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1514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62919-EF3C-4FDA-A294-2C208338A215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12C8-BA87-4AD8-8B0E-AF4DB7CCC5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2071678"/>
            <a:ext cx="7572428" cy="3000397"/>
          </a:xfrm>
        </p:spPr>
        <p:txBody>
          <a:bodyPr>
            <a:noAutofit/>
          </a:bodyPr>
          <a:lstStyle/>
          <a:p>
            <a:pPr algn="ctr"/>
            <a:r>
              <a:rPr lang="ru-RU" sz="4800" b="0" dirty="0" smtClean="0"/>
              <a:t>Киотская конвенция о таможенных формальностях</a:t>
            </a:r>
            <a:r>
              <a:rPr lang="ru-RU" sz="4800" dirty="0">
                <a:effectLst/>
              </a:rPr>
              <a:t/>
            </a:r>
            <a:br>
              <a:rPr lang="ru-RU" sz="4800" dirty="0">
                <a:effectLst/>
              </a:rPr>
            </a:br>
            <a:endParaRPr lang="ru-RU" sz="48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5373216"/>
            <a:ext cx="3200400" cy="11989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ТС-16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Федотова Анна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2081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400" dirty="0" smtClean="0"/>
              <a:t>- естественной убыли, когда факт естественной убыли установлен должным образом, признаваемым таможенной службой.</a:t>
            </a:r>
            <a:br>
              <a:rPr lang="ru-RU" sz="2400" dirty="0" smtClean="0"/>
            </a:br>
            <a:r>
              <a:rPr lang="ru-RU" sz="2400" dirty="0" smtClean="0"/>
              <a:t>Любые отходы или лом, образовавшиеся в результате уничтожения, в случае их принятия для внутреннего потребления или экспорта облагаются пошлинами и налогами, применяемыми к подобным отходам или лому, импортированным или экспортированным в таком состоянии.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случае продажи таможенной службой товаров, не задекларированных в течение установленного срока, или товаров, которые не могли быть выпущены, хотя никаких правонарушений не было выявлено, поступления от их продажи, за вычетом соответствующих пошлин и налогов и всех других сборов и понесенных расходов, перечисляются лицам, имеющим право на их получение, или в тех случаях, когда это невозможно, резервируются для этих лиц на определенный срок.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858312" cy="6215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u="sng" dirty="0" smtClean="0"/>
              <a:t>Таможенные формальности</a:t>
            </a:r>
            <a:r>
              <a:rPr lang="ru-RU" sz="2800" dirty="0" smtClean="0"/>
              <a:t> - это комплекс действий </a:t>
            </a:r>
            <a:r>
              <a:rPr lang="ru-RU" sz="2800" dirty="0" smtClean="0"/>
              <a:t>, </a:t>
            </a:r>
            <a:r>
              <a:rPr lang="ru-RU" sz="2800" dirty="0" smtClean="0"/>
              <a:t>совершаемых лицами, проходящими таможню, и таможенными органами в отношении перемещаемых через таможенную границу товаров и транспортных средств с целью применения </a:t>
            </a:r>
            <a:r>
              <a:rPr lang="ru-RU" sz="2800" dirty="0" smtClean="0"/>
              <a:t>мер </a:t>
            </a:r>
            <a:r>
              <a:rPr lang="ru-RU" sz="2800" dirty="0" smtClean="0"/>
              <a:t>таможенного регулирования ввоза и вывоза и других мер государственного регулирования, предусмотренных национальным законодательством, а также начисление и взимание </a:t>
            </a:r>
            <a:r>
              <a:rPr lang="ru-RU" sz="2800" dirty="0" smtClean="0"/>
              <a:t>таможенных </a:t>
            </a:r>
            <a:r>
              <a:rPr lang="ru-RU" sz="2800" dirty="0" smtClean="0"/>
              <a:t>платежей</a:t>
            </a:r>
            <a:r>
              <a:rPr lang="ru-RU" sz="2800" dirty="0" smtClean="0"/>
              <a:t>.</a:t>
            </a:r>
          </a:p>
          <a:p>
            <a:pPr>
              <a:buNone/>
            </a:pPr>
            <a:r>
              <a:rPr lang="ru-RU" sz="2800" dirty="0" smtClean="0"/>
              <a:t>Большую роль в этой унификации принципов и правил играет Конвенция об упрощении и унификации таможенных процедур (Конвенция Киото в редакции 1999 года). Важным направлением ускорения и упрощения таможенного оформления является использование электронной технологии.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134" t="17773" r="30783" b="27539"/>
          <a:stretch>
            <a:fillRect/>
          </a:stretch>
        </p:blipFill>
        <p:spPr bwMode="auto">
          <a:xfrm>
            <a:off x="285688" y="642918"/>
            <a:ext cx="885831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47" t="20508" r="30820" b="27734"/>
          <a:stretch>
            <a:fillRect/>
          </a:stretch>
        </p:blipFill>
        <p:spPr bwMode="auto">
          <a:xfrm>
            <a:off x="357126" y="642918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400" b="1" u="sng" dirty="0" smtClean="0"/>
              <a:t>Декларация на товары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dirty="0" smtClean="0"/>
              <a:t>Содержание </a:t>
            </a:r>
            <a:r>
              <a:rPr lang="ru-RU" sz="2400" dirty="0" smtClean="0"/>
              <a:t>декларации на товары определяется таможенной службой. Бумажный формат декларации на товары должен соответствовать Формуляру-образцу ООН</a:t>
            </a:r>
            <a:r>
              <a:rPr lang="ru-RU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Таможенная служба ограничивает перечень данных, подлежащих внесению в декларацию на товары, только теми сведениями, которые признаны необходимыми для начисления и взимания пошлин и налогов, формирования статистики и применения таможенного законодательства</a:t>
            </a:r>
            <a:r>
              <a:rPr lang="ru-RU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Таможенная служба требует представления оригинала декларации на товары и только минимального необходимого количества ее копий</a:t>
            </a:r>
            <a:r>
              <a:rPr lang="ru-RU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подтверждение декларации на товары таможенная служба требует только те документы, которые необходимы для осуществления контроля за операцией и обеспечения соблюдения всех требований по применению таможенного законодательства</a:t>
            </a:r>
            <a:r>
              <a:rPr lang="ru-RU" sz="2400" dirty="0" smtClean="0"/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400" b="1" u="sng" dirty="0" smtClean="0"/>
              <a:t>Подача, регистрация и проверка декларации на </a:t>
            </a:r>
            <a:r>
              <a:rPr lang="ru-RU" sz="2400" b="1" u="sng" dirty="0" smtClean="0"/>
              <a:t>товары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000" dirty="0" smtClean="0"/>
              <a:t>Таможенная служба разрешает подачу декларации на товары в любом установленном таможенном органе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Таможенная служба разрешает подачу декларации на товары при помощи электронных средств связи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тех случаях, когда национальным законодательством устанавливается срок для подачи декларации на товары, этот срок должен быть достаточным, чтобы позволить декларанту заполнить декларацию на товары и получить требуемые подтверждающие документы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По просьбе декларанта и по причинам, признанным таможенной службой обоснованными, последняя продлевает срок, определенный для подачи декларации на товары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национальном законодательстве предусматривается положение, регулирующее подачу и регистрацию или проверку декларации на товары и подтверждающих документов до прибытия товаров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Когда таможенная служба не может зарегистрировать декларацию на товары, она уведомляет декларанта о причинах отказа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Проверка декларации на товары осуществляется непосредственно при или в возможно кратчайшие сроки после ее регистрации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целях проверки декларации на товары таможенная служба предпринимает только те действия, которые она считает необходимыми для обеспечения соблюдения таможенного законодательства.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000" b="1" u="sng" dirty="0" smtClean="0"/>
              <a:t>Проверка </a:t>
            </a:r>
            <a:r>
              <a:rPr lang="ru-RU" sz="2000" b="1" u="sng" dirty="0" smtClean="0"/>
              <a:t>товаров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Когда таможенная служба принимает решение о том, что указанные в декларации товары подлежат проверке, такая проверка производится в возможно короткий срок после регистрации декларации на товары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При планировании проверок приоритет отдается проверке живых животных и скоропортящихся товаров, а также других товаров, необходимость срочной проверки которых признается таможенной службой</a:t>
            </a:r>
            <a:r>
              <a:rPr lang="ru-RU" sz="2000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Таможенная служба рассматривает просьбы декларанта присутствовать или быть представленным при проведении проверки товаров. Такие просьбы удовлетворяются, если не имеют место исключительные обстоятельства.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 err="1" smtClean="0"/>
              <a:t>c</a:t>
            </a:r>
            <a:r>
              <a:rPr lang="ru-RU" sz="2000" dirty="0" smtClean="0"/>
              <a:t>) Взятие образцов таможенной службой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Образцы отбираются только в тех случаях, когда это признается таможенной службой необходимым для того, чтобы установить описание по тарифу и/или стоимость декларированных товаров или в целях обеспечения применения других положений национального законодательства. Размеры отобранных образцов должны быть минимальными.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400" b="1" u="sng" dirty="0" smtClean="0"/>
              <a:t>Выпуск </a:t>
            </a:r>
            <a:r>
              <a:rPr lang="ru-RU" sz="2400" b="1" u="sng" dirty="0" smtClean="0"/>
              <a:t>товаров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Указанные в декларации товары выпускаются непосредственно после проведения их проверки таможенной службой или после принятия ею решения не производить их проверку при условии, что:</a:t>
            </a:r>
            <a:br>
              <a:rPr lang="ru-RU" sz="2400" dirty="0" smtClean="0"/>
            </a:br>
            <a:r>
              <a:rPr lang="ru-RU" sz="2400" dirty="0" smtClean="0"/>
              <a:t>- не было выявлено никаких правонарушений;</a:t>
            </a:r>
            <a:br>
              <a:rPr lang="ru-RU" sz="2400" dirty="0" smtClean="0"/>
            </a:br>
            <a:r>
              <a:rPr lang="ru-RU" sz="2400" dirty="0" smtClean="0"/>
              <a:t>- были получены лицензии на импорт или экспорт либо любые иные требуемые документы;</a:t>
            </a:r>
            <a:br>
              <a:rPr lang="ru-RU" sz="2400" dirty="0" smtClean="0"/>
            </a:br>
            <a:r>
              <a:rPr lang="ru-RU" sz="2400" dirty="0" smtClean="0"/>
              <a:t>- были получены все разрешения, касающиеся выполнения соответствующей процедуры; и</a:t>
            </a:r>
            <a:br>
              <a:rPr lang="ru-RU" sz="2400" dirty="0" smtClean="0"/>
            </a:br>
            <a:r>
              <a:rPr lang="ru-RU" sz="2400" dirty="0" smtClean="0"/>
              <a:t>- были уплачены любые пошлины и налоги или предприняты необходимые действия для обеспечения их взимания</a:t>
            </a:r>
            <a:r>
              <a:rPr lang="ru-RU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200" dirty="0" smtClean="0"/>
              <a:t>Когда таможенная служба принимает решение о необходимости проведения лабораторного анализа образцов, представления подробных технических документов или экспертного заключения, она выпускает товары до получения результатов таких исследований при условии, что представлены любые требуемые гарантии, и при условии, что она удостоверилась в том, что эти товары не подпадают под действие запретов или ограничений.</a:t>
            </a:r>
            <a:br>
              <a:rPr lang="ru-RU" sz="2200" dirty="0" smtClean="0"/>
            </a:br>
            <a:r>
              <a:rPr lang="ru-RU" sz="2200" dirty="0" smtClean="0"/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400" b="1" u="sng" dirty="0" smtClean="0"/>
              <a:t>Отказ или уничтожение </a:t>
            </a:r>
            <a:r>
              <a:rPr lang="ru-RU" sz="2400" b="1" u="sng" dirty="0" smtClean="0"/>
              <a:t>товаров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Когда товары еще не были выпущены для внутреннего потребления или были помещены под другую таможенную процедуру, и при условии, что не было выявлено никакого правонарушения, заинтересованному лицу не предъявляется требование уплаты пошлин и налогов или уплаченные им пошлины и налоги подлежат возврату в случаях:</a:t>
            </a:r>
            <a:br>
              <a:rPr lang="ru-RU" sz="2400" dirty="0" smtClean="0"/>
            </a:br>
            <a:r>
              <a:rPr lang="ru-RU" sz="2400" dirty="0" smtClean="0"/>
              <a:t>- если по его просьбе такие товары под таможенным контролем и по решению таможенной службы передаются государству или уничтожаются, либо доводятся до состояния утраты коммерческой ценности. При этом все связанные с этим затраты несет заинтересованное лицо;</a:t>
            </a:r>
            <a:br>
              <a:rPr lang="ru-RU" sz="2400" dirty="0" smtClean="0"/>
            </a:br>
            <a:r>
              <a:rPr lang="ru-RU" sz="2400" dirty="0" smtClean="0"/>
              <a:t>- если такие товары уничтожаются или безвозвратно утрачиваются в результате несчастного случая или форс-мажорных обстоятельств при условии, что такое уничтожение или утрата установлены надлежащим образом, признаваемым таможенной службой;</a:t>
            </a:r>
            <a:br>
              <a:rPr lang="ru-RU" sz="2400" dirty="0" smtClean="0"/>
            </a:b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600</TotalTime>
  <Words>49</Words>
  <PresentationFormat>Экран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Киотская конвенция о таможенных формальностях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НОРМАТИВНО-ПРАВОВОЕ РЕГУЛИРОВАНИЕ КОНТРОЛЯ И НАДЗОРА ЗА ДЕЯТЕЛЬНОСТЬЮ ТАМОЖЕННЫХ ОРГАНОВ</dc:title>
  <dc:creator>anna</dc:creator>
  <cp:lastModifiedBy>anna</cp:lastModifiedBy>
  <cp:revision>54</cp:revision>
  <dcterms:modified xsi:type="dcterms:W3CDTF">2019-12-11T19:08:10Z</dcterms:modified>
</cp:coreProperties>
</file>