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53" d="100"/>
          <a:sy n="53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FD9D-4DD8-4FEF-8C2F-8D1DA443AD0E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F1F1-4E28-4667-90C5-C88588A3EE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2F1F1-4E28-4667-90C5-C88588A3EE3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6050" y="785794"/>
            <a:ext cx="6357950" cy="35719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КУРСОВАЯ РАБОТА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Роль АСЕАН в развитии экономики стран Юго-Восточной Азии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4857760"/>
            <a:ext cx="7854696" cy="1623574"/>
          </a:xfrm>
        </p:spPr>
        <p:txBody>
          <a:bodyPr/>
          <a:lstStyle/>
          <a:p>
            <a:r>
              <a:rPr lang="ru-RU" dirty="0" smtClean="0"/>
              <a:t>Выполнила: </a:t>
            </a:r>
            <a:r>
              <a:rPr lang="ru-RU" dirty="0" smtClean="0"/>
              <a:t>А.  Федотова</a:t>
            </a:r>
            <a:endParaRPr lang="ru-RU" dirty="0" smtClean="0"/>
          </a:p>
          <a:p>
            <a:r>
              <a:rPr lang="ru-RU" dirty="0" smtClean="0"/>
              <a:t>Проверила: И.Н. </a:t>
            </a:r>
            <a:r>
              <a:rPr lang="ru-RU" dirty="0" err="1" smtClean="0"/>
              <a:t>Воблая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709486"/>
            <a:ext cx="7772400" cy="1362456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643866" cy="6000792"/>
          </a:xfrm>
        </p:spPr>
        <p:txBody>
          <a:bodyPr>
            <a:normAutofit/>
          </a:bodyPr>
          <a:lstStyle/>
          <a:p>
            <a:r>
              <a:rPr lang="ru-RU" sz="2800" u="sng" dirty="0" smtClean="0">
                <a:solidFill>
                  <a:schemeClr val="tx1"/>
                </a:solidFill>
              </a:rPr>
              <a:t>Объектом</a:t>
            </a:r>
            <a:r>
              <a:rPr lang="ru-RU" sz="2800" dirty="0" smtClean="0">
                <a:solidFill>
                  <a:schemeClr val="tx1"/>
                </a:solidFill>
              </a:rPr>
              <a:t> исследования является деятельность Ассоциация стран Юго-Восточной Азии (АСЕАН</a:t>
            </a:r>
            <a:r>
              <a:rPr lang="ru-RU" sz="2800" dirty="0" smtClean="0">
                <a:solidFill>
                  <a:schemeClr val="tx1"/>
                </a:solidFill>
              </a:rPr>
              <a:t>).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u="sng" dirty="0" smtClean="0">
                <a:solidFill>
                  <a:schemeClr val="tx1"/>
                </a:solidFill>
              </a:rPr>
              <a:t>Предметом</a:t>
            </a:r>
            <a:r>
              <a:rPr lang="ru-RU" sz="2800" dirty="0" smtClean="0">
                <a:solidFill>
                  <a:schemeClr val="tx1"/>
                </a:solidFill>
              </a:rPr>
              <a:t> исследования являются механизмы и оценки деятельности АСЕАН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u="sng" dirty="0" smtClean="0">
                <a:solidFill>
                  <a:schemeClr val="tx1"/>
                </a:solidFill>
              </a:rPr>
              <a:t>Целью</a:t>
            </a:r>
            <a:r>
              <a:rPr lang="ru-RU" sz="2800" dirty="0" smtClean="0">
                <a:solidFill>
                  <a:schemeClr val="tx1"/>
                </a:solidFill>
              </a:rPr>
              <a:t> курсовой работы является выявление роли АСЕАН в процессе экономического роста в Юго-Восточной Азии. 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24" y="285752"/>
            <a:ext cx="7615262" cy="65008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/>
              <a:t>Для достижения цели курсовой работы поставлены следующие </a:t>
            </a:r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algn="ctr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изучить понятия и виды интеграции;</a:t>
            </a:r>
          </a:p>
          <a:p>
            <a:r>
              <a:rPr lang="ru-RU" dirty="0" smtClean="0"/>
              <a:t>определить </a:t>
            </a:r>
            <a:r>
              <a:rPr lang="ru-RU" dirty="0" smtClean="0"/>
              <a:t>основные этапы развития АСЕАН;</a:t>
            </a:r>
          </a:p>
          <a:p>
            <a:r>
              <a:rPr lang="ru-RU" dirty="0" smtClean="0"/>
              <a:t>осветить </a:t>
            </a:r>
            <a:r>
              <a:rPr lang="ru-RU" dirty="0" smtClean="0"/>
              <a:t>основные организационные структуры АСЕАН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 smtClean="0"/>
              <a:t>дать характеристику деятельности АСЕАН;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проанализировать деятельность АСЕАН;</a:t>
            </a:r>
          </a:p>
          <a:p>
            <a:r>
              <a:rPr lang="ru-RU" dirty="0" smtClean="0"/>
              <a:t> </a:t>
            </a:r>
            <a:r>
              <a:rPr lang="ru-RU" dirty="0" smtClean="0"/>
              <a:t>выявить значимость АСЕАН в развитии экономики стран Юго-Восточной Азии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5016"/>
            <a:ext cx="8229600" cy="60958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Рисунок 1. Виды интеграции </a:t>
            </a:r>
            <a:endParaRPr lang="ru-RU" sz="1800" b="1" dirty="0" smtClean="0"/>
          </a:p>
          <a:p>
            <a:pPr algn="r">
              <a:buNone/>
            </a:pPr>
            <a:endParaRPr lang="ru-RU" dirty="0"/>
          </a:p>
        </p:txBody>
      </p:sp>
      <p:grpSp>
        <p:nvGrpSpPr>
          <p:cNvPr id="1026" name="Group 9"/>
          <p:cNvGrpSpPr>
            <a:grpSpLocks/>
          </p:cNvGrpSpPr>
          <p:nvPr/>
        </p:nvGrpSpPr>
        <p:grpSpPr bwMode="auto">
          <a:xfrm>
            <a:off x="1500166" y="928671"/>
            <a:ext cx="4666368" cy="2500329"/>
            <a:chOff x="3300" y="12207"/>
            <a:chExt cx="5790" cy="2130"/>
          </a:xfrm>
        </p:grpSpPr>
        <p:sp>
          <p:nvSpPr>
            <p:cNvPr id="4" name="Oval 2"/>
            <p:cNvSpPr>
              <a:spLocks noChangeArrowheads="1"/>
            </p:cNvSpPr>
            <p:nvPr/>
          </p:nvSpPr>
          <p:spPr bwMode="auto">
            <a:xfrm>
              <a:off x="3764" y="12207"/>
              <a:ext cx="5310" cy="13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Виды</a:t>
              </a:r>
              <a:endPara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>
              <a:off x="8265" y="13317"/>
              <a:ext cx="825" cy="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>
              <a:off x="6375" y="13527"/>
              <a:ext cx="0" cy="8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AutoShape 8"/>
            <p:cNvCxnSpPr>
              <a:cxnSpLocks noChangeShapeType="1"/>
            </p:cNvCxnSpPr>
            <p:nvPr/>
          </p:nvCxnSpPr>
          <p:spPr bwMode="auto">
            <a:xfrm flipH="1">
              <a:off x="3300" y="13242"/>
              <a:ext cx="930" cy="10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142844" y="3357562"/>
            <a:ext cx="2357454" cy="114300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политическая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2571736" y="3500438"/>
            <a:ext cx="2857520" cy="107157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социальная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5429256" y="3286124"/>
            <a:ext cx="2714644" cy="100013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экономическая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00042"/>
            <a:ext cx="8143900" cy="6000792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ru-RU" sz="3600" b="1" dirty="0" smtClean="0"/>
              <a:t>В настоящее время в мире существуют такие модели или формы </a:t>
            </a:r>
            <a:r>
              <a:rPr lang="ru-RU" sz="3600" b="1" dirty="0" smtClean="0"/>
              <a:t>интеграции:</a:t>
            </a:r>
          </a:p>
          <a:p>
            <a:pPr marL="0" indent="450000">
              <a:spcBef>
                <a:spcPts val="0"/>
              </a:spcBef>
              <a:buNone/>
            </a:pPr>
            <a:endParaRPr lang="ru-RU" sz="3600" dirty="0" smtClean="0"/>
          </a:p>
          <a:p>
            <a:pPr marL="0" indent="450000">
              <a:spcBef>
                <a:spcPts val="0"/>
              </a:spcBef>
              <a:buNone/>
            </a:pPr>
            <a:r>
              <a:rPr lang="ru-RU" sz="3600" dirty="0" smtClean="0"/>
              <a:t>1. Политико-экономическая </a:t>
            </a:r>
            <a:r>
              <a:rPr lang="ru-RU" sz="3600" dirty="0" smtClean="0"/>
              <a:t>форма интеграции – это основная форма (ЕС, АСЕАН и др</a:t>
            </a:r>
            <a:r>
              <a:rPr lang="ru-RU" sz="3600" dirty="0" smtClean="0"/>
              <a:t>.);</a:t>
            </a:r>
          </a:p>
          <a:p>
            <a:pPr marL="0" indent="450000">
              <a:spcBef>
                <a:spcPts val="0"/>
              </a:spcBef>
              <a:buNone/>
            </a:pPr>
            <a:endParaRPr lang="ru-RU" sz="3600" dirty="0" smtClean="0"/>
          </a:p>
          <a:p>
            <a:pPr marL="0" indent="450000">
              <a:spcBef>
                <a:spcPts val="0"/>
              </a:spcBef>
              <a:buNone/>
            </a:pPr>
            <a:r>
              <a:rPr lang="ru-RU" sz="3600" dirty="0" smtClean="0"/>
              <a:t>2. Торгово-экономическая модель (ОАПЕК, ОПЕК, ЕАСТ и др.).</a:t>
            </a:r>
            <a:endParaRPr lang="ru-RU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7239000" cy="65722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Цели Декларации АСЕАН:</a:t>
            </a:r>
          </a:p>
          <a:p>
            <a:pPr algn="ctr">
              <a:buNone/>
            </a:pPr>
            <a:endParaRPr lang="ru-RU" b="1" dirty="0" smtClean="0"/>
          </a:p>
          <a:p>
            <a:pPr>
              <a:buFont typeface="Wingdings" pitchFamily="2" charset="2"/>
              <a:buChar char="Ø"/>
            </a:pPr>
            <a:r>
              <a:rPr lang="ru-RU" sz="2200" dirty="0" smtClean="0"/>
              <a:t>ускорение экономического развития, социального и культурного прогресса стран Юго-Восточной Азии (ЮВА);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 smtClean="0"/>
              <a:t>укрепление </a:t>
            </a:r>
            <a:r>
              <a:rPr lang="ru-RU" sz="2200" dirty="0" smtClean="0"/>
              <a:t>мира и региональной стабильности;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 smtClean="0"/>
              <a:t>расширение </a:t>
            </a:r>
            <a:r>
              <a:rPr lang="ru-RU" sz="2200" dirty="0" smtClean="0"/>
              <a:t>активного сотрудничества и взаимопомощи в области экономики, культуры, науки, техники и подготовки кадров;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 smtClean="0"/>
              <a:t>развитие </a:t>
            </a:r>
            <a:r>
              <a:rPr lang="ru-RU" sz="2200" dirty="0" smtClean="0"/>
              <a:t>более эффективного сотрудничества в сфере промышленности и сельского хозяйства;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 smtClean="0"/>
              <a:t>расширение </a:t>
            </a:r>
            <a:r>
              <a:rPr lang="ru-RU" sz="2200" dirty="0" smtClean="0"/>
              <a:t>взаимной торговли и повышение жизненного уровня граждан стран-участниц;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 smtClean="0"/>
              <a:t>установление </a:t>
            </a:r>
            <a:r>
              <a:rPr lang="ru-RU" sz="2200" dirty="0" smtClean="0"/>
              <a:t>прочного и взаимовыгодного сотрудничества с другими международными и региональными организациями.</a:t>
            </a:r>
          </a:p>
          <a:p>
            <a:pPr algn="ctr">
              <a:buFont typeface="Wingdings" pitchFamily="2" charset="2"/>
              <a:buChar char="Ø"/>
            </a:pP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76"/>
            <a:ext cx="7929618" cy="6500834"/>
          </a:xfrm>
        </p:spPr>
        <p:txBody>
          <a:bodyPr/>
          <a:lstStyle/>
          <a:p>
            <a:pPr algn="ctr">
              <a:buNone/>
            </a:pPr>
            <a:r>
              <a:rPr lang="ru-RU" sz="2800" b="1" dirty="0" smtClean="0"/>
              <a:t>Структура и механизмы </a:t>
            </a:r>
            <a:r>
              <a:rPr lang="ru-RU" sz="2800" b="1" dirty="0" smtClean="0"/>
              <a:t>АСЕАН</a:t>
            </a:r>
          </a:p>
          <a:p>
            <a:pPr algn="ctr">
              <a:buNone/>
            </a:pPr>
            <a:endParaRPr lang="ru-RU" sz="2400" b="1" dirty="0" smtClean="0"/>
          </a:p>
          <a:p>
            <a:pPr marL="0" indent="450000">
              <a:spcBef>
                <a:spcPts val="0"/>
              </a:spcBef>
            </a:pPr>
            <a:r>
              <a:rPr lang="ru-RU" sz="2400" dirty="0" smtClean="0"/>
              <a:t>Высшим органом АСЕАН являются встречи глав государств и правительств. Руководящий и координирующий механизм – регулярные совещания министров иностранных дел. Текущее руководство деятельностью Ассоциации осуществляет Постоянный комитет, возглавляемый министром иностранных дел страны – текущего председателя АСЕАН, которые сменяются в алфавитном порядке. </a:t>
            </a:r>
          </a:p>
          <a:p>
            <a:pPr marL="0" indent="450000">
              <a:spcBef>
                <a:spcPts val="0"/>
              </a:spcBef>
            </a:pPr>
            <a:r>
              <a:rPr lang="ru-RU" sz="2400" dirty="0" smtClean="0"/>
              <a:t>с 1 января 2013г. по 31 декабря 2017г. пост занимает бывший </a:t>
            </a:r>
            <a:r>
              <a:rPr lang="ru-RU" sz="2400" dirty="0" err="1" smtClean="0"/>
              <a:t>зам.мин.ин.дел</a:t>
            </a:r>
            <a:r>
              <a:rPr lang="ru-RU" sz="2400" dirty="0" smtClean="0"/>
              <a:t> </a:t>
            </a:r>
            <a:r>
              <a:rPr lang="ru-RU" sz="2400" dirty="0" smtClean="0"/>
              <a:t>Вьетнама </a:t>
            </a:r>
            <a:r>
              <a:rPr lang="ru-RU" sz="2400" dirty="0" err="1" smtClean="0"/>
              <a:t>Ле</a:t>
            </a:r>
            <a:r>
              <a:rPr lang="ru-RU" sz="2400" dirty="0" smtClean="0"/>
              <a:t> </a:t>
            </a:r>
            <a:r>
              <a:rPr lang="ru-RU" sz="2400" dirty="0" err="1" smtClean="0"/>
              <a:t>Лыонг</a:t>
            </a:r>
            <a:r>
              <a:rPr lang="ru-RU" sz="2400" dirty="0" smtClean="0"/>
              <a:t> </a:t>
            </a:r>
            <a:r>
              <a:rPr lang="ru-RU" sz="2400" dirty="0" err="1" smtClean="0"/>
              <a:t>Минь</a:t>
            </a:r>
            <a:r>
              <a:rPr lang="ru-RU" sz="2400" dirty="0" smtClean="0"/>
              <a:t>.   Сотрудники Секретариата АСЕАН выбираются путем открытого конкурса по всему региону.</a:t>
            </a:r>
          </a:p>
          <a:p>
            <a:pPr algn="ctr">
              <a:buNone/>
            </a:pP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714356"/>
            <a:ext cx="7786742" cy="5857916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300" b="1" dirty="0" smtClean="0"/>
              <a:t>Значимая </a:t>
            </a:r>
            <a:r>
              <a:rPr lang="ru-RU" sz="2300" b="1" dirty="0" smtClean="0"/>
              <a:t>де</a:t>
            </a:r>
            <a:r>
              <a:rPr lang="ru-RU" sz="2300" b="1" dirty="0" smtClean="0"/>
              <a:t>ятельность АСЕАН:</a:t>
            </a:r>
            <a:endParaRPr lang="ru-RU" b="1" dirty="0" smtClean="0"/>
          </a:p>
          <a:p>
            <a:pPr marL="0" indent="450000">
              <a:spcBef>
                <a:spcPts val="0"/>
              </a:spcBef>
              <a:buFont typeface="Wingdings" pitchFamily="2" charset="2"/>
              <a:buChar char="ü"/>
            </a:pPr>
            <a:r>
              <a:rPr lang="ru-RU" sz="2000" dirty="0" smtClean="0"/>
              <a:t>1995 г. подписание договора о создании в Юго-Восточной Азии зоны, свободной от ядерного оружия. (вступил в силу в 1997 г.) </a:t>
            </a:r>
          </a:p>
          <a:p>
            <a:pPr marL="0" indent="450000">
              <a:spcBef>
                <a:spcPts val="0"/>
              </a:spcBef>
              <a:buFont typeface="Wingdings" pitchFamily="2" charset="2"/>
              <a:buChar char="ü"/>
            </a:pPr>
            <a:r>
              <a:rPr lang="ru-RU" sz="2000" dirty="0" smtClean="0"/>
              <a:t>В 1998 г. в </a:t>
            </a:r>
            <a:r>
              <a:rPr lang="ru-RU" sz="2000" dirty="0" err="1" smtClean="0"/>
              <a:t>Куала</a:t>
            </a:r>
            <a:r>
              <a:rPr lang="ru-RU" sz="2000" dirty="0" smtClean="0"/>
              <a:t>- </a:t>
            </a:r>
            <a:r>
              <a:rPr lang="ru-RU" sz="2000" dirty="0" err="1" smtClean="0"/>
              <a:t>Лумпуре</a:t>
            </a:r>
            <a:r>
              <a:rPr lang="ru-RU" sz="2000" dirty="0" smtClean="0"/>
              <a:t> подписано соглашение о сотрудничестве между ТПП России и Конфедерацией ТПП АСЕАН, создан Деловой совет Россия–АСЕАН.</a:t>
            </a:r>
            <a:r>
              <a:rPr lang="ru-RU" sz="2000" dirty="0" smtClean="0"/>
              <a:t> </a:t>
            </a:r>
          </a:p>
          <a:p>
            <a:pPr marL="0" indent="450000">
              <a:spcBef>
                <a:spcPts val="0"/>
              </a:spcBef>
              <a:buFont typeface="Wingdings" pitchFamily="2" charset="2"/>
              <a:buChar char="ü"/>
            </a:pPr>
            <a:r>
              <a:rPr lang="ru-RU" sz="2000" dirty="0" smtClean="0"/>
              <a:t>1 января 2002 г. Соглашения о создании Зоны свободной торговли АСЕАН (АФТА), рамочного соглашения о Зоне инвестиций АСЕАН (АИА) и схемы Промышленного сотрудничества АСЕАН (АИКО</a:t>
            </a:r>
            <a:r>
              <a:rPr lang="ru-RU" sz="2000" dirty="0" smtClean="0"/>
              <a:t>).</a:t>
            </a:r>
            <a:endParaRPr lang="ru-RU" sz="2000" dirty="0" smtClean="0"/>
          </a:p>
          <a:p>
            <a:pPr marL="0" indent="450000">
              <a:spcBef>
                <a:spcPts val="0"/>
              </a:spcBef>
              <a:buFont typeface="Wingdings" pitchFamily="2" charset="2"/>
              <a:buChar char="ü"/>
            </a:pPr>
            <a:r>
              <a:rPr lang="ru-RU" sz="2000" dirty="0" smtClean="0"/>
              <a:t>26 февраля 2013 года члены АСЕАН вместе с шестью основными торговыми партнерами начали в </a:t>
            </a:r>
            <a:r>
              <a:rPr lang="ru-RU" sz="2000" dirty="0" err="1" smtClean="0"/>
              <a:t>Бали</a:t>
            </a:r>
            <a:r>
              <a:rPr lang="ru-RU" sz="2000" dirty="0" smtClean="0"/>
              <a:t> 1-й раунд переговоров об организации «всеобъемлющего экономического партнерства» в регионе.</a:t>
            </a:r>
          </a:p>
          <a:p>
            <a:pPr marL="0" indent="450000">
              <a:spcBef>
                <a:spcPts val="0"/>
              </a:spcBef>
              <a:buFont typeface="Wingdings" pitchFamily="2" charset="2"/>
              <a:buChar char="ü"/>
            </a:pPr>
            <a:r>
              <a:rPr lang="ru-RU" sz="2000" dirty="0" smtClean="0"/>
              <a:t>С 1 января 2016 года в соответствии с Декларацией о создании Сообщества АСЕАН (подписана в ноябре 2015 года на 27-м саммите Ассоциации в Куала-Лумпуре) запущено триединое Сообщество АСЕАН в политической, экономической и </a:t>
            </a:r>
            <a:r>
              <a:rPr lang="ru-RU" sz="2000" dirty="0" err="1" smtClean="0"/>
              <a:t>социо-культурной</a:t>
            </a:r>
            <a:r>
              <a:rPr lang="ru-RU" sz="2000" dirty="0" smtClean="0"/>
              <a:t> сферах.</a:t>
            </a:r>
            <a:endParaRPr lang="ru-RU" sz="2000" dirty="0" smtClean="0"/>
          </a:p>
          <a:p>
            <a:pPr marL="0" indent="45000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7858180" cy="6500834"/>
          </a:xfrm>
        </p:spPr>
        <p:txBody>
          <a:bodyPr>
            <a:normAutofit fontScale="62500" lnSpcReduction="20000"/>
          </a:bodyPr>
          <a:lstStyle/>
          <a:p>
            <a:pPr marL="0" indent="450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В качестве приоритета развития страны АСЕАН ставят экономический рост, что отражается и в логике развития АСЕАН как интеграционного объединения. Правительства стран понимают, что обеспечение устойчивого экономического роста в условиях современной мировой экономики невозможно без постепенного отказа от протекционистских мер, открытия домашнего рынка и поиска способов для повышения своей конкурентоспособности. Углубляя интеграцию между собой, страны АСЕАН тем самым стремятся повысить свою привлекательность как единого региона, а за счет системы диалоговых партнерств и зон свободной торговли гарантируют вовлеченность в международные экономические связи, увеличивая свой вес в мировой экономике. </a:t>
            </a:r>
          </a:p>
          <a:p>
            <a:pPr marL="0" indent="450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Таким образом, разнородность государств-членов АСЕАН не позволяет им быстро реализовать глубокую интеграцию на пространстве ЮВА, в связи с чем АСЕАН делает постепенные шаги в сторону создания единого рынка в отдельных секторах и направлениях. Вместе с тем, конкуренция в регионе заставляет их консолидироваться, в том числе на фоне заключения отдельными государствами-членами и АСЕАН в целом соглашений о свободной торговле с внешними игроками, в первую очередь </a:t>
            </a:r>
            <a:r>
              <a:rPr lang="ru-RU" sz="2800" dirty="0" err="1" smtClean="0"/>
              <a:t>Транстихоокеанского</a:t>
            </a:r>
            <a:r>
              <a:rPr lang="ru-RU" sz="2800" dirty="0" smtClean="0"/>
              <a:t> партнерства и Всеобъемлющего регионального экономического партнерства.</a:t>
            </a:r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159</TotalTime>
  <Words>528</Words>
  <PresentationFormat>Экран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Изящная</vt:lpstr>
      <vt:lpstr>КУРСОВАЯ РАБОТА Роль АСЕАН в развитии экономики стран Юго-Восточной Азии</vt:lpstr>
      <vt:lpstr>Объектом исследования является деятельность Ассоциация стран Юго-Восточной Азии (АСЕАН).  Предметом исследования являются механизмы и оценки деятельности АСЕАН.  Целью курсовой работы является выявление роли АСЕАН в процессе экономического роста в Юго-Восточной Азии.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Место и роль России в системе международного разделения труда</dc:title>
  <dc:creator>Наташка</dc:creator>
  <cp:lastModifiedBy>Наташка</cp:lastModifiedBy>
  <cp:revision>27</cp:revision>
  <dcterms:created xsi:type="dcterms:W3CDTF">2017-12-18T15:08:17Z</dcterms:created>
  <dcterms:modified xsi:type="dcterms:W3CDTF">2017-12-18T22:21:50Z</dcterms:modified>
</cp:coreProperties>
</file>