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3E00"/>
    <a:srgbClr val="FFFF66"/>
    <a:srgbClr val="FFCC00"/>
    <a:srgbClr val="00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0" autoAdjust="0"/>
    <p:restoredTop sz="88732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593" cy="4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852" y="0"/>
            <a:ext cx="2971593" cy="4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384"/>
            <a:ext cx="2971593" cy="4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852" y="9447384"/>
            <a:ext cx="2971593" cy="4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C4CD5C86-92E1-4B7A-8684-5F457E0BCC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64108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593" cy="49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ru-RU" altLang="ru-RU"/>
              <a:t>*</a:t>
            </a:r>
            <a:endParaRPr lang="ru-RU" altLang="ru-RU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408" y="0"/>
            <a:ext cx="2971593" cy="49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ru-RU" altLang="ru-RU"/>
              <a:t>07/16/96</a:t>
            </a:r>
            <a:endParaRPr lang="ru-RU" altLang="ru-RU" sz="1200" i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260" y="4724542"/>
            <a:ext cx="5031482" cy="447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75" tIns="46840" rIns="93675" bIns="46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084"/>
            <a:ext cx="2971593" cy="49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ru-RU" altLang="ru-RU"/>
              <a:t>*</a:t>
            </a:r>
            <a:endParaRPr lang="ru-RU" altLang="ru-RU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408" y="9449084"/>
            <a:ext cx="2971593" cy="49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ru-RU" altLang="ru-RU"/>
              <a:t>##</a:t>
            </a:r>
            <a:endParaRPr lang="ru-RU" altLang="ru-RU" sz="1200" i="0"/>
          </a:p>
        </p:txBody>
      </p:sp>
    </p:spTree>
    <p:extLst>
      <p:ext uri="{BB962C8B-B14F-4D97-AF65-F5344CB8AC3E}">
        <p14:creationId xmlns:p14="http://schemas.microsoft.com/office/powerpoint/2010/main" xmlns="" val="239842629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ru-RU" altLang="ru-RU"/>
              <a:t>*</a:t>
            </a:r>
            <a:endParaRPr lang="ru-RU" altLang="ru-RU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ru-RU" altLang="ru-RU"/>
              <a:t>07/16/96</a:t>
            </a:r>
            <a:endParaRPr lang="ru-RU" altLang="ru-RU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ru-RU" altLang="ru-RU"/>
              <a:t>*</a:t>
            </a:r>
            <a:endParaRPr lang="ru-RU" altLang="ru-RU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ru-RU" altLang="ru-RU"/>
              <a:t>##</a:t>
            </a:r>
            <a:endParaRPr lang="ru-RU" altLang="ru-RU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altLang="ru-RU" smtClean="0"/>
              <a:t>*</a:t>
            </a:r>
            <a:endParaRPr lang="ru-RU" altLang="ru-RU" sz="1200" i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ru-RU" altLang="ru-RU" smtClean="0"/>
              <a:t>07/16/96</a:t>
            </a:r>
            <a:endParaRPr lang="ru-RU" altLang="ru-RU" sz="1200" i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altLang="ru-RU" smtClean="0"/>
              <a:t>*</a:t>
            </a:r>
            <a:endParaRPr lang="ru-RU" altLang="ru-RU" sz="1200" i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ru-RU" altLang="ru-RU" smtClean="0"/>
              <a:t>##</a:t>
            </a:r>
            <a:endParaRPr lang="ru-RU" altLang="ru-RU" sz="1200" i="0"/>
          </a:p>
        </p:txBody>
      </p:sp>
    </p:spTree>
    <p:extLst>
      <p:ext uri="{BB962C8B-B14F-4D97-AF65-F5344CB8AC3E}">
        <p14:creationId xmlns:p14="http://schemas.microsoft.com/office/powerpoint/2010/main" xmlns="" val="279051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altLang="ru-RU" smtClean="0"/>
              <a:t>*</a:t>
            </a:r>
            <a:endParaRPr lang="ru-RU" altLang="ru-RU" sz="1200" i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ru-RU" altLang="ru-RU" smtClean="0"/>
              <a:t>07/16/96</a:t>
            </a:r>
            <a:endParaRPr lang="ru-RU" altLang="ru-RU" sz="1200" i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altLang="ru-RU" smtClean="0"/>
              <a:t>*</a:t>
            </a:r>
            <a:endParaRPr lang="ru-RU" altLang="ru-RU" sz="1200" i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ru-RU" altLang="ru-RU" smtClean="0"/>
              <a:t>##</a:t>
            </a:r>
            <a:endParaRPr lang="ru-RU" altLang="ru-RU" sz="1200" i="0"/>
          </a:p>
        </p:txBody>
      </p:sp>
    </p:spTree>
    <p:extLst>
      <p:ext uri="{BB962C8B-B14F-4D97-AF65-F5344CB8AC3E}">
        <p14:creationId xmlns:p14="http://schemas.microsoft.com/office/powerpoint/2010/main" xmlns="" val="42171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altLang="ru-RU" smtClean="0"/>
              <a:t>*</a:t>
            </a:r>
            <a:endParaRPr lang="ru-RU" altLang="ru-RU" sz="1200" i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ru-RU" altLang="ru-RU" smtClean="0"/>
              <a:t>07/16/96</a:t>
            </a:r>
            <a:endParaRPr lang="ru-RU" altLang="ru-RU" sz="1200" i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altLang="ru-RU" smtClean="0"/>
              <a:t>*</a:t>
            </a:r>
            <a:endParaRPr lang="ru-RU" altLang="ru-RU" sz="1200" i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ru-RU" altLang="ru-RU" smtClean="0"/>
              <a:t>##</a:t>
            </a:r>
            <a:endParaRPr lang="ru-RU" altLang="ru-RU" sz="1200" i="0"/>
          </a:p>
        </p:txBody>
      </p:sp>
    </p:spTree>
    <p:extLst>
      <p:ext uri="{BB962C8B-B14F-4D97-AF65-F5344CB8AC3E}">
        <p14:creationId xmlns:p14="http://schemas.microsoft.com/office/powerpoint/2010/main" xmlns="" val="29998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9F8746-4863-402D-805C-45A9ABEDBE4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679F7-6D13-4789-9D1E-7D78F485FB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7802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A07C9-167C-4CE8-90D4-2AEBE562FA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8734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EAE23-0C6B-47EA-8CEE-8D96EC4951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35455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326B0-8899-418E-ADC1-B15396AD555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12654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70032-FEDC-45E3-9AD0-BA2F5B2E3B7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25020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CC2DF-6578-4BCD-8635-4DA10C33CA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6029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DC686-C630-4292-BDD2-15512BCC200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1660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49D80-0C24-4ED3-A448-A206F203CB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41693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00E20-DB82-4CA9-904A-58C8417E0FB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2182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223F9-6CFE-4265-990B-E38CCF7098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0270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C9607060-C55B-4318-9F43-503FD7415EA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015" y="2420888"/>
            <a:ext cx="8136904" cy="1602496"/>
          </a:xfrm>
        </p:spPr>
        <p:txBody>
          <a:bodyPr/>
          <a:lstStyle/>
          <a:p>
            <a:pPr algn="ctr"/>
            <a:r>
              <a:rPr lang="ru-RU" altLang="ru-RU" b="1" dirty="0" smtClean="0"/>
              <a:t>НАЛОГОВАЯ СИСТЕМА ДАНИИ</a:t>
            </a:r>
            <a:endParaRPr lang="ru-RU" alt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303038"/>
            <a:ext cx="4949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003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НАЛОГИ И НАЛОГООБЛОЖЕНИЕ</a:t>
            </a:r>
            <a:endParaRPr lang="ru-RU" sz="2400" i="1" dirty="0">
              <a:solidFill>
                <a:srgbClr val="003E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AutoShape 4" descr="https://www.aviatur.com/assets/aviatur_assets/img/places/CPH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0431"/>
          </a:xfrm>
        </p:spPr>
        <p:txBody>
          <a:bodyPr/>
          <a:lstStyle/>
          <a:p>
            <a:pPr algn="ctr"/>
            <a:r>
              <a:rPr lang="ru-RU" sz="5400" b="1" dirty="0" smtClean="0"/>
              <a:t>АКЦИЗЫ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618" y="2017713"/>
            <a:ext cx="8449470" cy="4114800"/>
          </a:xfrm>
        </p:spPr>
        <p:txBody>
          <a:bodyPr/>
          <a:lstStyle/>
          <a:p>
            <a:pPr algn="just"/>
            <a:r>
              <a:rPr lang="ru-RU" sz="2400" dirty="0"/>
              <a:t>Акцизы взимаются с нефтепродуктов, электроэнергии, угля, табачных изделий, крепких спиртных напитков, пива, минеральной воды, чая, кофе, кондитерских изделий, электроламп и некоторых других товаров, а также с игорного бизнеса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/>
              <a:t>За счет налогов цена на топливо возрастает в 2-6 раз. 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10</a:t>
            </a:fld>
            <a:endParaRPr lang="ru-RU" altLang="ru-RU" dirty="0"/>
          </a:p>
        </p:txBody>
      </p:sp>
      <p:sp>
        <p:nvSpPr>
          <p:cNvPr id="6" name="Вертикальный свиток 5"/>
          <p:cNvSpPr/>
          <p:nvPr/>
        </p:nvSpPr>
        <p:spPr bwMode="auto">
          <a:xfrm>
            <a:off x="1071538" y="1000084"/>
            <a:ext cx="6715172" cy="5857916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300" dirty="0" smtClean="0">
                <a:latin typeface="+mj-lt"/>
              </a:rPr>
              <a:t>В данном государстве одна из самых высоких продолжительностей жизни. В среднем она составляет 79 лет. Однако власти озабочены тем, чтобы сделать датчан еще здоровее. Это достигается, в том числе и повышенными акцизными сборами на табачную и алкогольную продукцию, и высокими расходами на содержание и эксплуатацию машин, что сделало велосипед самым популярным средством передвижения.</a:t>
            </a:r>
            <a:endParaRPr kumimoji="0" lang="ru-RU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 bwMode="auto">
          <a:xfrm rot="5400000">
            <a:off x="2464579" y="3536157"/>
            <a:ext cx="142876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429365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Экологический налог</a:t>
            </a:r>
            <a:br>
              <a:rPr lang="ru-RU" dirty="0" smtClean="0"/>
            </a:br>
            <a:r>
              <a:rPr lang="ru-RU" dirty="0" smtClean="0"/>
              <a:t>(для любителей спорта)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17713"/>
            <a:ext cx="8415536" cy="4114800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 smtClean="0">
                <a:solidFill>
                  <a:srgbClr val="FF0000"/>
                </a:solidFill>
              </a:rPr>
              <a:t>1999</a:t>
            </a:r>
            <a:r>
              <a:rPr lang="ru-RU" dirty="0" smtClean="0"/>
              <a:t> году был введен экологический налог для спортсменов</a:t>
            </a:r>
            <a:r>
              <a:rPr lang="ru-RU" dirty="0" smtClean="0"/>
              <a:t>. </a:t>
            </a:r>
            <a:r>
              <a:rPr lang="ru-RU" dirty="0" smtClean="0"/>
              <a:t>При этом приверженцы видов спорта, связанных с движением (футбол, баскетбол, гольф, бейсбол и др</a:t>
            </a:r>
            <a:r>
              <a:rPr lang="ru-RU" dirty="0" smtClean="0"/>
              <a:t>.)</a:t>
            </a:r>
            <a:r>
              <a:rPr lang="ru-RU" dirty="0" smtClean="0"/>
              <a:t> обязан </a:t>
            </a:r>
            <a:r>
              <a:rPr lang="ru-RU" dirty="0"/>
              <a:t>платить в каждом году 150 </a:t>
            </a:r>
            <a:r>
              <a:rPr lang="ru-RU" dirty="0" smtClean="0"/>
              <a:t>крон, </a:t>
            </a:r>
            <a:r>
              <a:rPr lang="ru-RU" dirty="0"/>
              <a:t>если ему больше 25 лет, и 25 крон, если </a:t>
            </a:r>
            <a:r>
              <a:rPr lang="ru-RU" dirty="0" smtClean="0"/>
              <a:t>меньше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sz="2400" dirty="0" smtClean="0"/>
              <a:t>*(</a:t>
            </a:r>
            <a:r>
              <a:rPr lang="ru-RU" sz="2400" dirty="0" smtClean="0"/>
              <a:t>платят </a:t>
            </a:r>
            <a:r>
              <a:rPr lang="ru-RU" sz="2400" dirty="0"/>
              <a:t>за износ площадок и земли под ними, а также за вредные выбросы в </a:t>
            </a:r>
            <a:r>
              <a:rPr lang="ru-RU" sz="2400" dirty="0" smtClean="0"/>
              <a:t>атмосферу)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6" name="Горизонтальный свиток 5"/>
          <p:cNvSpPr/>
          <p:nvPr/>
        </p:nvSpPr>
        <p:spPr bwMode="auto">
          <a:xfrm>
            <a:off x="357158" y="1071546"/>
            <a:ext cx="8215370" cy="5500726"/>
          </a:xfrm>
          <a:prstGeom prst="horizontalScroll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3200" dirty="0" smtClean="0">
              <a:latin typeface="+mn-lt"/>
            </a:endParaRPr>
          </a:p>
          <a:p>
            <a:pPr algn="ctr"/>
            <a:r>
              <a:rPr lang="ru-RU" sz="3200" dirty="0" smtClean="0">
                <a:latin typeface="+mn-lt"/>
              </a:rPr>
              <a:t>А </a:t>
            </a:r>
            <a:r>
              <a:rPr lang="ru-RU" sz="3200" dirty="0" smtClean="0">
                <a:latin typeface="+mn-lt"/>
              </a:rPr>
              <a:t>с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1 октября 2011 </a:t>
            </a:r>
            <a:r>
              <a:rPr lang="ru-RU" sz="3200" dirty="0" smtClean="0">
                <a:latin typeface="+mn-lt"/>
              </a:rPr>
              <a:t>года в Дании действует налог на жир, а точнее на содержание насыщенных жиров в продуктах питания. За 1 кг этого вредного компонента жители страны и ее гости доплачивают по 16 датских крон.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61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66415"/>
          </a:xfrm>
        </p:spPr>
        <p:txBody>
          <a:bodyPr/>
          <a:lstStyle/>
          <a:p>
            <a:r>
              <a:rPr lang="ru-RU" sz="4000" dirty="0" smtClean="0"/>
              <a:t>Особенности налогообложения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564488" cy="4114800"/>
          </a:xfrm>
        </p:spPr>
        <p:txBody>
          <a:bodyPr/>
          <a:lstStyle/>
          <a:p>
            <a:pPr algn="just"/>
            <a:r>
              <a:rPr lang="ru-RU" sz="2400" dirty="0"/>
              <a:t>До 31 мая года, следующего за отчетным, датчане подают налоговые декларации. </a:t>
            </a:r>
            <a:endParaRPr lang="ru-RU" sz="2400" dirty="0" smtClean="0"/>
          </a:p>
          <a:p>
            <a:pPr algn="just"/>
            <a:r>
              <a:rPr lang="ru-RU" sz="2400" dirty="0" smtClean="0"/>
              <a:t>Сотрудники налоговой службы </a:t>
            </a:r>
            <a:r>
              <a:rPr lang="ru-RU" sz="2400" dirty="0"/>
              <a:t>высчитывают, насколько больше или меньше указанной суммы подоходного налога перечислил конкретный служащий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 </a:t>
            </a:r>
            <a:r>
              <a:rPr lang="ru-RU" sz="2400" dirty="0"/>
              <a:t>Если образуется переплата, то все излишне перечисленные деньги возвращают. К тому же на всю сумму переплаты начисляются </a:t>
            </a:r>
            <a:r>
              <a:rPr lang="ru-RU" sz="2400" dirty="0" smtClean="0"/>
              <a:t>проценты (4%). </a:t>
            </a:r>
            <a:r>
              <a:rPr lang="ru-RU" sz="2400" dirty="0"/>
              <a:t>При недоплате датчанин перечисляет недостающие деньги и еще проценты за несвоевременность.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2160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уплаты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17713"/>
            <a:ext cx="8415536" cy="4114800"/>
          </a:xfrm>
        </p:spPr>
        <p:txBody>
          <a:bodyPr/>
          <a:lstStyle/>
          <a:p>
            <a:pPr algn="just"/>
            <a:r>
              <a:rPr lang="ru-RU" dirty="0"/>
              <a:t>Уплата налоговых платежей осуществляется через коммерческие банки, </a:t>
            </a:r>
            <a:r>
              <a:rPr lang="ru-RU" dirty="0" smtClean="0"/>
              <a:t>чеками </a:t>
            </a:r>
            <a:r>
              <a:rPr lang="ru-RU" dirty="0"/>
              <a:t>и через региональные управления налоговой службы наличными денежными средствами</a:t>
            </a:r>
            <a:r>
              <a:rPr lang="ru-RU" dirty="0" smtClean="0"/>
              <a:t>.</a:t>
            </a:r>
          </a:p>
          <a:p>
            <a:pPr algn="just"/>
            <a:r>
              <a:rPr lang="ru-RU" sz="2400" dirty="0"/>
              <a:t>Возврат излишне уплаченного подоходного налога осуществляется в обязательном порядке без заявления плательщика.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4343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Система взыскания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017713"/>
            <a:ext cx="8559552" cy="4114800"/>
          </a:xfrm>
        </p:spPr>
        <p:txBody>
          <a:bodyPr/>
          <a:lstStyle/>
          <a:p>
            <a:r>
              <a:rPr lang="ru-RU" sz="2400" dirty="0"/>
              <a:t>Вопросы урегулирования задолженности могут быть решены путем предоставления отсрочки (рассрочки) по уплате задолженности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r>
              <a:rPr lang="ru-RU" sz="2400" u="sng" dirty="0"/>
              <a:t>За несвоевременную уплату налогов взимаются пени в размере 9% в месяц от суммы недоимки. </a:t>
            </a:r>
            <a:endParaRPr lang="en-US" sz="2400" u="sng" dirty="0" smtClean="0"/>
          </a:p>
          <a:p>
            <a:r>
              <a:rPr lang="ru-RU" sz="2400" dirty="0" smtClean="0"/>
              <a:t>плюс </a:t>
            </a:r>
            <a:r>
              <a:rPr lang="ru-RU" sz="2400" u="sng" dirty="0"/>
              <a:t>за дополнительную просрочку дополнительно будут взысканы 18% от суммы задержанного налога.</a:t>
            </a:r>
          </a:p>
          <a:p>
            <a:r>
              <a:rPr lang="ru-RU" sz="2400" dirty="0"/>
              <a:t>Если с налогоплательщиком не достигнута договоренность о добровольной уплате задолженности по налоговым платежам вступают в действие приставы.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614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017713"/>
            <a:ext cx="8631560" cy="4114800"/>
          </a:xfrm>
        </p:spPr>
        <p:txBody>
          <a:bodyPr/>
          <a:lstStyle/>
          <a:p>
            <a:pPr algn="just"/>
            <a:r>
              <a:rPr lang="ru-RU" dirty="0"/>
              <a:t>Большинство налогов, уплаченных в бюджет, направляются на социальные программы, повышение квалификации работников, профсоюзы и т.п. Таким образом, деньги обращаются в экономике и возвращаются налогоплательщикам</a:t>
            </a:r>
            <a:r>
              <a:rPr lang="ru-RU" dirty="0" smtClean="0"/>
              <a:t>.</a:t>
            </a:r>
          </a:p>
          <a:p>
            <a:endParaRPr lang="ru-RU" sz="24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2454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66415"/>
          </a:xfrm>
        </p:spPr>
        <p:txBody>
          <a:bodyPr/>
          <a:lstStyle/>
          <a:p>
            <a:r>
              <a:rPr lang="ru-RU" dirty="0" smtClean="0"/>
              <a:t>В</a:t>
            </a:r>
            <a:r>
              <a:rPr lang="ru-RU" dirty="0" smtClean="0"/>
              <a:t>место заключения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158" y="857232"/>
            <a:ext cx="8559552" cy="5184576"/>
          </a:xfrm>
          <a:solidFill>
            <a:schemeClr val="bg1"/>
          </a:solidFill>
        </p:spPr>
        <p:txBody>
          <a:bodyPr/>
          <a:lstStyle/>
          <a:p>
            <a:r>
              <a:rPr lang="ru-RU" sz="2400" dirty="0" smtClean="0"/>
              <a:t>Итак, можно сделать вывод, что налоги в Датском Королевстве очень высокие. До 50% бюджета страны составляет подоходный сбор, который платится не только с заработной платы, но и с пенсий, пособий, стипендий и любых иных источников.</a:t>
            </a:r>
          </a:p>
          <a:p>
            <a:r>
              <a:rPr lang="ru-RU" sz="2400" dirty="0" smtClean="0"/>
              <a:t>Кроме того, власть принимает меры по оздоровлению населения, в том числе и за счет налоговых рычагов, создавая высокие ставки для использования транспортных средств, увеличивая акцизы на вредную продукцию, а также портящие экологию продукты. Зато медицинские услуги освобождены от многих составляющих финансового бремени.</a:t>
            </a:r>
          </a:p>
          <a:p>
            <a:r>
              <a:rPr lang="ru-RU" sz="2400" dirty="0" smtClean="0"/>
              <a:t>И конечно уровень доходов в государстве таков, что даже после уплаты всех обязательных отчислений, остается достаточно денег для жизни в достойных условиях.</a:t>
            </a:r>
          </a:p>
          <a:p>
            <a:pPr algn="just"/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16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xmlns="" val="22875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70080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        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7" name="TextBox 6"/>
          <p:cNvSpPr txBox="1"/>
          <p:nvPr/>
        </p:nvSpPr>
        <p:spPr>
          <a:xfrm>
            <a:off x="1187624" y="159023"/>
            <a:ext cx="771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002060"/>
                </a:solidFill>
                <a:latin typeface="Tahoma"/>
              </a:rPr>
              <a:t>Территория Королевства Дания включает в себя территории Дании, Фарерских островов </a:t>
            </a:r>
            <a:endParaRPr lang="ru-RU" sz="2400" b="1" dirty="0" smtClean="0">
              <a:solidFill>
                <a:srgbClr val="002060"/>
              </a:solidFill>
              <a:latin typeface="Tahoma"/>
            </a:endParaRPr>
          </a:p>
          <a:p>
            <a:pPr algn="just"/>
            <a:r>
              <a:rPr lang="ru-RU" sz="2400" b="1" dirty="0" smtClean="0">
                <a:solidFill>
                  <a:srgbClr val="002060"/>
                </a:solidFill>
                <a:latin typeface="Tahoma"/>
              </a:rPr>
              <a:t>и </a:t>
            </a:r>
            <a:r>
              <a:rPr lang="ru-RU" sz="2400" b="1" dirty="0">
                <a:solidFill>
                  <a:srgbClr val="002060"/>
                </a:solidFill>
                <a:latin typeface="Tahoma"/>
              </a:rPr>
              <a:t>Гренландии. 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917" y="2151639"/>
            <a:ext cx="396289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ru-RU" sz="2400" dirty="0">
                <a:solidFill>
                  <a:srgbClr val="000000"/>
                </a:solidFill>
                <a:latin typeface="+mn-lt"/>
              </a:rPr>
              <a:t>Между Данией и Фарерскими островами, а также Гренландией, заключены соглашения об </a:t>
            </a:r>
            <a:r>
              <a:rPr lang="ru-RU" sz="2400" dirty="0" err="1">
                <a:solidFill>
                  <a:srgbClr val="000000"/>
                </a:solidFill>
                <a:latin typeface="+mn-lt"/>
              </a:rPr>
              <a:t>избежании</a:t>
            </a:r>
            <a:r>
              <a:rPr lang="ru-RU" sz="2400" dirty="0">
                <a:solidFill>
                  <a:srgbClr val="000000"/>
                </a:solidFill>
                <a:latin typeface="+mn-lt"/>
              </a:rPr>
              <a:t> двойного налогообложения.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4263034" cy="505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Стрелка вправо 8"/>
          <p:cNvSpPr/>
          <p:nvPr/>
        </p:nvSpPr>
        <p:spPr bwMode="auto">
          <a:xfrm>
            <a:off x="3566521" y="5690108"/>
            <a:ext cx="2088232" cy="108012"/>
          </a:xfrm>
          <a:prstGeom prst="rightArrow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 bwMode="auto">
          <a:xfrm>
            <a:off x="428596" y="1071546"/>
            <a:ext cx="8358246" cy="5072098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400" dirty="0" smtClean="0">
                <a:latin typeface="+mj-lt"/>
              </a:rPr>
              <a:t>Считается, что в этой стране одни из самых высоких налогов в мире. Однако большая часть этих от поступлений идет на финансирование социальной сферы – здравоохранения, образования, повышение квалификации сотрудников, в фонды труда и специальные программы. Все это создает такой уровень жизни, что датчанам не приходится жаловаться. К тому же менталитет жителей характеризуется высоким уровнем самосознания и гражданской ответственности.</a:t>
            </a:r>
          </a:p>
          <a:p>
            <a:pPr algn="ctr"/>
            <a:r>
              <a:rPr lang="ru-RU" sz="2400" dirty="0" smtClean="0">
                <a:latin typeface="+mj-lt"/>
              </a:rPr>
              <a:t>Поэтому независимо от уровня заработной платы, налоги платят добровольно абсолютно все, тотального контроля над этим процессом нет.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3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3</a:t>
            </a:fld>
            <a:endParaRPr lang="ru-RU" alt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633"/>
            <a:ext cx="2188915" cy="125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5223" y="116969"/>
            <a:ext cx="487825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3E00"/>
                </a:solidFill>
                <a:latin typeface="+mj-lt"/>
              </a:rPr>
              <a:t>Дания - страна с достаточно высоким уровнем налогов.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947966"/>
            <a:ext cx="606300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В структуре доходов бюджета около половины занимает подоходный налог с физических лиц.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825932"/>
            <a:ext cx="3064792" cy="101566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E00"/>
                </a:solidFill>
                <a:latin typeface="+mn-lt"/>
              </a:rPr>
              <a:t>Размер налоговой ответственности зависит от:</a:t>
            </a:r>
            <a:endParaRPr lang="ru-RU" sz="2000" b="1" dirty="0">
              <a:solidFill>
                <a:srgbClr val="003E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5244" y="1830621"/>
            <a:ext cx="3418011" cy="646331"/>
          </a:xfrm>
          <a:prstGeom prst="rect">
            <a:avLst/>
          </a:prstGeom>
          <a:noFill/>
          <a:ln w="28575">
            <a:solidFill>
              <a:srgbClr val="003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статуса налогоплательщика (резидент/нерезидент)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8780" y="2626595"/>
            <a:ext cx="3593580" cy="369332"/>
          </a:xfrm>
          <a:prstGeom prst="rect">
            <a:avLst/>
          </a:prstGeom>
          <a:ln>
            <a:solidFill>
              <a:srgbClr val="003E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и</a:t>
            </a:r>
            <a:r>
              <a:rPr lang="ru-RU" dirty="0" smtClean="0">
                <a:latin typeface="+mn-lt"/>
              </a:rPr>
              <a:t>сточника получения дохода</a:t>
            </a:r>
            <a:endParaRPr lang="ru-RU" dirty="0">
              <a:latin typeface="+mn-lt"/>
            </a:endParaRPr>
          </a:p>
        </p:txBody>
      </p:sp>
      <p:cxnSp>
        <p:nvCxnSpPr>
          <p:cNvPr id="12" name="Прямая со стрелкой 11"/>
          <p:cNvCxnSpPr>
            <a:stCxn id="8" idx="3"/>
            <a:endCxn id="9" idx="1"/>
          </p:cNvCxnSpPr>
          <p:nvPr/>
        </p:nvCxnSpPr>
        <p:spPr bwMode="auto">
          <a:xfrm flipV="1">
            <a:off x="3316312" y="2153787"/>
            <a:ext cx="868932" cy="1799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Прямая со стрелкой 13"/>
          <p:cNvCxnSpPr>
            <a:stCxn id="8" idx="3"/>
            <a:endCxn id="10" idx="1"/>
          </p:cNvCxnSpPr>
          <p:nvPr/>
        </p:nvCxnSpPr>
        <p:spPr bwMode="auto">
          <a:xfrm>
            <a:off x="3316312" y="2333764"/>
            <a:ext cx="902468" cy="4774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1197" y="3219365"/>
            <a:ext cx="835004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000" b="1" u="sng" dirty="0" smtClean="0"/>
              <a:t>Резиденты:</a:t>
            </a:r>
            <a:r>
              <a:rPr lang="ru-RU" sz="2000" dirty="0" smtClean="0"/>
              <a:t> граждане, постоянно проживающие на территории Дании </a:t>
            </a:r>
            <a:r>
              <a:rPr lang="ru-RU" sz="2000" dirty="0"/>
              <a:t>+ физические лица, находящиеся на территории страны в течение полных шести месяцев, даже если они не имеют постоянного жилья. 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00364" y="4820013"/>
            <a:ext cx="29351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РЕЗИДЕНТЫ выплачивают налог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30449" y="4820012"/>
            <a:ext cx="305347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НЕРЕЗИДЕНТЫ выплачивают налог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4200" y="5805263"/>
            <a:ext cx="417502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с</a:t>
            </a:r>
            <a:r>
              <a:rPr lang="ru-RU" sz="2000" dirty="0" smtClean="0">
                <a:latin typeface="+mn-lt"/>
              </a:rPr>
              <a:t> дохода, полученного в стране и за её пределами</a:t>
            </a:r>
            <a:endParaRPr lang="ru-RU" sz="20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56221" y="5805263"/>
            <a:ext cx="417502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</a:t>
            </a:r>
            <a:r>
              <a:rPr lang="ru-RU" sz="2000" dirty="0" smtClean="0">
                <a:latin typeface="+mn-lt"/>
              </a:rPr>
              <a:t> доходов, полученных на территории Дании </a:t>
            </a:r>
            <a:endParaRPr lang="ru-RU" sz="2000" dirty="0">
              <a:latin typeface="+mn-lt"/>
            </a:endParaRPr>
          </a:p>
        </p:txBody>
      </p:sp>
      <p:sp>
        <p:nvSpPr>
          <p:cNvPr id="24" name="Стрелка вниз 23"/>
          <p:cNvSpPr/>
          <p:nvPr/>
        </p:nvSpPr>
        <p:spPr bwMode="auto">
          <a:xfrm>
            <a:off x="1901971" y="5466344"/>
            <a:ext cx="1131900" cy="33891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Стрелка вниз 26"/>
          <p:cNvSpPr/>
          <p:nvPr/>
        </p:nvSpPr>
        <p:spPr bwMode="auto">
          <a:xfrm>
            <a:off x="6291234" y="5480280"/>
            <a:ext cx="1131900" cy="33891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Прямоугольная выноска 27"/>
          <p:cNvSpPr/>
          <p:nvPr/>
        </p:nvSpPr>
        <p:spPr bwMode="auto">
          <a:xfrm>
            <a:off x="714348" y="1000108"/>
            <a:ext cx="7858180" cy="5143536"/>
          </a:xfrm>
          <a:prstGeom prst="wedgeRectCallou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3200" dirty="0" smtClean="0">
              <a:latin typeface="+mj-lt"/>
            </a:endParaRPr>
          </a:p>
          <a:p>
            <a:pPr algn="ctr"/>
            <a:endParaRPr lang="ru-RU" sz="3200" dirty="0" smtClean="0">
              <a:latin typeface="+mj-lt"/>
            </a:endParaRPr>
          </a:p>
          <a:p>
            <a:pPr algn="ctr"/>
            <a:r>
              <a:rPr lang="ru-RU" sz="3200" dirty="0" smtClean="0">
                <a:latin typeface="+mj-lt"/>
              </a:rPr>
              <a:t>Различные </a:t>
            </a:r>
            <a:r>
              <a:rPr lang="ru-RU" sz="3200" dirty="0" smtClean="0">
                <a:latin typeface="+mj-lt"/>
              </a:rPr>
              <a:t>виды доходов облагаются по разным ставкам. Для целей налогообложения доходы дифференцируются по следующим группам: личные доходы, доходы от капитала, налогооблагаемого простого дохода и дохода от акций.</a:t>
            </a:r>
            <a:endParaRPr lang="ru-RU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93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14313"/>
            <a:ext cx="7632848" cy="622399"/>
          </a:xfrm>
        </p:spPr>
        <p:txBody>
          <a:bodyPr/>
          <a:lstStyle/>
          <a:p>
            <a:pPr algn="ctr"/>
            <a:r>
              <a:rPr lang="ru-RU" sz="3600" b="1" dirty="0" smtClean="0">
                <a:solidFill>
                  <a:srgbClr val="003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виды налогов в Дании</a:t>
            </a:r>
            <a:endParaRPr lang="ru-RU" sz="3600" b="1" dirty="0">
              <a:solidFill>
                <a:srgbClr val="003E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1187624" y="120060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ПОДОХОДНЫЙ НАЛОГ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110340"/>
            <a:ext cx="79208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Подоходный налог - один из основных налогов Дании</a:t>
            </a:r>
            <a:r>
              <a:rPr lang="ru-RU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314601"/>
            <a:ext cx="432048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u="sng" dirty="0" smtClean="0">
                <a:latin typeface="+mn-lt"/>
              </a:rPr>
              <a:t>включает: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+mn-lt"/>
              </a:rPr>
              <a:t>государственный налог;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Региональный налог;</a:t>
            </a:r>
            <a:endParaRPr lang="ru-RU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latin typeface="+mn-lt"/>
              </a:rPr>
              <a:t>м</a:t>
            </a:r>
            <a:r>
              <a:rPr lang="ru-RU" sz="2400" dirty="0" smtClean="0">
                <a:latin typeface="+mn-lt"/>
              </a:rPr>
              <a:t>униципальный налог;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/>
              <a:t>Сборы в фонд занятости;</a:t>
            </a:r>
            <a:endParaRPr lang="ru-RU" sz="24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+mn-lt"/>
              </a:rPr>
              <a:t>церковный налог.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2831451"/>
            <a:ext cx="388843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</a:rPr>
              <a:t>Средняя ставка муниципального и церковного налогов в сумме составляет 29,5 %. </a:t>
            </a:r>
            <a:endParaRPr lang="ru-RU" sz="2000" dirty="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4422596"/>
            <a:ext cx="36724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Ставка государственного налога дифференцирована в зависимости от дохода.</a:t>
            </a:r>
          </a:p>
        </p:txBody>
      </p:sp>
    </p:spTree>
    <p:extLst>
      <p:ext uri="{BB962C8B-B14F-4D97-AF65-F5344CB8AC3E}">
        <p14:creationId xmlns:p14="http://schemas.microsoft.com/office/powerpoint/2010/main" xmlns="" val="30219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6" name="TextBox 5"/>
          <p:cNvSpPr txBox="1"/>
          <p:nvPr/>
        </p:nvSpPr>
        <p:spPr>
          <a:xfrm>
            <a:off x="1157199" y="188640"/>
            <a:ext cx="7769663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Подоходный налог с физических лиц-резидентов взимается с их </a:t>
            </a:r>
            <a:r>
              <a:rPr lang="ru-RU" sz="2000" u="sng" dirty="0"/>
              <a:t>личного дохода</a:t>
            </a:r>
            <a:r>
              <a:rPr lang="ru-RU" sz="2000" dirty="0"/>
              <a:t> (включая заработную плату, пенсии, поступления от предпринимательской деятельности) и </a:t>
            </a:r>
            <a:r>
              <a:rPr lang="ru-RU" sz="2000" u="sng" dirty="0"/>
              <a:t>с дохода от владения имуществом (капиталом), находящимся в Дании и за границей.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060848"/>
            <a:ext cx="3528392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u="sng" dirty="0"/>
              <a:t>Личный доход включает: </a:t>
            </a:r>
            <a:endParaRPr lang="ru-RU" sz="20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заработную </a:t>
            </a:r>
            <a:r>
              <a:rPr lang="ru-RU" sz="2000" dirty="0"/>
              <a:t>плату,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суммы </a:t>
            </a:r>
            <a:r>
              <a:rPr lang="ru-RU" sz="2000" dirty="0"/>
              <a:t>возвращенного налога</a:t>
            </a:r>
            <a:r>
              <a:rPr lang="ru-RU" sz="20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стоимость бесплатного жилья,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расходы </a:t>
            </a:r>
            <a:r>
              <a:rPr lang="ru-RU" sz="2000" dirty="0"/>
              <a:t>по служебному автомобилю, использованному в личных целях</a:t>
            </a:r>
            <a:r>
              <a:rPr lang="ru-RU" sz="20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пенсии,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чистый </a:t>
            </a:r>
            <a:r>
              <a:rPr lang="ru-RU" sz="2000" dirty="0"/>
              <a:t>доход от предпринимательской </a:t>
            </a:r>
            <a:r>
              <a:rPr lang="ru-RU" sz="2000" dirty="0" smtClean="0"/>
              <a:t>деятельности.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2060848"/>
            <a:ext cx="439248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u="sng" dirty="0"/>
              <a:t>Доход от капитала состоит из: </a:t>
            </a:r>
            <a:endParaRPr lang="ru-RU" sz="20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чистых </a:t>
            </a:r>
            <a:r>
              <a:rPr lang="ru-RU" sz="2000" dirty="0"/>
              <a:t>процентов,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налогооблагаемой </a:t>
            </a:r>
            <a:r>
              <a:rPr lang="ru-RU" sz="2000" dirty="0"/>
              <a:t>прибыли при продаже акций, удерживаемых в собственности более трех лет,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дивидендов </a:t>
            </a:r>
            <a:r>
              <a:rPr lang="ru-RU" sz="2000" dirty="0"/>
              <a:t>от зарубежных компаний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сумм </a:t>
            </a:r>
            <a:r>
              <a:rPr lang="ru-RU" sz="2000" dirty="0"/>
              <a:t>арендной платы за жилье, предоставляемое внаем.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4984725"/>
            <a:ext cx="485891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b="1" dirty="0"/>
              <a:t>Базовая ставка с личного дохода - </a:t>
            </a:r>
            <a:r>
              <a:rPr lang="ru-RU" b="1" dirty="0" smtClean="0"/>
              <a:t>14,5%.</a:t>
            </a:r>
          </a:p>
          <a:p>
            <a:pPr algn="just"/>
            <a:r>
              <a:rPr lang="ru-RU" b="1" dirty="0" smtClean="0"/>
              <a:t>Дополнительно </a:t>
            </a:r>
            <a:r>
              <a:rPr lang="ru-RU" b="1" dirty="0"/>
              <a:t>взыскивается 5% с дохода, превышающего </a:t>
            </a:r>
            <a:r>
              <a:rPr lang="ru-RU" b="1" dirty="0" smtClean="0"/>
              <a:t>173 </a:t>
            </a:r>
            <a:r>
              <a:rPr lang="ru-RU" b="1" dirty="0"/>
              <a:t>тыс. датских крон.</a:t>
            </a:r>
          </a:p>
        </p:txBody>
      </p:sp>
    </p:spTree>
    <p:extLst>
      <p:ext uri="{BB962C8B-B14F-4D97-AF65-F5344CB8AC3E}">
        <p14:creationId xmlns:p14="http://schemas.microsoft.com/office/powerpoint/2010/main" xmlns="" val="12584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017713"/>
            <a:ext cx="8424936" cy="4114800"/>
          </a:xfrm>
        </p:spPr>
        <p:txBody>
          <a:bodyPr/>
          <a:lstStyle/>
          <a:p>
            <a:pPr algn="just"/>
            <a:r>
              <a:rPr lang="ru-RU" u="sng" dirty="0"/>
              <a:t>Церковный налог </a:t>
            </a:r>
            <a:r>
              <a:rPr lang="ru-RU" dirty="0"/>
              <a:t>доброволен. Он составляет 1 процент, и платят его только приверженцы государственной лютеранской церкви.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4073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3E00"/>
                </a:solidFill>
              </a:rPr>
              <a:t>Гербовый </a:t>
            </a:r>
            <a:r>
              <a:rPr lang="ru-RU" b="1" dirty="0" smtClean="0">
                <a:solidFill>
                  <a:srgbClr val="003E00"/>
                </a:solidFill>
              </a:rPr>
              <a:t>сбор</a:t>
            </a:r>
            <a:endParaRPr lang="ru-RU" b="1" dirty="0">
              <a:solidFill>
                <a:srgbClr val="003E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204864"/>
            <a:ext cx="8280920" cy="1987351"/>
          </a:xfrm>
        </p:spPr>
        <p:txBody>
          <a:bodyPr/>
          <a:lstStyle/>
          <a:p>
            <a:pPr algn="just"/>
            <a:r>
              <a:rPr lang="ru-RU" sz="2800" dirty="0" smtClean="0"/>
              <a:t>Его </a:t>
            </a:r>
            <a:r>
              <a:rPr lang="ru-RU" sz="2800" dirty="0"/>
              <a:t>платят всегда при оформлении документов и составляет он от 0,1 до 4 процентов от суммы сделки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Точная </a:t>
            </a:r>
            <a:r>
              <a:rPr lang="ru-RU" sz="2800" dirty="0"/>
              <a:t>ставка зависит от вида документа.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7</a:t>
            </a:fld>
            <a:endParaRPr lang="ru-RU" altLang="ru-RU"/>
          </a:p>
        </p:txBody>
      </p:sp>
      <p:cxnSp>
        <p:nvCxnSpPr>
          <p:cNvPr id="9" name="Прямая соединительная линия 8"/>
          <p:cNvCxnSpPr/>
          <p:nvPr/>
        </p:nvCxnSpPr>
        <p:spPr bwMode="auto">
          <a:xfrm rot="5400000">
            <a:off x="3357554" y="1000108"/>
            <a:ext cx="214314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9952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3E00"/>
                </a:solidFill>
              </a:rPr>
              <a:t>Налог на прибыль корпораций</a:t>
            </a:r>
            <a:endParaRPr lang="ru-RU" b="1" dirty="0">
              <a:solidFill>
                <a:srgbClr val="003E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017713"/>
            <a:ext cx="4464496" cy="403175"/>
          </a:xfrm>
        </p:spPr>
        <p:txBody>
          <a:bodyPr/>
          <a:lstStyle/>
          <a:p>
            <a:r>
              <a:rPr lang="ru-RU" sz="2000" dirty="0" smtClean="0"/>
              <a:t>Платят абсолютно все фирмы.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7" name="TextBox 6"/>
          <p:cNvSpPr txBox="1"/>
          <p:nvPr/>
        </p:nvSpPr>
        <p:spPr>
          <a:xfrm>
            <a:off x="6084168" y="1964283"/>
            <a:ext cx="27363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СТАВКА – 32%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1082" y="2927074"/>
            <a:ext cx="766537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Если организация – резидент Дании, </a:t>
            </a:r>
            <a:r>
              <a:rPr lang="ru-RU" sz="2000" dirty="0"/>
              <a:t>то этим налогом облагается не только прибыль, полученная на территории страны, но и прибыль ее зарубежных филиалов</a:t>
            </a:r>
          </a:p>
        </p:txBody>
      </p:sp>
      <p:sp>
        <p:nvSpPr>
          <p:cNvPr id="9" name="Стрелка вправо 8"/>
          <p:cNvSpPr/>
          <p:nvPr/>
        </p:nvSpPr>
        <p:spPr bwMode="auto">
          <a:xfrm>
            <a:off x="251520" y="3014622"/>
            <a:ext cx="576064" cy="6480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1082" y="4221088"/>
            <a:ext cx="76653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Фирмы-нерезиденты </a:t>
            </a:r>
            <a:r>
              <a:rPr lang="ru-RU" sz="2000" dirty="0"/>
              <a:t>платят только за то, что они заработали в датских землях.</a:t>
            </a:r>
          </a:p>
        </p:txBody>
      </p:sp>
      <p:sp>
        <p:nvSpPr>
          <p:cNvPr id="12" name="Стрелка вправо 11"/>
          <p:cNvSpPr/>
          <p:nvPr/>
        </p:nvSpPr>
        <p:spPr bwMode="auto">
          <a:xfrm>
            <a:off x="306658" y="4221088"/>
            <a:ext cx="576064" cy="6480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690" y="5301208"/>
            <a:ext cx="25371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Вычет затрат на расширение бизнеса из налогооблагаемой базы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5901372"/>
            <a:ext cx="4680520" cy="6463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Например, маркетинговые исследования или регистрационные пошлины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684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66415"/>
          </a:xfrm>
        </p:spPr>
        <p:txBody>
          <a:bodyPr/>
          <a:lstStyle/>
          <a:p>
            <a:pPr algn="ctr"/>
            <a:r>
              <a:rPr lang="ru-RU" b="1" dirty="0" smtClean="0"/>
              <a:t>НДС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41" y="908720"/>
            <a:ext cx="8889539" cy="1584176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ru-RU" sz="2000" dirty="0"/>
              <a:t>Предприятия, имеющие годовой оборот больше 20 тысяч крон, должны дополнительно регистрироваться в качестве плательщиков НДС. </a:t>
            </a:r>
            <a:endParaRPr lang="ru-RU" sz="2000" dirty="0" smtClean="0"/>
          </a:p>
          <a:p>
            <a:pPr algn="just"/>
            <a:r>
              <a:rPr lang="ru-RU" sz="2000" dirty="0" smtClean="0"/>
              <a:t>Этим налогом облагаются многие виды деятельности, а также товары. Причем уплачивают его как покупатели, так и продавцы.</a:t>
            </a:r>
            <a:endParaRPr lang="ru-RU" sz="2000" dirty="0" smtClean="0"/>
          </a:p>
          <a:p>
            <a:pPr algn="just"/>
            <a:endParaRPr lang="ru-RU" sz="2000" dirty="0" smtClean="0"/>
          </a:p>
          <a:p>
            <a:pPr algn="just"/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E23-0C6B-47EA-8CEE-8D96EC49519D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179513" y="2832611"/>
            <a:ext cx="87129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u="sng" dirty="0" smtClean="0"/>
              <a:t>ОСВОБОЖДЕНЫ от уплаты</a:t>
            </a:r>
            <a:r>
              <a:rPr lang="ru-RU" dirty="0" smtClean="0"/>
              <a:t>: продавцы печатной </a:t>
            </a:r>
            <a:r>
              <a:rPr lang="ru-RU" dirty="0"/>
              <a:t>продукции, почты, банки, образовательные и медицинские учреждения, страховые компании и пассажирский транспорт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0300" y="4056277"/>
            <a:ext cx="363139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Ставка НДС установлена в размере 25 %. </a:t>
            </a:r>
          </a:p>
        </p:txBody>
      </p:sp>
    </p:spTree>
    <p:extLst>
      <p:ext uri="{BB962C8B-B14F-4D97-AF65-F5344CB8AC3E}">
        <p14:creationId xmlns:p14="http://schemas.microsoft.com/office/powerpoint/2010/main" xmlns="" val="37472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'Обучение персонала'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'Обучение персонала'</Template>
  <TotalTime>422</TotalTime>
  <Words>1181</Words>
  <Application>Microsoft Office PowerPoint</Application>
  <PresentationFormat>Экран (4:3)</PresentationFormat>
  <Paragraphs>122</Paragraphs>
  <Slides>16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Презентация 'Обучение персонала'</vt:lpstr>
      <vt:lpstr>НАЛОГОВАЯ СИСТЕМА ДАНИИ</vt:lpstr>
      <vt:lpstr>Слайд 2</vt:lpstr>
      <vt:lpstr>Слайд 3</vt:lpstr>
      <vt:lpstr>Основные виды налогов в Дании</vt:lpstr>
      <vt:lpstr>Слайд 5</vt:lpstr>
      <vt:lpstr>Слайд 6</vt:lpstr>
      <vt:lpstr>Гербовый сбор</vt:lpstr>
      <vt:lpstr>Налог на прибыль корпораций</vt:lpstr>
      <vt:lpstr>НДС</vt:lpstr>
      <vt:lpstr>АКЦИЗЫ</vt:lpstr>
      <vt:lpstr>Экологический налог (для любителей спорта)</vt:lpstr>
      <vt:lpstr>Особенности налогообложения</vt:lpstr>
      <vt:lpstr>Порядок уплаты</vt:lpstr>
      <vt:lpstr>Система взыскания</vt:lpstr>
      <vt:lpstr>Слайд 15</vt:lpstr>
      <vt:lpstr>Вместо заключения: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И СРОКИ ХРАНЕНИЯ ТОВАРОВ НА ТАМОЖЕННОМ СКЛАДЕ</dc:title>
  <dc:creator>АНАСТАСИЯ</dc:creator>
  <cp:lastModifiedBy>anna</cp:lastModifiedBy>
  <cp:revision>48</cp:revision>
  <cp:lastPrinted>2016-10-12T16:48:07Z</cp:lastPrinted>
  <dcterms:created xsi:type="dcterms:W3CDTF">2015-07-18T16:30:58Z</dcterms:created>
  <dcterms:modified xsi:type="dcterms:W3CDTF">2018-09-11T19:51:49Z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TC010130221049</vt:lpwstr>
  </property>
</Properties>
</file>