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57" r:id="rId3"/>
    <p:sldId id="258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90" r:id="rId28"/>
    <p:sldId id="391" r:id="rId29"/>
    <p:sldId id="392" r:id="rId30"/>
    <p:sldId id="393" r:id="rId31"/>
    <p:sldId id="394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5426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4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028D-3535-4C08-8ACC-DEC0B4D4DBAC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43C1-71B0-46DC-8481-78851ADA2C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43C1-71B0-46DC-8481-78851ADA2CF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14752"/>
          </a:xfrm>
          <a:solidFill>
            <a:srgbClr val="005426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Тема :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«Сравнительный анализ взимания таможенных пошлин в промышленно развитых и развивающихся странах».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4942" y="5786454"/>
            <a:ext cx="3929058" cy="1000108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Работу выполнили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Саморокова Екатерина и Федотова Анна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 ТС 16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8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50"/>
            <a:ext cx="2786050" cy="27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 l="27258" t="43305" r="27205" b="20798"/>
          <a:stretch>
            <a:fillRect/>
          </a:stretch>
        </p:blipFill>
        <p:spPr bwMode="auto">
          <a:xfrm>
            <a:off x="-142908" y="1214422"/>
            <a:ext cx="928690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5094"/>
            <a:ext cx="9144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этом наибольшую долю в структуре таможенных платежей занимают вывозные таможенные пошлины (в 2016 году – 47 %), взимание которых регламентируется национальным законодательством стран-участниц ЕАЭС. Значимые доли в структуре также составляют налог на добавленную стоимость, взимаемый при импорте товаров на территорию ЕАЭС, и ввозная таможенная пошлина.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 txBox="1">
            <a:spLocks/>
          </p:cNvSpPr>
          <p:nvPr/>
        </p:nvSpPr>
        <p:spPr>
          <a:xfrm>
            <a:off x="71438" y="928670"/>
            <a:ext cx="9001156" cy="47863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доходов федерального бюджета также демонстрирует высокую зависимость от нефтегазовых доходов, к которым относятся налог на добычу природных ископаемых и вывозная таможенная пошлина (в 2014 году доля была максимальной и составляла 51,3 %, в 2016 году: минимальное значение за 10 лет – 36 %), при этом доля доходов от импорта варьируется в диапазоне 17–20 %, демонтируя стабильную тенденцию.  </a:t>
            </a: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табл. 2, рис. 1)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/>
          </a:blip>
          <a:srcRect l="26456" t="20228" r="26884" b="5128"/>
          <a:stretch>
            <a:fillRect/>
          </a:stretch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rcRect l="28861" t="46493" r="27280" b="12148"/>
          <a:stretch>
            <a:fillRect/>
          </a:stretch>
        </p:blipFill>
        <p:spPr bwMode="auto">
          <a:xfrm>
            <a:off x="-214346" y="1500174"/>
            <a:ext cx="97870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28670"/>
            <a:ext cx="93583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Анализируя механизм взимания таможенных платежей, стоит отметить, что существующая система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таможенно-тарифного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регулирования основана на базовых принципах, закреплённых в Генеральном соглашении по тарифам и торговле 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соглашение содержит в себе основную терминологию в области таможенного дела, а также положения по таможенному тарифу. Несмотря на это страны и их объединения устанавливают свои особенности в таможенном тарифе, отвечающие стратегическим целям развития их экономики.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0122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Так, например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законодательство Европейского союза, касающееся исчисления косвенных налогов (НДС и акцизов) включает в себя широкий перечень Директив, освещающих вопросы определения объектов налогообложения в случае перемещения товаров внутри ЕС и вне его. Помимо этого, предполагается, что страны, входящие в ЕС, самостоятельно устанавливают ставки и льготы по косвенным налогам. 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свете того, что Российская Федерация является участником Евразийского экономического союза, в настоящее время происходит существенное изменение таможенного и налогового законодательства в рамках гармонизации нормативно-правовой базы стран-участниц ЕАЭС 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Особо интересным является вопрос исчисления и уплаты таможенных платежей в случае ввоза товаров на территорию РФ. 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механизма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взимания таможенных платежей при импорте товаров в ЕАЭС при условии, что страной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назначения является РФ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85861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Импортные товары на территорию Российской Федерации могут ввозиться из различных стран, условно мы их разделим на 3 группы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3929066"/>
            <a:ext cx="7929618" cy="14287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с которыми был заключен договор о зоне свободной торговли (страны-члены СНГ, Социалистическая Республика Вьетнам, Сербия, Грузия , Республика Югославия)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643182"/>
            <a:ext cx="2643206" cy="1071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Страны-участницы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ЕАЭС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643182"/>
            <a:ext cx="2714612" cy="1071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Третьи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страны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715016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ЕАЭС на данный момент времени входят: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Республика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Армения,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Беларусь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Казахстан, Кыргызстан и Российская Федерация.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15716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исчисления таможенных платежей при импорте товаров на территорию ЕАЭС (страна отправления ЕАЭС, либо страна, с которой заключен договор о зоне свободной торговле) </a:t>
            </a:r>
          </a:p>
        </p:txBody>
      </p:sp>
      <p:cxnSp>
        <p:nvCxnSpPr>
          <p:cNvPr id="55" name="Прямая со стрелкой 54"/>
          <p:cNvCxnSpPr>
            <a:stCxn id="12" idx="2"/>
            <a:endCxn id="13" idx="0"/>
          </p:cNvCxnSpPr>
          <p:nvPr/>
        </p:nvCxnSpPr>
        <p:spPr>
          <a:xfrm rot="5400000">
            <a:off x="6929454" y="2964653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/>
          <p:cNvGrpSpPr/>
          <p:nvPr/>
        </p:nvGrpSpPr>
        <p:grpSpPr>
          <a:xfrm>
            <a:off x="0" y="1643050"/>
            <a:ext cx="8929718" cy="5143536"/>
            <a:chOff x="0" y="1643050"/>
            <a:chExt cx="8929718" cy="5143536"/>
          </a:xfrm>
        </p:grpSpPr>
        <p:grpSp>
          <p:nvGrpSpPr>
            <p:cNvPr id="75" name="Группа 74"/>
            <p:cNvGrpSpPr/>
            <p:nvPr/>
          </p:nvGrpSpPr>
          <p:grpSpPr>
            <a:xfrm>
              <a:off x="0" y="1643050"/>
              <a:ext cx="8929718" cy="5143536"/>
              <a:chOff x="0" y="1643050"/>
              <a:chExt cx="8929718" cy="5143536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5143504" y="3071810"/>
                <a:ext cx="3786214" cy="12144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>Российская Федерация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" name="Группа 73"/>
              <p:cNvGrpSpPr/>
              <p:nvPr/>
            </p:nvGrpSpPr>
            <p:grpSpPr>
              <a:xfrm>
                <a:off x="0" y="1643050"/>
                <a:ext cx="8929718" cy="5143536"/>
                <a:chOff x="0" y="1643050"/>
                <a:chExt cx="8929718" cy="5143536"/>
              </a:xfrm>
            </p:grpSpPr>
            <p:grpSp>
              <p:nvGrpSpPr>
                <p:cNvPr id="71" name="Группа 70"/>
                <p:cNvGrpSpPr/>
                <p:nvPr/>
              </p:nvGrpSpPr>
              <p:grpSpPr>
                <a:xfrm>
                  <a:off x="0" y="4643446"/>
                  <a:ext cx="8929718" cy="2143140"/>
                  <a:chOff x="0" y="4500570"/>
                  <a:chExt cx="8929718" cy="2143140"/>
                </a:xfrm>
              </p:grpSpPr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285720" y="4500570"/>
                    <a:ext cx="8643998" cy="5715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ru-RU" sz="2400" dirty="0" smtClean="0">
                        <a:latin typeface="Times New Roman" pitchFamily="18" charset="0"/>
                        <a:cs typeface="Times New Roman" pitchFamily="18" charset="0"/>
                      </a:rPr>
                      <a:t>Таможенная пошлина не уплачивается</a:t>
                    </a:r>
                    <a:endParaRPr lang="ru-RU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" name="Прямоугольник 17"/>
                  <p:cNvSpPr/>
                  <p:nvPr/>
                </p:nvSpPr>
                <p:spPr>
                  <a:xfrm>
                    <a:off x="285720" y="5214950"/>
                    <a:ext cx="8643998" cy="6429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ru-RU" sz="2400" dirty="0" smtClean="0">
                        <a:latin typeface="Times New Roman" pitchFamily="18" charset="0"/>
                        <a:cs typeface="Times New Roman" pitchFamily="18" charset="0"/>
                      </a:rPr>
                      <a:t>Косвенные налоги рассчитываются на основе принципа страны назначения</a:t>
                    </a:r>
                    <a:endParaRPr lang="ru-RU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" name="Прямоугольник 18"/>
                  <p:cNvSpPr/>
                  <p:nvPr/>
                </p:nvSpPr>
                <p:spPr>
                  <a:xfrm>
                    <a:off x="285720" y="6000768"/>
                    <a:ext cx="8643998" cy="6429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ru-RU" sz="2400" dirty="0" smtClean="0">
                        <a:latin typeface="Times New Roman" pitchFamily="18" charset="0"/>
                        <a:cs typeface="Times New Roman" pitchFamily="18" charset="0"/>
                      </a:rPr>
                      <a:t>Зачисление сумм косвенных налогов осуществляется на соответствующий счёт ФНС РФ в Федеральном Казначействе</a:t>
                    </a:r>
                    <a:endParaRPr lang="ru-RU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5" name="Соединительная линия уступом 24"/>
                  <p:cNvCxnSpPr>
                    <a:stCxn id="16" idx="1"/>
                    <a:endCxn id="19" idx="1"/>
                  </p:cNvCxnSpPr>
                  <p:nvPr/>
                </p:nvCxnSpPr>
                <p:spPr>
                  <a:xfrm rot="10800000" flipV="1">
                    <a:off x="285720" y="4786321"/>
                    <a:ext cx="1588" cy="1535917"/>
                  </a:xfrm>
                  <a:prstGeom prst="bentConnector3">
                    <a:avLst>
                      <a:gd name="adj1" fmla="val 14395466"/>
                    </a:avLst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 стрелкой 42"/>
                  <p:cNvCxnSpPr/>
                  <p:nvPr/>
                </p:nvCxnSpPr>
                <p:spPr>
                  <a:xfrm>
                    <a:off x="0" y="5500702"/>
                    <a:ext cx="285720" cy="15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Группа 52"/>
                <p:cNvGrpSpPr/>
                <p:nvPr/>
              </p:nvGrpSpPr>
              <p:grpSpPr>
                <a:xfrm>
                  <a:off x="214282" y="1643050"/>
                  <a:ext cx="8715436" cy="2643206"/>
                  <a:chOff x="214282" y="1643050"/>
                  <a:chExt cx="8715436" cy="2643206"/>
                </a:xfrm>
              </p:grpSpPr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2571736" y="1643050"/>
                    <a:ext cx="3786214" cy="50006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800" dirty="0" smtClean="0">
                        <a:latin typeface="Times New Roman" pitchFamily="18" charset="0"/>
                        <a:cs typeface="Times New Roman" pitchFamily="18" charset="0"/>
                      </a:rPr>
                      <a:t>Импорт товаров</a:t>
                    </a:r>
                    <a:r>
                      <a:rPr lang="en-US" sz="2800" dirty="0" smtClean="0">
                        <a:latin typeface="Times New Roman" pitchFamily="18" charset="0"/>
                        <a:cs typeface="Times New Roman" pitchFamily="18" charset="0"/>
                      </a:rPr>
                      <a:t>/</a:t>
                    </a:r>
                    <a:r>
                      <a:rPr lang="ru-RU" sz="2800" dirty="0" smtClean="0">
                        <a:latin typeface="Times New Roman" pitchFamily="18" charset="0"/>
                        <a:cs typeface="Times New Roman" pitchFamily="18" charset="0"/>
                      </a:rPr>
                      <a:t>услуг</a:t>
                    </a:r>
                    <a:endParaRPr lang="ru-RU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" name="Прямоугольник 10"/>
                  <p:cNvSpPr/>
                  <p:nvPr/>
                </p:nvSpPr>
                <p:spPr>
                  <a:xfrm>
                    <a:off x="285720" y="2357430"/>
                    <a:ext cx="3786214" cy="50006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dirty="0" smtClean="0">
                        <a:latin typeface="Times New Roman" pitchFamily="18" charset="0"/>
                        <a:cs typeface="Times New Roman" pitchFamily="18" charset="0"/>
                      </a:rPr>
                      <a:t>Страна отправления</a:t>
                    </a:r>
                    <a:endParaRPr lang="ru-RU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" name="Прямоугольник 11"/>
                  <p:cNvSpPr/>
                  <p:nvPr/>
                </p:nvSpPr>
                <p:spPr>
                  <a:xfrm>
                    <a:off x="5143504" y="2357430"/>
                    <a:ext cx="3786214" cy="50006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dirty="0" smtClean="0">
                        <a:latin typeface="Times New Roman" pitchFamily="18" charset="0"/>
                        <a:cs typeface="Times New Roman" pitchFamily="18" charset="0"/>
                      </a:rPr>
                      <a:t>Страна назначения</a:t>
                    </a:r>
                    <a:endParaRPr lang="ru-RU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48" name="Группа 47"/>
                  <p:cNvGrpSpPr/>
                  <p:nvPr/>
                </p:nvGrpSpPr>
                <p:grpSpPr>
                  <a:xfrm>
                    <a:off x="214282" y="2857496"/>
                    <a:ext cx="4714908" cy="1428760"/>
                    <a:chOff x="214282" y="2857496"/>
                    <a:chExt cx="4714908" cy="1571636"/>
                  </a:xfrm>
                </p:grpSpPr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2357422" y="3143248"/>
                      <a:ext cx="2571768" cy="128588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Страны, с которыми заключён договор о свободной торговле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" name="Прямоугольник 14"/>
                    <p:cNvSpPr/>
                    <p:nvPr/>
                  </p:nvSpPr>
                  <p:spPr>
                    <a:xfrm>
                      <a:off x="214282" y="3214686"/>
                      <a:ext cx="2071702" cy="114300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Страна-член ЕАЭС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30" name="Соединительная линия уступом 29"/>
                    <p:cNvCxnSpPr>
                      <a:stCxn id="11" idx="2"/>
                      <a:endCxn id="15" idx="0"/>
                    </p:cNvCxnSpPr>
                    <p:nvPr/>
                  </p:nvCxnSpPr>
                  <p:spPr>
                    <a:xfrm rot="5400000">
                      <a:off x="1535885" y="2571744"/>
                      <a:ext cx="357190" cy="928694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Соединительная линия уступом 45"/>
                    <p:cNvCxnSpPr>
                      <a:stCxn id="11" idx="2"/>
                      <a:endCxn id="14" idx="0"/>
                    </p:cNvCxnSpPr>
                    <p:nvPr/>
                  </p:nvCxnSpPr>
                  <p:spPr>
                    <a:xfrm rot="16200000" flipH="1">
                      <a:off x="2768190" y="2268132"/>
                      <a:ext cx="285752" cy="1464479"/>
                    </a:xfrm>
                    <a:prstGeom prst="bentConnector3">
                      <a:avLst>
                        <a:gd name="adj1" fmla="val 64328"/>
                      </a:avLst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Соединительная линия уступом 49"/>
                  <p:cNvCxnSpPr>
                    <a:stCxn id="10" idx="2"/>
                    <a:endCxn id="11" idx="0"/>
                  </p:cNvCxnSpPr>
                  <p:nvPr/>
                </p:nvCxnSpPr>
                <p:spPr>
                  <a:xfrm rot="5400000">
                    <a:off x="3214678" y="1107265"/>
                    <a:ext cx="214314" cy="228601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Соединительная линия уступом 51"/>
                  <p:cNvCxnSpPr>
                    <a:stCxn id="10" idx="2"/>
                    <a:endCxn id="12" idx="0"/>
                  </p:cNvCxnSpPr>
                  <p:nvPr/>
                </p:nvCxnSpPr>
                <p:spPr>
                  <a:xfrm rot="16200000" flipH="1">
                    <a:off x="5643570" y="964389"/>
                    <a:ext cx="214314" cy="2571768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Группа 72"/>
                <p:cNvGrpSpPr/>
                <p:nvPr/>
              </p:nvGrpSpPr>
              <p:grpSpPr>
                <a:xfrm>
                  <a:off x="1250133" y="4221312"/>
                  <a:ext cx="5786478" cy="422134"/>
                  <a:chOff x="1250133" y="4221312"/>
                  <a:chExt cx="5786478" cy="422134"/>
                </a:xfrm>
              </p:grpSpPr>
              <p:cxnSp>
                <p:nvCxnSpPr>
                  <p:cNvPr id="57" name="Соединительная линия уступом 56"/>
                  <p:cNvCxnSpPr>
                    <a:stCxn id="15" idx="2"/>
                    <a:endCxn id="16" idx="0"/>
                  </p:cNvCxnSpPr>
                  <p:nvPr/>
                </p:nvCxnSpPr>
                <p:spPr>
                  <a:xfrm rot="16200000" flipH="1">
                    <a:off x="2717859" y="2753586"/>
                    <a:ext cx="422134" cy="335758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Соединительная линия уступом 68"/>
                  <p:cNvCxnSpPr>
                    <a:stCxn id="13" idx="2"/>
                    <a:endCxn id="16" idx="0"/>
                  </p:cNvCxnSpPr>
                  <p:nvPr/>
                </p:nvCxnSpPr>
                <p:spPr>
                  <a:xfrm rot="5400000">
                    <a:off x="5643570" y="3250405"/>
                    <a:ext cx="357190" cy="2428892"/>
                  </a:xfrm>
                  <a:prstGeom prst="bentConnector3">
                    <a:avLst>
                      <a:gd name="adj1" fmla="val 38537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81" name="Прямая соединительная линия 80"/>
            <p:cNvCxnSpPr>
              <a:stCxn id="14" idx="2"/>
            </p:cNvCxnSpPr>
            <p:nvPr/>
          </p:nvCxnSpPr>
          <p:spPr>
            <a:xfrm rot="5400000">
              <a:off x="3571868" y="4357694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0"/>
          <a:ext cx="9144000" cy="679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428736">
                <a:tc>
                  <a:txBody>
                    <a:bodyPr/>
                    <a:lstStyle/>
                    <a:p>
                      <a:pPr algn="l"/>
                      <a:r>
                        <a:rPr kumimoji="0" lang="ru-RU" sz="2800" b="0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Следовательно, если имеет место ввоз товаров на территорию РФ из данных стран, то определение суммы таможенных платежей сводится к следующему: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2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Ввозные таможенные пошлины не уплачиваются.</a:t>
                      </a:r>
                    </a:p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5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Налоговая база по косвенным налогам определяется как сумма внешнеэкономического контракта. </a:t>
                      </a:r>
                    </a:p>
                  </a:txBody>
                  <a:tcPr/>
                </a:tc>
              </a:tr>
              <a:tr h="1781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 Ставки косвенных налогов определяются в соответствии с законодательством РФ о налогах и сборах на основе реализации принципа страны назначения.</a:t>
                      </a:r>
                    </a:p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0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Зачисление суммы косвенных налогов происходит на соответствующий КБК в Федеральное Казначейство РФ. </a:t>
                      </a:r>
                    </a:p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06" y="500042"/>
            <a:ext cx="9001156" cy="1214446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Таможенные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платежи, являясь одним из элементов системы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таможенно-тарифного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регулирования, служат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884284" y="2071678"/>
            <a:ext cx="3973996" cy="235745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Фискальным инструментом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4282" y="2071678"/>
            <a:ext cx="4143404" cy="237925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Протекционистским инструментом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00298" y="4214818"/>
            <a:ext cx="4214842" cy="250033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егулятивным и инструментом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инструментом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5500726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Содружество независимых государств включает в себя 11 стран, в числе которых две страны – Украина и Туркменистан, находящиеся в статусе не подписавших договор об СНГ. Основным нормативно-правовым документом, регулирующим вопросы взимания косвенных налогов при импорте и экспорте товаров, является Соглашение от 25.11.1998 «О принципах взимания косвенных налогов при экспорте и импорте товаров, работ, услуг между государствами-участниками СНГ».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важным в этом ключе является Протокол о едином порядке взимания таможенных платежей в государствах-участниках СНГ от 26.02.1998.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57298"/>
            <a:ext cx="9144000" cy="2643206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Порядок расчета налоговых платежей в случае ввоза на территорию РФ товаров из стран, с которыми заключен договор о зоне свободной торговли, устанавливается с учетом межправительственных соглашений между этими странами. 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3946222"/>
          <a:ext cx="9144000" cy="291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357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</a:t>
                      </a: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Ввозные таможенные пошлины при ввозе товаров из стран, с которыми заключен договор о зоне свободной торговли (стран, не являющихся участниками ЕАЭС) не исчисляются.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39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</a:t>
                      </a: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Косвенные налоги рассчитываются также, исходя из принципа страны назначения, который предполагает применение ставки 0 % к экспорту товаров и обложение косвенными налогами по законодательству страны назначения.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9144000" cy="17859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Если страной отправления является страна, с которой был заключен договор о зоне свободной торговли, то необходимо руководствоваться соответствующими нормативно-правовыми актами .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2100282"/>
          <a:ext cx="9144000" cy="468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4686304">
                <a:tc>
                  <a:txBody>
                    <a:bodyPr/>
                    <a:lstStyle/>
                    <a:p>
                      <a:r>
                        <a:rPr kumimoji="0" lang="ru-RU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</a:t>
                      </a: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Ввозные таможенные пошлины определяются в соответствии с ЕТТ ВЭД ЕАЭС. Если страна отправления является наименее развитой и входит в соответствующий перечень, а ввозимый товар включен в перечень товаров, ввозимых с территории наименее развитых страны, то ставка таможенной пошлины будет составлять 0 %. Если страна отправления является развивающейся, то при выполнении описанных выше условий, применяется 75 % от базовой ставки таможенной пошлины [9]. Стоит отметить, что реализация тарифных преференций возможна при соблюдении правил, устанавливаемых Решением Совета ЕАЭК от 06.04.2016 № 47.</a:t>
                      </a:r>
                      <a:endParaRPr kumimoji="0" lang="ru-RU" sz="2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-24"/>
            <a:ext cx="9144000" cy="15001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товар ввозится с территории третьих стран, то необходимо учитывать возможность применения преференций, установленных Договором о ЕАЭС. 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142852"/>
          <a:ext cx="914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3287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2. </a:t>
                      </a: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Косвенные налоги определяются в соответствии с национальным законодательством и законодательством ЕАЭС. При этом необязательна реализация принципа страны назначения. </a:t>
                      </a:r>
                    </a:p>
                    <a:p>
                      <a:endParaRPr kumimoji="0" lang="ru-RU" sz="2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1643050"/>
            <a:ext cx="9144000" cy="521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Анализируя международно-правовую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практику, можно сделать вывод,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 в большинстве зарубежных стран экспорт товаров облагается по ставке 0 % или освобождается от уплаты налога на добавленную стоимость. 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соответствии с Директивой Совета 2006/ 112/ ЕС от 28.11 2006 «Об общей системе налога на добавленную стоимость» объектом обложения НДС является импорт товара по ставке страны назначения, а экспорт товара освобождается от обложения НДС (TVA).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Законодательство Соединенных Штатов Америки о налогах и сборах не содержит налога на добавленную стоимость, либо его аналога. Поэтому экспорт продукции не рассматривается в этом аспекте. 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42984"/>
            <a:ext cx="9144000" cy="521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одакцизные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товары, как правило, облагаются соответствующим налогом, хотя перечень подакцизных товаров может различаться.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Примером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может служить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перечень подакцизных товаров для стран Европейского союза, содержащийся в Директиве Совета 2008/118/ЕЕС. В частности, к подакцизным товарам относятся: энергоресурсы и электричество, алкоголь и алкогольные напитки, табак. 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571480"/>
          <a:ext cx="9144000" cy="2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2143140">
                <a:tc>
                  <a:txBody>
                    <a:bodyPr/>
                    <a:lstStyle/>
                    <a:p>
                      <a:endParaRPr kumimoji="0" lang="ru-RU" sz="24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ru-RU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 </a:t>
                      </a:r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Зачисление сумм таможенных пошлин происходит на единый счет в Федеральном Казначействе, после чего распределяется в соответствии с Договором о ЕАЭС в следующих размерах:</a:t>
                      </a:r>
                    </a:p>
                    <a:p>
                      <a:endParaRPr kumimoji="0" lang="ru-RU" sz="2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3071810"/>
            <a:ext cx="9144000" cy="378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− Российская Федерация – 85,32 %;</a:t>
            </a:r>
          </a:p>
          <a:p>
            <a:r>
              <a:rPr lang="ru-RU" sz="2400" dirty="0" smtClean="0"/>
              <a:t> − Республика Беларусь – 4,56 %;</a:t>
            </a:r>
          </a:p>
          <a:p>
            <a:r>
              <a:rPr lang="ru-RU" sz="2400" dirty="0" smtClean="0"/>
              <a:t> − Республика Армения – 1,11 %; </a:t>
            </a:r>
          </a:p>
          <a:p>
            <a:r>
              <a:rPr lang="ru-RU" sz="2400" dirty="0" smtClean="0"/>
              <a:t>− Республика Казахстан – 7,11 %; </a:t>
            </a:r>
          </a:p>
          <a:p>
            <a:r>
              <a:rPr lang="ru-RU" sz="2400" dirty="0" smtClean="0"/>
              <a:t>– Республика Кыргызстан – 1,9 %.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исчисления таможенных платежей при импорте товаров на территорию ЕАЭС (страна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отправления- третьи страны)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6" name="Группа 105"/>
          <p:cNvGrpSpPr/>
          <p:nvPr/>
        </p:nvGrpSpPr>
        <p:grpSpPr>
          <a:xfrm>
            <a:off x="142844" y="1214422"/>
            <a:ext cx="8715436" cy="5643602"/>
            <a:chOff x="142844" y="1214422"/>
            <a:chExt cx="8715436" cy="5643602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57158" y="5143512"/>
              <a:ext cx="8501122" cy="419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Косвенные налоги рассчитываются на основе принципа страны назначения 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57158" y="5715016"/>
              <a:ext cx="8501122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>
                <a:lnSpc>
                  <a:spcPts val="2000"/>
                </a:lnSpc>
              </a:pP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Зачисление сумм таможенных пошлин осуществляется в </a:t>
              </a:r>
              <a:r>
                <a:rPr lang="ru-RU" dirty="0" err="1" smtClean="0">
                  <a:latin typeface="Times New Roman" pitchFamily="18" charset="0"/>
                  <a:cs typeface="Times New Roman" pitchFamily="18" charset="0"/>
                </a:rPr>
                <a:t>нац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. Валюте на единый счёт в Федеральном Казначействе, после чего распределяется в соответствии с Договором с ЕАЭС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57158" y="6438920"/>
              <a:ext cx="8501122" cy="419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Зачисление сумм косвенных налогов осуществляется на соответствующий счёт ФИС РФ в Федеральном Казначействе 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Группа 104"/>
            <p:cNvGrpSpPr/>
            <p:nvPr/>
          </p:nvGrpSpPr>
          <p:grpSpPr>
            <a:xfrm>
              <a:off x="357158" y="1214422"/>
              <a:ext cx="8501122" cy="4019576"/>
              <a:chOff x="357158" y="1214422"/>
              <a:chExt cx="8501122" cy="4019576"/>
            </a:xfrm>
          </p:grpSpPr>
          <p:grpSp>
            <p:nvGrpSpPr>
              <p:cNvPr id="104" name="Группа 103"/>
              <p:cNvGrpSpPr/>
              <p:nvPr/>
            </p:nvGrpSpPr>
            <p:grpSpPr>
              <a:xfrm>
                <a:off x="357158" y="1214422"/>
                <a:ext cx="8501122" cy="3714776"/>
                <a:chOff x="357158" y="1214422"/>
                <a:chExt cx="8501122" cy="3714776"/>
              </a:xfrm>
            </p:grpSpPr>
            <p:sp>
              <p:nvSpPr>
                <p:cNvPr id="35" name="Прямоугольник 34"/>
                <p:cNvSpPr/>
                <p:nvPr/>
              </p:nvSpPr>
              <p:spPr>
                <a:xfrm>
                  <a:off x="357158" y="3000372"/>
                  <a:ext cx="2500330" cy="5715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Наименее развитые страны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3357554" y="3000372"/>
                  <a:ext cx="2500330" cy="5715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Развивающиеся страны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6357950" y="2928934"/>
                  <a:ext cx="2500330" cy="5715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Прочие страны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357158" y="3643314"/>
                  <a:ext cx="2500330" cy="128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Таможенные пошлины уплачиваются в размере 0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%</a:t>
                  </a:r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 от ЕТТ ВЭД при соблюдении условий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3357554" y="3643314"/>
                  <a:ext cx="2500330" cy="1276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Таможенные пошлины уплачиваются в размере 75 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%</a:t>
                  </a:r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 от ЕТТ ВЭД  при соблюдении условий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6357950" y="3571876"/>
                  <a:ext cx="2500330" cy="1276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Таможенные пошлины уплачиваются в замере 100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% </a:t>
                  </a:r>
                  <a:r>
                    <a:rPr lang="ru-RU" dirty="0" smtClean="0">
                      <a:latin typeface="Times New Roman" pitchFamily="18" charset="0"/>
                      <a:cs typeface="Times New Roman" pitchFamily="18" charset="0"/>
                    </a:rPr>
                    <a:t>от ЕТТ ВЭД </a:t>
                  </a:r>
                  <a:endParaRPr lang="ru-RU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8" name="Соединительная линия уступом 67"/>
                <p:cNvCxnSpPr>
                  <a:stCxn id="38" idx="1"/>
                  <a:endCxn id="41" idx="1"/>
                </p:cNvCxnSpPr>
                <p:nvPr/>
              </p:nvCxnSpPr>
              <p:spPr>
                <a:xfrm rot="10800000" flipV="1">
                  <a:off x="3357554" y="3286124"/>
                  <a:ext cx="1588" cy="995370"/>
                </a:xfrm>
                <a:prstGeom prst="bentConnector3">
                  <a:avLst>
                    <a:gd name="adj1" fmla="val 14395466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Соединительная линия уступом 71"/>
                <p:cNvCxnSpPr>
                  <a:stCxn id="39" idx="1"/>
                  <a:endCxn id="42" idx="1"/>
                </p:cNvCxnSpPr>
                <p:nvPr/>
              </p:nvCxnSpPr>
              <p:spPr>
                <a:xfrm rot="10800000" flipV="1">
                  <a:off x="6357950" y="3214686"/>
                  <a:ext cx="1588" cy="995370"/>
                </a:xfrm>
                <a:prstGeom prst="bentConnector3">
                  <a:avLst>
                    <a:gd name="adj1" fmla="val 14395466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Соединительная линия уступом 73"/>
                <p:cNvCxnSpPr>
                  <a:stCxn id="35" idx="1"/>
                  <a:endCxn id="40" idx="1"/>
                </p:cNvCxnSpPr>
                <p:nvPr/>
              </p:nvCxnSpPr>
              <p:spPr>
                <a:xfrm rot="10800000" flipV="1">
                  <a:off x="357158" y="3286124"/>
                  <a:ext cx="1588" cy="1000132"/>
                </a:xfrm>
                <a:prstGeom prst="bentConnector3">
                  <a:avLst>
                    <a:gd name="adj1" fmla="val 14395466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Группа 102"/>
                <p:cNvGrpSpPr/>
                <p:nvPr/>
              </p:nvGrpSpPr>
              <p:grpSpPr>
                <a:xfrm>
                  <a:off x="357158" y="1214422"/>
                  <a:ext cx="8501122" cy="1785951"/>
                  <a:chOff x="357158" y="1214422"/>
                  <a:chExt cx="8501122" cy="1785951"/>
                </a:xfrm>
              </p:grpSpPr>
              <p:grpSp>
                <p:nvGrpSpPr>
                  <p:cNvPr id="102" name="Группа 101"/>
                  <p:cNvGrpSpPr/>
                  <p:nvPr/>
                </p:nvGrpSpPr>
                <p:grpSpPr>
                  <a:xfrm>
                    <a:off x="357158" y="1214422"/>
                    <a:ext cx="8501122" cy="1643074"/>
                    <a:chOff x="357158" y="1214422"/>
                    <a:chExt cx="8501122" cy="1643074"/>
                  </a:xfrm>
                </p:grpSpPr>
                <p:sp>
                  <p:nvSpPr>
                    <p:cNvPr id="33" name="Прямоугольник 32"/>
                    <p:cNvSpPr/>
                    <p:nvPr/>
                  </p:nvSpPr>
                  <p:spPr>
                    <a:xfrm>
                      <a:off x="357158" y="2428868"/>
                      <a:ext cx="3857652" cy="4286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Третьи страны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4" name="Прямоугольник 33"/>
                    <p:cNvSpPr/>
                    <p:nvPr/>
                  </p:nvSpPr>
                  <p:spPr>
                    <a:xfrm>
                      <a:off x="5000628" y="2428868"/>
                      <a:ext cx="3857652" cy="4286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Российская Федерация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101" name="Группа 100"/>
                    <p:cNvGrpSpPr/>
                    <p:nvPr/>
                  </p:nvGrpSpPr>
                  <p:grpSpPr>
                    <a:xfrm>
                      <a:off x="357158" y="1214422"/>
                      <a:ext cx="8501122" cy="1071570"/>
                      <a:chOff x="357158" y="1214422"/>
                      <a:chExt cx="8501122" cy="1071570"/>
                    </a:xfrm>
                  </p:grpSpPr>
                  <p:sp>
                    <p:nvSpPr>
                      <p:cNvPr id="29" name="Прямоугольник 28"/>
                      <p:cNvSpPr/>
                      <p:nvPr/>
                    </p:nvSpPr>
                    <p:spPr>
                      <a:xfrm>
                        <a:off x="2143108" y="1214422"/>
                        <a:ext cx="5214974" cy="42862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 smtClean="0">
                            <a:latin typeface="Times New Roman" pitchFamily="18" charset="0"/>
                            <a:cs typeface="Times New Roman" pitchFamily="18" charset="0"/>
                          </a:rPr>
                          <a:t>Импорт товаров </a:t>
                        </a:r>
                        <a:r>
                          <a:rPr lang="en-US" dirty="0" smtClean="0">
                            <a:latin typeface="Times New Roman" pitchFamily="18" charset="0"/>
                            <a:cs typeface="Times New Roman" pitchFamily="18" charset="0"/>
                          </a:rPr>
                          <a:t>/</a:t>
                        </a:r>
                        <a:r>
                          <a:rPr lang="ru-RU" dirty="0" smtClean="0">
                            <a:latin typeface="Times New Roman" pitchFamily="18" charset="0"/>
                            <a:cs typeface="Times New Roman" pitchFamily="18" charset="0"/>
                          </a:rPr>
                          <a:t>услуг</a:t>
                        </a:r>
                        <a:endParaRPr lang="ru-RU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1" name="Прямоугольник 30"/>
                      <p:cNvSpPr/>
                      <p:nvPr/>
                    </p:nvSpPr>
                    <p:spPr>
                      <a:xfrm>
                        <a:off x="357158" y="1857364"/>
                        <a:ext cx="3857652" cy="42862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 smtClean="0">
                            <a:latin typeface="Times New Roman" pitchFamily="18" charset="0"/>
                            <a:cs typeface="Times New Roman" pitchFamily="18" charset="0"/>
                          </a:rPr>
                          <a:t>Страна отправитель</a:t>
                        </a:r>
                        <a:endParaRPr lang="ru-RU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2" name="Прямоугольник 31"/>
                      <p:cNvSpPr/>
                      <p:nvPr/>
                    </p:nvSpPr>
                    <p:spPr>
                      <a:xfrm>
                        <a:off x="5000628" y="1857364"/>
                        <a:ext cx="3857652" cy="42862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 smtClean="0">
                            <a:latin typeface="Times New Roman" pitchFamily="18" charset="0"/>
                            <a:cs typeface="Times New Roman" pitchFamily="18" charset="0"/>
                          </a:rPr>
                          <a:t>Страны назначения</a:t>
                        </a:r>
                        <a:endParaRPr lang="ru-RU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61" name="Соединительная линия уступом 60"/>
                      <p:cNvCxnSpPr>
                        <a:stCxn id="31" idx="0"/>
                        <a:endCxn id="32" idx="0"/>
                      </p:cNvCxnSpPr>
                      <p:nvPr/>
                    </p:nvCxnSpPr>
                    <p:spPr>
                      <a:xfrm rot="5400000" flipH="1" flipV="1">
                        <a:off x="4607719" y="-464371"/>
                        <a:ext cx="1588" cy="4643470"/>
                      </a:xfrm>
                      <a:prstGeom prst="bentConnector3">
                        <a:avLst>
                          <a:gd name="adj1" fmla="val 7520028"/>
                        </a:avLst>
                      </a:prstGeom>
                      <a:ln w="2857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Прямая со стрелкой 63"/>
                    <p:cNvCxnSpPr>
                      <a:stCxn id="31" idx="2"/>
                      <a:endCxn id="33" idx="0"/>
                    </p:cNvCxnSpPr>
                    <p:nvPr/>
                  </p:nvCxnSpPr>
                  <p:spPr>
                    <a:xfrm rot="5400000">
                      <a:off x="2214546" y="2357430"/>
                      <a:ext cx="142876" cy="15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Прямая со стрелкой 65"/>
                    <p:cNvCxnSpPr>
                      <a:stCxn id="32" idx="2"/>
                      <a:endCxn id="34" idx="0"/>
                    </p:cNvCxnSpPr>
                    <p:nvPr/>
                  </p:nvCxnSpPr>
                  <p:spPr>
                    <a:xfrm rot="5400000">
                      <a:off x="6858016" y="2357430"/>
                      <a:ext cx="142876" cy="15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Прямая со стрелкой 75"/>
                  <p:cNvCxnSpPr>
                    <a:stCxn id="34" idx="2"/>
                    <a:endCxn id="39" idx="0"/>
                  </p:cNvCxnSpPr>
                  <p:nvPr/>
                </p:nvCxnSpPr>
                <p:spPr>
                  <a:xfrm rot="16200000" flipH="1">
                    <a:off x="7233065" y="2553884"/>
                    <a:ext cx="71438" cy="67866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Соединительная линия уступом 77"/>
                  <p:cNvCxnSpPr>
                    <a:stCxn id="33" idx="2"/>
                    <a:endCxn id="35" idx="0"/>
                  </p:cNvCxnSpPr>
                  <p:nvPr/>
                </p:nvCxnSpPr>
                <p:spPr>
                  <a:xfrm rot="5400000">
                    <a:off x="1875216" y="2589604"/>
                    <a:ext cx="142876" cy="678661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Соединительная линия уступом 84"/>
                  <p:cNvCxnSpPr>
                    <a:stCxn id="33" idx="2"/>
                    <a:endCxn id="38" idx="0"/>
                  </p:cNvCxnSpPr>
                  <p:nvPr/>
                </p:nvCxnSpPr>
                <p:spPr>
                  <a:xfrm rot="16200000" flipH="1">
                    <a:off x="3375413" y="1768066"/>
                    <a:ext cx="142876" cy="2321735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7" name="Соединительная линия уступом 86"/>
              <p:cNvCxnSpPr/>
              <p:nvPr/>
            </p:nvCxnSpPr>
            <p:spPr>
              <a:xfrm rot="16200000" flipH="1">
                <a:off x="2959883" y="3567114"/>
                <a:ext cx="295276" cy="300039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Соединительная линия уступом 88"/>
              <p:cNvCxnSpPr/>
              <p:nvPr/>
            </p:nvCxnSpPr>
            <p:spPr>
              <a:xfrm rot="5400000">
                <a:off x="5848360" y="3474243"/>
                <a:ext cx="519114" cy="3000396"/>
              </a:xfrm>
              <a:prstGeom prst="bentConnector3">
                <a:avLst>
                  <a:gd name="adj1" fmla="val 68403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Соединительная линия уступом 94"/>
            <p:cNvCxnSpPr>
              <a:stCxn id="44" idx="1"/>
              <a:endCxn id="47" idx="1"/>
            </p:cNvCxnSpPr>
            <p:nvPr/>
          </p:nvCxnSpPr>
          <p:spPr>
            <a:xfrm rot="10800000" flipV="1">
              <a:off x="357158" y="5353064"/>
              <a:ext cx="1588" cy="1295408"/>
            </a:xfrm>
            <a:prstGeom prst="bentConnector3">
              <a:avLst>
                <a:gd name="adj1" fmla="val 14395466"/>
              </a:avLst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endCxn id="45" idx="1"/>
            </p:cNvCxnSpPr>
            <p:nvPr/>
          </p:nvCxnSpPr>
          <p:spPr>
            <a:xfrm flipV="1">
              <a:off x="142844" y="6036487"/>
              <a:ext cx="214314" cy="1071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Прямая соединительная линия 110"/>
          <p:cNvCxnSpPr>
            <a:stCxn id="41" idx="2"/>
            <a:endCxn id="44" idx="0"/>
          </p:cNvCxnSpPr>
          <p:nvPr/>
        </p:nvCxnSpPr>
        <p:spPr>
          <a:xfrm rot="5400000">
            <a:off x="4495800" y="5031593"/>
            <a:ext cx="2238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928670"/>
            <a:ext cx="9144000" cy="542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целом реализация современного механизма взимания таможенных платежей в ЕАЭС системно построена, но на сегодняшний день одним из проблемных вопросов в системе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таможенно-тарифного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регулирования, затрудняющим процесс дальнейшей интеграции, являются тарифные изъятия из Единого таможенного тарифа ЕАЭС. По общему правилу в рамках ЕАЭС при ввозе применятся единые тарифные ставки, однако в силу ряда причин могут быть введены тарифные изъятия из ЕТТ ЕАЭС.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практика уже применялась в период становления Таможенного союза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ЕврАзЭС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когда в течение переходного периода 2010–2014 гг. РФ, Беларусь и Казахстан при импорте товаров, ввозимых с целью использования на территории этих государств, применялись тарифные изъятия.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28596" y="1397000"/>
          <a:ext cx="8072494" cy="460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149622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На текущий момент тарифные изъятий существуют для трех стран ЕАЭС: </a:t>
                      </a:r>
                    </a:p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5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Армении</a:t>
                      </a:r>
                    </a:p>
                    <a:p>
                      <a:pPr algn="ctr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5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Киргизии </a:t>
                      </a:r>
                    </a:p>
                    <a:p>
                      <a:pPr algn="ctr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5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Казахстана</a:t>
                      </a:r>
                    </a:p>
                    <a:p>
                      <a:pPr algn="ctr"/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 l="26457" t="33333" r="26696" b="27222"/>
          <a:stretch>
            <a:fillRect/>
          </a:stretch>
        </p:blipFill>
        <p:spPr bwMode="auto">
          <a:xfrm>
            <a:off x="-214346" y="714357"/>
            <a:ext cx="9358346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66"/>
            <a:ext cx="9144000" cy="600076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зависимости от потребностей государства в разные стадии экономического развития приоритетными становятся различные цели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таможенно-тарифного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регулирования.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трудов отечественных и зарубежных экономистов, занимающихся вопросами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таможенно-тарифного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регулирования, показал, что под таможенными платежами в основном понимают таможенные пошлины, в ряде случаев косвенные налоги, что не меняет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смыслового понимания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роли таможенных платежей в регулировании внешнеторговой деятельности. 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28604"/>
            <a:ext cx="9144000" cy="61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для Армении и Киргизии тарифные изъятия носят временный характер, служат для адаптации экономик в рамках ЕАЭС, то изъятия из ЕТТ для Казахстана вызваны вступлением в ВТО и применяются на бессрочной основе. Данные исключения привносят сложности для действительно свободного обращения товаров внутри ЕАЭС и потенциально несут угрозу экономикам стран членов Союза, создаются неравные условия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конкуренции.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Условием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ввоза товаров по тарифным ставкам ниже, чем в ЕТТ ЕАЭС, является использования товара только на территории страны, куда товар был ввезен, однако анализ перечней товаров, в отношении которых изъятия применяются, показывает, что могут возникнуть сложности с идентификацией данных товаров: существенная доля товаров является продукцией сельского хозяйства.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ешение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проблемы незаконного перемещения товаров-изъятий может представлять собой расширение списка товаров, подлежащих обязательной маркировке при производстве и ввозе на территорию ЕАЭС, параллельно с усилением интеграции между таможенными и налоговыми органами государств-членов ЕАЭС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Проект по введению маркировки товаров контрольными (идентификационными) знаками по товарной позиции «Предметы одежды, принадлежности к одежде и прочие изделия, из натурального меха», который был запушен в середине 2016 года, доказал свою эффективность. Так, в Российской Федерации за период август–декабрь 2016 года оборот меховых изделий увеличился в физическом объеме в 12 раз в 2016 году, а в стоимостном – в шесть раз, до 55 миллиона рублей. 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Таким образом, система отслеживания товаров станет более прозрачной, что, по нашему мнению, должно привести к сокращению незаконных перемещений товаров внутри ЕАЭС, и, как следствие, повысить собираемость таможенных платежей. 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8" y="285728"/>
            <a:ext cx="9001156" cy="250033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Таможенные пошлины издавна применялись с целью влияния на внешнеторговые потоки, однако первые серьезные попытки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систематизации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знаний о таможенных пошлинах были предприняты в рамках реализации политики протекционизма поздними меркантилистами, что нашло отражение в политике внешней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торговли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44" y="3071810"/>
          <a:ext cx="8858312" cy="329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7358114"/>
              </a:tblGrid>
              <a:tr h="1000133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Англии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принятием «Навигационного акта» в 1651 году на 200 лет установилась политика защиты английских мореплавателей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03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Франции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1667 год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03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Пруссии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конец XVII в.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57231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России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начале XVIII века в период царствования Петра I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814389">
                <a:tc gridSpan="2"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Политику защиты отечественных производителей активно развивал в теории и на практике Александр Гамильтон (1754– 1804 гг.), министр финансов США.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лист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5" y="3643314"/>
            <a:ext cx="2497979" cy="305752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06" y="71414"/>
            <a:ext cx="9001156" cy="178595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Приверженцем идеи протекционизма был немецкий экономист 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Фридрих Лист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в своем труде 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«Национальная система» (1844 г.)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подробно изложил аргументы против политики свободной торговли. </a:t>
            </a:r>
          </a:p>
          <a:p>
            <a:pPr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71438" y="2143116"/>
            <a:ext cx="9001156" cy="1357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то же время активно развивалась теория противоположных взглядов – 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фритредерство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Сторонниками политики свободной торговли являются такие классики экономической теории,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00298" y="3681118"/>
          <a:ext cx="4000528" cy="305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</a:tblGrid>
              <a:tr h="436577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Адам Смит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4189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Джон Стюард Миль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79806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Сен-Жан Батист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4204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Давил </a:t>
                      </a:r>
                      <a:r>
                        <a:rPr kumimoji="0" lang="ru-RU" sz="24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Рикардо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99902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И.В. Вернадский 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29922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Н.Х. </a:t>
                      </a:r>
                      <a:r>
                        <a:rPr kumimoji="0" lang="ru-RU" sz="24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Бунге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смит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4885" y="3714752"/>
            <a:ext cx="2366271" cy="2967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571612"/>
          <a:ext cx="6072230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230"/>
              </a:tblGrid>
              <a:tr h="53881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Н.С. Мордвинов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3881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Е.Ф. 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Канкрин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С. Никольский 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>
          <a:xfrm>
            <a:off x="71406" y="3571876"/>
            <a:ext cx="9001156" cy="3071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 другие считали, что протекционизм является политикой, стимулирующей развитие производства.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Менделеев рассматривал таможенные пошлины как законное и обязательное средство для развития промышленности, обращая внимания на возможность использования пошлин в качестве регулирующего инструмента, способного влиять на параметры внешней торговли. 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812053"/>
            <a:ext cx="8521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России идей фритредерства широкого применения не нашли: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180px-M_N_Sobol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28" y="3484561"/>
            <a:ext cx="2571752" cy="3571878"/>
          </a:xfrm>
          <a:prstGeom prst="rect">
            <a:avLst/>
          </a:prstGeom>
          <a:noFill/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0" y="571480"/>
            <a:ext cx="9001156" cy="3071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Идеи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протекционизма также широко освещены в трудах ученых начала XX века – И.М. Кулишера , Н.Н. Шапошникова , М.Н. Соболева. В работах последнего также особое внимание уделено фискальной функции таможенных пошлин, проведен ретроспективный анализ применения таможенных пошлин в государственной политике России.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50" name="Picture 2" descr="D:\Vladimir_Shaposhniko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6300" y="3714752"/>
            <a:ext cx="2397270" cy="3009906"/>
          </a:xfrm>
          <a:prstGeom prst="rect">
            <a:avLst/>
          </a:prstGeom>
          <a:noFill/>
        </p:spPr>
      </p:pic>
      <p:pic>
        <p:nvPicPr>
          <p:cNvPr id="2051" name="Picture 3" descr="D:\Без названи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082" y="3702801"/>
            <a:ext cx="2190778" cy="305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43050"/>
            <a:ext cx="914400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 современном этапе механизм взимания таможенных платежей также сохраняет свою экономическую значимость как важного инструмента системы таможенного регулирования.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 txBox="1">
            <a:spLocks/>
          </p:cNvSpPr>
          <p:nvPr/>
        </p:nvSpPr>
        <p:spPr>
          <a:xfrm>
            <a:off x="0" y="571480"/>
            <a:ext cx="9001156" cy="5643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РФ государственная финансовая система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традиционно характеризуется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высоким уровнем зависимости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внешнеэкономической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деятельности: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несмотря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существенное снижение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уровня таможенной защиты в связи с созданием Таможенного союза и вступлением Российской Федерации в ВТО, принятие Единого таможенного тарифа Таможенного союза с значительно более низкой средневзвешенной тарифной ставкой на ввозимые товары, фискальная функция остается доминирующей (более 50 % федерального бюджета формируется за счет таможенных платежей), к числу которых относятся таможенный сборы, таможенные пошлины (ввозные и вывозные), а также косвенные налоги (НДС и акцизы)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табл. 1).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1197</TotalTime>
  <Words>1985</Words>
  <PresentationFormat>Экран (4:3)</PresentationFormat>
  <Paragraphs>131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Городская</vt:lpstr>
      <vt:lpstr>Тема : «Сравнительный анализ взимания таможенных пошлин в промышленно развитых и развивающихся странах». </vt:lpstr>
      <vt:lpstr>Слайд 2</vt:lpstr>
      <vt:lpstr> В зависимости от потребностей государства в разные стадии экономического развития приоритетными становятся различные цели таможенно-тарифного регулирования.    Анализ трудов отечественных и зарубежных экономистов, занимающихся вопросами таможенно-тарифного регулирования, показал, что под таможенными платежами в основном понимают таможенные пошлины, в ряде случаев косвенные налоги, что не меняет смыслового понимания роли таможенных платежей в регулировании внешнеторговой деятельности.   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Содружество независимых государств включает в себя 11 стран, в числе которых две страны – Украина и Туркменистан, находящиеся в статусе не подписавших договор об СНГ. Основным нормативно-правовым документом, регулирующим вопросы взимания косвенных налогов при импорте и экспорте товаров, является Соглашение от 25.11.1998 «О принципах взимания косвенных налогов при экспорте и импорте товаров, работ, услуг между государствами-участниками СНГ».   Также важным в этом ключе является Протокол о едином порядке взимания таможенных платежей в государствах-участниках СНГ от 26.02.1998.  </vt:lpstr>
      <vt:lpstr>  Порядок расчета налоговых платежей в случае ввоза на территорию РФ товаров из стран, с которыми заключен договор о зоне свободной торговли, устанавливается с учетом межправительственных соглашений между этими странами.  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2.6: «Актуальные проблемы практики производства товароведческих экспертиз по определению рыночной стоимости товаров в таможенных целях».</dc:title>
  <dc:creator>Черный</dc:creator>
  <cp:lastModifiedBy>anna</cp:lastModifiedBy>
  <cp:revision>135</cp:revision>
  <dcterms:created xsi:type="dcterms:W3CDTF">2018-10-19T15:48:37Z</dcterms:created>
  <dcterms:modified xsi:type="dcterms:W3CDTF">2018-12-12T21:49:13Z</dcterms:modified>
</cp:coreProperties>
</file>