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3" r:id="rId5"/>
    <p:sldId id="264" r:id="rId6"/>
    <p:sldId id="267" r:id="rId7"/>
    <p:sldId id="258" r:id="rId8"/>
    <p:sldId id="259" r:id="rId9"/>
    <p:sldId id="274" r:id="rId10"/>
    <p:sldId id="265" r:id="rId11"/>
    <p:sldId id="269" r:id="rId12"/>
    <p:sldId id="268" r:id="rId13"/>
    <p:sldId id="270" r:id="rId14"/>
    <p:sldId id="271" r:id="rId15"/>
    <p:sldId id="272" r:id="rId16"/>
    <p:sldId id="273" r:id="rId17"/>
    <p:sldId id="275" r:id="rId18"/>
  </p:sldIdLst>
  <p:sldSz cx="9144000" cy="5143500" type="screen16x9"/>
  <p:notesSz cx="6858000" cy="9144000"/>
  <p:embeddedFontLst>
    <p:embeddedFont>
      <p:font typeface="Nunito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Wingdings 3" pitchFamily="18" charset="2"/>
      <p:regular r:id="rId30"/>
    </p:embeddedFont>
    <p:embeddedFont>
      <p:font typeface="Corbel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B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5.7826279527559053E-2"/>
          <c:y val="0.28350098425196851"/>
          <c:w val="0.55956807742782155"/>
          <c:h val="0.71373252952755906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dPt>
            <c:idx val="0"/>
            <c:explosion val="12"/>
          </c:dPt>
          <c:dPt>
            <c:idx val="1"/>
            <c:explosion val="8"/>
          </c:dPt>
          <c:dPt>
            <c:idx val="2"/>
            <c:explosion val="23"/>
          </c:dPt>
          <c:dLbls>
            <c:dLbl>
              <c:idx val="0"/>
              <c:layout/>
              <c:showVal val="1"/>
            </c:dLbl>
            <c:dLbl>
              <c:idx val="1"/>
              <c:layout>
                <c:manualLayout>
                  <c:x val="6.9122156077196961E-2"/>
                  <c:y val="-0.17985219640599626"/>
                </c:manualLayout>
              </c:layout>
              <c:showVal val="1"/>
            </c:dLbl>
            <c:delete val="1"/>
          </c:dLbls>
          <c:cat>
            <c:strRef>
              <c:f>Лист1!$A$2:$A$5</c:f>
              <c:strCache>
                <c:ptCount val="2"/>
                <c:pt idx="0">
                  <c:v>Минеральные продукты</c:v>
                </c:pt>
                <c:pt idx="1">
                  <c:v>Скрытый раздел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</c:v>
                </c:pt>
                <c:pt idx="1">
                  <c:v>0.11</c:v>
                </c:pt>
                <c:pt idx="2">
                  <c:v>0.39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998668008541409"/>
          <c:y val="0.25020508572051087"/>
          <c:w val="0.33816876132863616"/>
          <c:h val="0.58968009667783938"/>
        </c:manualLayout>
      </c:layout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2.0497477552747052E-4"/>
          <c:y val="0.10599115066503925"/>
          <c:w val="0.61067342639104305"/>
          <c:h val="0.78010085250052341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explosion val="41"/>
          <c:dPt>
            <c:idx val="2"/>
            <c:spPr/>
          </c:dPt>
          <c:dLbls>
            <c:dLbl>
              <c:idx val="0"/>
              <c:layout>
                <c:manualLayout>
                  <c:x val="-0.12133564422919869"/>
                  <c:y val="9.0543436215467996E-3"/>
                </c:manualLayout>
              </c:layout>
              <c:showVal val="1"/>
            </c:dLbl>
            <c:dLbl>
              <c:idx val="1"/>
              <c:layout>
                <c:manualLayout>
                  <c:x val="-7.9139629068592107E-2"/>
                  <c:y val="-2.1005983932450577E-2"/>
                </c:manualLayout>
              </c:layout>
              <c:showVal val="1"/>
            </c:dLbl>
            <c:dLbl>
              <c:idx val="2"/>
              <c:layout>
                <c:manualLayout>
                  <c:x val="-0.13862205141270376"/>
                  <c:y val="0.10229744987995228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0,6</a:t>
                    </a:r>
                    <a:r>
                      <a:rPr lang="en-US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%</a:t>
                    </a:r>
                    <a:endParaRPr lang="en-US" dirty="0">
                      <a:solidFill>
                        <a:schemeClr val="tx2">
                          <a:lumMod val="10000"/>
                        </a:schemeClr>
                      </a:solidFill>
                    </a:endParaRPr>
                  </a:p>
                </c:rich>
              </c:tx>
              <c:showVal val="1"/>
            </c:dLbl>
            <c:delete val="1"/>
          </c:dLbls>
          <c:cat>
            <c:strRef>
              <c:f>Лист1!$A$2:$A$5</c:f>
              <c:strCache>
                <c:ptCount val="4"/>
                <c:pt idx="0">
                  <c:v>Китай</c:v>
                </c:pt>
                <c:pt idx="1">
                  <c:v>Германия</c:v>
                </c:pt>
                <c:pt idx="2">
                  <c:v>Литва</c:v>
                </c:pt>
                <c:pt idx="3">
                  <c:v>Другие страны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0.15</c:v>
                </c:pt>
                <c:pt idx="1">
                  <c:v>0.09</c:v>
                </c:pt>
                <c:pt idx="2">
                  <c:v>6.0000000000000001E-3</c:v>
                </c:pt>
                <c:pt idx="3">
                  <c:v>0.75</c:v>
                </c:pt>
              </c:numCache>
            </c:numRef>
          </c:val>
        </c:ser>
      </c:pie3DChart>
    </c:plotArea>
    <c:legend>
      <c:legendPos val="r"/>
      <c:legendEntry>
        <c:idx val="2"/>
      </c:legendEntry>
      <c:legendEntry>
        <c:idx val="3"/>
      </c:legendEntry>
      <c:layout>
        <c:manualLayout>
          <c:xMode val="edge"/>
          <c:yMode val="edge"/>
          <c:x val="0.58977720432889913"/>
          <c:y val="0.10362305701209829"/>
          <c:w val="0.39771997532293973"/>
          <c:h val="0.78765393626579538"/>
        </c:manualLayout>
      </c:layout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3.4455379424836775E-4"/>
          <c:y val="0.20191835518954121"/>
          <c:w val="0.37933666581396569"/>
          <c:h val="0.6841087195910228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solidFill>
                <a:schemeClr val="accent1"/>
              </a:solidFill>
              <a:miter lim="800000"/>
            </a:ln>
          </c:spPr>
          <c:explosion val="25"/>
          <c:dPt>
            <c:idx val="4"/>
            <c:explosion val="0"/>
            <c:spPr>
              <a:ln w="12700">
                <a:solidFill>
                  <a:schemeClr val="accent1"/>
                </a:solidFill>
                <a:miter lim="800000"/>
              </a:ln>
            </c:spPr>
          </c:dPt>
          <c:dLbls>
            <c:delete val="1"/>
          </c:dLbls>
          <c:cat>
            <c:strRef>
              <c:f>Лист1!$A$2:$A$23</c:f>
              <c:strCache>
                <c:ptCount val="22"/>
                <c:pt idx="0">
                  <c:v>01 : Продукты животного происхождения</c:v>
                </c:pt>
                <c:pt idx="1">
                  <c:v>02 : Продукты растительного происхождения</c:v>
                </c:pt>
                <c:pt idx="2">
                  <c:v>03 : Жиры и масла</c:v>
                </c:pt>
                <c:pt idx="3">
                  <c:v>04 : Пищевые продукты, напитки, табак</c:v>
                </c:pt>
                <c:pt idx="4">
                  <c:v>05 : Минеральные продукты</c:v>
                </c:pt>
                <c:pt idx="5">
                  <c:v>06 : Продукция химической промышленности</c:v>
                </c:pt>
                <c:pt idx="6">
                  <c:v>07 : Пластмассы, каучук и резина</c:v>
                </c:pt>
                <c:pt idx="7">
                  <c:v>08 : Изделия из кожи и меха</c:v>
                </c:pt>
                <c:pt idx="8">
                  <c:v>09 : Древесина и изделия из нее</c:v>
                </c:pt>
                <c:pt idx="9">
                  <c:v>10 : Книги, бумага, картон</c:v>
                </c:pt>
                <c:pt idx="10">
                  <c:v>11 : Текстиль</c:v>
                </c:pt>
                <c:pt idx="11">
                  <c:v>12 : Обувь, головные уборы, зонты и др.</c:v>
                </c:pt>
                <c:pt idx="12">
                  <c:v>13 : Изделия из камня, керамики и стекла</c:v>
                </c:pt>
                <c:pt idx="13">
                  <c:v>14 : Драгоценности</c:v>
                </c:pt>
                <c:pt idx="14">
                  <c:v>15 : Металлы и изделия из них</c:v>
                </c:pt>
                <c:pt idx="15">
                  <c:v>16 : Машины, оборудование и аппаратура</c:v>
                </c:pt>
                <c:pt idx="16">
                  <c:v>17 : Транспорт</c:v>
                </c:pt>
                <c:pt idx="17">
                  <c:v>18 : Инструменты и аппараты, часы</c:v>
                </c:pt>
                <c:pt idx="18">
                  <c:v>19 : Оружие и боеприпасы</c:v>
                </c:pt>
                <c:pt idx="19">
                  <c:v>20 : Разные промышленные товары</c:v>
                </c:pt>
                <c:pt idx="20">
                  <c:v>21 : Произведения искусства и антиквариат</c:v>
                </c:pt>
                <c:pt idx="21">
                  <c:v>22 : Скрытый раздел</c:v>
                </c:pt>
              </c:strCache>
            </c:strRef>
          </c:cat>
          <c:val>
            <c:numRef>
              <c:f>Лист1!$B$2:$B$23</c:f>
              <c:numCache>
                <c:formatCode>0.00%</c:formatCode>
                <c:ptCount val="22"/>
                <c:pt idx="0">
                  <c:v>8.0000000000000002E-3</c:v>
                </c:pt>
                <c:pt idx="1">
                  <c:v>1.2999999999999999E-2</c:v>
                </c:pt>
                <c:pt idx="2">
                  <c:v>1.0999999999999999E-2</c:v>
                </c:pt>
                <c:pt idx="3">
                  <c:v>2.7E-2</c:v>
                </c:pt>
                <c:pt idx="4">
                  <c:v>0.504</c:v>
                </c:pt>
                <c:pt idx="5">
                  <c:v>7.3999999999999996E-2</c:v>
                </c:pt>
                <c:pt idx="6">
                  <c:v>3.7999999999999999E-2</c:v>
                </c:pt>
                <c:pt idx="7" formatCode="0%">
                  <c:v>0</c:v>
                </c:pt>
                <c:pt idx="8">
                  <c:v>2.4E-2</c:v>
                </c:pt>
                <c:pt idx="9">
                  <c:v>1.4E-2</c:v>
                </c:pt>
                <c:pt idx="10">
                  <c:v>1.0999999999999999E-2</c:v>
                </c:pt>
                <c:pt idx="11" formatCode="0%">
                  <c:v>0</c:v>
                </c:pt>
                <c:pt idx="12">
                  <c:v>8.9999999999999993E-3</c:v>
                </c:pt>
                <c:pt idx="13">
                  <c:v>1E-3</c:v>
                </c:pt>
                <c:pt idx="14">
                  <c:v>7.1999999999999995E-2</c:v>
                </c:pt>
                <c:pt idx="15">
                  <c:v>4.7E-2</c:v>
                </c:pt>
                <c:pt idx="16">
                  <c:v>1.9E-2</c:v>
                </c:pt>
                <c:pt idx="17">
                  <c:v>7.0000000000000001E-3</c:v>
                </c:pt>
                <c:pt idx="18" formatCode="0%">
                  <c:v>0</c:v>
                </c:pt>
                <c:pt idx="19">
                  <c:v>8.9999999999999993E-3</c:v>
                </c:pt>
                <c:pt idx="20" formatCode="0%">
                  <c:v>0</c:v>
                </c:pt>
                <c:pt idx="21" formatCode="0%">
                  <c:v>0.11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>
        <c:manualLayout>
          <c:xMode val="edge"/>
          <c:yMode val="edge"/>
          <c:x val="0.32147029314210845"/>
          <c:y val="8.3336043091303594E-4"/>
          <c:w val="0.35197355237595546"/>
          <c:h val="0.95571582099644992"/>
        </c:manualLayout>
      </c:layout>
      <c:spPr>
        <a:ln w="0" cap="flat" cmpd="dbl">
          <a:prstDash val="sysDash"/>
          <a:miter lim="800000"/>
        </a:ln>
      </c:spPr>
      <c:txPr>
        <a:bodyPr/>
        <a:lstStyle/>
        <a:p>
          <a:pPr>
            <a:defRPr sz="11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spPr>
    <a:ln>
      <a:solidFill>
        <a:srgbClr val="233A44"/>
      </a:solidFill>
      <a:miter lim="800000"/>
    </a:ln>
  </c:spPr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5.7826279527559053E-2"/>
          <c:y val="0.28350098425196857"/>
          <c:w val="0.55956807742782155"/>
          <c:h val="0.71373252952755906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dPt>
            <c:idx val="0"/>
            <c:explosion val="12"/>
          </c:dPt>
          <c:dPt>
            <c:idx val="1"/>
            <c:explosion val="8"/>
          </c:dPt>
          <c:dPt>
            <c:idx val="2"/>
            <c:explosion val="23"/>
          </c:dPt>
          <c:dLbls>
            <c:dLbl>
              <c:idx val="0"/>
              <c:layout/>
              <c:showVal val="1"/>
            </c:dLbl>
            <c:dLbl>
              <c:idx val="1"/>
              <c:layout>
                <c:manualLayout>
                  <c:x val="6.9122156077196961E-2"/>
                  <c:y val="-0.17985219640599628"/>
                </c:manualLayout>
              </c:layout>
              <c:showVal val="1"/>
            </c:dLbl>
            <c:delete val="1"/>
          </c:dLbls>
          <c:cat>
            <c:strRef>
              <c:f>Лист1!$A$2:$A$5</c:f>
              <c:strCache>
                <c:ptCount val="2"/>
                <c:pt idx="0">
                  <c:v>Минеральные продукты</c:v>
                </c:pt>
                <c:pt idx="1">
                  <c:v>Скрытый раздел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0.57999999999999996</c:v>
                </c:pt>
                <c:pt idx="1">
                  <c:v>0.13</c:v>
                </c:pt>
                <c:pt idx="2">
                  <c:v>0.34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9986680085414079"/>
          <c:y val="0.25020508572051081"/>
          <c:w val="0.33816876132863632"/>
          <c:h val="0.58968009667783949"/>
        </c:manualLayout>
      </c:layout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2.0497477552747055E-4"/>
          <c:y val="0.10599115066503928"/>
          <c:w val="0.61067342639104316"/>
          <c:h val="0.78010085250052363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explosion val="41"/>
          <c:dPt>
            <c:idx val="2"/>
            <c:spPr/>
          </c:dPt>
          <c:dLbls>
            <c:dLbl>
              <c:idx val="0"/>
              <c:layout>
                <c:manualLayout>
                  <c:x val="-0.12133564422919869"/>
                  <c:y val="9.0543436215468013E-3"/>
                </c:manualLayout>
              </c:layout>
              <c:showVal val="1"/>
            </c:dLbl>
            <c:dLbl>
              <c:idx val="1"/>
              <c:layout>
                <c:manualLayout>
                  <c:x val="-7.9139629068592121E-2"/>
                  <c:y val="-2.1005983932450584E-2"/>
                </c:manualLayout>
              </c:layout>
              <c:showVal val="1"/>
            </c:dLbl>
            <c:dLbl>
              <c:idx val="2"/>
              <c:layout>
                <c:manualLayout>
                  <c:x val="-0.13862205141270376"/>
                  <c:y val="0.10229744987995229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0,9</a:t>
                    </a:r>
                    <a:r>
                      <a:rPr lang="en-US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%</a:t>
                    </a:r>
                    <a:endParaRPr lang="en-US" dirty="0">
                      <a:solidFill>
                        <a:schemeClr val="tx2">
                          <a:lumMod val="10000"/>
                        </a:schemeClr>
                      </a:solidFill>
                    </a:endParaRPr>
                  </a:p>
                </c:rich>
              </c:tx>
              <c:showVal val="1"/>
            </c:dLbl>
            <c:delete val="1"/>
          </c:dLbls>
          <c:cat>
            <c:strRef>
              <c:f>Лист1!$A$2:$A$5</c:f>
              <c:strCache>
                <c:ptCount val="4"/>
                <c:pt idx="0">
                  <c:v>Китай</c:v>
                </c:pt>
                <c:pt idx="1">
                  <c:v>Нидерланды</c:v>
                </c:pt>
                <c:pt idx="2">
                  <c:v>Литва</c:v>
                </c:pt>
                <c:pt idx="3">
                  <c:v>Другие страны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0.11</c:v>
                </c:pt>
                <c:pt idx="1">
                  <c:v>0.1</c:v>
                </c:pt>
                <c:pt idx="2">
                  <c:v>8.9999999999999993E-3</c:v>
                </c:pt>
                <c:pt idx="3">
                  <c:v>0.75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4506012048492758"/>
          <c:y val="9.532713699158539E-2"/>
          <c:w val="0.45201942909369208"/>
          <c:h val="0.78765393626579561"/>
        </c:manualLayout>
      </c:layout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3.4455379424836797E-4"/>
          <c:y val="0.20191835518954127"/>
          <c:w val="0.37933666581396597"/>
          <c:h val="0.6841087195910228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solidFill>
                <a:schemeClr val="accent1"/>
              </a:solidFill>
              <a:miter lim="800000"/>
            </a:ln>
          </c:spPr>
          <c:explosion val="25"/>
          <c:dPt>
            <c:idx val="4"/>
            <c:explosion val="0"/>
            <c:spPr>
              <a:ln w="12700">
                <a:solidFill>
                  <a:schemeClr val="accent1"/>
                </a:solidFill>
                <a:miter lim="800000"/>
              </a:ln>
            </c:spPr>
          </c:dPt>
          <c:dLbls>
            <c:delete val="1"/>
          </c:dLbls>
          <c:cat>
            <c:strRef>
              <c:f>Лист1!$A$2:$A$23</c:f>
              <c:strCache>
                <c:ptCount val="22"/>
                <c:pt idx="0">
                  <c:v>01 : Продукты животного происхождения</c:v>
                </c:pt>
                <c:pt idx="1">
                  <c:v>02 : Продукты растительного происхождения</c:v>
                </c:pt>
                <c:pt idx="2">
                  <c:v>03 : Жиры и масла</c:v>
                </c:pt>
                <c:pt idx="3">
                  <c:v>04 : Пищевые продукты, напитки, табак</c:v>
                </c:pt>
                <c:pt idx="4">
                  <c:v>05 : Минеральные продукты</c:v>
                </c:pt>
                <c:pt idx="5">
                  <c:v>06 : Продукция химической промышленности</c:v>
                </c:pt>
                <c:pt idx="6">
                  <c:v>07 : Пластмассы, каучук и резина</c:v>
                </c:pt>
                <c:pt idx="7">
                  <c:v>08 : Изделия из кожи и меха</c:v>
                </c:pt>
                <c:pt idx="8">
                  <c:v>09 : Древесина и изделия из нее</c:v>
                </c:pt>
                <c:pt idx="9">
                  <c:v>10 : Книги, бумага, картон</c:v>
                </c:pt>
                <c:pt idx="10">
                  <c:v>11 : Текстиль</c:v>
                </c:pt>
                <c:pt idx="11">
                  <c:v>12 : Обувь, головные уборы, зонты и др.</c:v>
                </c:pt>
                <c:pt idx="12">
                  <c:v>13 : Изделия из камня, керамики и стекла</c:v>
                </c:pt>
                <c:pt idx="13">
                  <c:v>14 : Драгоценности</c:v>
                </c:pt>
                <c:pt idx="14">
                  <c:v>15 : Металлы и изделия из них</c:v>
                </c:pt>
                <c:pt idx="15">
                  <c:v>16 : Машины, оборудование и аппаратура</c:v>
                </c:pt>
                <c:pt idx="16">
                  <c:v>17 : Транспорт</c:v>
                </c:pt>
                <c:pt idx="17">
                  <c:v>18 : Инструменты и аппараты, часы</c:v>
                </c:pt>
                <c:pt idx="18">
                  <c:v>19 : Оружие и боеприпасы</c:v>
                </c:pt>
                <c:pt idx="19">
                  <c:v>20 : Разные промышленные товары</c:v>
                </c:pt>
                <c:pt idx="20">
                  <c:v>21 : Произведения искусства и антиквариат</c:v>
                </c:pt>
                <c:pt idx="21">
                  <c:v>22 : Скрытый раздел</c:v>
                </c:pt>
              </c:strCache>
            </c:strRef>
          </c:cat>
          <c:val>
            <c:numRef>
              <c:f>Лист1!$B$2:$B$23</c:f>
              <c:numCache>
                <c:formatCode>0.00%</c:formatCode>
                <c:ptCount val="22"/>
                <c:pt idx="0">
                  <c:v>8.0000000000000002E-3</c:v>
                </c:pt>
                <c:pt idx="1">
                  <c:v>1.2999999999999999E-2</c:v>
                </c:pt>
                <c:pt idx="2">
                  <c:v>1.0999999999999999E-2</c:v>
                </c:pt>
                <c:pt idx="3">
                  <c:v>8.9999999999999993E-3</c:v>
                </c:pt>
                <c:pt idx="4">
                  <c:v>0.57999999999999996</c:v>
                </c:pt>
                <c:pt idx="5">
                  <c:v>6.9000000000000006E-2</c:v>
                </c:pt>
                <c:pt idx="6">
                  <c:v>0.03</c:v>
                </c:pt>
                <c:pt idx="7" formatCode="0%">
                  <c:v>0</c:v>
                </c:pt>
                <c:pt idx="8">
                  <c:v>2.4E-2</c:v>
                </c:pt>
                <c:pt idx="9">
                  <c:v>1.4E-2</c:v>
                </c:pt>
                <c:pt idx="10">
                  <c:v>2E-3</c:v>
                </c:pt>
                <c:pt idx="11" formatCode="0%">
                  <c:v>0</c:v>
                </c:pt>
                <c:pt idx="12">
                  <c:v>8.9999999999999993E-3</c:v>
                </c:pt>
                <c:pt idx="13">
                  <c:v>1E-3</c:v>
                </c:pt>
                <c:pt idx="14">
                  <c:v>7.1999999999999995E-2</c:v>
                </c:pt>
                <c:pt idx="15">
                  <c:v>1.9E-2</c:v>
                </c:pt>
                <c:pt idx="16">
                  <c:v>1.9E-2</c:v>
                </c:pt>
                <c:pt idx="17">
                  <c:v>7.0000000000000001E-3</c:v>
                </c:pt>
                <c:pt idx="18" formatCode="0%">
                  <c:v>0</c:v>
                </c:pt>
                <c:pt idx="19">
                  <c:v>8.9999999999999993E-3</c:v>
                </c:pt>
                <c:pt idx="20" formatCode="0%">
                  <c:v>0</c:v>
                </c:pt>
                <c:pt idx="21" formatCode="0%">
                  <c:v>0.125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>
        <c:manualLayout>
          <c:xMode val="edge"/>
          <c:yMode val="edge"/>
          <c:x val="0.32147029314210868"/>
          <c:y val="8.3336043091303649E-4"/>
          <c:w val="0.35197355237595557"/>
          <c:h val="0.95571582099644992"/>
        </c:manualLayout>
      </c:layout>
      <c:spPr>
        <a:ln w="0" cap="flat" cmpd="dbl">
          <a:prstDash val="sysDash"/>
          <a:miter lim="800000"/>
        </a:ln>
      </c:spPr>
      <c:txPr>
        <a:bodyPr/>
        <a:lstStyle/>
        <a:p>
          <a:pPr>
            <a:defRPr sz="11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spPr>
    <a:ln>
      <a:solidFill>
        <a:srgbClr val="233A44"/>
      </a:solidFill>
      <a:miter lim="800000"/>
    </a:ln>
  </c:spPr>
  <c:txPr>
    <a:bodyPr/>
    <a:lstStyle/>
    <a:p>
      <a:pPr>
        <a:defRPr sz="1800"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5.7826279527559053E-2"/>
          <c:y val="0.28350098425196862"/>
          <c:w val="0.55956807742782155"/>
          <c:h val="0.71373252952755906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dPt>
            <c:idx val="0"/>
            <c:explosion val="12"/>
          </c:dPt>
          <c:dPt>
            <c:idx val="1"/>
            <c:explosion val="8"/>
          </c:dPt>
          <c:dPt>
            <c:idx val="2"/>
            <c:explosion val="23"/>
          </c:dPt>
          <c:dLbls>
            <c:dLbl>
              <c:idx val="0"/>
              <c:layout/>
              <c:showVal val="1"/>
            </c:dLbl>
            <c:dLbl>
              <c:idx val="1"/>
              <c:layout>
                <c:manualLayout>
                  <c:x val="-8.1022349420504902E-2"/>
                  <c:y val="-0.12193669830991125"/>
                </c:manualLayout>
              </c:layout>
              <c:showVal val="1"/>
            </c:dLbl>
            <c:delete val="1"/>
          </c:dLbls>
          <c:cat>
            <c:strRef>
              <c:f>Лист1!$A$2:$A$5</c:f>
              <c:strCache>
                <c:ptCount val="2"/>
                <c:pt idx="0">
                  <c:v>Машины, оборудование и аппаратура</c:v>
                </c:pt>
                <c:pt idx="1">
                  <c:v>Пищевые продукты, напитки, табак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0.23</c:v>
                </c:pt>
                <c:pt idx="1">
                  <c:v>0.14000000000000001</c:v>
                </c:pt>
                <c:pt idx="2">
                  <c:v>0.63</c:v>
                </c:pt>
              </c:numCache>
            </c:numRef>
          </c:val>
        </c:ser>
      </c:pie3DChart>
    </c:plotArea>
    <c:legend>
      <c:legendPos val="r"/>
      <c:legendEntry>
        <c:idx val="2"/>
        <c:txPr>
          <a:bodyPr/>
          <a:lstStyle/>
          <a:p>
            <a:pPr>
              <a:defRPr>
                <a:solidFill>
                  <a:schemeClr val="tx2">
                    <a:lumMod val="10000"/>
                  </a:schemeClr>
                </a:solidFill>
              </a:defRPr>
            </a:pPr>
            <a:endParaRPr lang="ru-RU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2">
                    <a:lumMod val="10000"/>
                  </a:schemeClr>
                </a:solidFill>
              </a:defRPr>
            </a:pPr>
            <a:endParaRPr lang="ru-RU"/>
          </a:p>
        </c:txPr>
      </c:legendEntry>
      <c:layout>
        <c:manualLayout>
          <c:xMode val="edge"/>
          <c:yMode val="edge"/>
          <c:x val="0.57126782955388422"/>
          <c:y val="0.15367925556036918"/>
          <c:w val="0.4263489228377611"/>
          <c:h val="0.82134208906217931"/>
        </c:manualLayout>
      </c:layout>
      <c:txPr>
        <a:bodyPr/>
        <a:lstStyle/>
        <a:p>
          <a:pPr>
            <a:defRPr>
              <a:solidFill>
                <a:schemeClr val="tx2">
                  <a:lumMod val="10000"/>
                </a:schemeClr>
              </a:solidFill>
            </a:defRPr>
          </a:pPr>
          <a:endParaRPr lang="ru-RU"/>
        </a:p>
      </c:txPr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2.0497477552747058E-4"/>
          <c:y val="0.10599115066503931"/>
          <c:w val="0.61067342639104338"/>
          <c:h val="0.78010085250052374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товарооборот</c:v>
                </c:pt>
              </c:strCache>
            </c:strRef>
          </c:tx>
          <c:explosion val="41"/>
          <c:dPt>
            <c:idx val="2"/>
            <c:spPr/>
          </c:dPt>
          <c:dLbls>
            <c:dLbl>
              <c:idx val="0"/>
              <c:layout>
                <c:manualLayout>
                  <c:x val="-0.15008253064121391"/>
                  <c:y val="-3.3896212527750116E-3"/>
                </c:manualLayout>
              </c:layout>
              <c:showVal val="1"/>
            </c:dLbl>
            <c:dLbl>
              <c:idx val="1"/>
              <c:layout>
                <c:manualLayout>
                  <c:x val="-0.14621542371052632"/>
                  <c:y val="-7.907831566721614E-2"/>
                </c:manualLayout>
              </c:layout>
              <c:showVal val="1"/>
            </c:dLbl>
            <c:dLbl>
              <c:idx val="2"/>
              <c:layout>
                <c:manualLayout>
                  <c:x val="-0.15459247870840231"/>
                  <c:y val="2.7448811917827323E-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0,9</a:t>
                    </a:r>
                    <a:r>
                      <a:rPr lang="en-US" dirty="0" smtClean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t>%</a:t>
                    </a:r>
                    <a:endParaRPr lang="en-US" dirty="0">
                      <a:solidFill>
                        <a:schemeClr val="tx2">
                          <a:lumMod val="10000"/>
                        </a:schemeClr>
                      </a:solidFill>
                    </a:endParaRPr>
                  </a:p>
                </c:rich>
              </c:tx>
              <c:showVal val="1"/>
            </c:dLbl>
            <c:delete val="1"/>
          </c:dLbls>
          <c:cat>
            <c:strRef>
              <c:f>Лист1!$A$2:$A$5</c:f>
              <c:strCache>
                <c:ptCount val="4"/>
                <c:pt idx="0">
                  <c:v>Китай</c:v>
                </c:pt>
                <c:pt idx="1">
                  <c:v>Германия</c:v>
                </c:pt>
                <c:pt idx="2">
                  <c:v>Литва</c:v>
                </c:pt>
                <c:pt idx="3">
                  <c:v>Другие страны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0.21</c:v>
                </c:pt>
                <c:pt idx="1">
                  <c:v>0.11</c:v>
                </c:pt>
                <c:pt idx="2">
                  <c:v>2E-3</c:v>
                </c:pt>
                <c:pt idx="3">
                  <c:v>0.56999999999999995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4506012048492758"/>
          <c:y val="0.1202152791636278"/>
          <c:w val="0.45201942909369208"/>
          <c:h val="0.78765393626579572"/>
        </c:manualLayout>
      </c:layout>
      <c:txPr>
        <a:bodyPr/>
        <a:lstStyle/>
        <a:p>
          <a:pPr>
            <a:defRPr>
              <a:solidFill>
                <a:schemeClr val="tx2">
                  <a:lumMod val="10000"/>
                </a:schemeClr>
              </a:solidFill>
            </a:defRPr>
          </a:pPr>
          <a:endParaRPr lang="ru-RU"/>
        </a:p>
      </c:txPr>
    </c:legend>
    <c:plotVisOnly val="1"/>
  </c:chart>
  <c:txPr>
    <a:bodyPr/>
    <a:lstStyle/>
    <a:p>
      <a:pPr>
        <a:defRPr sz="1800">
          <a:solidFill>
            <a:schemeClr val="bg2"/>
          </a:solidFill>
        </a:defRPr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3.2530504289803529E-3"/>
          <c:y val="0.21214206937635344"/>
          <c:w val="0.33861771292771792"/>
          <c:h val="0.6099868379742555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solidFill>
                <a:schemeClr val="accent1"/>
              </a:solidFill>
              <a:miter lim="800000"/>
            </a:ln>
          </c:spPr>
          <c:explosion val="25"/>
          <c:dPt>
            <c:idx val="4"/>
            <c:explosion val="0"/>
            <c:spPr>
              <a:ln w="12700">
                <a:solidFill>
                  <a:schemeClr val="accent1"/>
                </a:solidFill>
                <a:miter lim="800000"/>
              </a:ln>
            </c:spPr>
          </c:dPt>
          <c:dLbls>
            <c:delete val="1"/>
          </c:dLbls>
          <c:cat>
            <c:strRef>
              <c:f>Лист1!$A$2:$A$23</c:f>
              <c:strCache>
                <c:ptCount val="22"/>
                <c:pt idx="0">
                  <c:v>01 : Продукты животного происхождения</c:v>
                </c:pt>
                <c:pt idx="1">
                  <c:v>02 : Продукты растительного происхождения</c:v>
                </c:pt>
                <c:pt idx="2">
                  <c:v>03 : Жиры и масла</c:v>
                </c:pt>
                <c:pt idx="3">
                  <c:v>04 : Пищевые продукты, напитки, табак</c:v>
                </c:pt>
                <c:pt idx="4">
                  <c:v>05 : Минеральные продукты</c:v>
                </c:pt>
                <c:pt idx="5">
                  <c:v>06 : Продукция химической промышленности</c:v>
                </c:pt>
                <c:pt idx="6">
                  <c:v>07 : Пластмассы, каучук и резина</c:v>
                </c:pt>
                <c:pt idx="7">
                  <c:v>08 : Изделия из кожи и меха</c:v>
                </c:pt>
                <c:pt idx="8">
                  <c:v>09 : Древесина и изделия из нее</c:v>
                </c:pt>
                <c:pt idx="9">
                  <c:v>10 : Книги, бумага, картон</c:v>
                </c:pt>
                <c:pt idx="10">
                  <c:v>11 : Текстиль</c:v>
                </c:pt>
                <c:pt idx="11">
                  <c:v>12 : Обувь, головные уборы, зонты и др.</c:v>
                </c:pt>
                <c:pt idx="12">
                  <c:v>13 : Изделия из камня, керамики и стекла</c:v>
                </c:pt>
                <c:pt idx="13">
                  <c:v>14 : Драгоценности</c:v>
                </c:pt>
                <c:pt idx="14">
                  <c:v>15 : Металлы и изделия из них</c:v>
                </c:pt>
                <c:pt idx="15">
                  <c:v>16 : Машины, оборудование и аппаратура</c:v>
                </c:pt>
                <c:pt idx="16">
                  <c:v>17 : Транспорт</c:v>
                </c:pt>
                <c:pt idx="17">
                  <c:v>18 : Инструменты и аппараты, часы</c:v>
                </c:pt>
                <c:pt idx="18">
                  <c:v>19 : Оружие и боеприпасы</c:v>
                </c:pt>
                <c:pt idx="19">
                  <c:v>20 : Разные промышленные товары</c:v>
                </c:pt>
                <c:pt idx="20">
                  <c:v>21 : Произведения искусства и антиквариат</c:v>
                </c:pt>
                <c:pt idx="21">
                  <c:v>22 : Скрытый раздел</c:v>
                </c:pt>
              </c:strCache>
            </c:strRef>
          </c:cat>
          <c:val>
            <c:numRef>
              <c:f>Лист1!$B$2:$B$23</c:f>
              <c:numCache>
                <c:formatCode>0.00%</c:formatCode>
                <c:ptCount val="22"/>
                <c:pt idx="0">
                  <c:v>8.0000000000000002E-3</c:v>
                </c:pt>
                <c:pt idx="1">
                  <c:v>1.2999999999999999E-2</c:v>
                </c:pt>
                <c:pt idx="2">
                  <c:v>1.0999999999999999E-2</c:v>
                </c:pt>
                <c:pt idx="3">
                  <c:v>0.14399999999999999</c:v>
                </c:pt>
                <c:pt idx="4">
                  <c:v>0.02</c:v>
                </c:pt>
                <c:pt idx="5">
                  <c:v>0.10199999999999999</c:v>
                </c:pt>
                <c:pt idx="6">
                  <c:v>9.1999999999999998E-2</c:v>
                </c:pt>
                <c:pt idx="7" formatCode="0%">
                  <c:v>0</c:v>
                </c:pt>
                <c:pt idx="8">
                  <c:v>0.01</c:v>
                </c:pt>
                <c:pt idx="9">
                  <c:v>5.6000000000000001E-2</c:v>
                </c:pt>
                <c:pt idx="10">
                  <c:v>6.8000000000000005E-2</c:v>
                </c:pt>
                <c:pt idx="11" formatCode="0%">
                  <c:v>0</c:v>
                </c:pt>
                <c:pt idx="12">
                  <c:v>2.3E-2</c:v>
                </c:pt>
                <c:pt idx="13">
                  <c:v>3.0000000000000001E-3</c:v>
                </c:pt>
                <c:pt idx="14">
                  <c:v>7.1999999999999995E-2</c:v>
                </c:pt>
                <c:pt idx="15">
                  <c:v>0.22700000000000001</c:v>
                </c:pt>
                <c:pt idx="16">
                  <c:v>6.0999999999999999E-2</c:v>
                </c:pt>
                <c:pt idx="17">
                  <c:v>3.5999999999999997E-2</c:v>
                </c:pt>
                <c:pt idx="18" formatCode="0%">
                  <c:v>0</c:v>
                </c:pt>
                <c:pt idx="19">
                  <c:v>4.8000000000000001E-2</c:v>
                </c:pt>
                <c:pt idx="20" formatCode="0%">
                  <c:v>2E-3</c:v>
                </c:pt>
                <c:pt idx="21" formatCode="0%">
                  <c:v>1.2E-2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>
        <c:manualLayout>
          <c:xMode val="edge"/>
          <c:yMode val="edge"/>
          <c:x val="0.32147029314210879"/>
          <c:y val="8.3336043091303692E-4"/>
          <c:w val="0.35197355237595562"/>
          <c:h val="0.95571582099644992"/>
        </c:manualLayout>
      </c:layout>
      <c:spPr>
        <a:ln w="0" cap="flat" cmpd="dbl">
          <a:prstDash val="sysDash"/>
          <a:miter lim="800000"/>
        </a:ln>
      </c:spPr>
      <c:txPr>
        <a:bodyPr/>
        <a:lstStyle/>
        <a:p>
          <a:pPr>
            <a:defRPr sz="11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spPr>
    <a:ln>
      <a:solidFill>
        <a:srgbClr val="233A44"/>
      </a:solidFill>
      <a:miter lim="800000"/>
    </a:ln>
  </c:spPr>
  <c:txPr>
    <a:bodyPr/>
    <a:lstStyle/>
    <a:p>
      <a:pPr>
        <a:defRPr sz="1800"/>
      </a:pPr>
      <a:endParaRPr lang="ru-R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527E6-5D65-4FE3-89FA-F7A065F1E8B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D668-E7B1-4E3A-BA7C-51945D4C7D9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06351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06351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606351f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606351f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06351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06351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606351f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606351f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06351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06351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606351f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606351f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06351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06351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Торгово-экономические </a:t>
            </a:r>
            <a:r>
              <a:rPr lang="ru" dirty="0"/>
              <a:t>отношения между Россией и Литвой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Федотова Анна, ТС 16-1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62776" t="27950" r="21632" b="57584"/>
          <a:stretch>
            <a:fillRect/>
          </a:stretch>
        </p:blipFill>
        <p:spPr bwMode="auto">
          <a:xfrm>
            <a:off x="6380251" y="226032"/>
            <a:ext cx="2511554" cy="13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9770" t="17530" r="18237" b="23628"/>
          <a:stretch>
            <a:fillRect/>
          </a:stretch>
        </p:blipFill>
        <p:spPr bwMode="auto">
          <a:xfrm>
            <a:off x="446050" y="1483111"/>
            <a:ext cx="7286137" cy="334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123290" y="174660"/>
          <a:ext cx="8733034" cy="496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45844" t="12500" r="15013" b="15988"/>
          <a:stretch>
            <a:fillRect/>
          </a:stretch>
        </p:blipFill>
        <p:spPr bwMode="auto">
          <a:xfrm>
            <a:off x="5911704" y="1"/>
            <a:ext cx="323229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600241" y="1743939"/>
            <a:ext cx="7985547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Импорт </a:t>
            </a:r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 России в Литву</a:t>
            </a:r>
            <a:b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89571" y="579863"/>
            <a:ext cx="5549431" cy="2408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Импорт в Россию из Литвы за период 2016 - 2018 составил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$1.33 млрд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основном импортировались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«Машины, оборудование и аппаратура»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(23%),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«Пищевые продукты, напитки, табак»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(14%).</a:t>
            </a:r>
            <a:b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структуре импорта по странам на первом месте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Китай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(21%), на втором месте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Германия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(11%). Литва для России является партнёром №54 с долей 0.2%. </a:t>
            </a:r>
            <a:br>
              <a:rPr lang="ru-RU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sz="200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2819184"/>
          <a:ext cx="5328863" cy="197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5167900" y="708917"/>
          <a:ext cx="3976099" cy="306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9590" t="15104" r="18741" b="27214"/>
          <a:stretch>
            <a:fillRect/>
          </a:stretch>
        </p:blipFill>
        <p:spPr bwMode="auto">
          <a:xfrm>
            <a:off x="228600" y="1499435"/>
            <a:ext cx="7515225" cy="340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65593" t="45833" r="13470" b="32943"/>
          <a:stretch>
            <a:fillRect/>
          </a:stretch>
        </p:blipFill>
        <p:spPr bwMode="auto">
          <a:xfrm>
            <a:off x="6152707" y="205563"/>
            <a:ext cx="2724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123290" y="174660"/>
          <a:ext cx="8733034" cy="496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 l="46498" t="11628" r="14849" b="17442"/>
          <a:stretch>
            <a:fillRect/>
          </a:stretch>
        </p:blipFill>
        <p:spPr bwMode="auto">
          <a:xfrm>
            <a:off x="5911703" y="0"/>
            <a:ext cx="323229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924091" y="1629639"/>
            <a:ext cx="5267283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85150" y="1302150"/>
            <a:ext cx="54744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«Российско-литовские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отношения не просто переживают не лучшие времена, они находятся 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кризисе» -заявил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посол России в Литве Александр Удальцов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sz="1800">
              <a:solidFill>
                <a:srgbClr val="000000"/>
              </a:solidFill>
            </a:endParaRPr>
          </a:p>
        </p:txBody>
      </p:sp>
      <p:pic>
        <p:nvPicPr>
          <p:cNvPr id="135" name="Google Shape;135;p14" descr="Картинки по запросу литва флаг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550" y="1302150"/>
            <a:ext cx="3150625" cy="2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64602" y="449395"/>
            <a:ext cx="54744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Товарооборот России и Литвы за период 2016 - 2018 составил </a:t>
            </a:r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$9.82 млрд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Основной товарооборот пришёлся на </a:t>
            </a:r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«Минеральные продукты»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(50%), </a:t>
            </a:r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«Скрытый раздел»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(11%).</a:t>
            </a:r>
            <a:b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структуре товарооборота по странам на первом месте </a:t>
            </a:r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Китай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(15%), на втором месте </a:t>
            </a:r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Германия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(9%). Литва для России является партнёром №32 с долей 0.6%.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267129" y="2609634"/>
          <a:ext cx="5328863" cy="197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5167900" y="708917"/>
          <a:ext cx="3976099" cy="306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5971" y="1476810"/>
            <a:ext cx="7985547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итогам 2018 года, по данным российской статистики, двусторонняя торговля увеличилась на 41% и достигла 4,8 </a:t>
            </a:r>
            <a:r>
              <a:rPr lang="ru-RU" sz="20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млрд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долларов США. </a:t>
            </a:r>
            <a:b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Россия остается крупнейшим внешнеторговым партнером Литвы, несмотря на сложные политические отношения между Вильнюсом и Москвой.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«Как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видим, политикам не всегда удается победить здравый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смысл»,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подчеркнул </a:t>
            </a:r>
            <a:r>
              <a:rPr lang="ru-RU" sz="2000" dirty="0" smtClean="0">
                <a:solidFill>
                  <a:srgbClr val="AF7B51"/>
                </a:solidFill>
                <a:latin typeface="Times New Roman" pitchFamily="18" charset="0"/>
                <a:cs typeface="Times New Roman" pitchFamily="18" charset="0"/>
              </a:rPr>
              <a:t>Удальцов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085891" y="1772514"/>
            <a:ext cx="7985547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Товарооборот </a:t>
            </a:r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России </a:t>
            </a:r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 Литвы</a:t>
            </a:r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78054" y="34216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Товарооборот России и Литвы: «Все товары», USD</a:t>
            </a:r>
            <a:endParaRPr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9476" t="32023" r="52767" b="27528"/>
          <a:stretch>
            <a:fillRect/>
          </a:stretch>
        </p:blipFill>
        <p:spPr bwMode="auto">
          <a:xfrm>
            <a:off x="236306" y="1017140"/>
            <a:ext cx="6311480" cy="380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4301" t="26080" r="14861" b="56504"/>
          <a:stretch>
            <a:fillRect/>
          </a:stretch>
        </p:blipFill>
        <p:spPr bwMode="auto">
          <a:xfrm>
            <a:off x="6287783" y="904127"/>
            <a:ext cx="2547991" cy="119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08251" y="2054832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409 939 011,86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7933" y="1672975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532 249 629,57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17895" y="1558247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383 829 969,96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83995" y="228942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3 161 822 401,89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87020" y="2914437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2 461 963 353,32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05882" y="2532581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2 868 373 148,82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123290" y="174660"/>
          <a:ext cx="8733034" cy="496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45517" t="11628" r="14849" b="17151"/>
          <a:stretch>
            <a:fillRect/>
          </a:stretch>
        </p:blipFill>
        <p:spPr bwMode="auto">
          <a:xfrm>
            <a:off x="5898163" y="0"/>
            <a:ext cx="324583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600241" y="1743939"/>
            <a:ext cx="7985547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Экспорт из России в Литву</a:t>
            </a:r>
            <a:br>
              <a:rPr lang="ru-RU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64602" y="449395"/>
            <a:ext cx="54744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Экспорт из России в Литву за период 2016 - 2018 составил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</a:rPr>
              <a:t>$8.49 млрд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b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В основном экспортировались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</a:rPr>
              <a:t>«Минеральные продукты»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 (58%),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</a:rPr>
              <a:t>«Скрытый раздел»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 (13%).</a:t>
            </a:r>
            <a:b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В структуре экспорта по странам на первом месте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</a:rPr>
              <a:t>Китай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 (11%), на втором месте </a:t>
            </a:r>
            <a:r>
              <a:rPr lang="ru-RU" sz="2000" b="1" dirty="0" smtClean="0">
                <a:solidFill>
                  <a:schemeClr val="tx2">
                    <a:lumMod val="10000"/>
                  </a:schemeClr>
                </a:solidFill>
              </a:rPr>
              <a:t>Нидерланды</a:t>
            </a:r>
            <a:r>
              <a:rPr lang="ru-RU" sz="2000" dirty="0" smtClean="0">
                <a:solidFill>
                  <a:schemeClr val="tx2">
                    <a:lumMod val="10000"/>
                  </a:schemeClr>
                </a:solidFill>
              </a:rPr>
              <a:t> (10%). Литва для России является партнёром №26 с долей 0.9%.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267129" y="2609634"/>
          <a:ext cx="5328863" cy="197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5167900" y="708917"/>
          <a:ext cx="3976099" cy="306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186</TotalTime>
  <Words>131</Words>
  <PresentationFormat>Экран (16:9)</PresentationFormat>
  <Paragraphs>36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Nunito</vt:lpstr>
      <vt:lpstr>Calibri</vt:lpstr>
      <vt:lpstr>Times New Roman</vt:lpstr>
      <vt:lpstr>Wingdings 2</vt:lpstr>
      <vt:lpstr>Wingdings</vt:lpstr>
      <vt:lpstr>Wingdings 3</vt:lpstr>
      <vt:lpstr>Corbel</vt:lpstr>
      <vt:lpstr>Shift</vt:lpstr>
      <vt:lpstr>Модульная</vt:lpstr>
      <vt:lpstr>Торгово-экономические отношения между Россией и Литвой</vt:lpstr>
      <vt:lpstr>   «Российско-литовские отношения не просто переживают не лучшие времена, они находятся в кризисе» -заявил посол России в Литве Александр Удальцов.    </vt:lpstr>
      <vt:lpstr>Товарооборот России и Литвы за период 2016 - 2018 составил $9.82 млрд. Основной товарооборот пришёлся на «Минеральные продукты» (50%), «Скрытый раздел» (11%). В структуре товарооборота по странам на первом месте Китай (15%), на втором месте Германия (9%). Литва для России является партнёром №32 с долей 0.6%. </vt:lpstr>
      <vt:lpstr>По итогам 2018 года, по данным российской статистики, двусторонняя торговля увеличилась на 41% и достигла 4,8 млрд долларов США.  Россия остается крупнейшим внешнеторговым партнером Литвы, несмотря на сложные политические отношения между Вильнюсом и Москвой.   «Как мы видим, политикам не всегда удается победить здравый смысл», – подчеркнул Удальцов.  </vt:lpstr>
      <vt:lpstr>Товарооборот России и Литвы   </vt:lpstr>
      <vt:lpstr>Товарооборот России и Литвы: «Все товары», USD</vt:lpstr>
      <vt:lpstr>Слайд 7</vt:lpstr>
      <vt:lpstr>Экспорт из России в Литву   </vt:lpstr>
      <vt:lpstr>Экспорт из России в Литву за период 2016 - 2018 составил $8.49 млрд. В основном экспортировались «Минеральные продукты» (58%), «Скрытый раздел» (13%). В структуре экспорта по странам на первом месте Китай (11%), на втором месте Нидерланды (10%). Литва для России является партнёром №26 с долей 0.9%.  </vt:lpstr>
      <vt:lpstr>Слайд 10</vt:lpstr>
      <vt:lpstr>Слайд 11</vt:lpstr>
      <vt:lpstr>Импорт из России в Литву   </vt:lpstr>
      <vt:lpstr>Импорт в Россию из Литвы за период 2016 - 2018 составил $1.33 млрд. В основном импортировались «Машины, оборудование и аппаратура» (23%), «Пищевые продукты, напитки, табак» (14%). В структуре импорта по странам на первом месте Китай (21%), на втором месте Германия (11%). Литва для России является партнёром №54 с долей 0.2%.  </vt:lpstr>
      <vt:lpstr>Слайд 14</vt:lpstr>
      <vt:lpstr>Слайд 15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Торгово экономические отношения между Россией и Литвой</dc:title>
  <cp:lastModifiedBy>anna</cp:lastModifiedBy>
  <cp:revision>20</cp:revision>
  <dcterms:modified xsi:type="dcterms:W3CDTF">2019-05-26T23:53:31Z</dcterms:modified>
</cp:coreProperties>
</file>