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8" r:id="rId2"/>
    <p:sldId id="260" r:id="rId3"/>
    <p:sldId id="511" r:id="rId4"/>
    <p:sldId id="496" r:id="rId5"/>
    <p:sldId id="498" r:id="rId6"/>
    <p:sldId id="503" r:id="rId7"/>
    <p:sldId id="504" r:id="rId8"/>
    <p:sldId id="505" r:id="rId9"/>
    <p:sldId id="500" r:id="rId10"/>
    <p:sldId id="501" r:id="rId11"/>
    <p:sldId id="502" r:id="rId12"/>
    <p:sldId id="507" r:id="rId13"/>
    <p:sldId id="509" r:id="rId14"/>
    <p:sldId id="510" r:id="rId15"/>
    <p:sldId id="4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20E7A2-156F-40D8-9042-B328BD19A520}">
          <p14:sldIdLst>
            <p14:sldId id="258"/>
            <p14:sldId id="260"/>
            <p14:sldId id="511"/>
            <p14:sldId id="496"/>
            <p14:sldId id="498"/>
            <p14:sldId id="503"/>
            <p14:sldId id="504"/>
            <p14:sldId id="505"/>
            <p14:sldId id="500"/>
            <p14:sldId id="501"/>
            <p14:sldId id="502"/>
            <p14:sldId id="507"/>
            <p14:sldId id="509"/>
            <p14:sldId id="510"/>
            <p14:sldId id="4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8239"/>
    <a:srgbClr val="001007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0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460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6F325-4E3A-4A07-9D27-CCF5150B338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EEE41-A4DF-4714-A5A0-DF34E988F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28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50A7C-0516-4EEC-ABF2-5EC2E8F277D2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FE341-7FA7-4D97-982A-779D612A9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85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0576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8307"/>
            <a:ext cx="10515600" cy="10186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6393"/>
            <a:ext cx="10515600" cy="40605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341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60BABFF-207A-4E17-BB6B-068052E132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6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341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60BABFF-207A-4E17-BB6B-068052E132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8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8306"/>
            <a:ext cx="10515600" cy="7723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341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60BABFF-207A-4E17-BB6B-068052E132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3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05606"/>
            <a:ext cx="10515600" cy="7850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341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60BABFF-207A-4E17-BB6B-068052E132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3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99652"/>
            <a:ext cx="3932237" cy="115774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341" y="6356350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60BABFF-207A-4E17-BB6B-068052E132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18306"/>
            <a:ext cx="10515600" cy="772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C3CDC-4BF4-4A7B-8405-F14DEC6DE771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BABFF-207A-4E17-BB6B-068052E132E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483"/>
            <a:ext cx="5372100" cy="488139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838200" y="856028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140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alexkaizer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exkaizer.com/bios_6618" TargetMode="External"/><Relationship Id="rId2" Type="http://schemas.openxmlformats.org/officeDocument/2006/relationships/hyperlink" Target="http://www.alexkaizer.com/bios_6611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74602"/>
            <a:ext cx="9144000" cy="114431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1007"/>
                </a:solidFill>
                <a:latin typeface="Arial Black" panose="020B0A04020102020204" pitchFamily="34" charset="0"/>
              </a:rPr>
              <a:t>Teaching Reproducibility, Scientific Writing, and Dissemination by "Publishing" a Classroom Journal for Student Projects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1007"/>
                </a:solidFill>
              </a:rPr>
              <a:t>Alex Kaizer</a:t>
            </a:r>
          </a:p>
          <a:p>
            <a:r>
              <a:rPr lang="en-US" dirty="0">
                <a:solidFill>
                  <a:srgbClr val="001007"/>
                </a:solidFill>
              </a:rPr>
              <a:t>JSM 2024</a:t>
            </a:r>
          </a:p>
          <a:p>
            <a:r>
              <a:rPr lang="en-US" dirty="0">
                <a:solidFill>
                  <a:srgbClr val="001007"/>
                </a:solidFill>
              </a:rPr>
              <a:t>August 4,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62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3E06-416F-4CC7-CEB4-8FA9B3B7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of BIOS 6611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79FC05-6BAC-2B5D-80E6-B7CCA667ED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9352" y="1621309"/>
            <a:ext cx="4148023" cy="5236691"/>
          </a:xfr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903B3F56-EDC9-673B-04A7-169CEBBB9815}"/>
              </a:ext>
            </a:extLst>
          </p:cNvPr>
          <p:cNvSpPr/>
          <p:nvPr/>
        </p:nvSpPr>
        <p:spPr>
          <a:xfrm>
            <a:off x="7146155" y="1408292"/>
            <a:ext cx="3636730" cy="854439"/>
          </a:xfrm>
          <a:prstGeom prst="borderCallout1">
            <a:avLst>
              <a:gd name="adj1" fmla="val 4755"/>
              <a:gd name="adj2" fmla="val -553"/>
              <a:gd name="adj3" fmla="val 38208"/>
              <a:gd name="adj4" fmla="val -13145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Create a hyperlinked table of contents in Adobe PDF for ease of jumping to the given article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561E0646-D2D3-0471-0B28-E6C5A0067610}"/>
              </a:ext>
            </a:extLst>
          </p:cNvPr>
          <p:cNvSpPr/>
          <p:nvPr/>
        </p:nvSpPr>
        <p:spPr>
          <a:xfrm>
            <a:off x="7146155" y="2574561"/>
            <a:ext cx="4417487" cy="854439"/>
          </a:xfrm>
          <a:prstGeom prst="borderCallout1">
            <a:avLst>
              <a:gd name="adj1" fmla="val 4755"/>
              <a:gd name="adj2" fmla="val -553"/>
              <a:gd name="adj3" fmla="val -73964"/>
              <a:gd name="adj4" fmla="val -61210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try to group projects into themes (with my own humor incorporated)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7B43FA32-9EA9-1C97-C9E5-B37B4187C093}"/>
              </a:ext>
            </a:extLst>
          </p:cNvPr>
          <p:cNvSpPr/>
          <p:nvPr/>
        </p:nvSpPr>
        <p:spPr>
          <a:xfrm>
            <a:off x="7146156" y="3722595"/>
            <a:ext cx="3636730" cy="854439"/>
          </a:xfrm>
          <a:prstGeom prst="borderCallout1">
            <a:avLst>
              <a:gd name="adj1" fmla="val 4755"/>
              <a:gd name="adj2" fmla="val -553"/>
              <a:gd name="adj3" fmla="val -28255"/>
              <a:gd name="adj4" fmla="val -62829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This example uses real titles with anonymized student names</a:t>
            </a:r>
          </a:p>
        </p:txBody>
      </p:sp>
    </p:spTree>
    <p:extLst>
      <p:ext uri="{BB962C8B-B14F-4D97-AF65-F5344CB8AC3E}">
        <p14:creationId xmlns:p14="http://schemas.microsoft.com/office/powerpoint/2010/main" val="29045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1EAC6E5-EBCC-7DB6-C29A-FA1F360CF6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6866" y="1557452"/>
            <a:ext cx="4138234" cy="530054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A53E06-416F-4CC7-CEB4-8FA9B3B7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of BIOS 6618 – New Formatting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903B3F56-EDC9-673B-04A7-169CEBBB9815}"/>
              </a:ext>
            </a:extLst>
          </p:cNvPr>
          <p:cNvSpPr/>
          <p:nvPr/>
        </p:nvSpPr>
        <p:spPr>
          <a:xfrm>
            <a:off x="7513415" y="2453353"/>
            <a:ext cx="3636730" cy="1751388"/>
          </a:xfrm>
          <a:prstGeom prst="borderCallout1">
            <a:avLst>
              <a:gd name="adj1" fmla="val 4755"/>
              <a:gd name="adj2" fmla="val -553"/>
              <a:gd name="adj3" fmla="val -10038"/>
              <a:gd name="adj4" fmla="val -650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Formatting can evolve based on your own time/skillset. This </a:t>
            </a:r>
            <a:r>
              <a:rPr lang="en-US" dirty="0" err="1">
                <a:solidFill>
                  <a:schemeClr val="bg1"/>
                </a:solidFill>
              </a:rPr>
              <a:t>ToC</a:t>
            </a:r>
            <a:r>
              <a:rPr lang="en-US" dirty="0">
                <a:solidFill>
                  <a:schemeClr val="bg1"/>
                </a:solidFill>
              </a:rPr>
              <a:t> was from my Fall 2023 BIOS 6618 class and their final project focusing on a real-world data analysis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7B43FA32-9EA9-1C97-C9E5-B37B4187C093}"/>
              </a:ext>
            </a:extLst>
          </p:cNvPr>
          <p:cNvSpPr/>
          <p:nvPr/>
        </p:nvSpPr>
        <p:spPr>
          <a:xfrm>
            <a:off x="7513415" y="4404647"/>
            <a:ext cx="3636730" cy="1456507"/>
          </a:xfrm>
          <a:prstGeom prst="borderCallout1">
            <a:avLst>
              <a:gd name="adj1" fmla="val 4755"/>
              <a:gd name="adj2" fmla="val -553"/>
              <a:gd name="adj3" fmla="val -28255"/>
              <a:gd name="adj4" fmla="val -62829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Names removed for anonymity, but links included in the “published” PDF document to help students quickly jump to the article of interest</a:t>
            </a:r>
          </a:p>
        </p:txBody>
      </p:sp>
    </p:spTree>
    <p:extLst>
      <p:ext uri="{BB962C8B-B14F-4D97-AF65-F5344CB8AC3E}">
        <p14:creationId xmlns:p14="http://schemas.microsoft.com/office/powerpoint/2010/main" val="189717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34EC-EB1D-7C4A-9A53-581B453C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Ideas for (New) Optional Modules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A49D4-F44F-9261-542D-73414C9FE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Peer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AE993-7DB6-3288-F0D2-F6B919DDE6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Working to incorporate a “peer review” phase where students will review the work of their peers prior to final submission for feedback</a:t>
            </a:r>
          </a:p>
          <a:p>
            <a:r>
              <a:rPr lang="en-US" dirty="0"/>
              <a:t>Could include grading elements related to providing feedback</a:t>
            </a:r>
          </a:p>
          <a:p>
            <a:r>
              <a:rPr lang="en-US" dirty="0"/>
              <a:t>Potential challenge in addressing “imposter” syndrome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1FDA84-B0BD-D446-DC3F-3EF39D4E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Co-Authored Publications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B79DB-4FAC-9614-B1E6-C8202AD78F0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my own class, projects are based on single authors and students do not actively work together</a:t>
            </a:r>
          </a:p>
          <a:p>
            <a:r>
              <a:rPr lang="en-US" dirty="0"/>
              <a:t>Could instead assign groups to work together and divide labor amongst the various tasks</a:t>
            </a:r>
          </a:p>
          <a:p>
            <a:r>
              <a:rPr lang="en-US" dirty="0"/>
              <a:t>Could incorporate peer-based evaluation of contributions</a:t>
            </a:r>
          </a:p>
        </p:txBody>
      </p:sp>
    </p:spTree>
    <p:extLst>
      <p:ext uri="{BB962C8B-B14F-4D97-AF65-F5344CB8AC3E}">
        <p14:creationId xmlns:p14="http://schemas.microsoft.com/office/powerpoint/2010/main" val="192825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6A42-321A-054C-0C96-80E55DC9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88335-C86A-C58C-3A6F-87A26F0FE3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Excitement with being able to see what their friends ultimately ended up doing</a:t>
            </a:r>
          </a:p>
          <a:p>
            <a:r>
              <a:rPr lang="en-US" dirty="0"/>
              <a:t>Learning different approaches to setting up code for simulation studies or statistical models</a:t>
            </a:r>
          </a:p>
          <a:p>
            <a:r>
              <a:rPr lang="en-US" dirty="0"/>
              <a:t>Enjoy having a “keepsake” to refer to for future questions</a:t>
            </a:r>
          </a:p>
        </p:txBody>
      </p:sp>
      <p:pic>
        <p:nvPicPr>
          <p:cNvPr id="6" name="Content Placeholder 5" descr="A group of people looking at a book&#10;&#10;Description automatically generated">
            <a:extLst>
              <a:ext uri="{FF2B5EF4-FFF2-40B4-BE49-F238E27FC236}">
                <a16:creationId xmlns:a16="http://schemas.microsoft.com/office/drawing/2014/main" id="{63806554-3DB5-0649-1CF9-3151A0D623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128586"/>
            <a:ext cx="4351338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BAC993-E2DC-4AC2-8F61-6FF59E5BF2EF}"/>
              </a:ext>
            </a:extLst>
          </p:cNvPr>
          <p:cNvSpPr txBox="1"/>
          <p:nvPr/>
        </p:nvSpPr>
        <p:spPr>
          <a:xfrm>
            <a:off x="7535807" y="5554973"/>
            <a:ext cx="24543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Microsoft Copilot AI Image of students excited to get the recently published Journal of BIOS 6618</a:t>
            </a:r>
          </a:p>
        </p:txBody>
      </p:sp>
    </p:spTree>
    <p:extLst>
      <p:ext uri="{BB962C8B-B14F-4D97-AF65-F5344CB8AC3E}">
        <p14:creationId xmlns:p14="http://schemas.microsoft.com/office/powerpoint/2010/main" val="2919139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C35A-5A42-EA44-46D6-DE5B7093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Potential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F264D-2554-E95C-5F80-053CA44FF4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Access to proper software to combine student papers/projects (e.g., Adobe PDF)</a:t>
            </a:r>
          </a:p>
          <a:p>
            <a:r>
              <a:rPr lang="en-US" dirty="0"/>
              <a:t>Comfort with scientific writing may vary by students</a:t>
            </a:r>
          </a:p>
          <a:p>
            <a:r>
              <a:rPr lang="en-US" dirty="0"/>
              <a:t>Some students may not want to share their work</a:t>
            </a:r>
          </a:p>
        </p:txBody>
      </p:sp>
      <p:pic>
        <p:nvPicPr>
          <p:cNvPr id="6" name="Content Placeholder 5" descr="A rabbit teaching fox in a classroom&#10;&#10;Description automatically generated">
            <a:extLst>
              <a:ext uri="{FF2B5EF4-FFF2-40B4-BE49-F238E27FC236}">
                <a16:creationId xmlns:a16="http://schemas.microsoft.com/office/drawing/2014/main" id="{65A19D9F-BBCB-AFA3-62DD-532BB2164E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3A3CC0-A83C-85E5-072C-9F06113B5CC8}"/>
              </a:ext>
            </a:extLst>
          </p:cNvPr>
          <p:cNvSpPr txBox="1"/>
          <p:nvPr/>
        </p:nvSpPr>
        <p:spPr>
          <a:xfrm>
            <a:off x="7535807" y="6176963"/>
            <a:ext cx="28531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Microsoft Copilot AI Image of “inspirational image of a rabbit teaching a classroom of foxes about statistics”</a:t>
            </a:r>
          </a:p>
        </p:txBody>
      </p:sp>
    </p:spTree>
    <p:extLst>
      <p:ext uri="{BB962C8B-B14F-4D97-AF65-F5344CB8AC3E}">
        <p14:creationId xmlns:p14="http://schemas.microsoft.com/office/powerpoint/2010/main" val="172740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7180-F5FE-D2EF-6E4D-38537933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007C0-CDF4-97C3-F502-449928BD9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089"/>
            <a:ext cx="6498102" cy="4333874"/>
          </a:xfrm>
        </p:spPr>
        <p:txBody>
          <a:bodyPr/>
          <a:lstStyle/>
          <a:p>
            <a:r>
              <a:rPr lang="en-US" dirty="0"/>
              <a:t>Email: </a:t>
            </a:r>
          </a:p>
          <a:p>
            <a:pPr lvl="1"/>
            <a:r>
              <a:rPr lang="en-US" dirty="0"/>
              <a:t>alex.kaizer@cuanschutz.edu</a:t>
            </a:r>
          </a:p>
          <a:p>
            <a:r>
              <a:rPr lang="en-US" dirty="0"/>
              <a:t>Website: </a:t>
            </a:r>
            <a:r>
              <a:rPr lang="en-US" dirty="0">
                <a:hlinkClick r:id="rId2"/>
              </a:rPr>
              <a:t>www.alexkaizer.com</a:t>
            </a:r>
            <a:r>
              <a:rPr lang="en-US" dirty="0"/>
              <a:t> (can find course websites under “Teaching”)</a:t>
            </a:r>
          </a:p>
          <a:p>
            <a:r>
              <a:rPr lang="en-US" dirty="0"/>
              <a:t>GitHub: </a:t>
            </a:r>
            <a:r>
              <a:rPr lang="en-US" dirty="0" err="1"/>
              <a:t>alexbiostats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2010BD74-0AF9-1187-EADA-4879634C6F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093" y="1038226"/>
            <a:ext cx="2971800" cy="29718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B50425F-E599-6919-8306-30EBA7B705BD}"/>
              </a:ext>
            </a:extLst>
          </p:cNvPr>
          <p:cNvSpPr txBox="1">
            <a:spLocks/>
          </p:cNvSpPr>
          <p:nvPr/>
        </p:nvSpPr>
        <p:spPr>
          <a:xfrm>
            <a:off x="838200" y="4584145"/>
            <a:ext cx="10515600" cy="1018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7272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Bio</a:t>
            </a:r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1424C0AD-27BB-08BA-6233-9C755B9287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257" y="1690688"/>
            <a:ext cx="1623396" cy="1956982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773E2F6E-30D6-57E8-A9F4-0D659E8FDF9C}"/>
              </a:ext>
            </a:extLst>
          </p:cNvPr>
          <p:cNvSpPr txBox="1">
            <a:spLocks/>
          </p:cNvSpPr>
          <p:nvPr/>
        </p:nvSpPr>
        <p:spPr>
          <a:xfrm>
            <a:off x="2613198" y="1690688"/>
            <a:ext cx="8652545" cy="4749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Alex Kaizer</a:t>
            </a:r>
          </a:p>
          <a:p>
            <a:r>
              <a:rPr lang="en-US" sz="2400" dirty="0"/>
              <a:t>Associate Professor of Biostatistics and Informatics, University of Colorado Anschutz Medical Campus</a:t>
            </a:r>
          </a:p>
          <a:p>
            <a:r>
              <a:rPr lang="en-US" sz="2400" dirty="0"/>
              <a:t>Primarily teach graduate-level biostatistics courses (e.g., our intro methods class, clinical trials) with a </a:t>
            </a:r>
            <a:r>
              <a:rPr lang="en-US" sz="2400"/>
              <a:t>flipped classroom</a:t>
            </a:r>
            <a:endParaRPr lang="en-US" sz="2400" dirty="0"/>
          </a:p>
          <a:p>
            <a:r>
              <a:rPr lang="en-US" sz="2400" dirty="0"/>
              <a:t>Work on both Bayesian trial designs and general collaborative research projects</a:t>
            </a:r>
          </a:p>
          <a:p>
            <a:r>
              <a:rPr lang="en-US" sz="2400" dirty="0"/>
              <a:t>My dog’s name is Baisy (named after Bayesian), which was thought up by my musician family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1" name="Content Placeholder 10" descr="A dog wearing glasses and a beanie">
            <a:extLst>
              <a:ext uri="{FF2B5EF4-FFF2-40B4-BE49-F238E27FC236}">
                <a16:creationId xmlns:a16="http://schemas.microsoft.com/office/drawing/2014/main" id="{401EDA69-C066-2007-835E-4FA3EF099A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5691" y="4067930"/>
            <a:ext cx="2164528" cy="162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7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D2AC-AFF7-D1B4-6F8D-52F82B3E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88BCD7-CF88-BC11-CA4A-1572FEEF2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6393"/>
            <a:ext cx="10515600" cy="4467287"/>
          </a:xfrm>
        </p:spPr>
        <p:txBody>
          <a:bodyPr>
            <a:normAutofit/>
          </a:bodyPr>
          <a:lstStyle/>
          <a:p>
            <a:r>
              <a:rPr lang="en-US" dirty="0"/>
              <a:t>Develop scientific writing skillset:</a:t>
            </a:r>
          </a:p>
          <a:p>
            <a:pPr lvl="1"/>
            <a:r>
              <a:rPr lang="en-US" dirty="0"/>
              <a:t>Formal writing style</a:t>
            </a:r>
          </a:p>
          <a:p>
            <a:pPr lvl="1"/>
            <a:r>
              <a:rPr lang="en-US" dirty="0"/>
              <a:t>Formatting results for general audiences</a:t>
            </a:r>
          </a:p>
          <a:p>
            <a:r>
              <a:rPr lang="en-US" dirty="0"/>
              <a:t>Practice reproducible research principles:</a:t>
            </a:r>
          </a:p>
          <a:p>
            <a:pPr lvl="1"/>
            <a:r>
              <a:rPr lang="en-US" dirty="0"/>
              <a:t>Appropriately commented code</a:t>
            </a:r>
          </a:p>
          <a:p>
            <a:pPr lvl="1"/>
            <a:r>
              <a:rPr lang="en-US" dirty="0"/>
              <a:t>Setting seeds if random processes are involved</a:t>
            </a:r>
          </a:p>
          <a:p>
            <a:r>
              <a:rPr lang="en-US" dirty="0"/>
              <a:t>Experience process of formatting and submitting a scientific paper to a “journal”:</a:t>
            </a:r>
          </a:p>
          <a:p>
            <a:pPr lvl="1"/>
            <a:r>
              <a:rPr lang="en-US" dirty="0"/>
              <a:t>Following guidelines</a:t>
            </a:r>
          </a:p>
          <a:p>
            <a:pPr lvl="1"/>
            <a:r>
              <a:rPr lang="en-US" dirty="0"/>
              <a:t>Including informative tables and figures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7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90A8E3-47FE-54B1-66D5-63A7D551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4E007A-780F-5CE5-7BF7-18B3BF7370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Many classes have projects that ask students to write up their results:</a:t>
            </a:r>
          </a:p>
          <a:p>
            <a:pPr lvl="1"/>
            <a:r>
              <a:rPr lang="en-US" dirty="0"/>
              <a:t>Conducting a scientific study (e.g., paper airplanes for one-way ANOVA)</a:t>
            </a:r>
          </a:p>
          <a:p>
            <a:pPr lvl="1"/>
            <a:r>
              <a:rPr lang="en-US" dirty="0"/>
              <a:t>Implementing statistical simulations (e.g., a mini-methods paper)</a:t>
            </a:r>
          </a:p>
          <a:p>
            <a:pPr lvl="1"/>
            <a:r>
              <a:rPr lang="en-US" dirty="0"/>
              <a:t>Conducting a real analysis (e.g., using TSHS data sets!)</a:t>
            </a:r>
          </a:p>
        </p:txBody>
      </p:sp>
      <p:pic>
        <p:nvPicPr>
          <p:cNvPr id="11" name="Content Placeholder 10" descr="A person sitting at a desk with a stack of papers&#10;&#10;Description automatically generated">
            <a:extLst>
              <a:ext uri="{FF2B5EF4-FFF2-40B4-BE49-F238E27FC236}">
                <a16:creationId xmlns:a16="http://schemas.microsoft.com/office/drawing/2014/main" id="{13E9B034-E8F8-FB3A-6A69-3507DB3727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386" y="1672545"/>
            <a:ext cx="2651012" cy="2651012"/>
          </a:xfrm>
        </p:spPr>
      </p:pic>
      <p:pic>
        <p:nvPicPr>
          <p:cNvPr id="15" name="Picture 14" descr="A group of people sitting on the floor with laptops&#10;&#10;Description automatically generated">
            <a:extLst>
              <a:ext uri="{FF2B5EF4-FFF2-40B4-BE49-F238E27FC236}">
                <a16:creationId xmlns:a16="http://schemas.microsoft.com/office/drawing/2014/main" id="{E77E4FC6-6822-CB2D-6FC1-E6ACC4FD01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398" y="3429000"/>
            <a:ext cx="2735943" cy="27359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ADAA52-4875-40AF-C989-4867E78808BE}"/>
              </a:ext>
            </a:extLst>
          </p:cNvPr>
          <p:cNvSpPr txBox="1"/>
          <p:nvPr/>
        </p:nvSpPr>
        <p:spPr>
          <a:xfrm>
            <a:off x="8915398" y="1660745"/>
            <a:ext cx="2454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Microsoft Copilot AI Image of an exhausted teacher grading yet another project that only they get to see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F8E432-6C93-024D-AAD4-2002976FEB76}"/>
              </a:ext>
            </a:extLst>
          </p:cNvPr>
          <p:cNvSpPr txBox="1"/>
          <p:nvPr/>
        </p:nvSpPr>
        <p:spPr>
          <a:xfrm>
            <a:off x="6461012" y="5564779"/>
            <a:ext cx="24543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Microsoft Copilot AI Image of students exhausted after completing said project</a:t>
            </a:r>
          </a:p>
        </p:txBody>
      </p:sp>
    </p:spTree>
    <p:extLst>
      <p:ext uri="{BB962C8B-B14F-4D97-AF65-F5344CB8AC3E}">
        <p14:creationId xmlns:p14="http://schemas.microsoft.com/office/powerpoint/2010/main" val="187391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885E-88BE-5B00-DECE-52E607E1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Missed Opportunities with Current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D06CE-43EF-A04E-1BF6-8959F60B01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Students didn’t get to see how their peers approached the project:</a:t>
            </a:r>
          </a:p>
          <a:p>
            <a:pPr lvl="1"/>
            <a:r>
              <a:rPr lang="en-US" dirty="0"/>
              <a:t>Learn new coding approaches</a:t>
            </a:r>
          </a:p>
          <a:p>
            <a:pPr lvl="1"/>
            <a:r>
              <a:rPr lang="en-US" dirty="0"/>
              <a:t>Examine how different hypotheses were formed</a:t>
            </a:r>
          </a:p>
          <a:p>
            <a:pPr lvl="1"/>
            <a:r>
              <a:rPr lang="en-US" dirty="0"/>
              <a:t>See different strategies to addressing similar 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4CCC4-74C4-CA0E-6197-5234F7A996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As an instructor in a graduate program, many of my students will (unknowingly) have a future filled with writing:</a:t>
            </a:r>
          </a:p>
          <a:p>
            <a:pPr lvl="1"/>
            <a:r>
              <a:rPr lang="en-US" dirty="0"/>
              <a:t>Thesis or capstone projects</a:t>
            </a:r>
          </a:p>
          <a:p>
            <a:pPr lvl="1"/>
            <a:r>
              <a:rPr lang="en-US" dirty="0"/>
              <a:t>Peer reviewed collaborative research papers</a:t>
            </a:r>
          </a:p>
          <a:p>
            <a:pPr lvl="1"/>
            <a:r>
              <a:rPr lang="en-US" dirty="0"/>
              <a:t>Peer reviewed statistical methods papers</a:t>
            </a:r>
          </a:p>
        </p:txBody>
      </p:sp>
    </p:spTree>
    <p:extLst>
      <p:ext uri="{BB962C8B-B14F-4D97-AF65-F5344CB8AC3E}">
        <p14:creationId xmlns:p14="http://schemas.microsoft.com/office/powerpoint/2010/main" val="154185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6E9C-CDC0-B959-1C5D-8D54D7A97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Created a “Journal Formatting”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9BD21-4555-CE8A-4E22-BF60DC4A1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64126" cy="4351338"/>
          </a:xfrm>
        </p:spPr>
        <p:txBody>
          <a:bodyPr/>
          <a:lstStyle/>
          <a:p>
            <a:r>
              <a:rPr lang="en-US" dirty="0"/>
              <a:t>To mimic the (sometimes vague) process of article formatting, one can create their own “Guide for Authors”</a:t>
            </a:r>
          </a:p>
          <a:p>
            <a:r>
              <a:rPr lang="en-US" dirty="0">
                <a:hlinkClick r:id="rId2"/>
              </a:rPr>
              <a:t>www.alexkaizer.com/bios_6611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www.alexkaizer.com/bios_6618</a:t>
            </a:r>
            <a:r>
              <a:rPr lang="en-US" dirty="0"/>
              <a:t> have examples publicly available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CA15AE-BCEC-4700-522D-936AF2D084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02326" y="2001188"/>
            <a:ext cx="5737233" cy="3455232"/>
          </a:xfrm>
        </p:spPr>
      </p:pic>
    </p:spTree>
    <p:extLst>
      <p:ext uri="{BB962C8B-B14F-4D97-AF65-F5344CB8AC3E}">
        <p14:creationId xmlns:p14="http://schemas.microsoft.com/office/powerpoint/2010/main" val="394763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9CB5-8F21-0476-7D04-61AFC4A3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“Journal Formatting”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21986D-A392-1126-3341-A53BEF2DCF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41243" y="2166077"/>
            <a:ext cx="8290961" cy="3919929"/>
          </a:xfr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151604A4-F20B-5636-69A4-6C99BB4B6DE6}"/>
              </a:ext>
            </a:extLst>
          </p:cNvPr>
          <p:cNvSpPr/>
          <p:nvPr/>
        </p:nvSpPr>
        <p:spPr>
          <a:xfrm>
            <a:off x="285829" y="1907107"/>
            <a:ext cx="1238663" cy="2639052"/>
          </a:xfrm>
          <a:prstGeom prst="borderCallout1">
            <a:avLst>
              <a:gd name="adj1" fmla="val 3903"/>
              <a:gd name="adj2" fmla="val 99288"/>
              <a:gd name="adj3" fmla="val 21930"/>
              <a:gd name="adj4" fmla="val 14455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Rmd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Qmd</a:t>
            </a:r>
            <a:r>
              <a:rPr lang="en-US" dirty="0">
                <a:solidFill>
                  <a:schemeClr val="bg1"/>
                </a:solidFill>
              </a:rPr>
              <a:t> can provide interactive tables of contents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5FAB9174-8C4B-3EDC-D781-C12376B242AE}"/>
              </a:ext>
            </a:extLst>
          </p:cNvPr>
          <p:cNvSpPr/>
          <p:nvPr/>
        </p:nvSpPr>
        <p:spPr>
          <a:xfrm>
            <a:off x="8068050" y="5706956"/>
            <a:ext cx="3636730" cy="854439"/>
          </a:xfrm>
          <a:prstGeom prst="borderCallout1">
            <a:avLst>
              <a:gd name="adj1" fmla="val 369"/>
              <a:gd name="adj2" fmla="val 47673"/>
              <a:gd name="adj3" fmla="val -114788"/>
              <a:gd name="adj4" fmla="val 26140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Rmd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Qmd</a:t>
            </a:r>
            <a:r>
              <a:rPr lang="en-US" dirty="0">
                <a:solidFill>
                  <a:schemeClr val="bg1"/>
                </a:solidFill>
              </a:rPr>
              <a:t> to HTML can be hosted on website or posted directly to Canvas/course site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61383C5C-1E54-CB47-9B56-B4E7C065BA6E}"/>
              </a:ext>
            </a:extLst>
          </p:cNvPr>
          <p:cNvSpPr/>
          <p:nvPr/>
        </p:nvSpPr>
        <p:spPr>
          <a:xfrm>
            <a:off x="1524492" y="5778750"/>
            <a:ext cx="2825518" cy="854439"/>
          </a:xfrm>
          <a:prstGeom prst="borderCallout1">
            <a:avLst>
              <a:gd name="adj1" fmla="val 4755"/>
              <a:gd name="adj2" fmla="val -553"/>
              <a:gd name="adj3" fmla="val -68606"/>
              <a:gd name="adj4" fmla="val 27131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Highlight reproducibility (e.g., code, setting seeds, etc.)</a:t>
            </a:r>
          </a:p>
        </p:txBody>
      </p:sp>
    </p:spTree>
    <p:extLst>
      <p:ext uri="{BB962C8B-B14F-4D97-AF65-F5344CB8AC3E}">
        <p14:creationId xmlns:p14="http://schemas.microsoft.com/office/powerpoint/2010/main" val="146946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C702-7132-92C7-EE0E-65B060AA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Rmd</a:t>
            </a:r>
            <a:r>
              <a:rPr lang="en-US" dirty="0"/>
              <a:t> Template for Reproducible Formatting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CD280F-8F7B-3043-7B44-C6C6E01D0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70" y="1716921"/>
            <a:ext cx="8060961" cy="449115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2FAA38-241A-F5D8-74B5-46A7823D3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8910" y="1981701"/>
            <a:ext cx="248847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Can help with consistency across projects</a:t>
            </a:r>
          </a:p>
          <a:p>
            <a:r>
              <a:rPr lang="en-US" dirty="0"/>
              <a:t>Develops markdown skill set</a:t>
            </a:r>
          </a:p>
          <a:p>
            <a:r>
              <a:rPr lang="en-US" dirty="0"/>
              <a:t>Encourages reproducibly created reports with </a:t>
            </a:r>
            <a:r>
              <a:rPr lang="en-US" dirty="0" err="1"/>
              <a:t>Rmd</a:t>
            </a:r>
            <a:r>
              <a:rPr lang="en-US" dirty="0"/>
              <a:t>/</a:t>
            </a:r>
            <a:r>
              <a:rPr lang="en-US" dirty="0" err="1"/>
              <a:t>Qmd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3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8E193-B55E-65F5-17A7-04AA8B84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of BIOS 6611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226E24-7210-253A-183D-F553B486B2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74165" y="1615763"/>
            <a:ext cx="3907016" cy="5068104"/>
          </a:xfr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D4BFC058-A4D9-E142-2CE9-628C8D49BFF4}"/>
              </a:ext>
            </a:extLst>
          </p:cNvPr>
          <p:cNvSpPr/>
          <p:nvPr/>
        </p:nvSpPr>
        <p:spPr>
          <a:xfrm>
            <a:off x="7146155" y="1408292"/>
            <a:ext cx="3636730" cy="854439"/>
          </a:xfrm>
          <a:prstGeom prst="borderCallout1">
            <a:avLst>
              <a:gd name="adj1" fmla="val 4755"/>
              <a:gd name="adj2" fmla="val -553"/>
              <a:gd name="adj3" fmla="val 54875"/>
              <a:gd name="adj4" fmla="val -10837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Title noting the course and that it is our “official” journal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A270FF3C-16B8-3483-1C1C-E68845292BEC}"/>
              </a:ext>
            </a:extLst>
          </p:cNvPr>
          <p:cNvSpPr/>
          <p:nvPr/>
        </p:nvSpPr>
        <p:spPr>
          <a:xfrm>
            <a:off x="7146155" y="2574561"/>
            <a:ext cx="4417487" cy="854439"/>
          </a:xfrm>
          <a:prstGeom prst="borderCallout1">
            <a:avLst>
              <a:gd name="adj1" fmla="val 4755"/>
              <a:gd name="adj2" fmla="val -553"/>
              <a:gd name="adj3" fmla="val -53789"/>
              <a:gd name="adj4" fmla="val -47637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Journal Editor (i.e., class instructor) listed to help students note someone has to ultimately do the work to review/combine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E618725D-BA71-BA12-688F-A319F590CB5F}"/>
              </a:ext>
            </a:extLst>
          </p:cNvPr>
          <p:cNvSpPr/>
          <p:nvPr/>
        </p:nvSpPr>
        <p:spPr>
          <a:xfrm>
            <a:off x="7146156" y="3722595"/>
            <a:ext cx="3636730" cy="854439"/>
          </a:xfrm>
          <a:prstGeom prst="borderCallout1">
            <a:avLst>
              <a:gd name="adj1" fmla="val 4755"/>
              <a:gd name="adj2" fmla="val -553"/>
              <a:gd name="adj3" fmla="val -175624"/>
              <a:gd name="adj4" fmla="val -58089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Year, Volume, and Issue (useful if multiple projects!)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C486D1BD-50B9-49C2-0C7F-03F96E3C3386}"/>
              </a:ext>
            </a:extLst>
          </p:cNvPr>
          <p:cNvSpPr/>
          <p:nvPr/>
        </p:nvSpPr>
        <p:spPr>
          <a:xfrm>
            <a:off x="7146155" y="5167312"/>
            <a:ext cx="3636730" cy="854439"/>
          </a:xfrm>
          <a:prstGeom prst="borderCallout1">
            <a:avLst>
              <a:gd name="adj1" fmla="val 4755"/>
              <a:gd name="adj2" fmla="val -553"/>
              <a:gd name="adj3" fmla="val -86718"/>
              <a:gd name="adj4" fmla="val -57122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Screenshots from select projects so students can get excited to see their work on the “cover”</a:t>
            </a:r>
          </a:p>
        </p:txBody>
      </p:sp>
    </p:spTree>
    <p:extLst>
      <p:ext uri="{BB962C8B-B14F-4D97-AF65-F5344CB8AC3E}">
        <p14:creationId xmlns:p14="http://schemas.microsoft.com/office/powerpoint/2010/main" val="242084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Generic Colorado School of Public Health">
      <a:dk1>
        <a:srgbClr val="FFFFFF"/>
      </a:dk1>
      <a:lt1>
        <a:srgbClr val="080808"/>
      </a:lt1>
      <a:dk2>
        <a:srgbClr val="D8D8D8"/>
      </a:dk2>
      <a:lt2>
        <a:srgbClr val="080808"/>
      </a:lt2>
      <a:accent1>
        <a:srgbClr val="008239"/>
      </a:accent1>
      <a:accent2>
        <a:srgbClr val="005390"/>
      </a:accent2>
      <a:accent3>
        <a:srgbClr val="542378"/>
      </a:accent3>
      <a:accent4>
        <a:srgbClr val="7F0000"/>
      </a:accent4>
      <a:accent5>
        <a:srgbClr val="FFC000"/>
      </a:accent5>
      <a:accent6>
        <a:srgbClr val="262627"/>
      </a:accent6>
      <a:hlink>
        <a:srgbClr val="080808"/>
      </a:hlink>
      <a:folHlink>
        <a:srgbClr val="08080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18581</TotalTime>
  <Words>839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Black</vt:lpstr>
      <vt:lpstr>Calibri</vt:lpstr>
      <vt:lpstr>Office Theme</vt:lpstr>
      <vt:lpstr>Teaching Reproducibility, Scientific Writing, and Dissemination by "Publishing" a Classroom Journal for Student Projects</vt:lpstr>
      <vt:lpstr>Brief Bio</vt:lpstr>
      <vt:lpstr>Learning Objectives</vt:lpstr>
      <vt:lpstr>Motivation</vt:lpstr>
      <vt:lpstr>Missed Opportunities with Current Approach</vt:lpstr>
      <vt:lpstr>Created a “Journal Formatting” HTML</vt:lpstr>
      <vt:lpstr>Anatomy of a “Journal Formatting” Page</vt:lpstr>
      <vt:lpstr>Rmd Template for Reproducible Formatting</vt:lpstr>
      <vt:lpstr>Journal of BIOS 6611</vt:lpstr>
      <vt:lpstr>Journal of BIOS 6611</vt:lpstr>
      <vt:lpstr>Journal of BIOS 6618 – New Formatting</vt:lpstr>
      <vt:lpstr>Ideas for (New) Optional Modules</vt:lpstr>
      <vt:lpstr>Student Feedback</vt:lpstr>
      <vt:lpstr>Some Potential Challenges</vt:lpstr>
      <vt:lpstr>Contact Info: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Test Presentation</dc:title>
  <dc:creator>Price, Kara</dc:creator>
  <cp:lastModifiedBy>Kaizer, Alex M</cp:lastModifiedBy>
  <cp:revision>326</cp:revision>
  <dcterms:created xsi:type="dcterms:W3CDTF">2015-07-27T20:53:12Z</dcterms:created>
  <dcterms:modified xsi:type="dcterms:W3CDTF">2024-07-30T15:30:40Z</dcterms:modified>
</cp:coreProperties>
</file>