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96" r:id="rId5"/>
    <p:sldId id="265" r:id="rId6"/>
    <p:sldId id="329" r:id="rId7"/>
    <p:sldId id="498" r:id="rId8"/>
    <p:sldId id="497" r:id="rId9"/>
    <p:sldId id="314" r:id="rId10"/>
    <p:sldId id="499" r:id="rId11"/>
    <p:sldId id="491" r:id="rId12"/>
    <p:sldId id="481" r:id="rId13"/>
    <p:sldId id="426" r:id="rId14"/>
    <p:sldId id="482" r:id="rId15"/>
    <p:sldId id="484" r:id="rId16"/>
    <p:sldId id="485" r:id="rId17"/>
    <p:sldId id="483" r:id="rId18"/>
    <p:sldId id="263" r:id="rId19"/>
    <p:sldId id="4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20E7A2-156F-40D8-9042-B328BD19A520}">
          <p14:sldIdLst>
            <p14:sldId id="496"/>
            <p14:sldId id="265"/>
            <p14:sldId id="329"/>
            <p14:sldId id="498"/>
            <p14:sldId id="497"/>
            <p14:sldId id="314"/>
            <p14:sldId id="499"/>
            <p14:sldId id="491"/>
            <p14:sldId id="481"/>
            <p14:sldId id="426"/>
            <p14:sldId id="482"/>
            <p14:sldId id="484"/>
            <p14:sldId id="485"/>
            <p14:sldId id="483"/>
            <p14:sldId id="263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6" autoAdjust="0"/>
  </p:normalViewPr>
  <p:slideViewPr>
    <p:cSldViewPr snapToGrid="0">
      <p:cViewPr varScale="1">
        <p:scale>
          <a:sx n="94" d="100"/>
          <a:sy n="94" d="100"/>
        </p:scale>
        <p:origin x="146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6F325-4E3A-4A07-9D27-CCF5150B33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EEE41-A4DF-4714-A5A0-DF34E988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8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F601-252A-45E2-9DD7-BE4ED440ECE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7AC0A-6604-464F-889C-A0807269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FDA Guidance on Adaptive Designs (2018)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5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FDA Guidance on Adaptive Designs (2018)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 1 from JCTS paper “</a:t>
            </a:r>
            <a:r>
              <a:rPr lang="en-US" sz="1200" b="0" i="0" u="none" strike="noStrike" baseline="0" dirty="0">
                <a:solidFill>
                  <a:srgbClr val="213F91"/>
                </a:solidFill>
                <a:latin typeface="AdvOT0e40dc65"/>
              </a:rPr>
              <a:t>Recent innovations in adaptive trial designs: A review of design opportunities in translational research“ by Kaizer, et al. (2023)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91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 1 from JCTS paper “</a:t>
            </a:r>
            <a:r>
              <a:rPr lang="en-US" sz="1200" b="0" i="0" u="none" strike="noStrike" baseline="0" dirty="0">
                <a:solidFill>
                  <a:srgbClr val="213F91"/>
                </a:solidFill>
                <a:latin typeface="AdvOT0e40dc65"/>
              </a:rPr>
              <a:t>Recent innovations in adaptive trial designs: A review of design opportunities in translational research“ by Kaizer, et al. (2023)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 1 from JCTS paper “</a:t>
            </a:r>
            <a:r>
              <a:rPr lang="en-US" sz="1200" b="0" i="0" u="none" strike="noStrike" baseline="0" dirty="0">
                <a:solidFill>
                  <a:srgbClr val="213F91"/>
                </a:solidFill>
                <a:latin typeface="AdvOT0e40dc65"/>
              </a:rPr>
              <a:t>Recent innovations in adaptive trial designs: A review of design opportunities in translational research“ by Kaizer, et al. (2023)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Table 2 from JCTS paper “</a:t>
            </a:r>
            <a:r>
              <a:rPr lang="en-US" sz="1800" b="0" i="0" u="none" strike="noStrike" baseline="0" dirty="0">
                <a:solidFill>
                  <a:srgbClr val="213F91"/>
                </a:solidFill>
                <a:latin typeface="AdvOT0e40dc65"/>
              </a:rPr>
              <a:t>Recent innovations in adaptive trial designs: A review of design opportunities in translational research“ by Kaizer, et al. (2023)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7"/>
            <a:ext cx="10515600" cy="1018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060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5606"/>
            <a:ext cx="10515600" cy="7850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9652"/>
            <a:ext cx="3932237" cy="11577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ABFF-207A-4E17-BB6B-068052E132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83"/>
            <a:ext cx="5372100" cy="48813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8200" y="85602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biostats.github.io/" TargetMode="External"/><Relationship Id="rId2" Type="http://schemas.openxmlformats.org/officeDocument/2006/relationships/hyperlink" Target="http://www.alexkaiz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1130528"/>
            <a:ext cx="10058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Adaptive and Bayesian Methods for Clinical Trial Design Short Course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Dr. Alex Kaizer</a:t>
            </a:r>
          </a:p>
          <a:p>
            <a:endParaRPr lang="en-US" sz="2000" dirty="0"/>
          </a:p>
          <a:p>
            <a:r>
              <a:rPr lang="en-US" sz="2800" b="1" i="1" dirty="0"/>
              <a:t>Welcome and Expectation Setting</a:t>
            </a:r>
          </a:p>
        </p:txBody>
      </p:sp>
    </p:spTree>
    <p:extLst>
      <p:ext uri="{BB962C8B-B14F-4D97-AF65-F5344CB8AC3E}">
        <p14:creationId xmlns:p14="http://schemas.microsoft.com/office/powerpoint/2010/main" val="8931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41D6F-11DF-4D55-8955-A136A0A4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Designs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19F60-67DB-45A8-8484-6332BBA2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481"/>
            <a:ext cx="10515600" cy="5049520"/>
          </a:xfrm>
        </p:spPr>
        <p:txBody>
          <a:bodyPr>
            <a:normAutofit/>
          </a:bodyPr>
          <a:lstStyle/>
          <a:p>
            <a:r>
              <a:rPr lang="en-US" dirty="0"/>
              <a:t>“An adaptive design is defined as a clinical trial design that allows for </a:t>
            </a:r>
            <a:r>
              <a:rPr lang="en-US" u="sng" dirty="0"/>
              <a:t>prospectively</a:t>
            </a:r>
            <a:r>
              <a:rPr lang="en-US" dirty="0"/>
              <a:t> planned modifications to one or more aspects of the design based on accumulating data from subjects in the trial.”</a:t>
            </a:r>
          </a:p>
          <a:p>
            <a:r>
              <a:rPr lang="en-US" dirty="0"/>
              <a:t>FDA groups adaptive elements into broad categories of:</a:t>
            </a:r>
          </a:p>
          <a:p>
            <a:pPr lvl="1"/>
            <a:r>
              <a:rPr lang="en-US" dirty="0"/>
              <a:t>Group sequential designs (i.e., interim analyses)</a:t>
            </a:r>
          </a:p>
          <a:p>
            <a:pPr lvl="1"/>
            <a:r>
              <a:rPr lang="en-US" dirty="0"/>
              <a:t>Adaptations to sample size (i.e., sample size reestimation based on interim results to preserve power)</a:t>
            </a:r>
          </a:p>
          <a:p>
            <a:pPr lvl="1"/>
            <a:r>
              <a:rPr lang="en-US" dirty="0"/>
              <a:t>Adaptations to the patient population (i.e., adaptive enrichment)</a:t>
            </a:r>
          </a:p>
          <a:p>
            <a:pPr lvl="1"/>
            <a:r>
              <a:rPr lang="en-US" dirty="0"/>
              <a:t>Adaptations to treatment arm selection (i.e., adding or terminating arms)</a:t>
            </a:r>
          </a:p>
          <a:p>
            <a:pPr lvl="1"/>
            <a:r>
              <a:rPr lang="en-US" dirty="0"/>
              <a:t>Adaptations to patient allocation (i.e., adaptive randomization)</a:t>
            </a:r>
          </a:p>
          <a:p>
            <a:pPr lvl="1"/>
            <a:r>
              <a:rPr lang="en-US" dirty="0"/>
              <a:t>Adaptations to endpoint selection</a:t>
            </a:r>
          </a:p>
          <a:p>
            <a:pPr lvl="1"/>
            <a:r>
              <a:rPr lang="en-US" dirty="0"/>
              <a:t>Adaptations to multiple design features (combining multiple features above)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8C9D-A72D-4FB9-8F1D-CA860138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40D2-F602-CCA0-4FC5-D7F057A5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Designs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069C-848E-3EFD-A4A0-DA0DE368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B06E7D8-320F-9BEF-EFE4-9914C8FA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37006"/>
            <a:ext cx="8619013" cy="4060825"/>
          </a:xfrm>
        </p:spPr>
      </p:pic>
    </p:spTree>
    <p:extLst>
      <p:ext uri="{BB962C8B-B14F-4D97-AF65-F5344CB8AC3E}">
        <p14:creationId xmlns:p14="http://schemas.microsoft.com/office/powerpoint/2010/main" val="185308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40D2-F602-CCA0-4FC5-D7F057A5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Designs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069C-848E-3EFD-A4A0-DA0DE368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B06E7D8-320F-9BEF-EFE4-9914C8FA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8216"/>
          <a:stretch/>
        </p:blipFill>
        <p:spPr>
          <a:xfrm>
            <a:off x="838200" y="1937007"/>
            <a:ext cx="8619013" cy="4785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CD78F-CC11-0ED2-722B-544130BB3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36" y="2382891"/>
            <a:ext cx="8622792" cy="33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40D2-F602-CCA0-4FC5-D7F057A5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Designs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069C-848E-3EFD-A4A0-DA0DE368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B06E7D8-320F-9BEF-EFE4-9914C8FA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9395"/>
          <a:stretch/>
        </p:blipFill>
        <p:spPr>
          <a:xfrm>
            <a:off x="838200" y="1937006"/>
            <a:ext cx="8619013" cy="4306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15DEB-0D5A-79D2-1472-7E38ED76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36" y="2368798"/>
            <a:ext cx="8622792" cy="24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1536-5473-F02F-0207-626AA5C1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Advantages and Challenges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4D3389-CD1F-A081-0AC7-709BC0FEC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A05E8D-03B6-A616-A56A-149F8FB25D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Improved flexibility</a:t>
            </a:r>
          </a:p>
          <a:p>
            <a:r>
              <a:rPr lang="en-US" dirty="0"/>
              <a:t>More efficient use or allocation of available resources (e.g., financial or administrative)</a:t>
            </a:r>
          </a:p>
          <a:p>
            <a:r>
              <a:rPr lang="en-US" dirty="0"/>
              <a:t>Improved statistical efficiency that can provide greater statistical power to detect a true drug effect</a:t>
            </a:r>
          </a:p>
          <a:p>
            <a:r>
              <a:rPr lang="en-US" dirty="0"/>
              <a:t>Ethical considerations may be more readily addressed</a:t>
            </a:r>
          </a:p>
          <a:p>
            <a:r>
              <a:rPr lang="en-US" dirty="0"/>
              <a:t>Ability to answer broader questions, that may be refined as the trial progresses, relative to nonadaptive designs</a:t>
            </a:r>
          </a:p>
          <a:p>
            <a:r>
              <a:rPr lang="en-US" dirty="0"/>
              <a:t>Stakeholders may be more willing to support studies with adaptive elements because of the added flexibility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C88016-9DAF-A2FE-27C5-58329CAD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E00064-207F-B5EC-2770-D385F8AB53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Advanced and specific analytical methods need to be used to avoid type I error rate inflation (i.e., identifying an ineffective intervention as effective) and control bias in estimates</a:t>
            </a:r>
          </a:p>
          <a:p>
            <a:r>
              <a:rPr lang="en-US" dirty="0"/>
              <a:t>Gains in efficiency generally represent a tradeoff with other trial components (e.g., interim analyses may decrease expected sample size at the expense of an increase to the maximum sample size)</a:t>
            </a:r>
          </a:p>
          <a:p>
            <a:r>
              <a:rPr lang="en-US" dirty="0"/>
              <a:t>Logistics to ensure appropriate trial conduct and integrity</a:t>
            </a:r>
          </a:p>
          <a:p>
            <a:r>
              <a:rPr lang="en-US" dirty="0"/>
              <a:t>Adaptation may be limited by scientific or clinical constraints or make interpretation more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152A-8B13-287D-44E6-5CC80E8F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Course Schedule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7FAD08-5352-E8BD-54A0-15DB965EC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9:00	Welcome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9:15	Clinical Trial Basics/Terminology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9:45	Intro to Bayesian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10:30	Interim Monitoring for Futility/Efficacy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11:15	Sample Size Re-Estimation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12:00	Lunch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024D54-5064-0DA4-28A9-53607BB8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Afternoon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A13BCC-0E46-1777-8DF5-250D5B189E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1:15*	Adaptive Enrichment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2:00	Adaptation to Treatment Arm Selection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2:30	Adaptative Randomization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3:00	Bayesian Information Sharing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3:45	Master Protocol Designs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4:30	Seamless Trial Designs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dirty="0"/>
              <a:t>5:00	End of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DF68E-A10D-72C8-6656-6FA4D0143529}"/>
              </a:ext>
            </a:extLst>
          </p:cNvPr>
          <p:cNvSpPr txBox="1"/>
          <p:nvPr/>
        </p:nvSpPr>
        <p:spPr>
          <a:xfrm>
            <a:off x="6166471" y="5651054"/>
            <a:ext cx="5183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*Note, morning courses run 9-12 and afternoon 2-5, but to cover as much material as possible I’d like to restart at 1:15. However, this is flexible if everyone was planning on or would like to start around 2.</a:t>
            </a:r>
          </a:p>
        </p:txBody>
      </p:sp>
    </p:spTree>
    <p:extLst>
      <p:ext uri="{BB962C8B-B14F-4D97-AF65-F5344CB8AC3E}">
        <p14:creationId xmlns:p14="http://schemas.microsoft.com/office/powerpoint/2010/main" val="237099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80-F5FE-D2EF-6E4D-3853793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07C0-CDF4-97C3-F502-449928BD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9"/>
            <a:ext cx="10515600" cy="4333874"/>
          </a:xfrm>
        </p:spPr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alex.kaizer@cuanschutz.edu</a:t>
            </a:r>
          </a:p>
          <a:p>
            <a:r>
              <a:rPr lang="en-US" dirty="0"/>
              <a:t>Website: www.alexkaizer.com</a:t>
            </a:r>
          </a:p>
          <a:p>
            <a:r>
              <a:rPr lang="en-US" dirty="0"/>
              <a:t>GitHub: </a:t>
            </a:r>
            <a:r>
              <a:rPr lang="en-US" dirty="0" err="1"/>
              <a:t>alexbiostats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2010BD74-0AF9-1187-EADA-4879634C6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93" y="103822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Kaizer, PhD</a:t>
            </a:r>
          </a:p>
          <a:p>
            <a:r>
              <a:rPr lang="en-US" dirty="0"/>
              <a:t>PhD in Biostatistics from University of Minnesota</a:t>
            </a:r>
          </a:p>
          <a:p>
            <a:r>
              <a:rPr lang="en-US" dirty="0"/>
              <a:t>Faculty in Biostatistics and Informatics at the Colorado School of Public Health, University of Colorado Anschutz Medical Campus</a:t>
            </a:r>
          </a:p>
          <a:p>
            <a:r>
              <a:rPr lang="en-US" dirty="0"/>
              <a:t>Have a pup named </a:t>
            </a:r>
            <a:r>
              <a:rPr lang="en-US" dirty="0" err="1"/>
              <a:t>Baisy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B312-03B2-646D-23D2-22D52944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 Areas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F81856-57EB-C91F-82DF-982CCD2BB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Adaptive Clinical Trial Designs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35FFFE-203C-1B5E-A75D-EA6FE15D24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Interim monitoring methods</a:t>
            </a:r>
          </a:p>
          <a:p>
            <a:r>
              <a:rPr lang="en-US" dirty="0"/>
              <a:t>Adaptive enrichment designs</a:t>
            </a:r>
          </a:p>
          <a:p>
            <a:r>
              <a:rPr lang="en-US" dirty="0"/>
              <a:t>Master protocol studies (e.g., platform and basket trials)</a:t>
            </a:r>
          </a:p>
          <a:p>
            <a:r>
              <a:rPr lang="en-US" dirty="0"/>
              <a:t>Rare disease settings (e.g., cystic fibrosis, cancer)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E46BB6-FBC7-F80C-0B63-3787A5A77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DFB282-49A0-FBD4-15C6-3DB159A113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Development of multi-source exchangeability models (MEMs) to facilitate information sharing amongst multiple, potentially heterogeneous, sources of data</a:t>
            </a:r>
          </a:p>
          <a:p>
            <a:r>
              <a:rPr lang="en-US" dirty="0"/>
              <a:t>Posterior and predictive posterior probabilities for interim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3A130-2346-3DAF-CB34-1E2D1946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47B8AD-33C7-AAD5-2EA3-4D70E9F4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Course Introductions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3187CB-D0B2-48CC-54E3-FCBDAF5D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46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share a bit about ourselves: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Location (work/school)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One thing you’re hoping to take away today</a:t>
            </a:r>
          </a:p>
          <a:p>
            <a:r>
              <a:rPr lang="en-US" dirty="0"/>
              <a:t>Experience level or comfort with:</a:t>
            </a:r>
          </a:p>
          <a:p>
            <a:pPr lvl="1"/>
            <a:r>
              <a:rPr lang="en-US" dirty="0"/>
              <a:t>Study design and clinical trials generally</a:t>
            </a:r>
          </a:p>
          <a:p>
            <a:pPr lvl="1"/>
            <a:r>
              <a:rPr lang="en-US" dirty="0"/>
              <a:t>Adaptive designs specifically</a:t>
            </a:r>
          </a:p>
          <a:p>
            <a:pPr lvl="1"/>
            <a:r>
              <a:rPr lang="en-US" dirty="0"/>
              <a:t>Bayesian statistics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28E3F-E3CA-C26B-2967-5842CEC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10" descr="A dog wearing a hat and glasses&#10;&#10;Description automatically generated">
            <a:extLst>
              <a:ext uri="{FF2B5EF4-FFF2-40B4-BE49-F238E27FC236}">
                <a16:creationId xmlns:a16="http://schemas.microsoft.com/office/drawing/2014/main" id="{9170463E-36CD-E825-9143-8483112EE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85" y="2088939"/>
            <a:ext cx="3601447" cy="42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available on website:</a:t>
            </a:r>
          </a:p>
          <a:p>
            <a:pPr lvl="1"/>
            <a:r>
              <a:rPr lang="en-US" dirty="0">
                <a:hlinkClick r:id="rId2"/>
              </a:rPr>
              <a:t>www.alexkaizer.com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https://alexbiostats.github.io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Modular set-up of different topics, each with slides, brief simulation studies, and code examples</a:t>
            </a:r>
          </a:p>
          <a:p>
            <a:endParaRPr lang="en-US" dirty="0"/>
          </a:p>
          <a:p>
            <a:r>
              <a:rPr lang="en-US" dirty="0"/>
              <a:t>Feel free to interrupt with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1348-09C2-4A49-95EB-369FB40A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F012-1D05-4A8F-913A-DCE7437F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wanting to become acquainted with the basics of </a:t>
            </a:r>
            <a:r>
              <a:rPr lang="en-US" i="1" dirty="0"/>
              <a:t>adaptive</a:t>
            </a:r>
            <a:r>
              <a:rPr lang="en-US" dirty="0"/>
              <a:t> and </a:t>
            </a:r>
            <a:r>
              <a:rPr lang="en-US" i="1" dirty="0"/>
              <a:t>Bayesian</a:t>
            </a:r>
            <a:r>
              <a:rPr lang="en-US" dirty="0"/>
              <a:t> clinical trial methodology, either to broaden their knowledge of public health and clinical research, or to obtain a basis for more advanced study of the design and conduct of clinical trials.</a:t>
            </a:r>
          </a:p>
          <a:p>
            <a:r>
              <a:rPr lang="en-US" dirty="0"/>
              <a:t>This course is a survey of multiple topics, with the goal of providing knowledge on resources and code examples to further explore topics of interest 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9781-BF3C-4353-8093-086B0576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41D6F-11DF-4D55-8955-A136A0A4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adaptive designs?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19F60-67DB-45A8-8484-6332BBA2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481"/>
            <a:ext cx="10515600" cy="5049520"/>
          </a:xfrm>
        </p:spPr>
        <p:txBody>
          <a:bodyPr>
            <a:normAutofit/>
          </a:bodyPr>
          <a:lstStyle/>
          <a:p>
            <a:r>
              <a:rPr lang="en-US" dirty="0"/>
              <a:t>The key to all my research woes!</a:t>
            </a:r>
          </a:p>
          <a:p>
            <a:endParaRPr lang="en-US" sz="1400" dirty="0"/>
          </a:p>
          <a:p>
            <a:r>
              <a:rPr lang="en-US" dirty="0"/>
              <a:t>Designs where I can do whatever I want, whenever I want to (ethically) answer my research questions.</a:t>
            </a:r>
          </a:p>
          <a:p>
            <a:endParaRPr lang="en-US" sz="1400" dirty="0"/>
          </a:p>
          <a:p>
            <a:r>
              <a:rPr lang="en-US" dirty="0"/>
              <a:t>The “good” designs that statisticians have been selfishly keeping to themselves all this time!</a:t>
            </a:r>
          </a:p>
          <a:p>
            <a:endParaRPr lang="en-US" sz="1400" dirty="0"/>
          </a:p>
          <a:p>
            <a:r>
              <a:rPr lang="en-US" dirty="0"/>
              <a:t>“An adaptive design is defined as a clinical trial design that allows for </a:t>
            </a:r>
            <a:r>
              <a:rPr lang="en-US" u="sng" dirty="0"/>
              <a:t>prospectively planned</a:t>
            </a:r>
            <a:r>
              <a:rPr lang="en-US" dirty="0"/>
              <a:t> modifications to one or more aspects of the design </a:t>
            </a:r>
            <a:r>
              <a:rPr lang="en-US" i="1" dirty="0"/>
              <a:t>based on accumulating data from subjects in the trial</a:t>
            </a:r>
            <a:r>
              <a:rPr lang="en-US" dirty="0"/>
              <a:t>.” (FDA 2018 Adaptive Designs for Clinical Trials Guidance Document)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8C9D-A72D-4FB9-8F1D-CA860138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FB5B-2DD5-440A-AAFF-3FDAEE44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9BE43-C209-4ED5-BC43-2D850AA8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482" y="966113"/>
            <a:ext cx="4170821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9A5FC-F574-4583-A0A3-467AB6DF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113"/>
            <a:ext cx="5639331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538AE-C517-4F99-88CE-B7DFE481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454" y="966113"/>
            <a:ext cx="2343823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61595-8969-4548-A902-D0018CC40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454" y="3709314"/>
            <a:ext cx="2343823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31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6B1216-1F56-777B-4BD9-BCAFD268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Documents: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F067C7-6054-F504-3193-92B2D004A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93" y="1842937"/>
            <a:ext cx="6054930" cy="40967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18187-328C-16EA-B51D-2B2238F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5B5A9-0270-1034-2795-137AD57C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90" y="1150921"/>
            <a:ext cx="5088038" cy="55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1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eric Colorado School of Public Health">
      <a:dk1>
        <a:srgbClr val="FFFFFF"/>
      </a:dk1>
      <a:lt1>
        <a:srgbClr val="080808"/>
      </a:lt1>
      <a:dk2>
        <a:srgbClr val="D8D8D8"/>
      </a:dk2>
      <a:lt2>
        <a:srgbClr val="080808"/>
      </a:lt2>
      <a:accent1>
        <a:srgbClr val="008239"/>
      </a:accent1>
      <a:accent2>
        <a:srgbClr val="005390"/>
      </a:accent2>
      <a:accent3>
        <a:srgbClr val="542378"/>
      </a:accent3>
      <a:accent4>
        <a:srgbClr val="7F0000"/>
      </a:accent4>
      <a:accent5>
        <a:srgbClr val="FFC000"/>
      </a:accent5>
      <a:accent6>
        <a:srgbClr val="262627"/>
      </a:accent6>
      <a:hlink>
        <a:srgbClr val="080808"/>
      </a:hlink>
      <a:folHlink>
        <a:srgbClr val="08080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D46D727BB8B43B8798A80B118EDDB" ma:contentTypeVersion="0" ma:contentTypeDescription="Create a new document." ma:contentTypeScope="" ma:versionID="3a954d86e9ce22a5fe55d1f564f4b1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a8898fd043fd830b20f0b6098ebec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F395C0-4C6A-4E5A-8F37-3DD794B62C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DB8ACA-6B42-4974-BCA8-570878EA97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D2E692-D9F7-47F3-9509-7B9EE88A1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1007</Words>
  <Application>Microsoft Office PowerPoint</Application>
  <PresentationFormat>Widescreen</PresentationFormat>
  <Paragraphs>124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AdvOT0e40dc65</vt:lpstr>
      <vt:lpstr>Arial</vt:lpstr>
      <vt:lpstr>Calibri</vt:lpstr>
      <vt:lpstr>Calibri Light</vt:lpstr>
      <vt:lpstr>Office Theme</vt:lpstr>
      <vt:lpstr>Adaptive and Bayesian Methods for Clinical Trial Design Short Course</vt:lpstr>
      <vt:lpstr>My Background</vt:lpstr>
      <vt:lpstr>My Research Areas</vt:lpstr>
      <vt:lpstr>Short Course Introductions</vt:lpstr>
      <vt:lpstr>Administrative Course Details</vt:lpstr>
      <vt:lpstr>Course Purpose</vt:lpstr>
      <vt:lpstr>What are adaptive designs?</vt:lpstr>
      <vt:lpstr>PowerPoint Presentation</vt:lpstr>
      <vt:lpstr>Driving Documents:</vt:lpstr>
      <vt:lpstr>Adaptive Designs</vt:lpstr>
      <vt:lpstr>Overview of Designs I</vt:lpstr>
      <vt:lpstr>Overview of Designs II</vt:lpstr>
      <vt:lpstr>Overview of Designs III</vt:lpstr>
      <vt:lpstr>Adaptive Advantages and Challenges</vt:lpstr>
      <vt:lpstr>Tentative Course Schedule</vt:lpstr>
      <vt:lpstr>Contact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Test Presentation</dc:title>
  <dc:creator>Price, Kara</dc:creator>
  <cp:lastModifiedBy>Kaizer, Alex M</cp:lastModifiedBy>
  <cp:revision>66</cp:revision>
  <dcterms:created xsi:type="dcterms:W3CDTF">2015-07-27T20:53:12Z</dcterms:created>
  <dcterms:modified xsi:type="dcterms:W3CDTF">2024-06-03T20:51:04Z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0x010100378D46D727BB8B43B8798A80B118EDDB</vt:lpwstr>
  </property>
  <property fmtid="{D5CDD505-2E9C-101B-9397-08002B2CF9AE}" pid="3" name="AuthorIds_UIVersion_512">
    <vt:lpwstr>12</vt:lpwstr>
  </property>
  <property fmtid="{D5CDD505-2E9C-101B-9397-08002B2CF9AE}" pid="4" name="AuthorIds_UIVersion_1024">
    <vt:lpwstr>12</vt:lpwstr>
  </property>
</Properties>
</file>