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329" r:id="rId5"/>
    <p:sldId id="448" r:id="rId6"/>
    <p:sldId id="520" r:id="rId7"/>
    <p:sldId id="521" r:id="rId8"/>
    <p:sldId id="496" r:id="rId9"/>
    <p:sldId id="460" r:id="rId10"/>
    <p:sldId id="525" r:id="rId11"/>
    <p:sldId id="462" r:id="rId12"/>
    <p:sldId id="461" r:id="rId13"/>
    <p:sldId id="522" r:id="rId14"/>
    <p:sldId id="285" r:id="rId15"/>
    <p:sldId id="293" r:id="rId16"/>
    <p:sldId id="292" r:id="rId17"/>
    <p:sldId id="291" r:id="rId18"/>
    <p:sldId id="286" r:id="rId19"/>
    <p:sldId id="524" r:id="rId20"/>
    <p:sldId id="523" r:id="rId21"/>
    <p:sldId id="330" r:id="rId22"/>
    <p:sldId id="511" r:id="rId23"/>
    <p:sldId id="526" r:id="rId24"/>
    <p:sldId id="529" r:id="rId25"/>
    <p:sldId id="530" r:id="rId26"/>
    <p:sldId id="527" r:id="rId27"/>
    <p:sldId id="528" r:id="rId28"/>
    <p:sldId id="312" r:id="rId29"/>
    <p:sldId id="275" r:id="rId30"/>
    <p:sldId id="4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448"/>
            <p14:sldId id="520"/>
            <p14:sldId id="521"/>
            <p14:sldId id="496"/>
            <p14:sldId id="460"/>
            <p14:sldId id="525"/>
            <p14:sldId id="462"/>
            <p14:sldId id="461"/>
            <p14:sldId id="522"/>
            <p14:sldId id="285"/>
            <p14:sldId id="293"/>
            <p14:sldId id="292"/>
            <p14:sldId id="291"/>
            <p14:sldId id="286"/>
            <p14:sldId id="524"/>
            <p14:sldId id="523"/>
            <p14:sldId id="330"/>
            <p14:sldId id="511"/>
            <p14:sldId id="526"/>
            <p14:sldId id="529"/>
            <p14:sldId id="530"/>
            <p14:sldId id="527"/>
            <p14:sldId id="528"/>
            <p14:sldId id="312"/>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6" autoAdjust="0"/>
  </p:normalViewPr>
  <p:slideViewPr>
    <p:cSldViewPr snapToGrid="0">
      <p:cViewPr varScale="1">
        <p:scale>
          <a:sx n="104" d="100"/>
          <a:sy n="104" d="100"/>
        </p:scale>
        <p:origin x="895"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6/4/2024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20</a:t>
            </a:fld>
            <a:endParaRPr lang="en-US"/>
          </a:p>
        </p:txBody>
      </p:sp>
    </p:spTree>
    <p:extLst>
      <p:ext uri="{BB962C8B-B14F-4D97-AF65-F5344CB8AC3E}">
        <p14:creationId xmlns:p14="http://schemas.microsoft.com/office/powerpoint/2010/main" val="1910441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21</a:t>
            </a:fld>
            <a:endParaRPr lang="en-US"/>
          </a:p>
        </p:txBody>
      </p:sp>
    </p:spTree>
    <p:extLst>
      <p:ext uri="{BB962C8B-B14F-4D97-AF65-F5344CB8AC3E}">
        <p14:creationId xmlns:p14="http://schemas.microsoft.com/office/powerpoint/2010/main" val="2776519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Donohue, James F et al. “Once-daily bronchodilators for chronic obstructive pulmonary disease: indacaterol versus tiotropium.” </a:t>
            </a:r>
            <a:r>
              <a:rPr lang="en-US" i="1" dirty="0"/>
              <a:t>American journal of respiratory and critical care medicine</a:t>
            </a:r>
            <a:r>
              <a:rPr lang="en-US" dirty="0"/>
              <a:t> vol. 182,2 (2010): 155-62. doi:10.1164/rccm.200910-1500OC</a:t>
            </a:r>
          </a:p>
          <a:p>
            <a:endParaRPr lang="en-US" dirty="0"/>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22</a:t>
            </a:fld>
            <a:endParaRPr lang="en-US"/>
          </a:p>
        </p:txBody>
      </p:sp>
    </p:spTree>
    <p:extLst>
      <p:ext uri="{BB962C8B-B14F-4D97-AF65-F5344CB8AC3E}">
        <p14:creationId xmlns:p14="http://schemas.microsoft.com/office/powerpoint/2010/main" val="3603902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23</a:t>
            </a:fld>
            <a:endParaRPr lang="en-US"/>
          </a:p>
        </p:txBody>
      </p:sp>
    </p:spTree>
    <p:extLst>
      <p:ext uri="{BB962C8B-B14F-4D97-AF65-F5344CB8AC3E}">
        <p14:creationId xmlns:p14="http://schemas.microsoft.com/office/powerpoint/2010/main" val="239130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Donohue, James F et al. “Once-daily bronchodilators for chronic obstructive pulmonary disease: indacaterol versus tiotropium.” </a:t>
            </a:r>
            <a:r>
              <a:rPr lang="en-US" i="1" dirty="0"/>
              <a:t>American journal of respiratory and critical care medicine</a:t>
            </a:r>
            <a:r>
              <a:rPr lang="en-US" dirty="0"/>
              <a:t> vol. 182,2 (2010): 155-62. doi:10.1164/rccm.200910-1500OC</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24</a:t>
            </a:fld>
            <a:endParaRPr lang="en-US"/>
          </a:p>
        </p:txBody>
      </p:sp>
    </p:spTree>
    <p:extLst>
      <p:ext uri="{BB962C8B-B14F-4D97-AF65-F5344CB8AC3E}">
        <p14:creationId xmlns:p14="http://schemas.microsoft.com/office/powerpoint/2010/main" val="37449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 Qing, </a:t>
            </a:r>
            <a:r>
              <a:rPr lang="en-US" dirty="0" err="1"/>
              <a:t>Jianchang</a:t>
            </a:r>
            <a:r>
              <a:rPr lang="en-US" dirty="0"/>
              <a:t> Lin, and </a:t>
            </a:r>
            <a:r>
              <a:rPr lang="en-US" dirty="0" err="1"/>
              <a:t>Yunzhi</a:t>
            </a:r>
            <a:r>
              <a:rPr lang="en-US" dirty="0"/>
              <a:t> Lin. "Adaptive design implementation in confirmatory trials: methods, practical considerations and case studies." </a:t>
            </a:r>
            <a:r>
              <a:rPr lang="en-US" i="1" dirty="0"/>
              <a:t>Contemporary Clinical Trials</a:t>
            </a:r>
            <a:r>
              <a:rPr lang="en-US" dirty="0"/>
              <a:t> 98 (2020): 106096.</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5</a:t>
            </a:fld>
            <a:endParaRPr lang="en-US"/>
          </a:p>
        </p:txBody>
      </p:sp>
    </p:spTree>
    <p:extLst>
      <p:ext uri="{BB962C8B-B14F-4D97-AF65-F5344CB8AC3E}">
        <p14:creationId xmlns:p14="http://schemas.microsoft.com/office/powerpoint/2010/main" val="1441373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Sydes, Matthew R., et al. "Issues in applying multi-arm multi-stage methodology to a clinical trial in prostate cancer: the MRC STAMPEDE trial." </a:t>
            </a:r>
            <a:r>
              <a:rPr lang="en-US" sz="1200" b="0" i="1" kern="1200" dirty="0">
                <a:solidFill>
                  <a:schemeClr val="tx1"/>
                </a:solidFill>
                <a:effectLst/>
                <a:latin typeface="+mn-lt"/>
                <a:ea typeface="+mn-ea"/>
                <a:cs typeface="+mn-cs"/>
              </a:rPr>
              <a:t>Trials</a:t>
            </a:r>
            <a:r>
              <a:rPr lang="en-US" sz="1200" b="0" i="0" kern="1200" dirty="0">
                <a:solidFill>
                  <a:schemeClr val="tx1"/>
                </a:solidFill>
                <a:effectLst/>
                <a:latin typeface="+mn-lt"/>
                <a:ea typeface="+mn-ea"/>
                <a:cs typeface="+mn-cs"/>
              </a:rPr>
              <a:t> 10.1 (2009): 39.</a:t>
            </a:r>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9</a:t>
            </a:fld>
            <a:endParaRPr lang="en-US" dirty="0"/>
          </a:p>
        </p:txBody>
      </p:sp>
    </p:spTree>
    <p:extLst>
      <p:ext uri="{BB962C8B-B14F-4D97-AF65-F5344CB8AC3E}">
        <p14:creationId xmlns:p14="http://schemas.microsoft.com/office/powerpoint/2010/main" val="308170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Biomarkers Definitions Working Group. Biomarkers and surrogate endpoints: preferred definitions and conceptual framework. Clin Pharmacol Ther 69: 89–95, 2001.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Figure inspired from: Fleming, Thomas R., and David L. DeMets. "Surrogate end points in clinical trials: are we being misled?." </a:t>
            </a:r>
            <a:r>
              <a:rPr lang="en-US" sz="1200" b="0" i="1" kern="1200" dirty="0">
                <a:solidFill>
                  <a:schemeClr val="tx1"/>
                </a:solidFill>
                <a:effectLst/>
                <a:latin typeface="+mn-lt"/>
                <a:ea typeface="+mn-ea"/>
                <a:cs typeface="+mn-cs"/>
              </a:rPr>
              <a:t>Annals of internal medicine</a:t>
            </a:r>
            <a:r>
              <a:rPr lang="en-US" sz="1200" b="0" i="0" kern="1200" dirty="0">
                <a:solidFill>
                  <a:schemeClr val="tx1"/>
                </a:solidFill>
                <a:effectLst/>
                <a:latin typeface="+mn-lt"/>
                <a:ea typeface="+mn-ea"/>
                <a:cs typeface="+mn-cs"/>
              </a:rPr>
              <a:t> 125.7 (1996): 605-613.</a:t>
            </a:r>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11</a:t>
            </a:fld>
            <a:endParaRPr lang="en-US" dirty="0"/>
          </a:p>
        </p:txBody>
      </p:sp>
    </p:spTree>
    <p:extLst>
      <p:ext uri="{BB962C8B-B14F-4D97-AF65-F5344CB8AC3E}">
        <p14:creationId xmlns:p14="http://schemas.microsoft.com/office/powerpoint/2010/main" val="793072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 mechanisms background: http://www-personal.umd.umich.edu/~delittle/Encyclopedia%20entries/Causal%20mechanisms.htm</a:t>
            </a:r>
          </a:p>
        </p:txBody>
      </p:sp>
      <p:sp>
        <p:nvSpPr>
          <p:cNvPr id="4" name="Slide Number Placeholder 3"/>
          <p:cNvSpPr>
            <a:spLocks noGrp="1"/>
          </p:cNvSpPr>
          <p:nvPr>
            <p:ph type="sldNum" sz="quarter" idx="5"/>
          </p:nvPr>
        </p:nvSpPr>
        <p:spPr/>
        <p:txBody>
          <a:bodyPr/>
          <a:lstStyle/>
          <a:p>
            <a:fld id="{CE77AC0A-6604-464F-889C-A0807269330A}" type="slidenum">
              <a:rPr lang="en-US" smtClean="0"/>
              <a:t>12</a:t>
            </a:fld>
            <a:endParaRPr lang="en-US" dirty="0"/>
          </a:p>
        </p:txBody>
      </p:sp>
    </p:spTree>
    <p:extLst>
      <p:ext uri="{BB962C8B-B14F-4D97-AF65-F5344CB8AC3E}">
        <p14:creationId xmlns:p14="http://schemas.microsoft.com/office/powerpoint/2010/main" val="289000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Fleming, Thomas R., and David L. DeMets. "Surrogate end points in clinical trials: are we being misled?." </a:t>
            </a:r>
            <a:r>
              <a:rPr lang="en-US" sz="1200" b="0" i="1" kern="1200" dirty="0">
                <a:solidFill>
                  <a:schemeClr val="tx1"/>
                </a:solidFill>
                <a:effectLst/>
                <a:latin typeface="+mn-lt"/>
                <a:ea typeface="+mn-ea"/>
                <a:cs typeface="+mn-cs"/>
              </a:rPr>
              <a:t>Annals of internal medicine</a:t>
            </a:r>
            <a:r>
              <a:rPr lang="en-US" sz="1200" b="0" i="0" kern="1200" dirty="0">
                <a:solidFill>
                  <a:schemeClr val="tx1"/>
                </a:solidFill>
                <a:effectLst/>
                <a:latin typeface="+mn-lt"/>
                <a:ea typeface="+mn-ea"/>
                <a:cs typeface="+mn-cs"/>
              </a:rPr>
              <a:t> 125.7 (1996): 605-613.</a:t>
            </a:r>
            <a:endParaRPr lang="en-US" dirty="0"/>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13</a:t>
            </a:fld>
            <a:endParaRPr lang="en-US" dirty="0"/>
          </a:p>
        </p:txBody>
      </p:sp>
    </p:spTree>
    <p:extLst>
      <p:ext uri="{BB962C8B-B14F-4D97-AF65-F5344CB8AC3E}">
        <p14:creationId xmlns:p14="http://schemas.microsoft.com/office/powerpoint/2010/main" val="143419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Fleming, Thomas R., and David L. DeMets. "Surrogate end points in clinical trials: are we being misled?." </a:t>
            </a:r>
            <a:r>
              <a:rPr lang="en-US" sz="1200" b="0" i="1" kern="1200" dirty="0">
                <a:solidFill>
                  <a:schemeClr val="tx1"/>
                </a:solidFill>
                <a:effectLst/>
                <a:latin typeface="+mn-lt"/>
                <a:ea typeface="+mn-ea"/>
                <a:cs typeface="+mn-cs"/>
              </a:rPr>
              <a:t>Annals of internal medicine</a:t>
            </a:r>
            <a:r>
              <a:rPr lang="en-US" sz="1200" b="0" i="0" kern="1200" dirty="0">
                <a:solidFill>
                  <a:schemeClr val="tx1"/>
                </a:solidFill>
                <a:effectLst/>
                <a:latin typeface="+mn-lt"/>
                <a:ea typeface="+mn-ea"/>
                <a:cs typeface="+mn-cs"/>
              </a:rPr>
              <a:t> 125.7 (1996): 605-613.</a:t>
            </a:r>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14</a:t>
            </a:fld>
            <a:endParaRPr lang="en-US" dirty="0"/>
          </a:p>
        </p:txBody>
      </p:sp>
    </p:spTree>
    <p:extLst>
      <p:ext uri="{BB962C8B-B14F-4D97-AF65-F5344CB8AC3E}">
        <p14:creationId xmlns:p14="http://schemas.microsoft.com/office/powerpoint/2010/main" val="255495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https://www.fda.gov/downloads/drugsGuidanceComplianceRegulatoyInformation/Guidance/UCM071590.pdf</a:t>
            </a:r>
          </a:p>
        </p:txBody>
      </p:sp>
      <p:sp>
        <p:nvSpPr>
          <p:cNvPr id="4" name="Slide Number Placeholder 3"/>
          <p:cNvSpPr>
            <a:spLocks noGrp="1"/>
          </p:cNvSpPr>
          <p:nvPr>
            <p:ph type="sldNum" sz="quarter" idx="5"/>
          </p:nvPr>
        </p:nvSpPr>
        <p:spPr/>
        <p:txBody>
          <a:bodyPr/>
          <a:lstStyle/>
          <a:p>
            <a:fld id="{CE77AC0A-6604-464F-889C-A0807269330A}" type="slidenum">
              <a:rPr lang="en-US" smtClean="0"/>
              <a:t>15</a:t>
            </a:fld>
            <a:endParaRPr lang="en-US" dirty="0"/>
          </a:p>
        </p:txBody>
      </p:sp>
    </p:spTree>
    <p:extLst>
      <p:ext uri="{BB962C8B-B14F-4D97-AF65-F5344CB8AC3E}">
        <p14:creationId xmlns:p14="http://schemas.microsoft.com/office/powerpoint/2010/main" val="1984096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19</a:t>
            </a:fld>
            <a:endParaRPr lang="en-US"/>
          </a:p>
        </p:txBody>
      </p:sp>
    </p:spTree>
    <p:extLst>
      <p:ext uri="{BB962C8B-B14F-4D97-AF65-F5344CB8AC3E}">
        <p14:creationId xmlns:p14="http://schemas.microsoft.com/office/powerpoint/2010/main" val="2058641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fda.gov/about-fda/innovation-fda/fda-facts-biomarkers-and-surrogate-endpoints"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Seamless Designs</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1D8E-099A-7977-8B31-C8B4B1F42A8E}"/>
              </a:ext>
            </a:extLst>
          </p:cNvPr>
          <p:cNvSpPr>
            <a:spLocks noGrp="1"/>
          </p:cNvSpPr>
          <p:nvPr>
            <p:ph type="title"/>
          </p:nvPr>
        </p:nvSpPr>
        <p:spPr/>
        <p:txBody>
          <a:bodyPr/>
          <a:lstStyle/>
          <a:p>
            <a:r>
              <a:rPr lang="en-US" dirty="0"/>
              <a:t>Seamless Designs with Dose Finding</a:t>
            </a:r>
          </a:p>
        </p:txBody>
      </p:sp>
      <p:sp>
        <p:nvSpPr>
          <p:cNvPr id="3" name="Content Placeholder 2">
            <a:extLst>
              <a:ext uri="{FF2B5EF4-FFF2-40B4-BE49-F238E27FC236}">
                <a16:creationId xmlns:a16="http://schemas.microsoft.com/office/drawing/2014/main" id="{C06A8A13-9656-AF62-922D-86EC41C77C0F}"/>
              </a:ext>
            </a:extLst>
          </p:cNvPr>
          <p:cNvSpPr>
            <a:spLocks noGrp="1"/>
          </p:cNvSpPr>
          <p:nvPr>
            <p:ph idx="1"/>
          </p:nvPr>
        </p:nvSpPr>
        <p:spPr/>
        <p:txBody>
          <a:bodyPr/>
          <a:lstStyle/>
          <a:p>
            <a:r>
              <a:rPr lang="en-US" dirty="0"/>
              <a:t>Transitioning from dose finding to preliminary efficacy data (e.g., phase 1 to 2) may be an ideal context for a seamless design:</a:t>
            </a:r>
          </a:p>
          <a:p>
            <a:pPr lvl="1"/>
            <a:r>
              <a:rPr lang="en-US" dirty="0"/>
              <a:t>If collecting efficacy data in phase 1, can incorporate in phase 2 to reduce needed sample size</a:t>
            </a:r>
          </a:p>
          <a:p>
            <a:pPr lvl="1"/>
            <a:r>
              <a:rPr lang="en-US" dirty="0"/>
              <a:t>Can carry multiple doses forward and continue to refine (e.g., treatment arm selection) in phase 2 as evidence evolves</a:t>
            </a:r>
          </a:p>
          <a:p>
            <a:pPr lvl="1"/>
            <a:r>
              <a:rPr lang="en-US" dirty="0"/>
              <a:t>May be more efficient than conducting a dose finding study and then having to design a separate, standalone trial</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57241D8-3752-3C42-9D7A-A43ED56C000C}"/>
              </a:ext>
            </a:extLst>
          </p:cNvPr>
          <p:cNvSpPr>
            <a:spLocks noGrp="1"/>
          </p:cNvSpPr>
          <p:nvPr>
            <p:ph type="sldNum" sz="quarter" idx="12"/>
          </p:nvPr>
        </p:nvSpPr>
        <p:spPr/>
        <p:txBody>
          <a:bodyPr/>
          <a:lstStyle/>
          <a:p>
            <a:fld id="{260BABFF-207A-4E17-BB6B-068052E132E0}" type="slidenum">
              <a:rPr lang="en-US" smtClean="0"/>
              <a:pPr/>
              <a:t>10</a:t>
            </a:fld>
            <a:endParaRPr lang="en-US"/>
          </a:p>
        </p:txBody>
      </p:sp>
    </p:spTree>
    <p:extLst>
      <p:ext uri="{BB962C8B-B14F-4D97-AF65-F5344CB8AC3E}">
        <p14:creationId xmlns:p14="http://schemas.microsoft.com/office/powerpoint/2010/main" val="117820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60F3-1AB2-44AE-AA5E-9D2561EE0A9C}"/>
              </a:ext>
            </a:extLst>
          </p:cNvPr>
          <p:cNvSpPr>
            <a:spLocks noGrp="1"/>
          </p:cNvSpPr>
          <p:nvPr>
            <p:ph type="title"/>
          </p:nvPr>
        </p:nvSpPr>
        <p:spPr/>
        <p:txBody>
          <a:bodyPr/>
          <a:lstStyle/>
          <a:p>
            <a:r>
              <a:rPr lang="en-US" dirty="0"/>
              <a:t>Surrogate Endpoints</a:t>
            </a:r>
          </a:p>
        </p:txBody>
      </p:sp>
      <p:sp>
        <p:nvSpPr>
          <p:cNvPr id="3" name="Content Placeholder 2">
            <a:extLst>
              <a:ext uri="{FF2B5EF4-FFF2-40B4-BE49-F238E27FC236}">
                <a16:creationId xmlns:a16="http://schemas.microsoft.com/office/drawing/2014/main" id="{E8834BA8-6280-4EF8-B81F-0D3E0BF067A6}"/>
              </a:ext>
            </a:extLst>
          </p:cNvPr>
          <p:cNvSpPr>
            <a:spLocks noGrp="1"/>
          </p:cNvSpPr>
          <p:nvPr>
            <p:ph sz="half" idx="1"/>
          </p:nvPr>
        </p:nvSpPr>
        <p:spPr>
          <a:xfrm>
            <a:off x="838199" y="1690688"/>
            <a:ext cx="10515599" cy="4486275"/>
          </a:xfrm>
        </p:spPr>
        <p:txBody>
          <a:bodyPr>
            <a:normAutofit/>
          </a:bodyPr>
          <a:lstStyle/>
          <a:p>
            <a:pPr marL="0" indent="0">
              <a:lnSpc>
                <a:spcPct val="100000"/>
              </a:lnSpc>
              <a:buNone/>
            </a:pPr>
            <a:r>
              <a:rPr lang="en-US" dirty="0"/>
              <a:t>In seamless designs, we may use different outcomes for each phase. This may include a surrogate in phase 2 that we hope predicts the primary outcome in phase 3:</a:t>
            </a:r>
          </a:p>
          <a:p>
            <a:pPr marL="457200" indent="0">
              <a:lnSpc>
                <a:spcPct val="100000"/>
              </a:lnSpc>
              <a:buNone/>
            </a:pPr>
            <a:r>
              <a:rPr lang="en-US" dirty="0"/>
              <a:t>“A surrogate endpoint is expected to predict clinical benefit (or harm, or lack of benefit) based on epidemiologic, therapeutic, pathophysiologic, or other scientific evidence.” </a:t>
            </a:r>
          </a:p>
          <a:p>
            <a:pPr marL="457200" indent="0">
              <a:lnSpc>
                <a:spcPct val="100000"/>
              </a:lnSpc>
              <a:buNone/>
            </a:pPr>
            <a:r>
              <a:rPr lang="en-US" dirty="0"/>
              <a:t>(Biomarker Definitions Working Group)</a:t>
            </a:r>
          </a:p>
        </p:txBody>
      </p:sp>
      <p:sp>
        <p:nvSpPr>
          <p:cNvPr id="4" name="Slide Number Placeholder 3">
            <a:extLst>
              <a:ext uri="{FF2B5EF4-FFF2-40B4-BE49-F238E27FC236}">
                <a16:creationId xmlns:a16="http://schemas.microsoft.com/office/drawing/2014/main" id="{724A96F5-21CA-4F0B-8E6A-1716FA56C128}"/>
              </a:ext>
            </a:extLst>
          </p:cNvPr>
          <p:cNvSpPr>
            <a:spLocks noGrp="1"/>
          </p:cNvSpPr>
          <p:nvPr>
            <p:ph type="sldNum" sz="quarter" idx="12"/>
          </p:nvPr>
        </p:nvSpPr>
        <p:spPr/>
        <p:txBody>
          <a:bodyPr/>
          <a:lstStyle/>
          <a:p>
            <a:fld id="{260BABFF-207A-4E17-BB6B-068052E132E0}" type="slidenum">
              <a:rPr lang="en-US" smtClean="0"/>
              <a:pPr/>
              <a:t>11</a:t>
            </a:fld>
            <a:endParaRPr lang="en-US" dirty="0"/>
          </a:p>
        </p:txBody>
      </p:sp>
    </p:spTree>
    <p:extLst>
      <p:ext uri="{BB962C8B-B14F-4D97-AF65-F5344CB8AC3E}">
        <p14:creationId xmlns:p14="http://schemas.microsoft.com/office/powerpoint/2010/main" val="143411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251-6979-4B03-801D-A2D3F3181253}"/>
              </a:ext>
            </a:extLst>
          </p:cNvPr>
          <p:cNvSpPr>
            <a:spLocks noGrp="1"/>
          </p:cNvSpPr>
          <p:nvPr>
            <p:ph type="title"/>
          </p:nvPr>
        </p:nvSpPr>
        <p:spPr/>
        <p:txBody>
          <a:bodyPr/>
          <a:lstStyle/>
          <a:p>
            <a:r>
              <a:rPr lang="en-US" dirty="0"/>
              <a:t>Surrogate Mechanism of Action</a:t>
            </a:r>
          </a:p>
        </p:txBody>
      </p:sp>
      <p:sp>
        <p:nvSpPr>
          <p:cNvPr id="5" name="Slide Number Placeholder 4">
            <a:extLst>
              <a:ext uri="{FF2B5EF4-FFF2-40B4-BE49-F238E27FC236}">
                <a16:creationId xmlns:a16="http://schemas.microsoft.com/office/drawing/2014/main" id="{90FADF80-C0DA-4484-922E-F0C944B0309C}"/>
              </a:ext>
            </a:extLst>
          </p:cNvPr>
          <p:cNvSpPr>
            <a:spLocks noGrp="1"/>
          </p:cNvSpPr>
          <p:nvPr>
            <p:ph type="sldNum" sz="quarter" idx="12"/>
          </p:nvPr>
        </p:nvSpPr>
        <p:spPr/>
        <p:txBody>
          <a:bodyPr/>
          <a:lstStyle/>
          <a:p>
            <a:fld id="{260BABFF-207A-4E17-BB6B-068052E132E0}" type="slidenum">
              <a:rPr lang="en-US" smtClean="0"/>
              <a:pPr/>
              <a:t>12</a:t>
            </a:fld>
            <a:endParaRPr lang="en-US" dirty="0"/>
          </a:p>
        </p:txBody>
      </p:sp>
      <p:grpSp>
        <p:nvGrpSpPr>
          <p:cNvPr id="19" name="Group 18">
            <a:extLst>
              <a:ext uri="{FF2B5EF4-FFF2-40B4-BE49-F238E27FC236}">
                <a16:creationId xmlns:a16="http://schemas.microsoft.com/office/drawing/2014/main" id="{84FAE4CD-9B8D-4A7C-8B31-9B671663B883}"/>
              </a:ext>
            </a:extLst>
          </p:cNvPr>
          <p:cNvGrpSpPr/>
          <p:nvPr/>
        </p:nvGrpSpPr>
        <p:grpSpPr>
          <a:xfrm>
            <a:off x="1102151" y="2722640"/>
            <a:ext cx="10823988" cy="3217054"/>
            <a:chOff x="1087437" y="1979352"/>
            <a:chExt cx="10823988" cy="3217054"/>
          </a:xfrm>
        </p:grpSpPr>
        <p:grpSp>
          <p:nvGrpSpPr>
            <p:cNvPr id="6" name="Group 5">
              <a:extLst>
                <a:ext uri="{FF2B5EF4-FFF2-40B4-BE49-F238E27FC236}">
                  <a16:creationId xmlns:a16="http://schemas.microsoft.com/office/drawing/2014/main" id="{6D6B9CEA-12C6-4A85-A8BD-E39BC813FD65}"/>
                </a:ext>
              </a:extLst>
            </p:cNvPr>
            <p:cNvGrpSpPr/>
            <p:nvPr/>
          </p:nvGrpSpPr>
          <p:grpSpPr>
            <a:xfrm>
              <a:off x="1087437" y="1979352"/>
              <a:ext cx="10823988" cy="3217054"/>
              <a:chOff x="1172278" y="3544201"/>
              <a:chExt cx="10823988" cy="3217054"/>
            </a:xfrm>
          </p:grpSpPr>
          <p:grpSp>
            <p:nvGrpSpPr>
              <p:cNvPr id="7" name="Group 6">
                <a:extLst>
                  <a:ext uri="{FF2B5EF4-FFF2-40B4-BE49-F238E27FC236}">
                    <a16:creationId xmlns:a16="http://schemas.microsoft.com/office/drawing/2014/main" id="{C91BE6EC-6074-4B41-B4FB-E6497EF082FF}"/>
                  </a:ext>
                </a:extLst>
              </p:cNvPr>
              <p:cNvGrpSpPr/>
              <p:nvPr/>
            </p:nvGrpSpPr>
            <p:grpSpPr>
              <a:xfrm>
                <a:off x="1172278" y="3544201"/>
                <a:ext cx="9585276" cy="3170368"/>
                <a:chOff x="1172278" y="3544201"/>
                <a:chExt cx="9585276" cy="3170368"/>
              </a:xfrm>
            </p:grpSpPr>
            <p:sp>
              <p:nvSpPr>
                <p:cNvPr id="9" name="Rectangle 8">
                  <a:extLst>
                    <a:ext uri="{FF2B5EF4-FFF2-40B4-BE49-F238E27FC236}">
                      <a16:creationId xmlns:a16="http://schemas.microsoft.com/office/drawing/2014/main" id="{A9407A80-C5B8-4208-AD9F-399D72C6FDDC}"/>
                    </a:ext>
                  </a:extLst>
                </p:cNvPr>
                <p:cNvSpPr/>
                <p:nvPr/>
              </p:nvSpPr>
              <p:spPr>
                <a:xfrm>
                  <a:off x="4722829" y="3544201"/>
                  <a:ext cx="2413262" cy="8958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Treatment</a:t>
                  </a:r>
                </a:p>
              </p:txBody>
            </p:sp>
            <p:sp>
              <p:nvSpPr>
                <p:cNvPr id="10" name="Rectangle 9">
                  <a:extLst>
                    <a:ext uri="{FF2B5EF4-FFF2-40B4-BE49-F238E27FC236}">
                      <a16:creationId xmlns:a16="http://schemas.microsoft.com/office/drawing/2014/main" id="{55B5FF6C-D4F1-4710-B2ED-30DD745BF055}"/>
                    </a:ext>
                  </a:extLst>
                </p:cNvPr>
                <p:cNvSpPr/>
                <p:nvPr/>
              </p:nvSpPr>
              <p:spPr>
                <a:xfrm>
                  <a:off x="1172278" y="4601574"/>
                  <a:ext cx="2626723" cy="8958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Other Mechanisms of Action</a:t>
                  </a:r>
                </a:p>
              </p:txBody>
            </p:sp>
            <p:sp>
              <p:nvSpPr>
                <p:cNvPr id="11" name="Rectangle 10">
                  <a:extLst>
                    <a:ext uri="{FF2B5EF4-FFF2-40B4-BE49-F238E27FC236}">
                      <a16:creationId xmlns:a16="http://schemas.microsoft.com/office/drawing/2014/main" id="{3963A50F-4472-476C-A5FF-68B8F64F8567}"/>
                    </a:ext>
                  </a:extLst>
                </p:cNvPr>
                <p:cNvSpPr/>
                <p:nvPr/>
              </p:nvSpPr>
              <p:spPr>
                <a:xfrm>
                  <a:off x="8130831" y="4601574"/>
                  <a:ext cx="2626723" cy="8958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Surrogate Marker</a:t>
                  </a:r>
                </a:p>
              </p:txBody>
            </p:sp>
            <p:sp>
              <p:nvSpPr>
                <p:cNvPr id="12" name="Rectangle 11">
                  <a:extLst>
                    <a:ext uri="{FF2B5EF4-FFF2-40B4-BE49-F238E27FC236}">
                      <a16:creationId xmlns:a16="http://schemas.microsoft.com/office/drawing/2014/main" id="{427A4ACE-25DB-4A7B-B487-AD3790116DB3}"/>
                    </a:ext>
                  </a:extLst>
                </p:cNvPr>
                <p:cNvSpPr/>
                <p:nvPr/>
              </p:nvSpPr>
              <p:spPr>
                <a:xfrm>
                  <a:off x="4722829" y="5818745"/>
                  <a:ext cx="2413262" cy="8958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Clinical Outcomes</a:t>
                  </a:r>
                </a:p>
              </p:txBody>
            </p:sp>
            <p:cxnSp>
              <p:nvCxnSpPr>
                <p:cNvPr id="13" name="Straight Arrow Connector 12">
                  <a:extLst>
                    <a:ext uri="{FF2B5EF4-FFF2-40B4-BE49-F238E27FC236}">
                      <a16:creationId xmlns:a16="http://schemas.microsoft.com/office/drawing/2014/main" id="{2F9BB960-D536-477B-A5B1-0B98B24FF903}"/>
                    </a:ext>
                  </a:extLst>
                </p:cNvPr>
                <p:cNvCxnSpPr>
                  <a:stCxn id="9" idx="1"/>
                  <a:endCxn id="10" idx="0"/>
                </p:cNvCxnSpPr>
                <p:nvPr/>
              </p:nvCxnSpPr>
              <p:spPr>
                <a:xfrm flipH="1">
                  <a:off x="2485640" y="3992113"/>
                  <a:ext cx="2237189" cy="6094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16F0A8D-3BD0-4C25-87C9-A95E71EB2225}"/>
                    </a:ext>
                  </a:extLst>
                </p:cNvPr>
                <p:cNvCxnSpPr>
                  <a:cxnSpLocks/>
                  <a:stCxn id="10" idx="2"/>
                  <a:endCxn id="12" idx="1"/>
                </p:cNvCxnSpPr>
                <p:nvPr/>
              </p:nvCxnSpPr>
              <p:spPr>
                <a:xfrm>
                  <a:off x="2485640" y="5497398"/>
                  <a:ext cx="2237189" cy="769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7770D8E6-BA92-43BE-A404-CAD3662CDFB5}"/>
                    </a:ext>
                  </a:extLst>
                </p:cNvPr>
                <p:cNvCxnSpPr>
                  <a:cxnSpLocks/>
                  <a:endCxn id="12" idx="3"/>
                </p:cNvCxnSpPr>
                <p:nvPr/>
              </p:nvCxnSpPr>
              <p:spPr>
                <a:xfrm flipH="1">
                  <a:off x="7136091" y="5500471"/>
                  <a:ext cx="2414834" cy="766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FB9B41D3-FEC4-4D02-8E6A-10CD42FF5DEC}"/>
                    </a:ext>
                  </a:extLst>
                </p:cNvPr>
                <p:cNvSpPr txBox="1"/>
                <p:nvPr/>
              </p:nvSpPr>
              <p:spPr>
                <a:xfrm>
                  <a:off x="1828959" y="3634114"/>
                  <a:ext cx="2237189" cy="646331"/>
                </a:xfrm>
                <a:prstGeom prst="rect">
                  <a:avLst/>
                </a:prstGeom>
                <a:noFill/>
              </p:spPr>
              <p:txBody>
                <a:bodyPr wrap="square" rtlCol="0">
                  <a:spAutoFit/>
                </a:bodyPr>
                <a:lstStyle/>
                <a:p>
                  <a:r>
                    <a:rPr lang="en-US" i="1" dirty="0"/>
                    <a:t>Treatment has many mechanisms of action</a:t>
                  </a:r>
                </a:p>
              </p:txBody>
            </p:sp>
          </p:grpSp>
          <p:sp>
            <p:nvSpPr>
              <p:cNvPr id="8" name="TextBox 7">
                <a:extLst>
                  <a:ext uri="{FF2B5EF4-FFF2-40B4-BE49-F238E27FC236}">
                    <a16:creationId xmlns:a16="http://schemas.microsoft.com/office/drawing/2014/main" id="{6FF96779-66FD-4F57-B1C2-095D221E333D}"/>
                  </a:ext>
                </a:extLst>
              </p:cNvPr>
              <p:cNvSpPr txBox="1"/>
              <p:nvPr/>
            </p:nvSpPr>
            <p:spPr>
              <a:xfrm>
                <a:off x="7645138" y="6453478"/>
                <a:ext cx="4351128" cy="307777"/>
              </a:xfrm>
              <a:prstGeom prst="rect">
                <a:avLst/>
              </a:prstGeom>
              <a:noFill/>
            </p:spPr>
            <p:txBody>
              <a:bodyPr wrap="none" rtlCol="0">
                <a:spAutoFit/>
              </a:bodyPr>
              <a:lstStyle/>
              <a:p>
                <a:r>
                  <a:rPr lang="en-US" sz="1400" dirty="0"/>
                  <a:t>(Fleming and DeMets, Annals of Internal Medicine, 1996)</a:t>
                </a:r>
              </a:p>
            </p:txBody>
          </p:sp>
        </p:grpSp>
        <p:cxnSp>
          <p:nvCxnSpPr>
            <p:cNvPr id="17" name="Straight Arrow Connector 16">
              <a:extLst>
                <a:ext uri="{FF2B5EF4-FFF2-40B4-BE49-F238E27FC236}">
                  <a16:creationId xmlns:a16="http://schemas.microsoft.com/office/drawing/2014/main" id="{854A421D-DA9C-4C4E-9113-4D4AAA444727}"/>
                </a:ext>
              </a:extLst>
            </p:cNvPr>
            <p:cNvCxnSpPr>
              <a:cxnSpLocks/>
              <a:endCxn id="11" idx="0"/>
            </p:cNvCxnSpPr>
            <p:nvPr/>
          </p:nvCxnSpPr>
          <p:spPr>
            <a:xfrm>
              <a:off x="7051250" y="2386583"/>
              <a:ext cx="2308102" cy="65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0" name="TextBox 19">
            <a:extLst>
              <a:ext uri="{FF2B5EF4-FFF2-40B4-BE49-F238E27FC236}">
                <a16:creationId xmlns:a16="http://schemas.microsoft.com/office/drawing/2014/main" id="{54CA3BAC-9546-4413-A1A3-A95F0D6221A2}"/>
              </a:ext>
            </a:extLst>
          </p:cNvPr>
          <p:cNvSpPr txBox="1"/>
          <p:nvPr/>
        </p:nvSpPr>
        <p:spPr>
          <a:xfrm>
            <a:off x="980388" y="1913641"/>
            <a:ext cx="7191777" cy="523220"/>
          </a:xfrm>
          <a:prstGeom prst="rect">
            <a:avLst/>
          </a:prstGeom>
          <a:noFill/>
        </p:spPr>
        <p:txBody>
          <a:bodyPr wrap="none" rtlCol="0">
            <a:spAutoFit/>
          </a:bodyPr>
          <a:lstStyle/>
          <a:p>
            <a:r>
              <a:rPr lang="en-US" sz="2800" dirty="0"/>
              <a:t>The surrogate should lie in the “causal pathway”</a:t>
            </a:r>
          </a:p>
        </p:txBody>
      </p:sp>
    </p:spTree>
    <p:extLst>
      <p:ext uri="{BB962C8B-B14F-4D97-AF65-F5344CB8AC3E}">
        <p14:creationId xmlns:p14="http://schemas.microsoft.com/office/powerpoint/2010/main" val="51245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B429C5-1E71-4207-A894-600392A280BC}"/>
              </a:ext>
            </a:extLst>
          </p:cNvPr>
          <p:cNvSpPr>
            <a:spLocks noGrp="1"/>
          </p:cNvSpPr>
          <p:nvPr>
            <p:ph type="title"/>
          </p:nvPr>
        </p:nvSpPr>
        <p:spPr/>
        <p:txBody>
          <a:bodyPr/>
          <a:lstStyle/>
          <a:p>
            <a:r>
              <a:rPr lang="en-US" dirty="0"/>
              <a:t>Best Situation for Surrogate Endpoints</a:t>
            </a:r>
          </a:p>
        </p:txBody>
      </p:sp>
      <p:sp>
        <p:nvSpPr>
          <p:cNvPr id="5" name="Slide Number Placeholder 4">
            <a:extLst>
              <a:ext uri="{FF2B5EF4-FFF2-40B4-BE49-F238E27FC236}">
                <a16:creationId xmlns:a16="http://schemas.microsoft.com/office/drawing/2014/main" id="{61DF2645-EE42-4317-8584-920D6EEB32D9}"/>
              </a:ext>
            </a:extLst>
          </p:cNvPr>
          <p:cNvSpPr>
            <a:spLocks noGrp="1"/>
          </p:cNvSpPr>
          <p:nvPr>
            <p:ph type="sldNum" sz="quarter" idx="12"/>
          </p:nvPr>
        </p:nvSpPr>
        <p:spPr/>
        <p:txBody>
          <a:bodyPr/>
          <a:lstStyle/>
          <a:p>
            <a:fld id="{260BABFF-207A-4E17-BB6B-068052E132E0}" type="slidenum">
              <a:rPr lang="en-US" smtClean="0"/>
              <a:pPr/>
              <a:t>13</a:t>
            </a:fld>
            <a:endParaRPr lang="en-US" dirty="0"/>
          </a:p>
        </p:txBody>
      </p:sp>
      <p:sp>
        <p:nvSpPr>
          <p:cNvPr id="11" name="Rectangle 10">
            <a:extLst>
              <a:ext uri="{FF2B5EF4-FFF2-40B4-BE49-F238E27FC236}">
                <a16:creationId xmlns:a16="http://schemas.microsoft.com/office/drawing/2014/main" id="{AA75D902-6B86-46EA-A951-37BCB18062D1}"/>
              </a:ext>
            </a:extLst>
          </p:cNvPr>
          <p:cNvSpPr/>
          <p:nvPr/>
        </p:nvSpPr>
        <p:spPr>
          <a:xfrm>
            <a:off x="838200" y="3659947"/>
            <a:ext cx="2206658" cy="13571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dirty="0"/>
              <a:t>Disease</a:t>
            </a:r>
          </a:p>
        </p:txBody>
      </p:sp>
      <p:sp>
        <p:nvSpPr>
          <p:cNvPr id="12" name="Rectangle 11">
            <a:extLst>
              <a:ext uri="{FF2B5EF4-FFF2-40B4-BE49-F238E27FC236}">
                <a16:creationId xmlns:a16="http://schemas.microsoft.com/office/drawing/2014/main" id="{2A13A9A5-0E07-4F68-9555-46E599A0C809}"/>
              </a:ext>
            </a:extLst>
          </p:cNvPr>
          <p:cNvSpPr/>
          <p:nvPr/>
        </p:nvSpPr>
        <p:spPr>
          <a:xfrm>
            <a:off x="4992671" y="3659947"/>
            <a:ext cx="2206658" cy="13571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dirty="0"/>
              <a:t>Surrogate Endpoint</a:t>
            </a:r>
          </a:p>
        </p:txBody>
      </p:sp>
      <p:sp>
        <p:nvSpPr>
          <p:cNvPr id="13" name="Rectangle 12">
            <a:extLst>
              <a:ext uri="{FF2B5EF4-FFF2-40B4-BE49-F238E27FC236}">
                <a16:creationId xmlns:a16="http://schemas.microsoft.com/office/drawing/2014/main" id="{79D7DA8B-4262-4CA9-B3B2-B37D0FA99ED8}"/>
              </a:ext>
            </a:extLst>
          </p:cNvPr>
          <p:cNvSpPr/>
          <p:nvPr/>
        </p:nvSpPr>
        <p:spPr>
          <a:xfrm>
            <a:off x="8991206" y="3659947"/>
            <a:ext cx="2518921" cy="13571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dirty="0"/>
              <a:t>True Clinical Outcome</a:t>
            </a:r>
          </a:p>
        </p:txBody>
      </p:sp>
      <p:sp>
        <p:nvSpPr>
          <p:cNvPr id="14" name="Oval 13">
            <a:extLst>
              <a:ext uri="{FF2B5EF4-FFF2-40B4-BE49-F238E27FC236}">
                <a16:creationId xmlns:a16="http://schemas.microsoft.com/office/drawing/2014/main" id="{2315C7C5-A78B-4676-94FB-062C52BE9528}"/>
              </a:ext>
            </a:extLst>
          </p:cNvPr>
          <p:cNvSpPr/>
          <p:nvPr/>
        </p:nvSpPr>
        <p:spPr>
          <a:xfrm>
            <a:off x="2213941" y="1830837"/>
            <a:ext cx="3535053" cy="1310657"/>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dirty="0"/>
              <a:t>Intervention</a:t>
            </a:r>
          </a:p>
        </p:txBody>
      </p:sp>
      <p:cxnSp>
        <p:nvCxnSpPr>
          <p:cNvPr id="16" name="Straight Arrow Connector 15">
            <a:extLst>
              <a:ext uri="{FF2B5EF4-FFF2-40B4-BE49-F238E27FC236}">
                <a16:creationId xmlns:a16="http://schemas.microsoft.com/office/drawing/2014/main" id="{1FE48CE7-8B28-48DA-BBB0-6A8282FA68D9}"/>
              </a:ext>
            </a:extLst>
          </p:cNvPr>
          <p:cNvCxnSpPr>
            <a:cxnSpLocks/>
            <a:stCxn id="11" idx="3"/>
            <a:endCxn id="12" idx="1"/>
          </p:cNvCxnSpPr>
          <p:nvPr/>
        </p:nvCxnSpPr>
        <p:spPr>
          <a:xfrm>
            <a:off x="3044858" y="4338537"/>
            <a:ext cx="194781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FE9CE50D-E02A-481D-9171-B29CCE216591}"/>
              </a:ext>
            </a:extLst>
          </p:cNvPr>
          <p:cNvCxnSpPr>
            <a:cxnSpLocks/>
            <a:endCxn id="13" idx="1"/>
          </p:cNvCxnSpPr>
          <p:nvPr/>
        </p:nvCxnSpPr>
        <p:spPr>
          <a:xfrm>
            <a:off x="7199329" y="4338537"/>
            <a:ext cx="179187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9F0484C5-CC37-44F6-8CD4-D163CBCD91F0}"/>
              </a:ext>
            </a:extLst>
          </p:cNvPr>
          <p:cNvCxnSpPr>
            <a:stCxn id="14" idx="4"/>
          </p:cNvCxnSpPr>
          <p:nvPr/>
        </p:nvCxnSpPr>
        <p:spPr>
          <a:xfrm>
            <a:off x="3981468" y="3141494"/>
            <a:ext cx="581105" cy="11970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C36D53D0-8D75-4445-90A2-AF28571DC2FC}"/>
              </a:ext>
            </a:extLst>
          </p:cNvPr>
          <p:cNvSpPr txBox="1"/>
          <p:nvPr/>
        </p:nvSpPr>
        <p:spPr>
          <a:xfrm>
            <a:off x="1042340" y="5677760"/>
            <a:ext cx="10107319" cy="523220"/>
          </a:xfrm>
          <a:prstGeom prst="rect">
            <a:avLst/>
          </a:prstGeom>
          <a:noFill/>
        </p:spPr>
        <p:txBody>
          <a:bodyPr wrap="none" rtlCol="0">
            <a:spAutoFit/>
          </a:bodyPr>
          <a:lstStyle/>
          <a:p>
            <a:r>
              <a:rPr lang="en-US" sz="2800" dirty="0"/>
              <a:t>The surrogate lies on the only causal pathway of the disease process.</a:t>
            </a:r>
          </a:p>
        </p:txBody>
      </p:sp>
    </p:spTree>
    <p:extLst>
      <p:ext uri="{BB962C8B-B14F-4D97-AF65-F5344CB8AC3E}">
        <p14:creationId xmlns:p14="http://schemas.microsoft.com/office/powerpoint/2010/main" val="187173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14D0-E7A6-47F5-9415-FE2D962FF354}"/>
              </a:ext>
            </a:extLst>
          </p:cNvPr>
          <p:cNvSpPr>
            <a:spLocks noGrp="1"/>
          </p:cNvSpPr>
          <p:nvPr>
            <p:ph type="title"/>
          </p:nvPr>
        </p:nvSpPr>
        <p:spPr/>
        <p:txBody>
          <a:bodyPr/>
          <a:lstStyle/>
          <a:p>
            <a:r>
              <a:rPr lang="en-US" dirty="0"/>
              <a:t>Reasons for Surrogate Endpoint Failure</a:t>
            </a:r>
          </a:p>
        </p:txBody>
      </p:sp>
      <p:sp>
        <p:nvSpPr>
          <p:cNvPr id="5" name="Slide Number Placeholder 4">
            <a:extLst>
              <a:ext uri="{FF2B5EF4-FFF2-40B4-BE49-F238E27FC236}">
                <a16:creationId xmlns:a16="http://schemas.microsoft.com/office/drawing/2014/main" id="{A0952EC5-D762-41D5-A8C6-6A7FD201C034}"/>
              </a:ext>
            </a:extLst>
          </p:cNvPr>
          <p:cNvSpPr>
            <a:spLocks noGrp="1"/>
          </p:cNvSpPr>
          <p:nvPr>
            <p:ph type="sldNum" sz="quarter" idx="12"/>
          </p:nvPr>
        </p:nvSpPr>
        <p:spPr/>
        <p:txBody>
          <a:bodyPr/>
          <a:lstStyle/>
          <a:p>
            <a:fld id="{260BABFF-207A-4E17-BB6B-068052E132E0}" type="slidenum">
              <a:rPr lang="en-US" smtClean="0"/>
              <a:pPr/>
              <a:t>14</a:t>
            </a:fld>
            <a:endParaRPr lang="en-US" dirty="0"/>
          </a:p>
        </p:txBody>
      </p:sp>
      <p:pic>
        <p:nvPicPr>
          <p:cNvPr id="6" name="Picture 5">
            <a:extLst>
              <a:ext uri="{FF2B5EF4-FFF2-40B4-BE49-F238E27FC236}">
                <a16:creationId xmlns:a16="http://schemas.microsoft.com/office/drawing/2014/main" id="{FFCEF565-3966-42AB-BAA5-BF5389537B62}"/>
              </a:ext>
            </a:extLst>
          </p:cNvPr>
          <p:cNvPicPr>
            <a:picLocks noChangeAspect="1"/>
          </p:cNvPicPr>
          <p:nvPr/>
        </p:nvPicPr>
        <p:blipFill>
          <a:blip r:embed="rId3"/>
          <a:stretch>
            <a:fillRect/>
          </a:stretch>
        </p:blipFill>
        <p:spPr>
          <a:xfrm>
            <a:off x="1325644" y="1690688"/>
            <a:ext cx="3733800" cy="4857750"/>
          </a:xfrm>
          <a:prstGeom prst="rect">
            <a:avLst/>
          </a:prstGeom>
        </p:spPr>
      </p:pic>
      <p:sp>
        <p:nvSpPr>
          <p:cNvPr id="7" name="TextBox 6">
            <a:extLst>
              <a:ext uri="{FF2B5EF4-FFF2-40B4-BE49-F238E27FC236}">
                <a16:creationId xmlns:a16="http://schemas.microsoft.com/office/drawing/2014/main" id="{26A6BA7E-84EF-4747-9EB4-321E105C793C}"/>
              </a:ext>
            </a:extLst>
          </p:cNvPr>
          <p:cNvSpPr txBox="1"/>
          <p:nvPr/>
        </p:nvSpPr>
        <p:spPr>
          <a:xfrm>
            <a:off x="5305026" y="2443460"/>
            <a:ext cx="5803192" cy="369332"/>
          </a:xfrm>
          <a:prstGeom prst="rect">
            <a:avLst/>
          </a:prstGeom>
          <a:noFill/>
        </p:spPr>
        <p:txBody>
          <a:bodyPr wrap="none" rtlCol="0">
            <a:spAutoFit/>
          </a:bodyPr>
          <a:lstStyle/>
          <a:p>
            <a:r>
              <a:rPr lang="en-US" dirty="0"/>
              <a:t>Surrogate not on the causal pathway of the disease process.</a:t>
            </a:r>
          </a:p>
        </p:txBody>
      </p:sp>
      <p:sp>
        <p:nvSpPr>
          <p:cNvPr id="9" name="TextBox 8">
            <a:extLst>
              <a:ext uri="{FF2B5EF4-FFF2-40B4-BE49-F238E27FC236}">
                <a16:creationId xmlns:a16="http://schemas.microsoft.com/office/drawing/2014/main" id="{2C5608F2-C3E7-480D-8D9B-18727CECA3CE}"/>
              </a:ext>
            </a:extLst>
          </p:cNvPr>
          <p:cNvSpPr txBox="1"/>
          <p:nvPr/>
        </p:nvSpPr>
        <p:spPr>
          <a:xfrm>
            <a:off x="5305026" y="3565565"/>
            <a:ext cx="6553717" cy="369332"/>
          </a:xfrm>
          <a:prstGeom prst="rect">
            <a:avLst/>
          </a:prstGeom>
          <a:noFill/>
        </p:spPr>
        <p:txBody>
          <a:bodyPr wrap="none" rtlCol="0">
            <a:spAutoFit/>
          </a:bodyPr>
          <a:lstStyle/>
          <a:p>
            <a:r>
              <a:rPr lang="en-US" dirty="0"/>
              <a:t>Intervention only affects a pathway mediated through the surrogate.</a:t>
            </a:r>
          </a:p>
        </p:txBody>
      </p:sp>
      <p:sp>
        <p:nvSpPr>
          <p:cNvPr id="10" name="TextBox 9">
            <a:extLst>
              <a:ext uri="{FF2B5EF4-FFF2-40B4-BE49-F238E27FC236}">
                <a16:creationId xmlns:a16="http://schemas.microsoft.com/office/drawing/2014/main" id="{67C386C6-F3B8-4206-B894-F19252F187B4}"/>
              </a:ext>
            </a:extLst>
          </p:cNvPr>
          <p:cNvSpPr txBox="1"/>
          <p:nvPr/>
        </p:nvSpPr>
        <p:spPr>
          <a:xfrm>
            <a:off x="5305026" y="4833108"/>
            <a:ext cx="5059590" cy="369332"/>
          </a:xfrm>
          <a:prstGeom prst="rect">
            <a:avLst/>
          </a:prstGeom>
          <a:noFill/>
        </p:spPr>
        <p:txBody>
          <a:bodyPr wrap="none" rtlCol="0">
            <a:spAutoFit/>
          </a:bodyPr>
          <a:lstStyle/>
          <a:p>
            <a:r>
              <a:rPr lang="en-US" dirty="0"/>
              <a:t>Surrogate isn’t on pathway affected by intervention.</a:t>
            </a:r>
          </a:p>
        </p:txBody>
      </p:sp>
      <p:sp>
        <p:nvSpPr>
          <p:cNvPr id="11" name="TextBox 10">
            <a:extLst>
              <a:ext uri="{FF2B5EF4-FFF2-40B4-BE49-F238E27FC236}">
                <a16:creationId xmlns:a16="http://schemas.microsoft.com/office/drawing/2014/main" id="{156D86CE-1D1D-41B3-B37D-2900CA440A17}"/>
              </a:ext>
            </a:extLst>
          </p:cNvPr>
          <p:cNvSpPr txBox="1"/>
          <p:nvPr/>
        </p:nvSpPr>
        <p:spPr>
          <a:xfrm>
            <a:off x="1658021" y="6523837"/>
            <a:ext cx="3069045" cy="369332"/>
          </a:xfrm>
          <a:prstGeom prst="rect">
            <a:avLst/>
          </a:prstGeom>
          <a:noFill/>
        </p:spPr>
        <p:txBody>
          <a:bodyPr wrap="none" rtlCol="0">
            <a:spAutoFit/>
          </a:bodyPr>
          <a:lstStyle/>
          <a:p>
            <a:r>
              <a:rPr lang="en-US" i="1" dirty="0"/>
              <a:t>Figure 1 (Fleming and DeMets)</a:t>
            </a:r>
          </a:p>
        </p:txBody>
      </p:sp>
      <p:sp>
        <p:nvSpPr>
          <p:cNvPr id="12" name="TextBox 11">
            <a:extLst>
              <a:ext uri="{FF2B5EF4-FFF2-40B4-BE49-F238E27FC236}">
                <a16:creationId xmlns:a16="http://schemas.microsoft.com/office/drawing/2014/main" id="{54E3DD78-733B-4603-9E45-0B341105868B}"/>
              </a:ext>
            </a:extLst>
          </p:cNvPr>
          <p:cNvSpPr txBox="1"/>
          <p:nvPr/>
        </p:nvSpPr>
        <p:spPr>
          <a:xfrm>
            <a:off x="5305025" y="5915985"/>
            <a:ext cx="6438237" cy="369332"/>
          </a:xfrm>
          <a:prstGeom prst="rect">
            <a:avLst/>
          </a:prstGeom>
          <a:noFill/>
        </p:spPr>
        <p:txBody>
          <a:bodyPr wrap="none" rtlCol="0">
            <a:spAutoFit/>
          </a:bodyPr>
          <a:lstStyle/>
          <a:p>
            <a:r>
              <a:rPr lang="en-US" dirty="0"/>
              <a:t>Unintended or unknown mechanisms also affected by intervention.</a:t>
            </a:r>
          </a:p>
        </p:txBody>
      </p:sp>
    </p:spTree>
    <p:extLst>
      <p:ext uri="{BB962C8B-B14F-4D97-AF65-F5344CB8AC3E}">
        <p14:creationId xmlns:p14="http://schemas.microsoft.com/office/powerpoint/2010/main" val="148651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922286-78CD-4D0E-A389-C45647ECEF2C}"/>
              </a:ext>
            </a:extLst>
          </p:cNvPr>
          <p:cNvSpPr>
            <a:spLocks noGrp="1"/>
          </p:cNvSpPr>
          <p:nvPr>
            <p:ph type="title"/>
          </p:nvPr>
        </p:nvSpPr>
        <p:spPr>
          <a:xfrm>
            <a:off x="838199" y="918307"/>
            <a:ext cx="10903085" cy="1018699"/>
          </a:xfrm>
        </p:spPr>
        <p:txBody>
          <a:bodyPr>
            <a:normAutofit/>
          </a:bodyPr>
          <a:lstStyle/>
          <a:p>
            <a:r>
              <a:rPr lang="en-US" dirty="0"/>
              <a:t>FDA Endpoint Recommendation Examples</a:t>
            </a:r>
          </a:p>
        </p:txBody>
      </p:sp>
      <p:sp>
        <p:nvSpPr>
          <p:cNvPr id="7" name="Content Placeholder 6">
            <a:extLst>
              <a:ext uri="{FF2B5EF4-FFF2-40B4-BE49-F238E27FC236}">
                <a16:creationId xmlns:a16="http://schemas.microsoft.com/office/drawing/2014/main" id="{A63089F6-C278-4359-BD7A-1F2B6E9290C5}"/>
              </a:ext>
            </a:extLst>
          </p:cNvPr>
          <p:cNvSpPr>
            <a:spLocks noGrp="1"/>
          </p:cNvSpPr>
          <p:nvPr>
            <p:ph idx="1"/>
          </p:nvPr>
        </p:nvSpPr>
        <p:spPr>
          <a:xfrm>
            <a:off x="838200" y="6052545"/>
            <a:ext cx="5491716" cy="668930"/>
          </a:xfrm>
        </p:spPr>
        <p:txBody>
          <a:bodyPr>
            <a:normAutofit fontScale="70000" lnSpcReduction="20000"/>
          </a:bodyPr>
          <a:lstStyle/>
          <a:p>
            <a:pPr marL="0" indent="0" algn="ctr">
              <a:buNone/>
            </a:pPr>
            <a:r>
              <a:rPr lang="en-US" sz="1600" dirty="0">
                <a:solidFill>
                  <a:schemeClr val="tx2"/>
                </a:solidFill>
              </a:rPr>
              <a:t>Table 1 from Guidance for Industry. Clinical Trial Endpoints for the Approval of Cancer Drugs and Biologics. (December 2018)</a:t>
            </a:r>
          </a:p>
          <a:p>
            <a:pPr marL="0" indent="0" algn="ctr">
              <a:buNone/>
            </a:pPr>
            <a:r>
              <a:rPr lang="en-US" sz="1600" dirty="0">
                <a:solidFill>
                  <a:schemeClr val="tx2"/>
                </a:solidFill>
              </a:rPr>
              <a:t>* TA-Traditional Approval, ** AA-Accelerated Approval, *** Not always recommended</a:t>
            </a:r>
          </a:p>
          <a:p>
            <a:pPr marL="0" indent="0">
              <a:buNone/>
            </a:pPr>
            <a:endParaRPr lang="en-US" sz="1600" dirty="0"/>
          </a:p>
        </p:txBody>
      </p:sp>
      <p:sp>
        <p:nvSpPr>
          <p:cNvPr id="5" name="Slide Number Placeholder 4">
            <a:extLst>
              <a:ext uri="{FF2B5EF4-FFF2-40B4-BE49-F238E27FC236}">
                <a16:creationId xmlns:a16="http://schemas.microsoft.com/office/drawing/2014/main" id="{52714A8F-FB23-4CE3-A430-178D8EF29D3C}"/>
              </a:ext>
            </a:extLst>
          </p:cNvPr>
          <p:cNvSpPr>
            <a:spLocks noGrp="1"/>
          </p:cNvSpPr>
          <p:nvPr>
            <p:ph type="sldNum" sz="quarter" idx="12"/>
          </p:nvPr>
        </p:nvSpPr>
        <p:spPr/>
        <p:txBody>
          <a:bodyPr/>
          <a:lstStyle/>
          <a:p>
            <a:fld id="{260BABFF-207A-4E17-BB6B-068052E132E0}" type="slidenum">
              <a:rPr lang="en-US" smtClean="0"/>
              <a:pPr/>
              <a:t>15</a:t>
            </a:fld>
            <a:endParaRPr lang="en-US" dirty="0"/>
          </a:p>
        </p:txBody>
      </p:sp>
      <p:pic>
        <p:nvPicPr>
          <p:cNvPr id="9" name="Picture 8">
            <a:extLst>
              <a:ext uri="{FF2B5EF4-FFF2-40B4-BE49-F238E27FC236}">
                <a16:creationId xmlns:a16="http://schemas.microsoft.com/office/drawing/2014/main" id="{65681ED6-74B4-400F-B314-319EEE2AE192}"/>
              </a:ext>
            </a:extLst>
          </p:cNvPr>
          <p:cNvPicPr>
            <a:picLocks noChangeAspect="1"/>
          </p:cNvPicPr>
          <p:nvPr/>
        </p:nvPicPr>
        <p:blipFill>
          <a:blip r:embed="rId3"/>
          <a:stretch>
            <a:fillRect/>
          </a:stretch>
        </p:blipFill>
        <p:spPr>
          <a:xfrm>
            <a:off x="751853" y="1737720"/>
            <a:ext cx="5667375" cy="4314825"/>
          </a:xfrm>
          <a:prstGeom prst="rect">
            <a:avLst/>
          </a:prstGeom>
        </p:spPr>
      </p:pic>
      <p:pic>
        <p:nvPicPr>
          <p:cNvPr id="3" name="Picture 2">
            <a:extLst>
              <a:ext uri="{FF2B5EF4-FFF2-40B4-BE49-F238E27FC236}">
                <a16:creationId xmlns:a16="http://schemas.microsoft.com/office/drawing/2014/main" id="{7972B219-6FC1-7E53-1C82-006346BCA873}"/>
              </a:ext>
            </a:extLst>
          </p:cNvPr>
          <p:cNvPicPr>
            <a:picLocks noChangeAspect="1"/>
          </p:cNvPicPr>
          <p:nvPr/>
        </p:nvPicPr>
        <p:blipFill>
          <a:blip r:embed="rId4"/>
          <a:stretch>
            <a:fillRect/>
          </a:stretch>
        </p:blipFill>
        <p:spPr>
          <a:xfrm>
            <a:off x="7173433" y="1737720"/>
            <a:ext cx="4118454" cy="4452767"/>
          </a:xfrm>
          <a:prstGeom prst="rect">
            <a:avLst/>
          </a:prstGeom>
        </p:spPr>
      </p:pic>
      <p:sp>
        <p:nvSpPr>
          <p:cNvPr id="4" name="Content Placeholder 6">
            <a:extLst>
              <a:ext uri="{FF2B5EF4-FFF2-40B4-BE49-F238E27FC236}">
                <a16:creationId xmlns:a16="http://schemas.microsoft.com/office/drawing/2014/main" id="{644DF1A1-FD38-7E77-39D8-68F512D0EED7}"/>
              </a:ext>
            </a:extLst>
          </p:cNvPr>
          <p:cNvSpPr txBox="1">
            <a:spLocks/>
          </p:cNvSpPr>
          <p:nvPr/>
        </p:nvSpPr>
        <p:spPr>
          <a:xfrm>
            <a:off x="7173433" y="6184320"/>
            <a:ext cx="4118454" cy="668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100" dirty="0">
                <a:solidFill>
                  <a:schemeClr val="tx2"/>
                </a:solidFill>
              </a:rPr>
              <a:t>Table from “</a:t>
            </a:r>
            <a:r>
              <a:rPr lang="en-US" sz="1100" dirty="0">
                <a:solidFill>
                  <a:schemeClr val="tx2"/>
                </a:solidFill>
                <a:hlinkClick r:id="rId5"/>
              </a:rPr>
              <a:t>FDA Facts: Biomarkers and Surrogate Endpoints</a:t>
            </a:r>
            <a:r>
              <a:rPr lang="en-US" sz="1100" dirty="0">
                <a:solidFill>
                  <a:schemeClr val="tx2"/>
                </a:solidFill>
              </a:rPr>
              <a:t>” webpage (December 2017)</a:t>
            </a:r>
          </a:p>
        </p:txBody>
      </p:sp>
    </p:spTree>
    <p:extLst>
      <p:ext uri="{BB962C8B-B14F-4D97-AF65-F5344CB8AC3E}">
        <p14:creationId xmlns:p14="http://schemas.microsoft.com/office/powerpoint/2010/main" val="262332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CC16-4CD4-D9E4-465C-D42C0748460A}"/>
              </a:ext>
            </a:extLst>
          </p:cNvPr>
          <p:cNvSpPr>
            <a:spLocks noGrp="1"/>
          </p:cNvSpPr>
          <p:nvPr>
            <p:ph type="title"/>
          </p:nvPr>
        </p:nvSpPr>
        <p:spPr/>
        <p:txBody>
          <a:bodyPr>
            <a:normAutofit fontScale="90000"/>
          </a:bodyPr>
          <a:lstStyle/>
          <a:p>
            <a:r>
              <a:rPr lang="en-US" dirty="0"/>
              <a:t>Challenges with Surrogate Choice in Seamless Designs</a:t>
            </a:r>
          </a:p>
        </p:txBody>
      </p:sp>
      <p:sp>
        <p:nvSpPr>
          <p:cNvPr id="3" name="Content Placeholder 2">
            <a:extLst>
              <a:ext uri="{FF2B5EF4-FFF2-40B4-BE49-F238E27FC236}">
                <a16:creationId xmlns:a16="http://schemas.microsoft.com/office/drawing/2014/main" id="{2F59E931-AFB9-1CA4-1E84-22FD7A6483CD}"/>
              </a:ext>
            </a:extLst>
          </p:cNvPr>
          <p:cNvSpPr>
            <a:spLocks noGrp="1"/>
          </p:cNvSpPr>
          <p:nvPr>
            <p:ph idx="1"/>
          </p:nvPr>
        </p:nvSpPr>
        <p:spPr/>
        <p:txBody>
          <a:bodyPr/>
          <a:lstStyle/>
          <a:p>
            <a:r>
              <a:rPr lang="en-US" dirty="0"/>
              <a:t>If we choose a poor or failed surrogate, this may affect the choice of the arm(s) that continue seamless to the next phase</a:t>
            </a:r>
          </a:p>
          <a:p>
            <a:r>
              <a:rPr lang="en-US" dirty="0"/>
              <a:t>If the incorrect arm(s) are chosen, we may miss out on truly effective interventions and waste resources on a trial with less chance of finding a significant difference</a:t>
            </a:r>
          </a:p>
          <a:p>
            <a:r>
              <a:rPr lang="en-US" dirty="0"/>
              <a:t>Well-chosen surrogates can help use more efficiently identify effective arms to move to the next phase and reduce sample size</a:t>
            </a:r>
          </a:p>
        </p:txBody>
      </p:sp>
      <p:sp>
        <p:nvSpPr>
          <p:cNvPr id="4" name="Slide Number Placeholder 3">
            <a:extLst>
              <a:ext uri="{FF2B5EF4-FFF2-40B4-BE49-F238E27FC236}">
                <a16:creationId xmlns:a16="http://schemas.microsoft.com/office/drawing/2014/main" id="{2F530F5C-AA14-E57D-968D-F741CE9753F4}"/>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1834096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F553-B13F-FE71-3947-980D2B33CBE9}"/>
              </a:ext>
            </a:extLst>
          </p:cNvPr>
          <p:cNvSpPr>
            <a:spLocks noGrp="1"/>
          </p:cNvSpPr>
          <p:nvPr>
            <p:ph type="title"/>
          </p:nvPr>
        </p:nvSpPr>
        <p:spPr/>
        <p:txBody>
          <a:bodyPr/>
          <a:lstStyle/>
          <a:p>
            <a:r>
              <a:rPr lang="en-US" dirty="0"/>
              <a:t>Design Considerations</a:t>
            </a:r>
          </a:p>
        </p:txBody>
      </p:sp>
      <p:sp>
        <p:nvSpPr>
          <p:cNvPr id="3" name="Content Placeholder 2">
            <a:extLst>
              <a:ext uri="{FF2B5EF4-FFF2-40B4-BE49-F238E27FC236}">
                <a16:creationId xmlns:a16="http://schemas.microsoft.com/office/drawing/2014/main" id="{E856CE4A-983B-3D2C-D8B1-D705849C0D51}"/>
              </a:ext>
            </a:extLst>
          </p:cNvPr>
          <p:cNvSpPr>
            <a:spLocks noGrp="1"/>
          </p:cNvSpPr>
          <p:nvPr>
            <p:ph idx="1"/>
          </p:nvPr>
        </p:nvSpPr>
        <p:spPr/>
        <p:txBody>
          <a:bodyPr/>
          <a:lstStyle/>
          <a:p>
            <a:pPr marL="0" indent="0">
              <a:buNone/>
            </a:pPr>
            <a:r>
              <a:rPr lang="en-US" dirty="0"/>
              <a:t>If using a seamless design with a single study protocol, we must:</a:t>
            </a:r>
          </a:p>
          <a:p>
            <a:r>
              <a:rPr lang="en-US" dirty="0"/>
              <a:t>Prespecify all decision rules and strategies for dropping/adding arms in the study protocol</a:t>
            </a:r>
          </a:p>
          <a:p>
            <a:r>
              <a:rPr lang="en-US" dirty="0"/>
              <a:t>Predefine any interim analysis schedules</a:t>
            </a:r>
          </a:p>
          <a:p>
            <a:r>
              <a:rPr lang="en-US" dirty="0"/>
              <a:t>Develop statistical analysis plans to span the needs of the multiple phases</a:t>
            </a:r>
          </a:p>
          <a:p>
            <a:r>
              <a:rPr lang="en-US" dirty="0"/>
              <a:t>Identify data safety monitoring strategies and a DSMB with the needed expertise across trial phases</a:t>
            </a:r>
          </a:p>
        </p:txBody>
      </p:sp>
      <p:sp>
        <p:nvSpPr>
          <p:cNvPr id="4" name="Slide Number Placeholder 3">
            <a:extLst>
              <a:ext uri="{FF2B5EF4-FFF2-40B4-BE49-F238E27FC236}">
                <a16:creationId xmlns:a16="http://schemas.microsoft.com/office/drawing/2014/main" id="{41E8159B-06A8-54C3-FFE3-422CFC209910}"/>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17260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318134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Seamless Design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26 Week Efficacy, Safety and Tolerability Study of Indacaterol in Patients With Chronic Obstructive Pulmonary Disease (COPD) (NCT00463567)</a:t>
            </a:r>
          </a:p>
          <a:p>
            <a:pPr marL="0" indent="0">
              <a:buNone/>
            </a:pPr>
            <a:r>
              <a:rPr lang="en-US" b="1" dirty="0"/>
              <a:t>Design: </a:t>
            </a:r>
            <a:r>
              <a:rPr lang="en-US" dirty="0"/>
              <a:t>multi-center, randomized, double blind, double dummy, placebo-controlled, adaptive, seamless, parallel-group, with quadruple masking (participant, care provider, investigator, outcomes assessor)</a:t>
            </a:r>
            <a:endParaRPr lang="en-US" b="1" dirty="0"/>
          </a:p>
          <a:p>
            <a:pPr marL="0" indent="0">
              <a:buNone/>
            </a:pPr>
            <a:r>
              <a:rPr lang="en-US" b="1" dirty="0"/>
              <a:t>Population: </a:t>
            </a:r>
            <a:r>
              <a:rPr lang="en-US" dirty="0"/>
              <a:t>age 40 and older, moderate-to-severe COPD, history of at least 20 pack years of smoking</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195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57999B-0518-1909-8E20-D92950A2D46B}"/>
              </a:ext>
            </a:extLst>
          </p:cNvPr>
          <p:cNvPicPr>
            <a:picLocks noChangeAspect="1"/>
          </p:cNvPicPr>
          <p:nvPr/>
        </p:nvPicPr>
        <p:blipFill>
          <a:blip r:embed="rId2"/>
          <a:stretch>
            <a:fillRect/>
          </a:stretch>
        </p:blipFill>
        <p:spPr>
          <a:xfrm>
            <a:off x="2345242" y="1657350"/>
            <a:ext cx="7501515" cy="5200650"/>
          </a:xfrm>
          <a:prstGeom prst="rect">
            <a:avLst/>
          </a:prstGeom>
        </p:spPr>
      </p:pic>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Seamless Design Example</a:t>
            </a:r>
          </a:p>
        </p:txBody>
      </p:sp>
      <p:sp>
        <p:nvSpPr>
          <p:cNvPr id="3" name="Content Placeholder 2"/>
          <p:cNvSpPr>
            <a:spLocks noGrp="1"/>
          </p:cNvSpPr>
          <p:nvPr>
            <p:ph idx="1"/>
          </p:nvPr>
        </p:nvSpPr>
        <p:spPr>
          <a:xfrm>
            <a:off x="838199" y="2116393"/>
            <a:ext cx="10865069" cy="4060569"/>
          </a:xfrm>
        </p:spPr>
        <p:txBody>
          <a:bodyPr>
            <a:normAutofit/>
          </a:bodyPr>
          <a:lstStyle/>
          <a:p>
            <a:pPr marL="0" indent="0">
              <a:buNone/>
            </a:pPr>
            <a:r>
              <a:rPr lang="en-US" b="1" dirty="0"/>
              <a:t>Purpose: </a:t>
            </a:r>
            <a:r>
              <a:rPr lang="en-US" dirty="0"/>
              <a:t>stage 1 was to select dose of indacaterol from 4 options (75, 150, 300, 600 µg) and to evaluate study arms with placebo, formoterol, and tiotropium (which was an open-label arm due to delivery differences)</a:t>
            </a:r>
          </a:p>
          <a:p>
            <a:pPr marL="0" indent="0">
              <a:buNone/>
            </a:pPr>
            <a:r>
              <a:rPr lang="en-US" b="1" dirty="0"/>
              <a:t>N: </a:t>
            </a:r>
            <a:r>
              <a:rPr lang="en-US" dirty="0"/>
              <a:t>805 for stage 1 (selected based on simulations in S-plus) enrolled from April 2007 to September 2007</a:t>
            </a:r>
            <a:endParaRPr lang="en-US" b="1" dirty="0"/>
          </a:p>
          <a:p>
            <a:pPr marL="0" indent="0">
              <a:buNone/>
            </a:pPr>
            <a:r>
              <a:rPr lang="en-US" b="1" dirty="0"/>
              <a:t>Randomization Ratio: </a:t>
            </a:r>
            <a:r>
              <a:rPr lang="en-US" dirty="0"/>
              <a:t>1:1:1:1:1:1:1</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20</a:t>
            </a:fld>
            <a:endParaRPr lang="en-US"/>
          </a:p>
        </p:txBody>
      </p:sp>
    </p:spTree>
    <p:extLst>
      <p:ext uri="{BB962C8B-B14F-4D97-AF65-F5344CB8AC3E}">
        <p14:creationId xmlns:p14="http://schemas.microsoft.com/office/powerpoint/2010/main" val="36479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Seamless Design Example</a:t>
            </a:r>
          </a:p>
        </p:txBody>
      </p:sp>
      <p:sp>
        <p:nvSpPr>
          <p:cNvPr id="3" name="Content Placeholder 2"/>
          <p:cNvSpPr>
            <a:spLocks noGrp="1"/>
          </p:cNvSpPr>
          <p:nvPr>
            <p:ph idx="1"/>
          </p:nvPr>
        </p:nvSpPr>
        <p:spPr>
          <a:xfrm>
            <a:off x="838199" y="2116393"/>
            <a:ext cx="10865069" cy="4060569"/>
          </a:xfrm>
        </p:spPr>
        <p:txBody>
          <a:bodyPr>
            <a:normAutofit/>
          </a:bodyPr>
          <a:lstStyle/>
          <a:p>
            <a:pPr marL="0" indent="0">
              <a:buNone/>
            </a:pPr>
            <a:r>
              <a:rPr lang="en-US" b="1" dirty="0"/>
              <a:t>Primary Outcome:</a:t>
            </a:r>
          </a:p>
          <a:p>
            <a:r>
              <a:rPr lang="en-US" b="1" dirty="0"/>
              <a:t>Stage 1: </a:t>
            </a:r>
            <a:r>
              <a:rPr lang="en-US" dirty="0"/>
              <a:t>trough forced expiratory volume in 1 second (FEV1) assessed by spirometry 24 hours post dose after 15 days of treatment</a:t>
            </a:r>
            <a:endParaRPr lang="en-US" b="1" dirty="0"/>
          </a:p>
          <a:p>
            <a:r>
              <a:rPr lang="en-US" b="1" dirty="0"/>
              <a:t>Stage 2: </a:t>
            </a:r>
            <a:r>
              <a:rPr lang="en-US" dirty="0"/>
              <a:t>trough forced expiratory volume in 1 second (FEV1) assessed by spirometry 24 hours post dose after 12 weeks of treatment</a:t>
            </a:r>
          </a:p>
          <a:p>
            <a:pPr marL="0" indent="0">
              <a:buNone/>
            </a:pPr>
            <a:r>
              <a:rPr lang="en-US" b="1" dirty="0"/>
              <a:t>Seamless Consideration:</a:t>
            </a:r>
            <a:r>
              <a:rPr lang="en-US" dirty="0"/>
              <a:t> at least 110 per group (770 total) with at least 2 weeks of treatment, then brief pause with interim analysis to determine dose(s) to keep or drop for 26-week follow-up in stage 2</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21</a:t>
            </a:fld>
            <a:endParaRPr lang="en-US"/>
          </a:p>
        </p:txBody>
      </p:sp>
    </p:spTree>
    <p:extLst>
      <p:ext uri="{BB962C8B-B14F-4D97-AF65-F5344CB8AC3E}">
        <p14:creationId xmlns:p14="http://schemas.microsoft.com/office/powerpoint/2010/main" val="8816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538D-4F6B-82E5-D621-65CCF47FB9D2}"/>
              </a:ext>
            </a:extLst>
          </p:cNvPr>
          <p:cNvSpPr>
            <a:spLocks noGrp="1"/>
          </p:cNvSpPr>
          <p:nvPr>
            <p:ph type="title"/>
          </p:nvPr>
        </p:nvSpPr>
        <p:spPr/>
        <p:txBody>
          <a:bodyPr/>
          <a:lstStyle/>
          <a:p>
            <a:r>
              <a:rPr lang="en-US" dirty="0"/>
              <a:t>Visual Schematic of the Seamless Design</a:t>
            </a:r>
          </a:p>
        </p:txBody>
      </p:sp>
      <p:pic>
        <p:nvPicPr>
          <p:cNvPr id="6" name="Content Placeholder 5" descr="A diagram of a patient's process&#10;&#10;Description automatically generated">
            <a:extLst>
              <a:ext uri="{FF2B5EF4-FFF2-40B4-BE49-F238E27FC236}">
                <a16:creationId xmlns:a16="http://schemas.microsoft.com/office/drawing/2014/main" id="{77EAEDBA-9D3A-F270-D5F7-F386E145A0C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73909" y="2022562"/>
            <a:ext cx="6644182" cy="4698913"/>
          </a:xfrm>
        </p:spPr>
      </p:pic>
      <p:sp>
        <p:nvSpPr>
          <p:cNvPr id="4" name="Slide Number Placeholder 3">
            <a:extLst>
              <a:ext uri="{FF2B5EF4-FFF2-40B4-BE49-F238E27FC236}">
                <a16:creationId xmlns:a16="http://schemas.microsoft.com/office/drawing/2014/main" id="{55861B37-2A44-B5D2-E922-859639318048}"/>
              </a:ext>
            </a:extLst>
          </p:cNvPr>
          <p:cNvSpPr>
            <a:spLocks noGrp="1"/>
          </p:cNvSpPr>
          <p:nvPr>
            <p:ph type="sldNum" sz="quarter" idx="12"/>
          </p:nvPr>
        </p:nvSpPr>
        <p:spPr/>
        <p:txBody>
          <a:bodyPr/>
          <a:lstStyle/>
          <a:p>
            <a:fld id="{260BABFF-207A-4E17-BB6B-068052E132E0}" type="slidenum">
              <a:rPr lang="en-US" smtClean="0"/>
              <a:pPr/>
              <a:t>22</a:t>
            </a:fld>
            <a:endParaRPr lang="en-US"/>
          </a:p>
        </p:txBody>
      </p:sp>
    </p:spTree>
    <p:extLst>
      <p:ext uri="{BB962C8B-B14F-4D97-AF65-F5344CB8AC3E}">
        <p14:creationId xmlns:p14="http://schemas.microsoft.com/office/powerpoint/2010/main" val="1013704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Seamless Design Example</a:t>
            </a:r>
          </a:p>
        </p:txBody>
      </p:sp>
      <p:sp>
        <p:nvSpPr>
          <p:cNvPr id="6" name="Text Placeholder 5">
            <a:extLst>
              <a:ext uri="{FF2B5EF4-FFF2-40B4-BE49-F238E27FC236}">
                <a16:creationId xmlns:a16="http://schemas.microsoft.com/office/drawing/2014/main" id="{F273FBB3-E9FC-0A08-F1BE-5888F88C6879}"/>
              </a:ext>
            </a:extLst>
          </p:cNvPr>
          <p:cNvSpPr>
            <a:spLocks noGrp="1"/>
          </p:cNvSpPr>
          <p:nvPr>
            <p:ph type="body" idx="1"/>
          </p:nvPr>
        </p:nvSpPr>
        <p:spPr/>
        <p:txBody>
          <a:bodyPr/>
          <a:lstStyle/>
          <a:p>
            <a:r>
              <a:rPr lang="en-US" dirty="0"/>
              <a:t>Arms Kept After Interim Analysis to Move to Phase 2 of Trial</a:t>
            </a:r>
          </a:p>
        </p:txBody>
      </p:sp>
      <p:sp>
        <p:nvSpPr>
          <p:cNvPr id="3" name="Content Placeholder 2"/>
          <p:cNvSpPr>
            <a:spLocks noGrp="1"/>
          </p:cNvSpPr>
          <p:nvPr>
            <p:ph sz="half" idx="2"/>
          </p:nvPr>
        </p:nvSpPr>
        <p:spPr/>
        <p:txBody>
          <a:bodyPr>
            <a:normAutofit/>
          </a:bodyPr>
          <a:lstStyle/>
          <a:p>
            <a:r>
              <a:rPr lang="en-US" dirty="0"/>
              <a:t>Indacaterol 150 µg </a:t>
            </a:r>
          </a:p>
          <a:p>
            <a:r>
              <a:rPr lang="en-US" dirty="0"/>
              <a:t>Indacaterol 300 µg </a:t>
            </a:r>
          </a:p>
          <a:p>
            <a:r>
              <a:rPr lang="en-US" dirty="0"/>
              <a:t>Tiotropium 18 µg</a:t>
            </a:r>
          </a:p>
          <a:p>
            <a:r>
              <a:rPr lang="en-US" dirty="0"/>
              <a:t>Placebo</a:t>
            </a:r>
          </a:p>
        </p:txBody>
      </p:sp>
      <p:sp>
        <p:nvSpPr>
          <p:cNvPr id="7" name="Text Placeholder 6">
            <a:extLst>
              <a:ext uri="{FF2B5EF4-FFF2-40B4-BE49-F238E27FC236}">
                <a16:creationId xmlns:a16="http://schemas.microsoft.com/office/drawing/2014/main" id="{3D341040-8912-AD54-168C-E5F96E1B173C}"/>
              </a:ext>
            </a:extLst>
          </p:cNvPr>
          <p:cNvSpPr>
            <a:spLocks noGrp="1"/>
          </p:cNvSpPr>
          <p:nvPr>
            <p:ph type="body" sz="quarter" idx="3"/>
          </p:nvPr>
        </p:nvSpPr>
        <p:spPr/>
        <p:txBody>
          <a:bodyPr/>
          <a:lstStyle/>
          <a:p>
            <a:r>
              <a:rPr lang="en-US" dirty="0"/>
              <a:t>Arms Dropped After Interim Analysis</a:t>
            </a:r>
          </a:p>
        </p:txBody>
      </p:sp>
      <p:sp>
        <p:nvSpPr>
          <p:cNvPr id="8" name="Content Placeholder 7">
            <a:extLst>
              <a:ext uri="{FF2B5EF4-FFF2-40B4-BE49-F238E27FC236}">
                <a16:creationId xmlns:a16="http://schemas.microsoft.com/office/drawing/2014/main" id="{F87EE98F-52B3-C7A0-B924-015FACFFEC86}"/>
              </a:ext>
            </a:extLst>
          </p:cNvPr>
          <p:cNvSpPr>
            <a:spLocks noGrp="1"/>
          </p:cNvSpPr>
          <p:nvPr>
            <p:ph sz="quarter" idx="4"/>
          </p:nvPr>
        </p:nvSpPr>
        <p:spPr/>
        <p:txBody>
          <a:bodyPr/>
          <a:lstStyle/>
          <a:p>
            <a:r>
              <a:rPr lang="en-US" dirty="0"/>
              <a:t>Indacaterol 75 µg </a:t>
            </a:r>
          </a:p>
          <a:p>
            <a:r>
              <a:rPr lang="en-US" dirty="0"/>
              <a:t>Indacaterol 600 µg</a:t>
            </a:r>
          </a:p>
          <a:p>
            <a:pPr lvl="1"/>
            <a:r>
              <a:rPr lang="en-US" dirty="0"/>
              <a:t>DSMB noted no safety concerns at any dose </a:t>
            </a:r>
          </a:p>
          <a:p>
            <a:r>
              <a:rPr lang="en-US" dirty="0"/>
              <a:t>Formoterol 12 µg</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23</a:t>
            </a:fld>
            <a:endParaRPr lang="en-US"/>
          </a:p>
        </p:txBody>
      </p:sp>
    </p:spTree>
    <p:extLst>
      <p:ext uri="{BB962C8B-B14F-4D97-AF65-F5344CB8AC3E}">
        <p14:creationId xmlns:p14="http://schemas.microsoft.com/office/powerpoint/2010/main" val="245760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Seamless Design Example</a:t>
            </a:r>
          </a:p>
        </p:txBody>
      </p:sp>
      <p:sp>
        <p:nvSpPr>
          <p:cNvPr id="3" name="Content Placeholder 2"/>
          <p:cNvSpPr>
            <a:spLocks noGrp="1"/>
          </p:cNvSpPr>
          <p:nvPr>
            <p:ph idx="1"/>
          </p:nvPr>
        </p:nvSpPr>
        <p:spPr>
          <a:xfrm>
            <a:off x="838200" y="2116393"/>
            <a:ext cx="10515600" cy="4605082"/>
          </a:xfrm>
        </p:spPr>
        <p:txBody>
          <a:bodyPr>
            <a:normAutofit fontScale="92500" lnSpcReduction="10000"/>
          </a:bodyPr>
          <a:lstStyle/>
          <a:p>
            <a:r>
              <a:rPr lang="en-US" dirty="0"/>
              <a:t>Stage 2 ultimately enrolled 1683 across the four included study arms (this includes Stage 1 participants in addition to participants enrolled in Stage 1)</a:t>
            </a:r>
          </a:p>
          <a:p>
            <a:r>
              <a:rPr lang="en-US" dirty="0"/>
              <a:t>Those in dropped arms were not re-randomized, but did have study follow-up and close-out debriefed</a:t>
            </a:r>
          </a:p>
          <a:p>
            <a:r>
              <a:rPr lang="en-US" dirty="0"/>
              <a:t>Noted no major differences in adverse events across study arms</a:t>
            </a:r>
          </a:p>
          <a:p>
            <a:r>
              <a:rPr lang="en-US" dirty="0"/>
              <a:t>All 3 active therapy arms improved FEV1 significantly relative to placebo (p&lt;0.001 for each pairwise comparison)</a:t>
            </a:r>
          </a:p>
          <a:p>
            <a:r>
              <a:rPr lang="en-US" dirty="0"/>
              <a:t>“In conclusion, once-daily indacaterol provides clinically and statistically significant bronchodilation compared with placebo at 24 hours post dose after 12 weeks of treatment, demonstrating its suitability for once-daily dosing. Relative to tiotropium, the effect on trough FEV</a:t>
            </a:r>
            <a:r>
              <a:rPr lang="en-US" baseline="-25000" dirty="0"/>
              <a:t>1</a:t>
            </a:r>
            <a:r>
              <a:rPr lang="en-US" dirty="0"/>
              <a:t> met prespecified requirements for statistical noninferiority.” (Donohue 2010)</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24</a:t>
            </a:fld>
            <a:endParaRPr lang="en-US"/>
          </a:p>
        </p:txBody>
      </p:sp>
    </p:spTree>
    <p:extLst>
      <p:ext uri="{BB962C8B-B14F-4D97-AF65-F5344CB8AC3E}">
        <p14:creationId xmlns:p14="http://schemas.microsoft.com/office/powerpoint/2010/main" val="40556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p:txBody>
          <a:bodyPr/>
          <a:lstStyle/>
          <a:p>
            <a:r>
              <a:rPr lang="en-US" dirty="0"/>
              <a:t>Seamless designs allow for more efficient use of data across multiple studies and reduces the time between studies by incorporating them under one protocol</a:t>
            </a:r>
          </a:p>
          <a:p>
            <a:r>
              <a:rPr lang="en-US" dirty="0"/>
              <a:t>Designs may allow for longer term follow-up, especially of stage 1 participants, and allow for delayed or rarer adverse events</a:t>
            </a:r>
          </a:p>
          <a:p>
            <a:r>
              <a:rPr lang="en-US" dirty="0"/>
              <a:t>One must carefully consider the outcomes for each stage of a seamless design, especially if surrogate outcomes are used</a:t>
            </a:r>
          </a:p>
          <a:p>
            <a:r>
              <a:rPr lang="en-US" dirty="0"/>
              <a:t>Ideal to combine dose finding with initial efficacy, more generally useful for nonpivotal studies</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25</a:t>
            </a:fld>
            <a:endParaRPr lang="en-US"/>
          </a:p>
        </p:txBody>
      </p:sp>
    </p:spTree>
    <p:extLst>
      <p:ext uri="{BB962C8B-B14F-4D97-AF65-F5344CB8AC3E}">
        <p14:creationId xmlns:p14="http://schemas.microsoft.com/office/powerpoint/2010/main" val="31169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a:bodyPr>
          <a:lstStyle/>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p>
          <a:p>
            <a:r>
              <a:rPr lang="en-US" sz="1800" dirty="0">
                <a:effectLst/>
                <a:ea typeface="MS Mincho" panose="02020609040205080304" pitchFamily="49" charset="-128"/>
              </a:rPr>
              <a:t>Li, Qing, </a:t>
            </a:r>
            <a:r>
              <a:rPr lang="en-US" sz="1800" dirty="0" err="1">
                <a:effectLst/>
                <a:ea typeface="MS Mincho" panose="02020609040205080304" pitchFamily="49" charset="-128"/>
              </a:rPr>
              <a:t>Jianchang</a:t>
            </a:r>
            <a:r>
              <a:rPr lang="en-US" sz="1800" dirty="0">
                <a:effectLst/>
                <a:ea typeface="MS Mincho" panose="02020609040205080304" pitchFamily="49" charset="-128"/>
              </a:rPr>
              <a:t> Lin, and </a:t>
            </a:r>
            <a:r>
              <a:rPr lang="en-US" sz="1800" dirty="0" err="1">
                <a:effectLst/>
                <a:ea typeface="MS Mincho" panose="02020609040205080304" pitchFamily="49" charset="-128"/>
              </a:rPr>
              <a:t>Yunzhi</a:t>
            </a:r>
            <a:r>
              <a:rPr lang="en-US" sz="1800" dirty="0">
                <a:effectLst/>
                <a:ea typeface="MS Mincho" panose="02020609040205080304" pitchFamily="49" charset="-128"/>
              </a:rPr>
              <a:t> Lin. "Adaptive design implementation in confirmatory trials: methods, practical considerations and case studies." </a:t>
            </a:r>
            <a:r>
              <a:rPr lang="en-US" sz="1800" i="1" dirty="0">
                <a:effectLst/>
                <a:ea typeface="MS Mincho" panose="02020609040205080304" pitchFamily="49" charset="-128"/>
              </a:rPr>
              <a:t>Contemporary Clinical Trials </a:t>
            </a:r>
            <a:r>
              <a:rPr lang="en-US" sz="1800" dirty="0">
                <a:effectLst/>
                <a:ea typeface="MS Mincho" panose="02020609040205080304" pitchFamily="49" charset="-128"/>
              </a:rPr>
              <a:t>98 (2020): 106096.</a:t>
            </a:r>
          </a:p>
          <a:p>
            <a:r>
              <a:rPr lang="en-US" sz="1800" dirty="0">
                <a:effectLst/>
                <a:ea typeface="MS Mincho" panose="02020609040205080304" pitchFamily="49" charset="-128"/>
              </a:rPr>
              <a:t>Barnes, Peter J., et al. "Integrating indacaterol dose selection in a clinical study in COPD using an adaptive seamless design." </a:t>
            </a:r>
            <a:r>
              <a:rPr lang="en-US" sz="1800" i="1" dirty="0">
                <a:effectLst/>
                <a:ea typeface="MS Mincho" panose="02020609040205080304" pitchFamily="49" charset="-128"/>
              </a:rPr>
              <a:t>Pulmonary pharmacology &amp; therapeutics </a:t>
            </a:r>
            <a:r>
              <a:rPr lang="en-US" sz="1800" dirty="0">
                <a:effectLst/>
                <a:ea typeface="MS Mincho" panose="02020609040205080304" pitchFamily="49" charset="-128"/>
              </a:rPr>
              <a:t>23.3 (2010): 165-171.</a:t>
            </a:r>
          </a:p>
          <a:p>
            <a:r>
              <a:rPr lang="en-US" sz="1800" dirty="0">
                <a:effectLst/>
                <a:ea typeface="MS Mincho" panose="02020609040205080304" pitchFamily="49" charset="-128"/>
              </a:rPr>
              <a:t>Donohue, James F et al. “Once-daily bronchodilators for chronic obstructive pulmonary disease: indacaterol versus tiotropium.” </a:t>
            </a:r>
            <a:r>
              <a:rPr lang="en-US" sz="1800" i="1" dirty="0">
                <a:effectLst/>
                <a:ea typeface="MS Mincho" panose="02020609040205080304" pitchFamily="49" charset="-128"/>
              </a:rPr>
              <a:t>American journal of respiratory and critical care medicine </a:t>
            </a:r>
            <a:r>
              <a:rPr lang="en-US" sz="1800" dirty="0">
                <a:effectLst/>
                <a:ea typeface="MS Mincho" panose="02020609040205080304" pitchFamily="49" charset="-128"/>
              </a:rPr>
              <a:t>vol. 182,2 (2010): 155-62. doi:10.1164/rccm.200910-1500OC</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Text Placeholder 5"/>
          <p:cNvSpPr>
            <a:spLocks noGrp="1"/>
          </p:cNvSpPr>
          <p:nvPr>
            <p:ph type="body" idx="1"/>
          </p:nvPr>
        </p:nvSpPr>
        <p:spPr/>
        <p:txBody>
          <a:bodyPr/>
          <a:lstStyle/>
          <a:p>
            <a:r>
              <a:rPr lang="en-US" dirty="0"/>
              <a:t>When going from one phase to another phase is as easy as consenting your next eligible trial participant</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a:t>
            </a:fld>
            <a:endParaRPr lang="en-US"/>
          </a:p>
        </p:txBody>
      </p:sp>
    </p:spTree>
    <p:extLst>
      <p:ext uri="{BB962C8B-B14F-4D97-AF65-F5344CB8AC3E}">
        <p14:creationId xmlns:p14="http://schemas.microsoft.com/office/powerpoint/2010/main" val="410245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7FD8-0306-6CB1-ABA0-6D1144A9EF7B}"/>
              </a:ext>
            </a:extLst>
          </p:cNvPr>
          <p:cNvSpPr>
            <a:spLocks noGrp="1"/>
          </p:cNvSpPr>
          <p:nvPr>
            <p:ph type="title"/>
          </p:nvPr>
        </p:nvSpPr>
        <p:spPr/>
        <p:txBody>
          <a:bodyPr/>
          <a:lstStyle/>
          <a:p>
            <a:r>
              <a:rPr lang="en-US" dirty="0"/>
              <a:t>Motivation</a:t>
            </a:r>
          </a:p>
        </p:txBody>
      </p:sp>
      <p:sp>
        <p:nvSpPr>
          <p:cNvPr id="6" name="Content Placeholder 5">
            <a:extLst>
              <a:ext uri="{FF2B5EF4-FFF2-40B4-BE49-F238E27FC236}">
                <a16:creationId xmlns:a16="http://schemas.microsoft.com/office/drawing/2014/main" id="{9AD419EC-0998-FC24-72E5-1AE40D761138}"/>
              </a:ext>
            </a:extLst>
          </p:cNvPr>
          <p:cNvSpPr>
            <a:spLocks noGrp="1"/>
          </p:cNvSpPr>
          <p:nvPr>
            <p:ph idx="1"/>
          </p:nvPr>
        </p:nvSpPr>
        <p:spPr/>
        <p:txBody>
          <a:bodyPr>
            <a:normAutofit lnSpcReduction="10000"/>
          </a:bodyPr>
          <a:lstStyle/>
          <a:p>
            <a:r>
              <a:rPr lang="en-US" dirty="0"/>
              <a:t>In traditional trials we conduct each phase or subphase a standalone trial, which likely extends the time until drawing a conclusion on intervention efficacy and has periods between studies to design the next trial</a:t>
            </a:r>
          </a:p>
          <a:p>
            <a:r>
              <a:rPr lang="en-US" dirty="0"/>
              <a:t>In seamless designs, we attempt to “seamlessly” move from one phase or subphase to another (e.g., phase 2 to 3, 1b to 2a, 2a to 2b, etc.)</a:t>
            </a:r>
          </a:p>
          <a:p>
            <a:r>
              <a:rPr lang="en-US" dirty="0"/>
              <a:t>Data may be used from across the entire study in our final analysis</a:t>
            </a:r>
          </a:p>
          <a:p>
            <a:r>
              <a:rPr lang="en-US" dirty="0"/>
              <a:t>Related to the concept of adaptive treatment arm selection when multiple arms are considered in the earlier stage</a:t>
            </a:r>
          </a:p>
        </p:txBody>
      </p:sp>
      <p:sp>
        <p:nvSpPr>
          <p:cNvPr id="4" name="Slide Number Placeholder 3">
            <a:extLst>
              <a:ext uri="{FF2B5EF4-FFF2-40B4-BE49-F238E27FC236}">
                <a16:creationId xmlns:a16="http://schemas.microsoft.com/office/drawing/2014/main" id="{085D5B76-7B5E-98AD-7F30-338434B33A58}"/>
              </a:ext>
            </a:extLst>
          </p:cNvPr>
          <p:cNvSpPr>
            <a:spLocks noGrp="1"/>
          </p:cNvSpPr>
          <p:nvPr>
            <p:ph type="sldNum" sz="quarter" idx="12"/>
          </p:nvPr>
        </p:nvSpPr>
        <p:spPr/>
        <p:txBody>
          <a:bodyPr/>
          <a:lstStyle/>
          <a:p>
            <a:fld id="{260BABFF-207A-4E17-BB6B-068052E132E0}" type="slidenum">
              <a:rPr lang="en-US" smtClean="0"/>
              <a:pPr/>
              <a:t>4</a:t>
            </a:fld>
            <a:endParaRPr lang="en-US"/>
          </a:p>
        </p:txBody>
      </p:sp>
    </p:spTree>
    <p:extLst>
      <p:ext uri="{BB962C8B-B14F-4D97-AF65-F5344CB8AC3E}">
        <p14:creationId xmlns:p14="http://schemas.microsoft.com/office/powerpoint/2010/main" val="14076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7FD8-0306-6CB1-ABA0-6D1144A9EF7B}"/>
              </a:ext>
            </a:extLst>
          </p:cNvPr>
          <p:cNvSpPr>
            <a:spLocks noGrp="1"/>
          </p:cNvSpPr>
          <p:nvPr>
            <p:ph type="title"/>
          </p:nvPr>
        </p:nvSpPr>
        <p:spPr/>
        <p:txBody>
          <a:bodyPr>
            <a:normAutofit fontScale="90000"/>
          </a:bodyPr>
          <a:lstStyle/>
          <a:p>
            <a:r>
              <a:rPr lang="en-US" dirty="0"/>
              <a:t>Graphical Comparison of “Traditional” and Seamless Design</a:t>
            </a:r>
          </a:p>
        </p:txBody>
      </p:sp>
      <p:pic>
        <p:nvPicPr>
          <p:cNvPr id="3" name="Content Placeholder 2">
            <a:extLst>
              <a:ext uri="{FF2B5EF4-FFF2-40B4-BE49-F238E27FC236}">
                <a16:creationId xmlns:a16="http://schemas.microsoft.com/office/drawing/2014/main" id="{22F61CCF-F6DA-392D-A4F5-86A71C2C9148}"/>
              </a:ext>
            </a:extLst>
          </p:cNvPr>
          <p:cNvPicPr>
            <a:picLocks noGrp="1" noChangeAspect="1"/>
          </p:cNvPicPr>
          <p:nvPr>
            <p:ph idx="1"/>
          </p:nvPr>
        </p:nvPicPr>
        <p:blipFill>
          <a:blip r:embed="rId3"/>
          <a:stretch>
            <a:fillRect/>
          </a:stretch>
        </p:blipFill>
        <p:spPr>
          <a:xfrm>
            <a:off x="2588924" y="2116138"/>
            <a:ext cx="7014152" cy="4060825"/>
          </a:xfrm>
        </p:spPr>
      </p:pic>
      <p:sp>
        <p:nvSpPr>
          <p:cNvPr id="4" name="Slide Number Placeholder 3">
            <a:extLst>
              <a:ext uri="{FF2B5EF4-FFF2-40B4-BE49-F238E27FC236}">
                <a16:creationId xmlns:a16="http://schemas.microsoft.com/office/drawing/2014/main" id="{085D5B76-7B5E-98AD-7F30-338434B33A58}"/>
              </a:ext>
            </a:extLst>
          </p:cNvPr>
          <p:cNvSpPr>
            <a:spLocks noGrp="1"/>
          </p:cNvSpPr>
          <p:nvPr>
            <p:ph type="sldNum" sz="quarter" idx="12"/>
          </p:nvPr>
        </p:nvSpPr>
        <p:spPr/>
        <p:txBody>
          <a:bodyPr/>
          <a:lstStyle/>
          <a:p>
            <a:fld id="{260BABFF-207A-4E17-BB6B-068052E132E0}" type="slidenum">
              <a:rPr lang="en-US" smtClean="0"/>
              <a:pPr/>
              <a:t>5</a:t>
            </a:fld>
            <a:endParaRPr lang="en-US"/>
          </a:p>
        </p:txBody>
      </p:sp>
    </p:spTree>
    <p:extLst>
      <p:ext uri="{BB962C8B-B14F-4D97-AF65-F5344CB8AC3E}">
        <p14:creationId xmlns:p14="http://schemas.microsoft.com/office/powerpoint/2010/main" val="316708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266A-151E-480F-82FF-437CA8354717}"/>
              </a:ext>
            </a:extLst>
          </p:cNvPr>
          <p:cNvSpPr>
            <a:spLocks noGrp="1"/>
          </p:cNvSpPr>
          <p:nvPr>
            <p:ph type="title"/>
          </p:nvPr>
        </p:nvSpPr>
        <p:spPr/>
        <p:txBody>
          <a:bodyPr/>
          <a:lstStyle/>
          <a:p>
            <a:r>
              <a:rPr lang="en-US" dirty="0"/>
              <a:t>Seamless Designs</a:t>
            </a:r>
          </a:p>
        </p:txBody>
      </p:sp>
      <p:sp>
        <p:nvSpPr>
          <p:cNvPr id="3" name="Content Placeholder 2">
            <a:extLst>
              <a:ext uri="{FF2B5EF4-FFF2-40B4-BE49-F238E27FC236}">
                <a16:creationId xmlns:a16="http://schemas.microsoft.com/office/drawing/2014/main" id="{EACA4CA3-15E7-4E6E-B9D6-C61DC2667118}"/>
              </a:ext>
            </a:extLst>
          </p:cNvPr>
          <p:cNvSpPr>
            <a:spLocks noGrp="1"/>
          </p:cNvSpPr>
          <p:nvPr>
            <p:ph idx="1"/>
          </p:nvPr>
        </p:nvSpPr>
        <p:spPr/>
        <p:txBody>
          <a:bodyPr>
            <a:normAutofit lnSpcReduction="10000"/>
          </a:bodyPr>
          <a:lstStyle/>
          <a:p>
            <a:r>
              <a:rPr lang="en-US" dirty="0"/>
              <a:t>Seamless study designs combine multiple phases of a study into one trial </a:t>
            </a:r>
          </a:p>
          <a:p>
            <a:pPr lvl="1"/>
            <a:r>
              <a:rPr lang="en-US" dirty="0"/>
              <a:t>e.g., Phase II and Phase III combined to include both treatment selection and confirmation in one trial</a:t>
            </a:r>
          </a:p>
          <a:p>
            <a:r>
              <a:rPr lang="en-US" dirty="0"/>
              <a:t>Interim analyses used to determine what continues from first phase portion of the study to the next phase</a:t>
            </a:r>
          </a:p>
          <a:p>
            <a:r>
              <a:rPr lang="en-US" dirty="0"/>
              <a:t>Advantages include reducing overall study size, shorter development time, more long-term safety information</a:t>
            </a:r>
          </a:p>
          <a:p>
            <a:r>
              <a:rPr lang="en-US" dirty="0"/>
              <a:t>Disadvantages include logistical challenges and issues maintaining statistical properties</a:t>
            </a:r>
          </a:p>
        </p:txBody>
      </p:sp>
      <p:sp>
        <p:nvSpPr>
          <p:cNvPr id="4" name="Slide Number Placeholder 3">
            <a:extLst>
              <a:ext uri="{FF2B5EF4-FFF2-40B4-BE49-F238E27FC236}">
                <a16:creationId xmlns:a16="http://schemas.microsoft.com/office/drawing/2014/main" id="{E2E53D99-0F83-4BE6-8800-5627FF41CA3C}"/>
              </a:ext>
            </a:extLst>
          </p:cNvPr>
          <p:cNvSpPr>
            <a:spLocks noGrp="1"/>
          </p:cNvSpPr>
          <p:nvPr>
            <p:ph type="sldNum" sz="quarter" idx="12"/>
          </p:nvPr>
        </p:nvSpPr>
        <p:spPr/>
        <p:txBody>
          <a:bodyPr/>
          <a:lstStyle/>
          <a:p>
            <a:fld id="{260BABFF-207A-4E17-BB6B-068052E132E0}" type="slidenum">
              <a:rPr lang="en-US" smtClean="0"/>
              <a:pPr/>
              <a:t>6</a:t>
            </a:fld>
            <a:endParaRPr lang="en-US" dirty="0"/>
          </a:p>
        </p:txBody>
      </p:sp>
    </p:spTree>
    <p:extLst>
      <p:ext uri="{BB962C8B-B14F-4D97-AF65-F5344CB8AC3E}">
        <p14:creationId xmlns:p14="http://schemas.microsoft.com/office/powerpoint/2010/main" val="33201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9C07-A8F3-832A-926D-32EEDBB6C6F1}"/>
              </a:ext>
            </a:extLst>
          </p:cNvPr>
          <p:cNvSpPr>
            <a:spLocks noGrp="1"/>
          </p:cNvSpPr>
          <p:nvPr>
            <p:ph type="title"/>
          </p:nvPr>
        </p:nvSpPr>
        <p:spPr/>
        <p:txBody>
          <a:bodyPr>
            <a:normAutofit fontScale="90000"/>
          </a:bodyPr>
          <a:lstStyle/>
          <a:p>
            <a:r>
              <a:rPr lang="en-US" dirty="0"/>
              <a:t>Connection to Adaptive Treatment Arm Selection and Master Protocols</a:t>
            </a:r>
          </a:p>
        </p:txBody>
      </p:sp>
      <p:sp>
        <p:nvSpPr>
          <p:cNvPr id="3" name="Content Placeholder 2">
            <a:extLst>
              <a:ext uri="{FF2B5EF4-FFF2-40B4-BE49-F238E27FC236}">
                <a16:creationId xmlns:a16="http://schemas.microsoft.com/office/drawing/2014/main" id="{3148A481-07C0-8092-5839-86621B1C0BC6}"/>
              </a:ext>
            </a:extLst>
          </p:cNvPr>
          <p:cNvSpPr>
            <a:spLocks noGrp="1"/>
          </p:cNvSpPr>
          <p:nvPr>
            <p:ph idx="1"/>
          </p:nvPr>
        </p:nvSpPr>
        <p:spPr/>
        <p:txBody>
          <a:bodyPr/>
          <a:lstStyle/>
          <a:p>
            <a:r>
              <a:rPr lang="en-US" dirty="0"/>
              <a:t>There are numerous connections and similarities with seamless designs to treatment arm selection and master protocol designs like platform trials (see corresponding modules)</a:t>
            </a:r>
          </a:p>
          <a:p>
            <a:r>
              <a:rPr lang="en-US" dirty="0"/>
              <a:t>Similarities include:</a:t>
            </a:r>
          </a:p>
          <a:p>
            <a:pPr lvl="1"/>
            <a:r>
              <a:rPr lang="en-US" dirty="0"/>
              <a:t>Statistical considerations like type I error rate control</a:t>
            </a:r>
          </a:p>
          <a:p>
            <a:pPr lvl="1"/>
            <a:r>
              <a:rPr lang="en-US" dirty="0"/>
              <a:t>Choice of decision rules (e.g., statistically significant versus using a threshold versus taking “best” arm(s) regardless of significance, etc.)</a:t>
            </a:r>
          </a:p>
          <a:p>
            <a:pPr lvl="1"/>
            <a:r>
              <a:rPr lang="en-US" dirty="0"/>
              <a:t>Challenges with any temporal effects over the course of the trial</a:t>
            </a:r>
          </a:p>
        </p:txBody>
      </p:sp>
      <p:sp>
        <p:nvSpPr>
          <p:cNvPr id="4" name="Slide Number Placeholder 3">
            <a:extLst>
              <a:ext uri="{FF2B5EF4-FFF2-40B4-BE49-F238E27FC236}">
                <a16:creationId xmlns:a16="http://schemas.microsoft.com/office/drawing/2014/main" id="{26DAC063-4FFD-5F0B-3A6F-A859BA6F3BE1}"/>
              </a:ext>
            </a:extLst>
          </p:cNvPr>
          <p:cNvSpPr>
            <a:spLocks noGrp="1"/>
          </p:cNvSpPr>
          <p:nvPr>
            <p:ph type="sldNum" sz="quarter" idx="12"/>
          </p:nvPr>
        </p:nvSpPr>
        <p:spPr/>
        <p:txBody>
          <a:bodyPr/>
          <a:lstStyle/>
          <a:p>
            <a:fld id="{260BABFF-207A-4E17-BB6B-068052E132E0}" type="slidenum">
              <a:rPr lang="en-US" smtClean="0"/>
              <a:pPr/>
              <a:t>7</a:t>
            </a:fld>
            <a:endParaRPr lang="en-US"/>
          </a:p>
        </p:txBody>
      </p:sp>
    </p:spTree>
    <p:extLst>
      <p:ext uri="{BB962C8B-B14F-4D97-AF65-F5344CB8AC3E}">
        <p14:creationId xmlns:p14="http://schemas.microsoft.com/office/powerpoint/2010/main" val="187382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D43B-3B06-4D6C-8C15-5510CA5EC8B3}"/>
              </a:ext>
            </a:extLst>
          </p:cNvPr>
          <p:cNvSpPr>
            <a:spLocks noGrp="1"/>
          </p:cNvSpPr>
          <p:nvPr>
            <p:ph type="title"/>
          </p:nvPr>
        </p:nvSpPr>
        <p:spPr/>
        <p:txBody>
          <a:bodyPr/>
          <a:lstStyle/>
          <a:p>
            <a:r>
              <a:rPr lang="en-US" dirty="0"/>
              <a:t>One Version of Seamless Phase II/III Designs</a:t>
            </a:r>
          </a:p>
        </p:txBody>
      </p:sp>
      <p:sp>
        <p:nvSpPr>
          <p:cNvPr id="4" name="Slide Number Placeholder 3">
            <a:extLst>
              <a:ext uri="{FF2B5EF4-FFF2-40B4-BE49-F238E27FC236}">
                <a16:creationId xmlns:a16="http://schemas.microsoft.com/office/drawing/2014/main" id="{D85C78FA-C3A9-4A99-BE1E-A7F80E3F02B5}"/>
              </a:ext>
            </a:extLst>
          </p:cNvPr>
          <p:cNvSpPr>
            <a:spLocks noGrp="1"/>
          </p:cNvSpPr>
          <p:nvPr>
            <p:ph type="sldNum" sz="quarter" idx="12"/>
          </p:nvPr>
        </p:nvSpPr>
        <p:spPr/>
        <p:txBody>
          <a:bodyPr/>
          <a:lstStyle/>
          <a:p>
            <a:fld id="{260BABFF-207A-4E17-BB6B-068052E132E0}" type="slidenum">
              <a:rPr lang="en-US" smtClean="0"/>
              <a:pPr/>
              <a:t>8</a:t>
            </a:fld>
            <a:endParaRPr lang="en-US" dirty="0"/>
          </a:p>
        </p:txBody>
      </p:sp>
      <p:pic>
        <p:nvPicPr>
          <p:cNvPr id="5" name="Picture 2" descr="A diagram depicting a trial using seamless Phase II/Phase III design. During Phase II, participants are randomised onto one of three treatment arms. Participants on the first treatment arm receive the standard of care therapy (acting as the control). On the second treatment arm, participants receive Treatment 1. On the third treatment arm, participants receive Treatment 2. At the end of phase II, Treatments 1 and 2 are assessed for progression-free survival. Phase III begins. Participants on the first treatment arm continue to receive the standard therapy. The second treatment arm (and Treatment 1) has been dropped after the progression-free survival assessment. Participants on the third treatment arm continue to receive Treatment 2. At the end of Phase III, the standard therapy and Treatment 2 are compared in an efficacy (progression-free survival) assessment.">
            <a:extLst>
              <a:ext uri="{FF2B5EF4-FFF2-40B4-BE49-F238E27FC236}">
                <a16:creationId xmlns:a16="http://schemas.microsoft.com/office/drawing/2014/main" id="{EAEF14CA-4911-42A3-A514-B3A942924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551" y="2933968"/>
            <a:ext cx="8936421" cy="3787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741353-EE08-4816-8E2F-C551701F0CBE}"/>
              </a:ext>
            </a:extLst>
          </p:cNvPr>
          <p:cNvSpPr txBox="1"/>
          <p:nvPr/>
        </p:nvSpPr>
        <p:spPr>
          <a:xfrm>
            <a:off x="838200" y="1768273"/>
            <a:ext cx="10212116"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Compare Treatment 1 and 2 after Phase II and drop least effective arm. </a:t>
            </a:r>
          </a:p>
          <a:p>
            <a:pPr marL="342900" indent="-342900">
              <a:buFont typeface="Arial" panose="020B0604020202020204" pitchFamily="34" charset="0"/>
              <a:buChar char="•"/>
            </a:pPr>
            <a:r>
              <a:rPr lang="en-US" sz="2400" dirty="0"/>
              <a:t>Then compare efficacy after Phase III between the SOC and continued treatment using all data from Phases II and III.</a:t>
            </a:r>
          </a:p>
        </p:txBody>
      </p:sp>
    </p:spTree>
    <p:extLst>
      <p:ext uri="{BB962C8B-B14F-4D97-AF65-F5344CB8AC3E}">
        <p14:creationId xmlns:p14="http://schemas.microsoft.com/office/powerpoint/2010/main" val="70487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8E2E-937B-4625-8903-7ECFE7CA09C2}"/>
              </a:ext>
            </a:extLst>
          </p:cNvPr>
          <p:cNvSpPr>
            <a:spLocks noGrp="1"/>
          </p:cNvSpPr>
          <p:nvPr>
            <p:ph type="title"/>
          </p:nvPr>
        </p:nvSpPr>
        <p:spPr/>
        <p:txBody>
          <a:bodyPr/>
          <a:lstStyle/>
          <a:p>
            <a:r>
              <a:rPr lang="en-US" dirty="0"/>
              <a:t>Multi-Arm Multi-Stage</a:t>
            </a:r>
          </a:p>
        </p:txBody>
      </p:sp>
      <p:sp>
        <p:nvSpPr>
          <p:cNvPr id="3" name="Content Placeholder 2">
            <a:extLst>
              <a:ext uri="{FF2B5EF4-FFF2-40B4-BE49-F238E27FC236}">
                <a16:creationId xmlns:a16="http://schemas.microsoft.com/office/drawing/2014/main" id="{8490C5AE-EA23-4C62-9CC3-FD8C1394EE70}"/>
              </a:ext>
            </a:extLst>
          </p:cNvPr>
          <p:cNvSpPr>
            <a:spLocks noGrp="1"/>
          </p:cNvSpPr>
          <p:nvPr>
            <p:ph idx="1"/>
          </p:nvPr>
        </p:nvSpPr>
        <p:spPr>
          <a:xfrm>
            <a:off x="6737131" y="2116393"/>
            <a:ext cx="5059235" cy="4060569"/>
          </a:xfrm>
        </p:spPr>
        <p:txBody>
          <a:bodyPr>
            <a:normAutofit/>
          </a:bodyPr>
          <a:lstStyle/>
          <a:p>
            <a:pPr marL="0" indent="0">
              <a:buNone/>
            </a:pPr>
            <a:r>
              <a:rPr lang="en-US" dirty="0"/>
              <a:t>MAMS can drop ineffective arms early on at an interim analysis. </a:t>
            </a:r>
          </a:p>
          <a:p>
            <a:pPr marL="0" indent="0">
              <a:buNone/>
            </a:pPr>
            <a:r>
              <a:rPr lang="en-US" dirty="0"/>
              <a:t>Promising arms seamlessly continue to a (confirmatory) Phase III trial.</a:t>
            </a:r>
          </a:p>
          <a:p>
            <a:pPr marL="0" indent="0">
              <a:buNone/>
            </a:pPr>
            <a:r>
              <a:rPr lang="en-US" dirty="0"/>
              <a:t>One disadvantage is that you can only compare “Novel” arms to the Control arm (to maintain the type I error and power).</a:t>
            </a:r>
          </a:p>
        </p:txBody>
      </p:sp>
      <p:sp>
        <p:nvSpPr>
          <p:cNvPr id="4" name="Slide Number Placeholder 3">
            <a:extLst>
              <a:ext uri="{FF2B5EF4-FFF2-40B4-BE49-F238E27FC236}">
                <a16:creationId xmlns:a16="http://schemas.microsoft.com/office/drawing/2014/main" id="{13527FC6-4E86-4E33-ACF8-9DC5FB60BF2D}"/>
              </a:ext>
            </a:extLst>
          </p:cNvPr>
          <p:cNvSpPr>
            <a:spLocks noGrp="1"/>
          </p:cNvSpPr>
          <p:nvPr>
            <p:ph type="sldNum" sz="quarter" idx="12"/>
          </p:nvPr>
        </p:nvSpPr>
        <p:spPr/>
        <p:txBody>
          <a:bodyPr/>
          <a:lstStyle/>
          <a:p>
            <a:fld id="{260BABFF-207A-4E17-BB6B-068052E132E0}" type="slidenum">
              <a:rPr lang="en-US" smtClean="0"/>
              <a:pPr/>
              <a:t>9</a:t>
            </a:fld>
            <a:endParaRPr lang="en-US" dirty="0"/>
          </a:p>
        </p:txBody>
      </p:sp>
      <p:pic>
        <p:nvPicPr>
          <p:cNvPr id="5" name="Picture 2" descr="Image result for interim analysis">
            <a:extLst>
              <a:ext uri="{FF2B5EF4-FFF2-40B4-BE49-F238E27FC236}">
                <a16:creationId xmlns:a16="http://schemas.microsoft.com/office/drawing/2014/main" id="{F82726FC-FC62-409C-BD48-5B7987999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5" y="1853498"/>
            <a:ext cx="6490636" cy="486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6456"/>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EDB8ACA-6B42-4974-BCA8-570878EA97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3136</TotalTime>
  <Words>2006</Words>
  <Application>Microsoft Office PowerPoint</Application>
  <PresentationFormat>Widescreen</PresentationFormat>
  <Paragraphs>173</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MS Mincho</vt:lpstr>
      <vt:lpstr>Arial</vt:lpstr>
      <vt:lpstr>Calibri</vt:lpstr>
      <vt:lpstr>Calibri Light</vt:lpstr>
      <vt:lpstr>Office Theme</vt:lpstr>
      <vt:lpstr>Adaptive and Bayesian Methods for Clinical Trial Design Short Course</vt:lpstr>
      <vt:lpstr>Overview Paper:</vt:lpstr>
      <vt:lpstr>Background</vt:lpstr>
      <vt:lpstr>Motivation</vt:lpstr>
      <vt:lpstr>Graphical Comparison of “Traditional” and Seamless Design</vt:lpstr>
      <vt:lpstr>Seamless Designs</vt:lpstr>
      <vt:lpstr>Connection to Adaptive Treatment Arm Selection and Master Protocols</vt:lpstr>
      <vt:lpstr>One Version of Seamless Phase II/III Designs</vt:lpstr>
      <vt:lpstr>Multi-Arm Multi-Stage</vt:lpstr>
      <vt:lpstr>Seamless Designs with Dose Finding</vt:lpstr>
      <vt:lpstr>Surrogate Endpoints</vt:lpstr>
      <vt:lpstr>Surrogate Mechanism of Action</vt:lpstr>
      <vt:lpstr>Best Situation for Surrogate Endpoints</vt:lpstr>
      <vt:lpstr>Reasons for Surrogate Endpoint Failure</vt:lpstr>
      <vt:lpstr>FDA Endpoint Recommendation Examples</vt:lpstr>
      <vt:lpstr>Challenges with Surrogate Choice in Seamless Designs</vt:lpstr>
      <vt:lpstr>Design Considerations</vt:lpstr>
      <vt:lpstr>Case Study</vt:lpstr>
      <vt:lpstr>Clinical Trial: Seamless Design Example</vt:lpstr>
      <vt:lpstr>Clinical Trial: Seamless Design Example</vt:lpstr>
      <vt:lpstr>Clinical Trial: Seamless Design Example</vt:lpstr>
      <vt:lpstr>Visual Schematic of the Seamless Design</vt:lpstr>
      <vt:lpstr>Clinical Trial: Seamless Design Example</vt:lpstr>
      <vt:lpstr>Clinical Trial: Seamless Design Example</vt:lpstr>
      <vt:lpstr>Module Conclusions</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155</cp:revision>
  <dcterms:created xsi:type="dcterms:W3CDTF">2015-07-27T20:53:12Z</dcterms:created>
  <dcterms:modified xsi:type="dcterms:W3CDTF">2024-06-05T18:43:28Z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