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8"/>
  </p:notesMasterIdLst>
  <p:handoutMasterIdLst>
    <p:handoutMasterId r:id="rId59"/>
  </p:handoutMasterIdLst>
  <p:sldIdLst>
    <p:sldId id="329" r:id="rId5"/>
    <p:sldId id="437" r:id="rId6"/>
    <p:sldId id="448" r:id="rId7"/>
    <p:sldId id="497" r:id="rId8"/>
    <p:sldId id="277" r:id="rId9"/>
    <p:sldId id="475" r:id="rId10"/>
    <p:sldId id="496" r:id="rId11"/>
    <p:sldId id="512" r:id="rId12"/>
    <p:sldId id="521" r:id="rId13"/>
    <p:sldId id="522" r:id="rId14"/>
    <p:sldId id="525" r:id="rId15"/>
    <p:sldId id="526" r:id="rId16"/>
    <p:sldId id="531" r:id="rId17"/>
    <p:sldId id="532" r:id="rId18"/>
    <p:sldId id="527" r:id="rId19"/>
    <p:sldId id="528" r:id="rId20"/>
    <p:sldId id="529" r:id="rId21"/>
    <p:sldId id="530" r:id="rId22"/>
    <p:sldId id="533" r:id="rId23"/>
    <p:sldId id="534" r:id="rId24"/>
    <p:sldId id="535" r:id="rId25"/>
    <p:sldId id="536" r:id="rId26"/>
    <p:sldId id="537" r:id="rId27"/>
    <p:sldId id="538" r:id="rId28"/>
    <p:sldId id="539" r:id="rId29"/>
    <p:sldId id="540" r:id="rId30"/>
    <p:sldId id="541" r:id="rId31"/>
    <p:sldId id="542" r:id="rId32"/>
    <p:sldId id="543" r:id="rId33"/>
    <p:sldId id="523" r:id="rId34"/>
    <p:sldId id="550" r:id="rId35"/>
    <p:sldId id="524" r:id="rId36"/>
    <p:sldId id="544" r:id="rId37"/>
    <p:sldId id="545" r:id="rId38"/>
    <p:sldId id="546" r:id="rId39"/>
    <p:sldId id="547" r:id="rId40"/>
    <p:sldId id="548" r:id="rId41"/>
    <p:sldId id="549" r:id="rId42"/>
    <p:sldId id="551" r:id="rId43"/>
    <p:sldId id="552" r:id="rId44"/>
    <p:sldId id="553" r:id="rId45"/>
    <p:sldId id="554" r:id="rId46"/>
    <p:sldId id="330" r:id="rId47"/>
    <p:sldId id="514" r:id="rId48"/>
    <p:sldId id="515" r:id="rId49"/>
    <p:sldId id="516" r:id="rId50"/>
    <p:sldId id="517" r:id="rId51"/>
    <p:sldId id="518" r:id="rId52"/>
    <p:sldId id="519" r:id="rId53"/>
    <p:sldId id="312" r:id="rId54"/>
    <p:sldId id="520" r:id="rId55"/>
    <p:sldId id="275" r:id="rId56"/>
    <p:sldId id="495"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420E7A2-156F-40D8-9042-B328BD19A520}">
          <p14:sldIdLst>
            <p14:sldId id="329"/>
            <p14:sldId id="437"/>
            <p14:sldId id="448"/>
            <p14:sldId id="497"/>
            <p14:sldId id="277"/>
            <p14:sldId id="475"/>
            <p14:sldId id="496"/>
            <p14:sldId id="512"/>
            <p14:sldId id="521"/>
            <p14:sldId id="522"/>
            <p14:sldId id="525"/>
            <p14:sldId id="526"/>
            <p14:sldId id="531"/>
            <p14:sldId id="532"/>
            <p14:sldId id="527"/>
            <p14:sldId id="528"/>
            <p14:sldId id="529"/>
            <p14:sldId id="530"/>
            <p14:sldId id="533"/>
            <p14:sldId id="534"/>
            <p14:sldId id="535"/>
            <p14:sldId id="536"/>
            <p14:sldId id="537"/>
            <p14:sldId id="538"/>
            <p14:sldId id="539"/>
            <p14:sldId id="540"/>
            <p14:sldId id="541"/>
            <p14:sldId id="542"/>
            <p14:sldId id="543"/>
            <p14:sldId id="523"/>
            <p14:sldId id="550"/>
            <p14:sldId id="524"/>
            <p14:sldId id="544"/>
            <p14:sldId id="545"/>
            <p14:sldId id="546"/>
            <p14:sldId id="547"/>
            <p14:sldId id="548"/>
            <p14:sldId id="549"/>
            <p14:sldId id="551"/>
            <p14:sldId id="552"/>
            <p14:sldId id="553"/>
            <p14:sldId id="554"/>
            <p14:sldId id="330"/>
            <p14:sldId id="514"/>
            <p14:sldId id="515"/>
            <p14:sldId id="516"/>
            <p14:sldId id="517"/>
            <p14:sldId id="518"/>
            <p14:sldId id="519"/>
            <p14:sldId id="312"/>
            <p14:sldId id="520"/>
            <p14:sldId id="275"/>
            <p14:sldId id="49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0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36" autoAdjust="0"/>
  </p:normalViewPr>
  <p:slideViewPr>
    <p:cSldViewPr snapToGrid="0">
      <p:cViewPr varScale="1">
        <p:scale>
          <a:sx n="94" d="100"/>
          <a:sy n="94" d="100"/>
        </p:scale>
        <p:origin x="1464" y="77"/>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A6F325-4E3A-4A07-9D27-CCF5150B338E}" type="datetimeFigureOut">
              <a:rPr lang="en-US" smtClean="0"/>
              <a:t>5/31/2024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EEE41-A4DF-4714-A5A0-DF34E988F945}" type="slidenum">
              <a:rPr lang="en-US" smtClean="0"/>
              <a:t>‹#›</a:t>
            </a:fld>
            <a:endParaRPr lang="en-US"/>
          </a:p>
        </p:txBody>
      </p:sp>
    </p:spTree>
    <p:extLst>
      <p:ext uri="{BB962C8B-B14F-4D97-AF65-F5344CB8AC3E}">
        <p14:creationId xmlns:p14="http://schemas.microsoft.com/office/powerpoint/2010/main" val="3293028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F4F601-252A-45E2-9DD7-BE4ED440ECE7}" type="datetimeFigureOut">
              <a:rPr lang="en-US" smtClean="0"/>
              <a:t>5/31/2024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77AC0A-6604-464F-889C-A0807269330A}" type="slidenum">
              <a:rPr lang="en-US" smtClean="0"/>
              <a:t>‹#›</a:t>
            </a:fld>
            <a:endParaRPr lang="en-US"/>
          </a:p>
        </p:txBody>
      </p:sp>
    </p:spTree>
    <p:extLst>
      <p:ext uri="{BB962C8B-B14F-4D97-AF65-F5344CB8AC3E}">
        <p14:creationId xmlns:p14="http://schemas.microsoft.com/office/powerpoint/2010/main" val="2457809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accessdata.fda.gov/drugsatfda_docs/nda/2015/204958Orig1s000StatR.pdf"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everydayhealth.com/multiple-sclerosis/treatment/things-you-should-know-before-joining-ms-clinical-tria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xx</a:t>
            </a:r>
          </a:p>
        </p:txBody>
      </p:sp>
      <p:sp>
        <p:nvSpPr>
          <p:cNvPr id="4" name="Slide Number Placeholder 3"/>
          <p:cNvSpPr>
            <a:spLocks noGrp="1"/>
          </p:cNvSpPr>
          <p:nvPr>
            <p:ph type="sldNum" sz="quarter" idx="5"/>
          </p:nvPr>
        </p:nvSpPr>
        <p:spPr/>
        <p:txBody>
          <a:bodyPr/>
          <a:lstStyle/>
          <a:p>
            <a:fld id="{CE77AC0A-6604-464F-889C-A0807269330A}" type="slidenum">
              <a:rPr lang="en-US" smtClean="0"/>
              <a:t>1</a:t>
            </a:fld>
            <a:endParaRPr lang="en-US"/>
          </a:p>
        </p:txBody>
      </p:sp>
    </p:spTree>
    <p:extLst>
      <p:ext uri="{BB962C8B-B14F-4D97-AF65-F5344CB8AC3E}">
        <p14:creationId xmlns:p14="http://schemas.microsoft.com/office/powerpoint/2010/main" val="949237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Baumann, Lukas, Maximilian </a:t>
            </a:r>
            <a:r>
              <a:rPr lang="en-US" dirty="0" err="1"/>
              <a:t>Pilz</a:t>
            </a:r>
            <a:r>
              <a:rPr lang="en-US" dirty="0"/>
              <a:t>, and </a:t>
            </a:r>
            <a:r>
              <a:rPr lang="en-US" dirty="0" err="1"/>
              <a:t>Meinhard</a:t>
            </a:r>
            <a:r>
              <a:rPr lang="en-US" dirty="0"/>
              <a:t> </a:t>
            </a:r>
            <a:r>
              <a:rPr lang="en-US" dirty="0" err="1"/>
              <a:t>Kieser</a:t>
            </a:r>
            <a:r>
              <a:rPr lang="en-US" dirty="0"/>
              <a:t>. "</a:t>
            </a:r>
            <a:r>
              <a:rPr lang="en-US" dirty="0" err="1"/>
              <a:t>blindrecalc</a:t>
            </a:r>
            <a:r>
              <a:rPr lang="en-US" dirty="0"/>
              <a:t>-An R Package for Blinded Sample Size Recalculation." </a:t>
            </a:r>
            <a:r>
              <a:rPr lang="en-US" i="1" dirty="0"/>
              <a:t>R Journal</a:t>
            </a:r>
            <a:r>
              <a:rPr lang="en-US" dirty="0"/>
              <a:t> 14.1 (2022).</a:t>
            </a:r>
          </a:p>
          <a:p>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16</a:t>
            </a:fld>
            <a:endParaRPr lang="en-US"/>
          </a:p>
        </p:txBody>
      </p:sp>
    </p:spTree>
    <p:extLst>
      <p:ext uri="{BB962C8B-B14F-4D97-AF65-F5344CB8AC3E}">
        <p14:creationId xmlns:p14="http://schemas.microsoft.com/office/powerpoint/2010/main" val="865312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Baumann, Lukas, Maximilian </a:t>
            </a:r>
            <a:r>
              <a:rPr lang="en-US" dirty="0" err="1"/>
              <a:t>Pilz</a:t>
            </a:r>
            <a:r>
              <a:rPr lang="en-US" dirty="0"/>
              <a:t>, and </a:t>
            </a:r>
            <a:r>
              <a:rPr lang="en-US" dirty="0" err="1"/>
              <a:t>Meinhard</a:t>
            </a:r>
            <a:r>
              <a:rPr lang="en-US" dirty="0"/>
              <a:t> </a:t>
            </a:r>
            <a:r>
              <a:rPr lang="en-US" dirty="0" err="1"/>
              <a:t>Kieser</a:t>
            </a:r>
            <a:r>
              <a:rPr lang="en-US" dirty="0"/>
              <a:t>. "</a:t>
            </a:r>
            <a:r>
              <a:rPr lang="en-US" dirty="0" err="1"/>
              <a:t>blindrecalc</a:t>
            </a:r>
            <a:r>
              <a:rPr lang="en-US" dirty="0"/>
              <a:t>-An R Package for Blinded Sample Size Recalculation." </a:t>
            </a:r>
            <a:r>
              <a:rPr lang="en-US" i="1" dirty="0"/>
              <a:t>R Journal</a:t>
            </a:r>
            <a:r>
              <a:rPr lang="en-US" dirty="0"/>
              <a:t> 14.1 (2022).</a:t>
            </a:r>
          </a:p>
          <a:p>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17</a:t>
            </a:fld>
            <a:endParaRPr lang="en-US"/>
          </a:p>
        </p:txBody>
      </p:sp>
    </p:spTree>
    <p:extLst>
      <p:ext uri="{BB962C8B-B14F-4D97-AF65-F5344CB8AC3E}">
        <p14:creationId xmlns:p14="http://schemas.microsoft.com/office/powerpoint/2010/main" val="2996429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Baumann, Lukas, Maximilian </a:t>
            </a:r>
            <a:r>
              <a:rPr lang="en-US" dirty="0" err="1"/>
              <a:t>Pilz</a:t>
            </a:r>
            <a:r>
              <a:rPr lang="en-US" dirty="0"/>
              <a:t>, and </a:t>
            </a:r>
            <a:r>
              <a:rPr lang="en-US" dirty="0" err="1"/>
              <a:t>Meinhard</a:t>
            </a:r>
            <a:r>
              <a:rPr lang="en-US" dirty="0"/>
              <a:t> </a:t>
            </a:r>
            <a:r>
              <a:rPr lang="en-US" dirty="0" err="1"/>
              <a:t>Kieser</a:t>
            </a:r>
            <a:r>
              <a:rPr lang="en-US" dirty="0"/>
              <a:t>. "</a:t>
            </a:r>
            <a:r>
              <a:rPr lang="en-US" dirty="0" err="1"/>
              <a:t>blindrecalc</a:t>
            </a:r>
            <a:r>
              <a:rPr lang="en-US" dirty="0"/>
              <a:t>-An R Package for Blinded Sample Size Recalculation." </a:t>
            </a:r>
            <a:r>
              <a:rPr lang="en-US" i="1" dirty="0"/>
              <a:t>R Journal</a:t>
            </a:r>
            <a:r>
              <a:rPr lang="en-US" dirty="0"/>
              <a:t> 14.1 (2022).</a:t>
            </a:r>
          </a:p>
          <a:p>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18</a:t>
            </a:fld>
            <a:endParaRPr lang="en-US"/>
          </a:p>
        </p:txBody>
      </p:sp>
    </p:spTree>
    <p:extLst>
      <p:ext uri="{BB962C8B-B14F-4D97-AF65-F5344CB8AC3E}">
        <p14:creationId xmlns:p14="http://schemas.microsoft.com/office/powerpoint/2010/main" val="2779147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ea typeface="MS Mincho" panose="02020609040205080304" pitchFamily="49" charset="-128"/>
            </a:endParaRPr>
          </a:p>
        </p:txBody>
      </p:sp>
      <p:sp>
        <p:nvSpPr>
          <p:cNvPr id="4" name="Slide Number Placeholder 3"/>
          <p:cNvSpPr>
            <a:spLocks noGrp="1"/>
          </p:cNvSpPr>
          <p:nvPr>
            <p:ph type="sldNum" sz="quarter" idx="5"/>
          </p:nvPr>
        </p:nvSpPr>
        <p:spPr/>
        <p:txBody>
          <a:bodyPr/>
          <a:lstStyle/>
          <a:p>
            <a:fld id="{CE77AC0A-6604-464F-889C-A0807269330A}" type="slidenum">
              <a:rPr lang="en-US" smtClean="0"/>
              <a:t>19</a:t>
            </a:fld>
            <a:endParaRPr lang="en-US"/>
          </a:p>
        </p:txBody>
      </p:sp>
    </p:spTree>
    <p:extLst>
      <p:ext uri="{BB962C8B-B14F-4D97-AF65-F5344CB8AC3E}">
        <p14:creationId xmlns:p14="http://schemas.microsoft.com/office/powerpoint/2010/main" val="3594107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MS Mincho" panose="02020609040205080304" pitchFamily="49" charset="-128"/>
              </a:rPr>
              <a:t>Simulate interim data for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ea typeface="MS Mincho" panose="020206090402050803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ea typeface="MS Mincho" panose="02020609040205080304" pitchFamily="49" charset="-128"/>
              </a:rPr>
              <a:t>set.seed</a:t>
            </a:r>
            <a:r>
              <a:rPr lang="en-US" sz="1200" dirty="0">
                <a:effectLst/>
                <a:ea typeface="MS Mincho" panose="02020609040205080304" pitchFamily="49" charset="-128"/>
              </a:rPr>
              <a:t>(515)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ea typeface="MS Mincho" panose="02020609040205080304" pitchFamily="49" charset="-128"/>
              </a:rPr>
              <a:t>trt</a:t>
            </a:r>
            <a:r>
              <a:rPr lang="en-US" sz="1200" dirty="0">
                <a:effectLst/>
                <a:ea typeface="MS Mincho" panose="02020609040205080304" pitchFamily="49" charset="-128"/>
              </a:rPr>
              <a:t> &lt;- </a:t>
            </a:r>
            <a:r>
              <a:rPr lang="en-US" sz="1200" dirty="0" err="1">
                <a:effectLst/>
                <a:ea typeface="MS Mincho" panose="02020609040205080304" pitchFamily="49" charset="-128"/>
              </a:rPr>
              <a:t>rbinom</a:t>
            </a:r>
            <a:r>
              <a:rPr lang="en-US" sz="1200" dirty="0">
                <a:effectLst/>
                <a:ea typeface="MS Mincho" panose="02020609040205080304" pitchFamily="49" charset="-128"/>
              </a:rPr>
              <a:t>(n=50, prob=0.6, size=1)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MS Mincho" panose="02020609040205080304" pitchFamily="49" charset="-128"/>
              </a:rPr>
              <a:t>con &lt;- </a:t>
            </a:r>
            <a:r>
              <a:rPr lang="en-US" sz="1200" dirty="0" err="1">
                <a:effectLst/>
                <a:ea typeface="MS Mincho" panose="02020609040205080304" pitchFamily="49" charset="-128"/>
              </a:rPr>
              <a:t>rbinom</a:t>
            </a:r>
            <a:r>
              <a:rPr lang="en-US" sz="1200" dirty="0">
                <a:effectLst/>
                <a:ea typeface="MS Mincho" panose="02020609040205080304" pitchFamily="49" charset="-128"/>
              </a:rPr>
              <a:t>(n=50, prob=0.4, size=1)</a:t>
            </a:r>
          </a:p>
        </p:txBody>
      </p:sp>
      <p:sp>
        <p:nvSpPr>
          <p:cNvPr id="4" name="Slide Number Placeholder 3"/>
          <p:cNvSpPr>
            <a:spLocks noGrp="1"/>
          </p:cNvSpPr>
          <p:nvPr>
            <p:ph type="sldNum" sz="quarter" idx="5"/>
          </p:nvPr>
        </p:nvSpPr>
        <p:spPr/>
        <p:txBody>
          <a:bodyPr/>
          <a:lstStyle/>
          <a:p>
            <a:fld id="{CE77AC0A-6604-464F-889C-A0807269330A}" type="slidenum">
              <a:rPr lang="en-US" smtClean="0"/>
              <a:t>20</a:t>
            </a:fld>
            <a:endParaRPr lang="en-US"/>
          </a:p>
        </p:txBody>
      </p:sp>
    </p:spTree>
    <p:extLst>
      <p:ext uri="{BB962C8B-B14F-4D97-AF65-F5344CB8AC3E}">
        <p14:creationId xmlns:p14="http://schemas.microsoft.com/office/powerpoint/2010/main" val="4129992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ea typeface="MS Mincho" panose="02020609040205080304" pitchFamily="49" charset="-128"/>
            </a:endParaRPr>
          </a:p>
        </p:txBody>
      </p:sp>
      <p:sp>
        <p:nvSpPr>
          <p:cNvPr id="4" name="Slide Number Placeholder 3"/>
          <p:cNvSpPr>
            <a:spLocks noGrp="1"/>
          </p:cNvSpPr>
          <p:nvPr>
            <p:ph type="sldNum" sz="quarter" idx="5"/>
          </p:nvPr>
        </p:nvSpPr>
        <p:spPr/>
        <p:txBody>
          <a:bodyPr/>
          <a:lstStyle/>
          <a:p>
            <a:fld id="{CE77AC0A-6604-464F-889C-A0807269330A}" type="slidenum">
              <a:rPr lang="en-US" smtClean="0"/>
              <a:t>21</a:t>
            </a:fld>
            <a:endParaRPr lang="en-US"/>
          </a:p>
        </p:txBody>
      </p:sp>
    </p:spTree>
    <p:extLst>
      <p:ext uri="{BB962C8B-B14F-4D97-AF65-F5344CB8AC3E}">
        <p14:creationId xmlns:p14="http://schemas.microsoft.com/office/powerpoint/2010/main" val="2216363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Shih,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Weichung</a:t>
            </a:r>
            <a:r>
              <a:rPr lang="en-US" sz="1800" dirty="0">
                <a:effectLst/>
                <a:latin typeface="Calibri" panose="020F0502020204030204" pitchFamily="34" charset="0"/>
                <a:ea typeface="Calibri" panose="020F0502020204030204" pitchFamily="34" charset="0"/>
                <a:cs typeface="Times New Roman" panose="02020603050405020304" pitchFamily="18" charset="0"/>
              </a:rPr>
              <a:t> Joseph, and Peng‐Liang Zhao. "Design for sample size re‐estimation with interim data for double‐blind clinical trials with binary outcomes."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Statistics in Medicine</a:t>
            </a:r>
            <a:r>
              <a:rPr lang="en-US" sz="1800" dirty="0">
                <a:effectLst/>
                <a:latin typeface="Calibri" panose="020F0502020204030204" pitchFamily="34" charset="0"/>
                <a:ea typeface="Calibri" panose="020F0502020204030204" pitchFamily="34" charset="0"/>
                <a:cs typeface="Times New Roman" panose="02020603050405020304" pitchFamily="18" charset="0"/>
              </a:rPr>
              <a:t> 16.17 (1997): 1913-1923.</a:t>
            </a:r>
          </a:p>
          <a:p>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22</a:t>
            </a:fld>
            <a:endParaRPr lang="en-US"/>
          </a:p>
        </p:txBody>
      </p:sp>
    </p:spTree>
    <p:extLst>
      <p:ext uri="{BB962C8B-B14F-4D97-AF65-F5344CB8AC3E}">
        <p14:creationId xmlns:p14="http://schemas.microsoft.com/office/powerpoint/2010/main" val="555212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Shih,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Weichung</a:t>
            </a:r>
            <a:r>
              <a:rPr lang="en-US" sz="1800" dirty="0">
                <a:effectLst/>
                <a:latin typeface="Calibri" panose="020F0502020204030204" pitchFamily="34" charset="0"/>
                <a:ea typeface="Calibri" panose="020F0502020204030204" pitchFamily="34" charset="0"/>
                <a:cs typeface="Times New Roman" panose="02020603050405020304" pitchFamily="18" charset="0"/>
              </a:rPr>
              <a:t> Joseph, and Peng‐Liang Zhao. "Design for sample size re‐estimation with interim data for double‐blind clinical trials with binary outcomes."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Statistics in Medicine</a:t>
            </a:r>
            <a:r>
              <a:rPr lang="en-US" sz="1800" dirty="0">
                <a:effectLst/>
                <a:latin typeface="Calibri" panose="020F0502020204030204" pitchFamily="34" charset="0"/>
                <a:ea typeface="Calibri" panose="020F0502020204030204" pitchFamily="34" charset="0"/>
                <a:cs typeface="Times New Roman" panose="02020603050405020304" pitchFamily="18" charset="0"/>
              </a:rPr>
              <a:t> 16.17 (1997): 1913-1923.</a:t>
            </a:r>
          </a:p>
          <a:p>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23</a:t>
            </a:fld>
            <a:endParaRPr lang="en-US"/>
          </a:p>
        </p:txBody>
      </p:sp>
    </p:spTree>
    <p:extLst>
      <p:ext uri="{BB962C8B-B14F-4D97-AF65-F5344CB8AC3E}">
        <p14:creationId xmlns:p14="http://schemas.microsoft.com/office/powerpoint/2010/main" val="2255147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Shih,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Weichung</a:t>
            </a:r>
            <a:r>
              <a:rPr lang="en-US" sz="1800" dirty="0">
                <a:effectLst/>
                <a:latin typeface="Calibri" panose="020F0502020204030204" pitchFamily="34" charset="0"/>
                <a:ea typeface="Calibri" panose="020F0502020204030204" pitchFamily="34" charset="0"/>
                <a:cs typeface="Times New Roman" panose="02020603050405020304" pitchFamily="18" charset="0"/>
              </a:rPr>
              <a:t> Joseph, and Peng‐Liang Zhao. "Design for sample size re‐estimation with interim data for double‐blind clinical trials with binary outcomes."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Statistics in Medicine</a:t>
            </a:r>
            <a:r>
              <a:rPr lang="en-US" sz="1800" dirty="0">
                <a:effectLst/>
                <a:latin typeface="Calibri" panose="020F0502020204030204" pitchFamily="34" charset="0"/>
                <a:ea typeface="Calibri" panose="020F0502020204030204" pitchFamily="34" charset="0"/>
                <a:cs typeface="Times New Roman" panose="02020603050405020304" pitchFamily="18" charset="0"/>
              </a:rPr>
              <a:t> 16.17 (1997): 1913-1923.</a:t>
            </a:r>
          </a:p>
          <a:p>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24</a:t>
            </a:fld>
            <a:endParaRPr lang="en-US"/>
          </a:p>
        </p:txBody>
      </p:sp>
    </p:spTree>
    <p:extLst>
      <p:ext uri="{BB962C8B-B14F-4D97-AF65-F5344CB8AC3E}">
        <p14:creationId xmlns:p14="http://schemas.microsoft.com/office/powerpoint/2010/main" val="1511276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ea typeface="MS Mincho" panose="02020609040205080304" pitchFamily="49" charset="-128"/>
            </a:endParaRPr>
          </a:p>
        </p:txBody>
      </p:sp>
      <p:sp>
        <p:nvSpPr>
          <p:cNvPr id="4" name="Slide Number Placeholder 3"/>
          <p:cNvSpPr>
            <a:spLocks noGrp="1"/>
          </p:cNvSpPr>
          <p:nvPr>
            <p:ph type="sldNum" sz="quarter" idx="5"/>
          </p:nvPr>
        </p:nvSpPr>
        <p:spPr/>
        <p:txBody>
          <a:bodyPr/>
          <a:lstStyle/>
          <a:p>
            <a:fld id="{CE77AC0A-6604-464F-889C-A0807269330A}" type="slidenum">
              <a:rPr lang="en-US" smtClean="0"/>
              <a:t>35</a:t>
            </a:fld>
            <a:endParaRPr lang="en-US"/>
          </a:p>
        </p:txBody>
      </p:sp>
    </p:spTree>
    <p:extLst>
      <p:ext uri="{BB962C8B-B14F-4D97-AF65-F5344CB8AC3E}">
        <p14:creationId xmlns:p14="http://schemas.microsoft.com/office/powerpoint/2010/main" val="3816954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Table 1 from Ciolino, Jody D., Alexander M. Kaizer, and Lauren </a:t>
            </a:r>
            <a:r>
              <a:rPr lang="en-US" dirty="0" err="1"/>
              <a:t>Balmert</a:t>
            </a:r>
            <a:r>
              <a:rPr lang="en-US" dirty="0"/>
              <a:t> Bonner. "Guidance on interim analysis methods in clinical trials." </a:t>
            </a:r>
            <a:r>
              <a:rPr lang="en-US" i="1" dirty="0"/>
              <a:t>Journal of Clinical and Translational Science</a:t>
            </a:r>
            <a:r>
              <a:rPr lang="en-US" dirty="0"/>
              <a:t> 7.1 (2023): e124.</a:t>
            </a:r>
          </a:p>
          <a:p>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4</a:t>
            </a:fld>
            <a:endParaRPr lang="en-US"/>
          </a:p>
        </p:txBody>
      </p:sp>
    </p:spTree>
    <p:extLst>
      <p:ext uri="{BB962C8B-B14F-4D97-AF65-F5344CB8AC3E}">
        <p14:creationId xmlns:p14="http://schemas.microsoft.com/office/powerpoint/2010/main" val="3777815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MS Mincho" panose="02020609040205080304" pitchFamily="49" charset="-128"/>
              </a:rPr>
              <a:t>Simulate observed interim mean (variance) for each group: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ea typeface="MS Mincho" panose="020206090402050803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ea typeface="MS Mincho" panose="02020609040205080304" pitchFamily="49" charset="-128"/>
              </a:rPr>
              <a:t>set.seed</a:t>
            </a:r>
            <a:r>
              <a:rPr lang="en-US" sz="1200" dirty="0">
                <a:effectLst/>
                <a:ea typeface="MS Mincho" panose="02020609040205080304" pitchFamily="49" charset="-128"/>
              </a:rPr>
              <a:t>(515)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ea typeface="MS Mincho" panose="02020609040205080304" pitchFamily="49" charset="-128"/>
              </a:rPr>
              <a:t>trt</a:t>
            </a:r>
            <a:r>
              <a:rPr lang="en-US" sz="1200" dirty="0">
                <a:effectLst/>
                <a:ea typeface="MS Mincho" panose="02020609040205080304" pitchFamily="49" charset="-128"/>
              </a:rPr>
              <a:t> &lt;- </a:t>
            </a:r>
            <a:r>
              <a:rPr lang="en-US" sz="1200" dirty="0" err="1">
                <a:effectLst/>
                <a:ea typeface="MS Mincho" panose="02020609040205080304" pitchFamily="49" charset="-128"/>
              </a:rPr>
              <a:t>rnorm</a:t>
            </a:r>
            <a:r>
              <a:rPr lang="en-US" sz="1200" dirty="0">
                <a:effectLst/>
                <a:ea typeface="MS Mincho" panose="02020609040205080304" pitchFamily="49" charset="-128"/>
              </a:rPr>
              <a:t>(n=79, mean=1, </a:t>
            </a:r>
            <a:r>
              <a:rPr lang="en-US" sz="1200" dirty="0" err="1">
                <a:effectLst/>
                <a:ea typeface="MS Mincho" panose="02020609040205080304" pitchFamily="49" charset="-128"/>
              </a:rPr>
              <a:t>sd</a:t>
            </a:r>
            <a:r>
              <a:rPr lang="en-US" sz="1200" dirty="0">
                <a:effectLst/>
                <a:ea typeface="MS Mincho" panose="02020609040205080304" pitchFamily="49" charset="-128"/>
              </a:rPr>
              <a:t>=sqrt(10))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MS Mincho" panose="02020609040205080304" pitchFamily="49" charset="-128"/>
              </a:rPr>
              <a:t>con &lt;- </a:t>
            </a:r>
            <a:r>
              <a:rPr lang="en-US" sz="1200" dirty="0" err="1">
                <a:effectLst/>
                <a:ea typeface="MS Mincho" panose="02020609040205080304" pitchFamily="49" charset="-128"/>
              </a:rPr>
              <a:t>rnorm</a:t>
            </a:r>
            <a:r>
              <a:rPr lang="en-US" sz="1200" dirty="0">
                <a:effectLst/>
                <a:ea typeface="MS Mincho" panose="02020609040205080304" pitchFamily="49" charset="-128"/>
              </a:rPr>
              <a:t>(n=79, mean=0, </a:t>
            </a:r>
            <a:r>
              <a:rPr lang="en-US" sz="1200" dirty="0" err="1">
                <a:effectLst/>
                <a:ea typeface="MS Mincho" panose="02020609040205080304" pitchFamily="49" charset="-128"/>
              </a:rPr>
              <a:t>sd</a:t>
            </a:r>
            <a:r>
              <a:rPr lang="en-US" sz="1200" dirty="0">
                <a:effectLst/>
                <a:ea typeface="MS Mincho" panose="02020609040205080304" pitchFamily="49" charset="-128"/>
              </a:rPr>
              <a:t>=sqrt(10))</a:t>
            </a:r>
          </a:p>
        </p:txBody>
      </p:sp>
      <p:sp>
        <p:nvSpPr>
          <p:cNvPr id="4" name="Slide Number Placeholder 3"/>
          <p:cNvSpPr>
            <a:spLocks noGrp="1"/>
          </p:cNvSpPr>
          <p:nvPr>
            <p:ph type="sldNum" sz="quarter" idx="5"/>
          </p:nvPr>
        </p:nvSpPr>
        <p:spPr/>
        <p:txBody>
          <a:bodyPr/>
          <a:lstStyle/>
          <a:p>
            <a:fld id="{CE77AC0A-6604-464F-889C-A0807269330A}" type="slidenum">
              <a:rPr lang="en-US" smtClean="0"/>
              <a:t>36</a:t>
            </a:fld>
            <a:endParaRPr lang="en-US"/>
          </a:p>
        </p:txBody>
      </p:sp>
    </p:spTree>
    <p:extLst>
      <p:ext uri="{BB962C8B-B14F-4D97-AF65-F5344CB8AC3E}">
        <p14:creationId xmlns:p14="http://schemas.microsoft.com/office/powerpoint/2010/main" val="14025985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MS Mincho" panose="02020609040205080304" pitchFamily="49" charset="-128"/>
              </a:rPr>
              <a:t>Simulate observed interim mean (variance) for each group: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ea typeface="MS Mincho" panose="020206090402050803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ea typeface="MS Mincho" panose="02020609040205080304" pitchFamily="49" charset="-128"/>
              </a:rPr>
              <a:t>set.seed</a:t>
            </a:r>
            <a:r>
              <a:rPr lang="en-US" sz="1200" dirty="0">
                <a:effectLst/>
                <a:ea typeface="MS Mincho" panose="02020609040205080304" pitchFamily="49" charset="-128"/>
              </a:rPr>
              <a:t>(515)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ea typeface="MS Mincho" panose="02020609040205080304" pitchFamily="49" charset="-128"/>
              </a:rPr>
              <a:t>trt</a:t>
            </a:r>
            <a:r>
              <a:rPr lang="en-US" sz="1200" dirty="0">
                <a:effectLst/>
                <a:ea typeface="MS Mincho" panose="02020609040205080304" pitchFamily="49" charset="-128"/>
              </a:rPr>
              <a:t> &lt;- </a:t>
            </a:r>
            <a:r>
              <a:rPr lang="en-US" sz="1200" dirty="0" err="1">
                <a:effectLst/>
                <a:ea typeface="MS Mincho" panose="02020609040205080304" pitchFamily="49" charset="-128"/>
              </a:rPr>
              <a:t>rnorm</a:t>
            </a:r>
            <a:r>
              <a:rPr lang="en-US" sz="1200" dirty="0">
                <a:effectLst/>
                <a:ea typeface="MS Mincho" panose="02020609040205080304" pitchFamily="49" charset="-128"/>
              </a:rPr>
              <a:t>(n=79, mean=1, </a:t>
            </a:r>
            <a:r>
              <a:rPr lang="en-US" sz="1200" dirty="0" err="1">
                <a:effectLst/>
                <a:ea typeface="MS Mincho" panose="02020609040205080304" pitchFamily="49" charset="-128"/>
              </a:rPr>
              <a:t>sd</a:t>
            </a:r>
            <a:r>
              <a:rPr lang="en-US" sz="1200" dirty="0">
                <a:effectLst/>
                <a:ea typeface="MS Mincho" panose="02020609040205080304" pitchFamily="49" charset="-128"/>
              </a:rPr>
              <a:t>=sqrt(10))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MS Mincho" panose="02020609040205080304" pitchFamily="49" charset="-128"/>
              </a:rPr>
              <a:t>con &lt;- </a:t>
            </a:r>
            <a:r>
              <a:rPr lang="en-US" sz="1200" dirty="0" err="1">
                <a:effectLst/>
                <a:ea typeface="MS Mincho" panose="02020609040205080304" pitchFamily="49" charset="-128"/>
              </a:rPr>
              <a:t>rnorm</a:t>
            </a:r>
            <a:r>
              <a:rPr lang="en-US" sz="1200" dirty="0">
                <a:effectLst/>
                <a:ea typeface="MS Mincho" panose="02020609040205080304" pitchFamily="49" charset="-128"/>
              </a:rPr>
              <a:t>(n=79, mean=0, </a:t>
            </a:r>
            <a:r>
              <a:rPr lang="en-US" sz="1200" dirty="0" err="1">
                <a:effectLst/>
                <a:ea typeface="MS Mincho" panose="02020609040205080304" pitchFamily="49" charset="-128"/>
              </a:rPr>
              <a:t>sd</a:t>
            </a:r>
            <a:r>
              <a:rPr lang="en-US" sz="1200" dirty="0">
                <a:effectLst/>
                <a:ea typeface="MS Mincho" panose="02020609040205080304" pitchFamily="49" charset="-128"/>
              </a:rPr>
              <a:t>=sqrt(10))</a:t>
            </a:r>
          </a:p>
        </p:txBody>
      </p:sp>
      <p:sp>
        <p:nvSpPr>
          <p:cNvPr id="4" name="Slide Number Placeholder 3"/>
          <p:cNvSpPr>
            <a:spLocks noGrp="1"/>
          </p:cNvSpPr>
          <p:nvPr>
            <p:ph type="sldNum" sz="quarter" idx="5"/>
          </p:nvPr>
        </p:nvSpPr>
        <p:spPr/>
        <p:txBody>
          <a:bodyPr/>
          <a:lstStyle/>
          <a:p>
            <a:fld id="{CE77AC0A-6604-464F-889C-A0807269330A}" type="slidenum">
              <a:rPr lang="en-US" smtClean="0"/>
              <a:t>37</a:t>
            </a:fld>
            <a:endParaRPr lang="en-US"/>
          </a:p>
        </p:txBody>
      </p:sp>
    </p:spTree>
    <p:extLst>
      <p:ext uri="{BB962C8B-B14F-4D97-AF65-F5344CB8AC3E}">
        <p14:creationId xmlns:p14="http://schemas.microsoft.com/office/powerpoint/2010/main" val="3625002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MS Mincho" panose="02020609040205080304" pitchFamily="49" charset="-128"/>
              </a:rPr>
              <a:t>Simulate observed interim mean (variance) for each group: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ea typeface="MS Mincho" panose="020206090402050803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ea typeface="MS Mincho" panose="02020609040205080304" pitchFamily="49" charset="-128"/>
              </a:rPr>
              <a:t>set.seed</a:t>
            </a:r>
            <a:r>
              <a:rPr lang="en-US" sz="1200" dirty="0">
                <a:effectLst/>
                <a:ea typeface="MS Mincho" panose="02020609040205080304" pitchFamily="49" charset="-128"/>
              </a:rPr>
              <a:t>(515)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ea typeface="MS Mincho" panose="02020609040205080304" pitchFamily="49" charset="-128"/>
              </a:rPr>
              <a:t>trt</a:t>
            </a:r>
            <a:r>
              <a:rPr lang="en-US" sz="1200" dirty="0">
                <a:effectLst/>
                <a:ea typeface="MS Mincho" panose="02020609040205080304" pitchFamily="49" charset="-128"/>
              </a:rPr>
              <a:t> &lt;- </a:t>
            </a:r>
            <a:r>
              <a:rPr lang="en-US" sz="1200" dirty="0" err="1">
                <a:effectLst/>
                <a:ea typeface="MS Mincho" panose="02020609040205080304" pitchFamily="49" charset="-128"/>
              </a:rPr>
              <a:t>rnorm</a:t>
            </a:r>
            <a:r>
              <a:rPr lang="en-US" sz="1200" dirty="0">
                <a:effectLst/>
                <a:ea typeface="MS Mincho" panose="02020609040205080304" pitchFamily="49" charset="-128"/>
              </a:rPr>
              <a:t>(n=79, mean=1, </a:t>
            </a:r>
            <a:r>
              <a:rPr lang="en-US" sz="1200" dirty="0" err="1">
                <a:effectLst/>
                <a:ea typeface="MS Mincho" panose="02020609040205080304" pitchFamily="49" charset="-128"/>
              </a:rPr>
              <a:t>sd</a:t>
            </a:r>
            <a:r>
              <a:rPr lang="en-US" sz="1200" dirty="0">
                <a:effectLst/>
                <a:ea typeface="MS Mincho" panose="02020609040205080304" pitchFamily="49" charset="-128"/>
              </a:rPr>
              <a:t>=sqrt(10))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MS Mincho" panose="02020609040205080304" pitchFamily="49" charset="-128"/>
              </a:rPr>
              <a:t>con &lt;- </a:t>
            </a:r>
            <a:r>
              <a:rPr lang="en-US" sz="1200" dirty="0" err="1">
                <a:effectLst/>
                <a:ea typeface="MS Mincho" panose="02020609040205080304" pitchFamily="49" charset="-128"/>
              </a:rPr>
              <a:t>rnorm</a:t>
            </a:r>
            <a:r>
              <a:rPr lang="en-US" sz="1200" dirty="0">
                <a:effectLst/>
                <a:ea typeface="MS Mincho" panose="02020609040205080304" pitchFamily="49" charset="-128"/>
              </a:rPr>
              <a:t>(n=79, mean=0, </a:t>
            </a:r>
            <a:r>
              <a:rPr lang="en-US" sz="1200" dirty="0" err="1">
                <a:effectLst/>
                <a:ea typeface="MS Mincho" panose="02020609040205080304" pitchFamily="49" charset="-128"/>
              </a:rPr>
              <a:t>sd</a:t>
            </a:r>
            <a:r>
              <a:rPr lang="en-US" sz="1200" dirty="0">
                <a:effectLst/>
                <a:ea typeface="MS Mincho" panose="02020609040205080304" pitchFamily="49" charset="-128"/>
              </a:rPr>
              <a:t>=sqrt(10))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ea typeface="MS Mincho" panose="02020609040205080304" pitchFamily="49" charset="-128"/>
              </a:rPr>
              <a:t>t.test</a:t>
            </a:r>
            <a:r>
              <a:rPr lang="en-US" sz="1200" dirty="0">
                <a:effectLst/>
                <a:ea typeface="MS Mincho" panose="02020609040205080304" pitchFamily="49" charset="-128"/>
              </a:rPr>
              <a:t>(</a:t>
            </a:r>
            <a:r>
              <a:rPr lang="en-US" sz="1200" dirty="0" err="1">
                <a:effectLst/>
                <a:ea typeface="MS Mincho" panose="02020609040205080304" pitchFamily="49" charset="-128"/>
              </a:rPr>
              <a:t>trt</a:t>
            </a:r>
            <a:r>
              <a:rPr lang="en-US" sz="1200" dirty="0">
                <a:effectLst/>
                <a:ea typeface="MS Mincho" panose="02020609040205080304" pitchFamily="49" charset="-128"/>
              </a:rPr>
              <a:t>, con)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ea typeface="MS Mincho" panose="02020609040205080304" pitchFamily="49" charset="-128"/>
              </a:rPr>
              <a:t>qnorm</a:t>
            </a:r>
            <a:r>
              <a:rPr lang="en-US" sz="1200" dirty="0">
                <a:effectLst/>
                <a:ea typeface="MS Mincho" panose="02020609040205080304" pitchFamily="49" charset="-128"/>
              </a:rPr>
              <a:t>(1 - </a:t>
            </a:r>
            <a:r>
              <a:rPr lang="en-US" sz="1200" dirty="0" err="1">
                <a:effectLst/>
                <a:ea typeface="MS Mincho" panose="02020609040205080304" pitchFamily="49" charset="-128"/>
              </a:rPr>
              <a:t>t.test</a:t>
            </a:r>
            <a:r>
              <a:rPr lang="en-US" sz="1200" dirty="0">
                <a:effectLst/>
                <a:ea typeface="MS Mincho" panose="02020609040205080304" pitchFamily="49" charset="-128"/>
              </a:rPr>
              <a:t>(</a:t>
            </a:r>
            <a:r>
              <a:rPr lang="en-US" sz="1200" dirty="0" err="1">
                <a:effectLst/>
                <a:ea typeface="MS Mincho" panose="02020609040205080304" pitchFamily="49" charset="-128"/>
              </a:rPr>
              <a:t>trt</a:t>
            </a:r>
            <a:r>
              <a:rPr lang="en-US" sz="1200" dirty="0">
                <a:effectLst/>
                <a:ea typeface="MS Mincho" panose="02020609040205080304" pitchFamily="49" charset="-128"/>
              </a:rPr>
              <a:t>, con)$</a:t>
            </a:r>
            <a:r>
              <a:rPr lang="en-US" sz="1200" dirty="0" err="1">
                <a:effectLst/>
                <a:ea typeface="MS Mincho" panose="02020609040205080304" pitchFamily="49" charset="-128"/>
              </a:rPr>
              <a:t>p.value</a:t>
            </a:r>
            <a:r>
              <a:rPr lang="en-US" sz="1200" dirty="0">
                <a:effectLst/>
                <a:ea typeface="MS Mincho" panose="02020609040205080304" pitchFamily="49" charset="-128"/>
              </a:rPr>
              <a:t>) # Z1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ea typeface="MS Mincho" panose="020206090402050803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MS Mincho" panose="02020609040205080304" pitchFamily="49" charset="-128"/>
              </a:rPr>
              <a:t>trt2 &lt;- </a:t>
            </a:r>
            <a:r>
              <a:rPr lang="en-US" sz="1200" dirty="0" err="1">
                <a:effectLst/>
                <a:ea typeface="MS Mincho" panose="02020609040205080304" pitchFamily="49" charset="-128"/>
              </a:rPr>
              <a:t>rnorm</a:t>
            </a:r>
            <a:r>
              <a:rPr lang="en-US" sz="1200" dirty="0">
                <a:effectLst/>
                <a:ea typeface="MS Mincho" panose="02020609040205080304" pitchFamily="49" charset="-128"/>
              </a:rPr>
              <a:t>(n=78, mean=1, </a:t>
            </a:r>
            <a:r>
              <a:rPr lang="en-US" sz="1200" dirty="0" err="1">
                <a:effectLst/>
                <a:ea typeface="MS Mincho" panose="02020609040205080304" pitchFamily="49" charset="-128"/>
              </a:rPr>
              <a:t>sd</a:t>
            </a:r>
            <a:r>
              <a:rPr lang="en-US" sz="1200" dirty="0">
                <a:effectLst/>
                <a:ea typeface="MS Mincho" panose="02020609040205080304" pitchFamily="49" charset="-128"/>
              </a:rPr>
              <a:t>=sqrt(10))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MS Mincho" panose="02020609040205080304" pitchFamily="49" charset="-128"/>
              </a:rPr>
              <a:t>con2 &lt;- </a:t>
            </a:r>
            <a:r>
              <a:rPr lang="en-US" sz="1200" dirty="0" err="1">
                <a:effectLst/>
                <a:ea typeface="MS Mincho" panose="02020609040205080304" pitchFamily="49" charset="-128"/>
              </a:rPr>
              <a:t>rnorm</a:t>
            </a:r>
            <a:r>
              <a:rPr lang="en-US" sz="1200" dirty="0">
                <a:effectLst/>
                <a:ea typeface="MS Mincho" panose="02020609040205080304" pitchFamily="49" charset="-128"/>
              </a:rPr>
              <a:t>(n=78, mean=0, </a:t>
            </a:r>
            <a:r>
              <a:rPr lang="en-US" sz="1200" dirty="0" err="1">
                <a:effectLst/>
                <a:ea typeface="MS Mincho" panose="02020609040205080304" pitchFamily="49" charset="-128"/>
              </a:rPr>
              <a:t>sd</a:t>
            </a:r>
            <a:r>
              <a:rPr lang="en-US" sz="1200" dirty="0">
                <a:effectLst/>
                <a:ea typeface="MS Mincho" panose="02020609040205080304" pitchFamily="49" charset="-128"/>
              </a:rPr>
              <a:t>=sqrt(10))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ea typeface="MS Mincho" panose="02020609040205080304" pitchFamily="49" charset="-128"/>
              </a:rPr>
              <a:t>t.test</a:t>
            </a:r>
            <a:r>
              <a:rPr lang="en-US" sz="1200" dirty="0">
                <a:effectLst/>
                <a:ea typeface="MS Mincho" panose="02020609040205080304" pitchFamily="49" charset="-128"/>
              </a:rPr>
              <a:t>(trt2,con2)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ea typeface="MS Mincho" panose="02020609040205080304" pitchFamily="49" charset="-128"/>
              </a:rPr>
              <a:t>qnorm</a:t>
            </a:r>
            <a:r>
              <a:rPr lang="en-US" sz="1200" dirty="0">
                <a:effectLst/>
                <a:ea typeface="MS Mincho" panose="02020609040205080304" pitchFamily="49" charset="-128"/>
              </a:rPr>
              <a:t>(1 - </a:t>
            </a:r>
            <a:r>
              <a:rPr lang="en-US" sz="1200" dirty="0" err="1">
                <a:effectLst/>
                <a:ea typeface="MS Mincho" panose="02020609040205080304" pitchFamily="49" charset="-128"/>
              </a:rPr>
              <a:t>t.test</a:t>
            </a:r>
            <a:r>
              <a:rPr lang="en-US" sz="1200" dirty="0">
                <a:effectLst/>
                <a:ea typeface="MS Mincho" panose="02020609040205080304" pitchFamily="49" charset="-128"/>
              </a:rPr>
              <a:t>(trt2, con2)$</a:t>
            </a:r>
            <a:r>
              <a:rPr lang="en-US" sz="1200" dirty="0" err="1">
                <a:effectLst/>
                <a:ea typeface="MS Mincho" panose="02020609040205080304" pitchFamily="49" charset="-128"/>
              </a:rPr>
              <a:t>p.value</a:t>
            </a:r>
            <a:r>
              <a:rPr lang="en-US" sz="1200" dirty="0">
                <a:effectLst/>
                <a:ea typeface="MS Mincho" panose="02020609040205080304" pitchFamily="49" charset="-128"/>
              </a:rPr>
              <a:t>) # Z2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ea typeface="MS Mincho" panose="02020609040205080304" pitchFamily="49" charset="-128"/>
            </a:endParaRPr>
          </a:p>
        </p:txBody>
      </p:sp>
      <p:sp>
        <p:nvSpPr>
          <p:cNvPr id="4" name="Slide Number Placeholder 3"/>
          <p:cNvSpPr>
            <a:spLocks noGrp="1"/>
          </p:cNvSpPr>
          <p:nvPr>
            <p:ph type="sldNum" sz="quarter" idx="5"/>
          </p:nvPr>
        </p:nvSpPr>
        <p:spPr/>
        <p:txBody>
          <a:bodyPr/>
          <a:lstStyle/>
          <a:p>
            <a:fld id="{CE77AC0A-6604-464F-889C-A0807269330A}" type="slidenum">
              <a:rPr lang="en-US" smtClean="0"/>
              <a:t>38</a:t>
            </a:fld>
            <a:endParaRPr lang="en-US"/>
          </a:p>
        </p:txBody>
      </p:sp>
    </p:spTree>
    <p:extLst>
      <p:ext uri="{BB962C8B-B14F-4D97-AF65-F5344CB8AC3E}">
        <p14:creationId xmlns:p14="http://schemas.microsoft.com/office/powerpoint/2010/main" val="3070340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Simulate observed interim mean (variance) for each group:</a:t>
            </a:r>
          </a:p>
          <a:p>
            <a:endParaRPr lang="en-US" dirty="0"/>
          </a:p>
          <a:p>
            <a:r>
              <a:rPr lang="en-US" dirty="0" err="1"/>
              <a:t>set.seed</a:t>
            </a:r>
            <a:r>
              <a:rPr lang="en-US" dirty="0"/>
              <a:t>(303)</a:t>
            </a:r>
          </a:p>
          <a:p>
            <a:r>
              <a:rPr lang="en-US" dirty="0" err="1"/>
              <a:t>trt</a:t>
            </a:r>
            <a:r>
              <a:rPr lang="en-US" dirty="0"/>
              <a:t> &lt;- </a:t>
            </a:r>
            <a:r>
              <a:rPr lang="en-US" dirty="0" err="1"/>
              <a:t>rnorm</a:t>
            </a:r>
            <a:r>
              <a:rPr lang="en-US" dirty="0"/>
              <a:t>(n=79, mean=0.8, </a:t>
            </a:r>
            <a:r>
              <a:rPr lang="en-US" dirty="0" err="1"/>
              <a:t>sd</a:t>
            </a:r>
            <a:r>
              <a:rPr lang="en-US" dirty="0"/>
              <a:t>=sqrt(15))</a:t>
            </a:r>
          </a:p>
          <a:p>
            <a:r>
              <a:rPr lang="en-US" dirty="0"/>
              <a:t>con &lt;- </a:t>
            </a:r>
            <a:r>
              <a:rPr lang="en-US" dirty="0" err="1"/>
              <a:t>rnorm</a:t>
            </a:r>
            <a:r>
              <a:rPr lang="en-US" dirty="0"/>
              <a:t>(n=79, mean=0, </a:t>
            </a:r>
            <a:r>
              <a:rPr lang="en-US" dirty="0" err="1"/>
              <a:t>sd</a:t>
            </a:r>
            <a:r>
              <a:rPr lang="en-US" dirty="0"/>
              <a:t>=sqrt(10))</a:t>
            </a:r>
          </a:p>
          <a:p>
            <a:r>
              <a:rPr lang="en-US" dirty="0" err="1"/>
              <a:t>t.test</a:t>
            </a:r>
            <a:r>
              <a:rPr lang="en-US" dirty="0"/>
              <a:t>(</a:t>
            </a:r>
            <a:r>
              <a:rPr lang="en-US" dirty="0" err="1"/>
              <a:t>trt</a:t>
            </a:r>
            <a:r>
              <a:rPr lang="en-US" dirty="0"/>
              <a:t>, con)</a:t>
            </a:r>
          </a:p>
          <a:p>
            <a:r>
              <a:rPr lang="en-US" dirty="0" err="1"/>
              <a:t>qnorm</a:t>
            </a:r>
            <a:r>
              <a:rPr lang="en-US" dirty="0"/>
              <a:t>(1 - </a:t>
            </a:r>
            <a:r>
              <a:rPr lang="en-US" dirty="0" err="1"/>
              <a:t>t.test</a:t>
            </a:r>
            <a:r>
              <a:rPr lang="en-US" dirty="0"/>
              <a:t>(</a:t>
            </a:r>
            <a:r>
              <a:rPr lang="en-US" dirty="0" err="1"/>
              <a:t>trt</a:t>
            </a:r>
            <a:r>
              <a:rPr lang="en-US" dirty="0"/>
              <a:t>, con)$</a:t>
            </a:r>
            <a:r>
              <a:rPr lang="en-US" dirty="0" err="1"/>
              <a:t>p.value</a:t>
            </a:r>
            <a:r>
              <a:rPr lang="en-US" dirty="0"/>
              <a:t>) # Z1</a:t>
            </a:r>
          </a:p>
        </p:txBody>
      </p:sp>
      <p:sp>
        <p:nvSpPr>
          <p:cNvPr id="4" name="Slide Number Placeholder 3"/>
          <p:cNvSpPr>
            <a:spLocks noGrp="1"/>
          </p:cNvSpPr>
          <p:nvPr>
            <p:ph type="sldNum" sz="quarter" idx="5"/>
          </p:nvPr>
        </p:nvSpPr>
        <p:spPr/>
        <p:txBody>
          <a:bodyPr/>
          <a:lstStyle/>
          <a:p>
            <a:fld id="{CE77AC0A-6604-464F-889C-A0807269330A}" type="slidenum">
              <a:rPr lang="en-US" smtClean="0"/>
              <a:t>39</a:t>
            </a:fld>
            <a:endParaRPr lang="en-US"/>
          </a:p>
        </p:txBody>
      </p:sp>
    </p:spTree>
    <p:extLst>
      <p:ext uri="{BB962C8B-B14F-4D97-AF65-F5344CB8AC3E}">
        <p14:creationId xmlns:p14="http://schemas.microsoft.com/office/powerpoint/2010/main" val="1115025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Simulate observed interim mean (variance) for each group:</a:t>
            </a:r>
          </a:p>
          <a:p>
            <a:endParaRPr lang="en-US" dirty="0"/>
          </a:p>
          <a:p>
            <a:r>
              <a:rPr lang="en-US" dirty="0" err="1"/>
              <a:t>set.seed</a:t>
            </a:r>
            <a:r>
              <a:rPr lang="en-US" dirty="0"/>
              <a:t>(303)</a:t>
            </a:r>
          </a:p>
          <a:p>
            <a:r>
              <a:rPr lang="en-US" dirty="0" err="1"/>
              <a:t>trt</a:t>
            </a:r>
            <a:r>
              <a:rPr lang="en-US" dirty="0"/>
              <a:t> &lt;- </a:t>
            </a:r>
            <a:r>
              <a:rPr lang="en-US" dirty="0" err="1"/>
              <a:t>rnorm</a:t>
            </a:r>
            <a:r>
              <a:rPr lang="en-US" dirty="0"/>
              <a:t>(n=79, mean=0.8, </a:t>
            </a:r>
            <a:r>
              <a:rPr lang="en-US" dirty="0" err="1"/>
              <a:t>sd</a:t>
            </a:r>
            <a:r>
              <a:rPr lang="en-US" dirty="0"/>
              <a:t>=sqrt(15))</a:t>
            </a:r>
          </a:p>
          <a:p>
            <a:r>
              <a:rPr lang="en-US" dirty="0"/>
              <a:t>con &lt;- </a:t>
            </a:r>
            <a:r>
              <a:rPr lang="en-US" dirty="0" err="1"/>
              <a:t>rnorm</a:t>
            </a:r>
            <a:r>
              <a:rPr lang="en-US" dirty="0"/>
              <a:t>(n=79, mean=0, </a:t>
            </a:r>
            <a:r>
              <a:rPr lang="en-US" dirty="0" err="1"/>
              <a:t>sd</a:t>
            </a:r>
            <a:r>
              <a:rPr lang="en-US" dirty="0"/>
              <a:t>=sqrt(10))</a:t>
            </a:r>
          </a:p>
          <a:p>
            <a:r>
              <a:rPr lang="en-US" dirty="0" err="1"/>
              <a:t>t.test</a:t>
            </a:r>
            <a:r>
              <a:rPr lang="en-US" dirty="0"/>
              <a:t>(</a:t>
            </a:r>
            <a:r>
              <a:rPr lang="en-US" dirty="0" err="1"/>
              <a:t>trt</a:t>
            </a:r>
            <a:r>
              <a:rPr lang="en-US" dirty="0"/>
              <a:t>, con)</a:t>
            </a:r>
          </a:p>
          <a:p>
            <a:r>
              <a:rPr lang="en-US" dirty="0" err="1"/>
              <a:t>qnorm</a:t>
            </a:r>
            <a:r>
              <a:rPr lang="en-US" dirty="0"/>
              <a:t>(1 - </a:t>
            </a:r>
            <a:r>
              <a:rPr lang="en-US" dirty="0" err="1"/>
              <a:t>t.test</a:t>
            </a:r>
            <a:r>
              <a:rPr lang="en-US" dirty="0"/>
              <a:t>(</a:t>
            </a:r>
            <a:r>
              <a:rPr lang="en-US" dirty="0" err="1"/>
              <a:t>trt</a:t>
            </a:r>
            <a:r>
              <a:rPr lang="en-US" dirty="0"/>
              <a:t>, con)$</a:t>
            </a:r>
            <a:r>
              <a:rPr lang="en-US" dirty="0" err="1"/>
              <a:t>p.value</a:t>
            </a:r>
            <a:r>
              <a:rPr lang="en-US" dirty="0"/>
              <a:t>) # Z1</a:t>
            </a:r>
          </a:p>
          <a:p>
            <a:endParaRPr lang="en-US" dirty="0"/>
          </a:p>
          <a:p>
            <a:r>
              <a:rPr lang="en-US" dirty="0"/>
              <a:t>trt2 &lt;- </a:t>
            </a:r>
            <a:r>
              <a:rPr lang="en-US" dirty="0" err="1"/>
              <a:t>rnorm</a:t>
            </a:r>
            <a:r>
              <a:rPr lang="en-US" dirty="0"/>
              <a:t>(n=334, mean=0.8, </a:t>
            </a:r>
            <a:r>
              <a:rPr lang="en-US" dirty="0" err="1"/>
              <a:t>sd</a:t>
            </a:r>
            <a:r>
              <a:rPr lang="en-US" dirty="0"/>
              <a:t>=sqrt(15))</a:t>
            </a:r>
          </a:p>
          <a:p>
            <a:r>
              <a:rPr lang="en-US" dirty="0"/>
              <a:t>con2 &lt;- </a:t>
            </a:r>
            <a:r>
              <a:rPr lang="en-US" dirty="0" err="1"/>
              <a:t>rnorm</a:t>
            </a:r>
            <a:r>
              <a:rPr lang="en-US" dirty="0"/>
              <a:t>(n=334, mean=0, </a:t>
            </a:r>
            <a:r>
              <a:rPr lang="en-US" dirty="0" err="1"/>
              <a:t>sd</a:t>
            </a:r>
            <a:r>
              <a:rPr lang="en-US" dirty="0"/>
              <a:t>=sqrt(10))</a:t>
            </a:r>
          </a:p>
          <a:p>
            <a:r>
              <a:rPr lang="en-US" dirty="0"/>
              <a:t># Assume original sample size</a:t>
            </a:r>
          </a:p>
          <a:p>
            <a:r>
              <a:rPr lang="en-US" dirty="0" err="1"/>
              <a:t>t.test</a:t>
            </a:r>
            <a:r>
              <a:rPr lang="en-US" dirty="0"/>
              <a:t>(trt2[1:78], con2[1:78])</a:t>
            </a:r>
          </a:p>
          <a:p>
            <a:r>
              <a:rPr lang="en-US" dirty="0" err="1"/>
              <a:t>qnorm</a:t>
            </a:r>
            <a:r>
              <a:rPr lang="en-US" dirty="0"/>
              <a:t>(1 - </a:t>
            </a:r>
            <a:r>
              <a:rPr lang="en-US" dirty="0" err="1"/>
              <a:t>t.test</a:t>
            </a:r>
            <a:r>
              <a:rPr lang="en-US" dirty="0"/>
              <a:t>(trt2[1:78], con2[1:78])$</a:t>
            </a:r>
            <a:r>
              <a:rPr lang="en-US" dirty="0" err="1"/>
              <a:t>p.value</a:t>
            </a:r>
            <a:r>
              <a:rPr lang="en-US" dirty="0"/>
              <a:t>) # Z2</a:t>
            </a:r>
          </a:p>
          <a:p>
            <a:r>
              <a:rPr lang="en-US" dirty="0"/>
              <a:t># Use re-estimated sample size</a:t>
            </a:r>
          </a:p>
          <a:p>
            <a:r>
              <a:rPr lang="en-US" dirty="0" err="1"/>
              <a:t>t.test</a:t>
            </a:r>
            <a:r>
              <a:rPr lang="en-US" dirty="0"/>
              <a:t>(trt2,con2)</a:t>
            </a:r>
          </a:p>
          <a:p>
            <a:r>
              <a:rPr lang="en-US" dirty="0" err="1"/>
              <a:t>qnorm</a:t>
            </a:r>
            <a:r>
              <a:rPr lang="en-US" dirty="0"/>
              <a:t>(1 - </a:t>
            </a:r>
            <a:r>
              <a:rPr lang="en-US" dirty="0" err="1"/>
              <a:t>t.test</a:t>
            </a:r>
            <a:r>
              <a:rPr lang="en-US" dirty="0"/>
              <a:t>(trt2, con2)$</a:t>
            </a:r>
            <a:r>
              <a:rPr lang="en-US" dirty="0" err="1"/>
              <a:t>p.value</a:t>
            </a:r>
            <a:r>
              <a:rPr lang="en-US" dirty="0"/>
              <a:t>) # Z2</a:t>
            </a:r>
          </a:p>
          <a:p>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40</a:t>
            </a:fld>
            <a:endParaRPr lang="en-US"/>
          </a:p>
        </p:txBody>
      </p:sp>
    </p:spTree>
    <p:extLst>
      <p:ext uri="{BB962C8B-B14F-4D97-AF65-F5344CB8AC3E}">
        <p14:creationId xmlns:p14="http://schemas.microsoft.com/office/powerpoint/2010/main" val="8384595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44</a:t>
            </a:fld>
            <a:endParaRPr lang="en-US"/>
          </a:p>
        </p:txBody>
      </p:sp>
    </p:spTree>
    <p:extLst>
      <p:ext uri="{BB962C8B-B14F-4D97-AF65-F5344CB8AC3E}">
        <p14:creationId xmlns:p14="http://schemas.microsoft.com/office/powerpoint/2010/main" val="2058641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45</a:t>
            </a:fld>
            <a:endParaRPr lang="en-US"/>
          </a:p>
        </p:txBody>
      </p:sp>
    </p:spTree>
    <p:extLst>
      <p:ext uri="{BB962C8B-B14F-4D97-AF65-F5344CB8AC3E}">
        <p14:creationId xmlns:p14="http://schemas.microsoft.com/office/powerpoint/2010/main" val="40807468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46</a:t>
            </a:fld>
            <a:endParaRPr lang="en-US"/>
          </a:p>
        </p:txBody>
      </p:sp>
    </p:spTree>
    <p:extLst>
      <p:ext uri="{BB962C8B-B14F-4D97-AF65-F5344CB8AC3E}">
        <p14:creationId xmlns:p14="http://schemas.microsoft.com/office/powerpoint/2010/main" val="17616948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NEJM article: </a:t>
            </a:r>
            <a:r>
              <a:rPr lang="en-US" sz="1200" b="0" i="0" kern="1200" dirty="0">
                <a:solidFill>
                  <a:schemeClr val="tx1"/>
                </a:solidFill>
                <a:effectLst/>
                <a:latin typeface="+mn-lt"/>
                <a:ea typeface="+mn-ea"/>
                <a:cs typeface="+mn-cs"/>
              </a:rPr>
              <a:t>Bhatt, Deepak L., et al. "Effect of platelet inhibition with </a:t>
            </a:r>
            <a:r>
              <a:rPr lang="en-US" sz="1200" b="0" i="0" kern="1200" dirty="0" err="1">
                <a:solidFill>
                  <a:schemeClr val="tx1"/>
                </a:solidFill>
                <a:effectLst/>
                <a:latin typeface="+mn-lt"/>
                <a:ea typeface="+mn-ea"/>
                <a:cs typeface="+mn-cs"/>
              </a:rPr>
              <a:t>cangrelor</a:t>
            </a:r>
            <a:r>
              <a:rPr lang="en-US" sz="1200" b="0" i="0" kern="1200" dirty="0">
                <a:solidFill>
                  <a:schemeClr val="tx1"/>
                </a:solidFill>
                <a:effectLst/>
                <a:latin typeface="+mn-lt"/>
                <a:ea typeface="+mn-ea"/>
                <a:cs typeface="+mn-cs"/>
              </a:rPr>
              <a:t> during PCI on ischemic events." </a:t>
            </a:r>
            <a:r>
              <a:rPr lang="en-US" sz="1200" b="0" i="1" kern="1200" dirty="0">
                <a:solidFill>
                  <a:schemeClr val="tx1"/>
                </a:solidFill>
                <a:effectLst/>
                <a:latin typeface="+mn-lt"/>
                <a:ea typeface="+mn-ea"/>
                <a:cs typeface="+mn-cs"/>
              </a:rPr>
              <a:t>New England Journal of Medicine</a:t>
            </a:r>
            <a:r>
              <a:rPr lang="en-US" sz="1200" b="0" i="0" kern="1200" dirty="0">
                <a:solidFill>
                  <a:schemeClr val="tx1"/>
                </a:solidFill>
                <a:effectLst/>
                <a:latin typeface="+mn-lt"/>
                <a:ea typeface="+mn-ea"/>
                <a:cs typeface="+mn-cs"/>
              </a:rPr>
              <a:t> 368.14 (2013): 1303-1313.</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Design article: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Leonardi, Sergio, et al. "Rationale and design of the </a:t>
            </a:r>
            <a:r>
              <a:rPr lang="en-US" sz="1200" b="0" i="0" kern="1200" dirty="0" err="1">
                <a:solidFill>
                  <a:schemeClr val="tx1"/>
                </a:solidFill>
                <a:effectLst/>
                <a:latin typeface="+mn-lt"/>
                <a:ea typeface="+mn-ea"/>
                <a:cs typeface="+mn-cs"/>
              </a:rPr>
              <a:t>Cangrelor</a:t>
            </a:r>
            <a:r>
              <a:rPr lang="en-US" sz="1200" b="0" i="0" kern="1200" dirty="0">
                <a:solidFill>
                  <a:schemeClr val="tx1"/>
                </a:solidFill>
                <a:effectLst/>
                <a:latin typeface="+mn-lt"/>
                <a:ea typeface="+mn-ea"/>
                <a:cs typeface="+mn-cs"/>
              </a:rPr>
              <a:t> versus standard therapy to </a:t>
            </a:r>
            <a:r>
              <a:rPr lang="en-US" sz="1200" b="0" i="0" kern="1200" dirty="0" err="1">
                <a:solidFill>
                  <a:schemeClr val="tx1"/>
                </a:solidFill>
                <a:effectLst/>
                <a:latin typeface="+mn-lt"/>
                <a:ea typeface="+mn-ea"/>
                <a:cs typeface="+mn-cs"/>
              </a:rPr>
              <a:t>acHieve</a:t>
            </a:r>
            <a:r>
              <a:rPr lang="en-US" sz="1200" b="0" i="0" kern="1200" dirty="0">
                <a:solidFill>
                  <a:schemeClr val="tx1"/>
                </a:solidFill>
                <a:effectLst/>
                <a:latin typeface="+mn-lt"/>
                <a:ea typeface="+mn-ea"/>
                <a:cs typeface="+mn-cs"/>
              </a:rPr>
              <a:t> optimal Management of Platelet </a:t>
            </a:r>
            <a:r>
              <a:rPr lang="en-US" sz="1200" b="0" i="0" kern="1200" dirty="0" err="1">
                <a:solidFill>
                  <a:schemeClr val="tx1"/>
                </a:solidFill>
                <a:effectLst/>
                <a:latin typeface="+mn-lt"/>
                <a:ea typeface="+mn-ea"/>
                <a:cs typeface="+mn-cs"/>
              </a:rPr>
              <a:t>InhibitiON</a:t>
            </a:r>
            <a:r>
              <a:rPr lang="en-US" sz="1200" b="0" i="0" kern="1200" dirty="0">
                <a:solidFill>
                  <a:schemeClr val="tx1"/>
                </a:solidFill>
                <a:effectLst/>
                <a:latin typeface="+mn-lt"/>
                <a:ea typeface="+mn-ea"/>
                <a:cs typeface="+mn-cs"/>
              </a:rPr>
              <a:t> PHOENIX trial." </a:t>
            </a:r>
            <a:r>
              <a:rPr lang="en-US" sz="1200" b="0" i="1" kern="1200" dirty="0">
                <a:solidFill>
                  <a:schemeClr val="tx1"/>
                </a:solidFill>
                <a:effectLst/>
                <a:latin typeface="+mn-lt"/>
                <a:ea typeface="+mn-ea"/>
                <a:cs typeface="+mn-cs"/>
              </a:rPr>
              <a:t>American heart journal </a:t>
            </a:r>
            <a:r>
              <a:rPr lang="en-US" sz="1200" b="0" i="0" kern="1200" dirty="0">
                <a:solidFill>
                  <a:schemeClr val="tx1"/>
                </a:solidFill>
                <a:effectLst/>
                <a:latin typeface="+mn-lt"/>
                <a:ea typeface="+mn-ea"/>
                <a:cs typeface="+mn-cs"/>
              </a:rPr>
              <a:t>163.5 (2012): 768-776.</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FDA Statistical</a:t>
            </a:r>
            <a:r>
              <a:rPr lang="en-US" sz="1200" b="0" i="0" kern="1200" baseline="0" dirty="0">
                <a:solidFill>
                  <a:schemeClr val="tx1"/>
                </a:solidFill>
                <a:effectLst/>
                <a:latin typeface="+mn-lt"/>
                <a:ea typeface="+mn-ea"/>
                <a:cs typeface="+mn-cs"/>
              </a:rPr>
              <a:t> Reviews</a:t>
            </a:r>
            <a:r>
              <a:rPr lang="en-US" sz="1200" b="0" i="0" kern="1200" dirty="0">
                <a:solidFill>
                  <a:schemeClr val="tx1"/>
                </a:solidFill>
                <a:effectLst/>
                <a:latin typeface="+mn-lt"/>
                <a:ea typeface="+mn-ea"/>
                <a:cs typeface="+mn-cs"/>
              </a:rPr>
              <a:t>: </a:t>
            </a:r>
            <a:r>
              <a:rPr lang="en-US" dirty="0">
                <a:hlinkClick r:id="rId3"/>
              </a:rPr>
              <a:t>https://www.accessdata.fda.gov/drugsatfda_docs/nda/2015/204958Orig1s000StatR.pdf</a:t>
            </a:r>
            <a:endParaRPr lang="en-US" dirty="0"/>
          </a:p>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47</a:t>
            </a:fld>
            <a:endParaRPr lang="en-US"/>
          </a:p>
        </p:txBody>
      </p:sp>
    </p:spTree>
    <p:extLst>
      <p:ext uri="{BB962C8B-B14F-4D97-AF65-F5344CB8AC3E}">
        <p14:creationId xmlns:p14="http://schemas.microsoft.com/office/powerpoint/2010/main" val="31871706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48</a:t>
            </a:fld>
            <a:endParaRPr lang="en-US"/>
          </a:p>
        </p:txBody>
      </p:sp>
    </p:spTree>
    <p:extLst>
      <p:ext uri="{BB962C8B-B14F-4D97-AF65-F5344CB8AC3E}">
        <p14:creationId xmlns:p14="http://schemas.microsoft.com/office/powerpoint/2010/main" val="4180855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a:t>
            </a:r>
            <a:r>
              <a:rPr lang="en-US" dirty="0">
                <a:hlinkClick r:id="rId3"/>
              </a:rPr>
              <a:t>https://www.everydayhealth.com/multiple-sclerosis/treatment/things-you-should-know-before-joining-ms-clinical-trial/</a:t>
            </a:r>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6</a:t>
            </a:fld>
            <a:endParaRPr lang="en-US" dirty="0"/>
          </a:p>
        </p:txBody>
      </p:sp>
    </p:spTree>
    <p:extLst>
      <p:ext uri="{BB962C8B-B14F-4D97-AF65-F5344CB8AC3E}">
        <p14:creationId xmlns:p14="http://schemas.microsoft.com/office/powerpoint/2010/main" val="34504923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49</a:t>
            </a:fld>
            <a:endParaRPr lang="en-US"/>
          </a:p>
        </p:txBody>
      </p:sp>
    </p:spTree>
    <p:extLst>
      <p:ext uri="{BB962C8B-B14F-4D97-AF65-F5344CB8AC3E}">
        <p14:creationId xmlns:p14="http://schemas.microsoft.com/office/powerpoint/2010/main" val="3518460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page 138 of </a:t>
            </a:r>
            <a:r>
              <a:rPr lang="en-US" sz="1200" dirty="0">
                <a:effectLst/>
                <a:ea typeface="MS Mincho" panose="02020609040205080304" pitchFamily="49" charset="-128"/>
              </a:rPr>
              <a:t>Baumann, Lukas, Maximilian </a:t>
            </a:r>
            <a:r>
              <a:rPr lang="en-US" sz="1200" dirty="0" err="1">
                <a:effectLst/>
                <a:ea typeface="MS Mincho" panose="02020609040205080304" pitchFamily="49" charset="-128"/>
              </a:rPr>
              <a:t>Pilz</a:t>
            </a:r>
            <a:r>
              <a:rPr lang="en-US" sz="1200" dirty="0">
                <a:effectLst/>
                <a:ea typeface="MS Mincho" panose="02020609040205080304" pitchFamily="49" charset="-128"/>
              </a:rPr>
              <a:t>, and </a:t>
            </a:r>
            <a:r>
              <a:rPr lang="en-US" sz="1200" dirty="0" err="1">
                <a:effectLst/>
                <a:ea typeface="MS Mincho" panose="02020609040205080304" pitchFamily="49" charset="-128"/>
              </a:rPr>
              <a:t>Meinhard</a:t>
            </a:r>
            <a:r>
              <a:rPr lang="en-US" sz="1200" dirty="0">
                <a:effectLst/>
                <a:ea typeface="MS Mincho" panose="02020609040205080304" pitchFamily="49" charset="-128"/>
              </a:rPr>
              <a:t> </a:t>
            </a:r>
            <a:r>
              <a:rPr lang="en-US" sz="1200" dirty="0" err="1">
                <a:effectLst/>
                <a:ea typeface="MS Mincho" panose="02020609040205080304" pitchFamily="49" charset="-128"/>
              </a:rPr>
              <a:t>Kieser</a:t>
            </a:r>
            <a:r>
              <a:rPr lang="en-US" sz="1200" dirty="0">
                <a:effectLst/>
                <a:ea typeface="MS Mincho" panose="02020609040205080304" pitchFamily="49" charset="-128"/>
              </a:rPr>
              <a:t>. "</a:t>
            </a:r>
            <a:r>
              <a:rPr lang="en-US" sz="1200" dirty="0" err="1">
                <a:effectLst/>
                <a:ea typeface="MS Mincho" panose="02020609040205080304" pitchFamily="49" charset="-128"/>
              </a:rPr>
              <a:t>blindrecalc</a:t>
            </a:r>
            <a:r>
              <a:rPr lang="en-US" sz="1200" dirty="0">
                <a:effectLst/>
                <a:ea typeface="MS Mincho" panose="02020609040205080304" pitchFamily="49" charset="-128"/>
              </a:rPr>
              <a:t>-An R Package for Blinded Sample Size Recalculation." </a:t>
            </a:r>
            <a:r>
              <a:rPr lang="en-US" sz="1200" i="1" dirty="0">
                <a:effectLst/>
                <a:ea typeface="MS Mincho" panose="02020609040205080304" pitchFamily="49" charset="-128"/>
              </a:rPr>
              <a:t>R Journal </a:t>
            </a:r>
            <a:r>
              <a:rPr lang="en-US" sz="1200" dirty="0">
                <a:effectLst/>
                <a:ea typeface="MS Mincho" panose="02020609040205080304" pitchFamily="49" charset="-128"/>
              </a:rPr>
              <a:t>14.1 (2022) for a formula that allows for allocations other than 1:1.</a:t>
            </a:r>
          </a:p>
          <a:p>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10</a:t>
            </a:fld>
            <a:endParaRPr lang="en-US"/>
          </a:p>
        </p:txBody>
      </p:sp>
    </p:spTree>
    <p:extLst>
      <p:ext uri="{BB962C8B-B14F-4D97-AF65-F5344CB8AC3E}">
        <p14:creationId xmlns:p14="http://schemas.microsoft.com/office/powerpoint/2010/main" val="1195171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Baumann, Lukas, Maximilian </a:t>
            </a:r>
            <a:r>
              <a:rPr lang="en-US" dirty="0" err="1"/>
              <a:t>Pilz</a:t>
            </a:r>
            <a:r>
              <a:rPr lang="en-US" dirty="0"/>
              <a:t>, and </a:t>
            </a:r>
            <a:r>
              <a:rPr lang="en-US" dirty="0" err="1"/>
              <a:t>Meinhard</a:t>
            </a:r>
            <a:r>
              <a:rPr lang="en-US" dirty="0"/>
              <a:t> </a:t>
            </a:r>
            <a:r>
              <a:rPr lang="en-US" dirty="0" err="1"/>
              <a:t>Kieser</a:t>
            </a:r>
            <a:r>
              <a:rPr lang="en-US" dirty="0"/>
              <a:t>. "</a:t>
            </a:r>
            <a:r>
              <a:rPr lang="en-US" dirty="0" err="1"/>
              <a:t>blindrecalc</a:t>
            </a:r>
            <a:r>
              <a:rPr lang="en-US" dirty="0"/>
              <a:t>-An R Package for Blinded Sample Size Recalculation." </a:t>
            </a:r>
            <a:r>
              <a:rPr lang="en-US" i="1" dirty="0"/>
              <a:t>R Journal</a:t>
            </a:r>
            <a:r>
              <a:rPr lang="en-US" dirty="0"/>
              <a:t> 14.1 (2022).</a:t>
            </a:r>
          </a:p>
          <a:p>
            <a:endParaRPr lang="en-US" dirty="0"/>
          </a:p>
          <a:p>
            <a:r>
              <a:rPr lang="en-US" dirty="0"/>
              <a:t>Note, this one-sample variance estimator is equivalent to the var() function in R.</a:t>
            </a:r>
          </a:p>
        </p:txBody>
      </p:sp>
      <p:sp>
        <p:nvSpPr>
          <p:cNvPr id="4" name="Slide Number Placeholder 3"/>
          <p:cNvSpPr>
            <a:spLocks noGrp="1"/>
          </p:cNvSpPr>
          <p:nvPr>
            <p:ph type="sldNum" sz="quarter" idx="5"/>
          </p:nvPr>
        </p:nvSpPr>
        <p:spPr/>
        <p:txBody>
          <a:bodyPr/>
          <a:lstStyle/>
          <a:p>
            <a:fld id="{CE77AC0A-6604-464F-889C-A0807269330A}" type="slidenum">
              <a:rPr lang="en-US" smtClean="0"/>
              <a:t>11</a:t>
            </a:fld>
            <a:endParaRPr lang="en-US"/>
          </a:p>
        </p:txBody>
      </p:sp>
    </p:spTree>
    <p:extLst>
      <p:ext uri="{BB962C8B-B14F-4D97-AF65-F5344CB8AC3E}">
        <p14:creationId xmlns:p14="http://schemas.microsoft.com/office/powerpoint/2010/main" val="3018436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Baumann, Lukas, Maximilian </a:t>
            </a:r>
            <a:r>
              <a:rPr lang="en-US" dirty="0" err="1"/>
              <a:t>Pilz</a:t>
            </a:r>
            <a:r>
              <a:rPr lang="en-US" dirty="0"/>
              <a:t>, and </a:t>
            </a:r>
            <a:r>
              <a:rPr lang="en-US" dirty="0" err="1"/>
              <a:t>Meinhard</a:t>
            </a:r>
            <a:r>
              <a:rPr lang="en-US" dirty="0"/>
              <a:t> </a:t>
            </a:r>
            <a:r>
              <a:rPr lang="en-US" dirty="0" err="1"/>
              <a:t>Kieser</a:t>
            </a:r>
            <a:r>
              <a:rPr lang="en-US" dirty="0"/>
              <a:t>. "</a:t>
            </a:r>
            <a:r>
              <a:rPr lang="en-US" dirty="0" err="1"/>
              <a:t>blindrecalc</a:t>
            </a:r>
            <a:r>
              <a:rPr lang="en-US" dirty="0"/>
              <a:t>-An R Package for Blinded Sample Size Recalculation." </a:t>
            </a:r>
            <a:r>
              <a:rPr lang="en-US" i="1" dirty="0"/>
              <a:t>R Journal</a:t>
            </a:r>
            <a:r>
              <a:rPr lang="en-US" dirty="0"/>
              <a:t> 14.1 (2022).</a:t>
            </a:r>
          </a:p>
          <a:p>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12</a:t>
            </a:fld>
            <a:endParaRPr lang="en-US"/>
          </a:p>
        </p:txBody>
      </p:sp>
    </p:spTree>
    <p:extLst>
      <p:ext uri="{BB962C8B-B14F-4D97-AF65-F5344CB8AC3E}">
        <p14:creationId xmlns:p14="http://schemas.microsoft.com/office/powerpoint/2010/main" val="4178766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ea typeface="MS Mincho" panose="02020609040205080304" pitchFamily="49" charset="-128"/>
            </a:endParaRPr>
          </a:p>
        </p:txBody>
      </p:sp>
      <p:sp>
        <p:nvSpPr>
          <p:cNvPr id="4" name="Slide Number Placeholder 3"/>
          <p:cNvSpPr>
            <a:spLocks noGrp="1"/>
          </p:cNvSpPr>
          <p:nvPr>
            <p:ph type="sldNum" sz="quarter" idx="5"/>
          </p:nvPr>
        </p:nvSpPr>
        <p:spPr/>
        <p:txBody>
          <a:bodyPr/>
          <a:lstStyle/>
          <a:p>
            <a:fld id="{CE77AC0A-6604-464F-889C-A0807269330A}" type="slidenum">
              <a:rPr lang="en-US" smtClean="0"/>
              <a:t>13</a:t>
            </a:fld>
            <a:endParaRPr lang="en-US"/>
          </a:p>
        </p:txBody>
      </p:sp>
    </p:spTree>
    <p:extLst>
      <p:ext uri="{BB962C8B-B14F-4D97-AF65-F5344CB8AC3E}">
        <p14:creationId xmlns:p14="http://schemas.microsoft.com/office/powerpoint/2010/main" val="2006375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MS Mincho" panose="02020609040205080304" pitchFamily="49" charset="-128"/>
              </a:rPr>
              <a:t>Simulate observed interim mean (variance) for each group: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ea typeface="MS Mincho" panose="020206090402050803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ea typeface="MS Mincho" panose="02020609040205080304" pitchFamily="49" charset="-128"/>
              </a:rPr>
              <a:t>set.seed</a:t>
            </a:r>
            <a:r>
              <a:rPr lang="en-US" sz="1200" dirty="0">
                <a:effectLst/>
                <a:ea typeface="MS Mincho" panose="02020609040205080304" pitchFamily="49" charset="-128"/>
              </a:rPr>
              <a:t>(515)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ea typeface="MS Mincho" panose="02020609040205080304" pitchFamily="49" charset="-128"/>
              </a:rPr>
              <a:t>trt</a:t>
            </a:r>
            <a:r>
              <a:rPr lang="en-US" sz="1200" dirty="0">
                <a:effectLst/>
                <a:ea typeface="MS Mincho" panose="02020609040205080304" pitchFamily="49" charset="-128"/>
              </a:rPr>
              <a:t> &lt;- </a:t>
            </a:r>
            <a:r>
              <a:rPr lang="en-US" sz="1200" dirty="0" err="1">
                <a:effectLst/>
                <a:ea typeface="MS Mincho" panose="02020609040205080304" pitchFamily="49" charset="-128"/>
              </a:rPr>
              <a:t>rnorm</a:t>
            </a:r>
            <a:r>
              <a:rPr lang="en-US" sz="1200" dirty="0">
                <a:effectLst/>
                <a:ea typeface="MS Mincho" panose="02020609040205080304" pitchFamily="49" charset="-128"/>
              </a:rPr>
              <a:t>(n=79, mean=1, </a:t>
            </a:r>
            <a:r>
              <a:rPr lang="en-US" sz="1200" dirty="0" err="1">
                <a:effectLst/>
                <a:ea typeface="MS Mincho" panose="02020609040205080304" pitchFamily="49" charset="-128"/>
              </a:rPr>
              <a:t>sd</a:t>
            </a:r>
            <a:r>
              <a:rPr lang="en-US" sz="1200" dirty="0">
                <a:effectLst/>
                <a:ea typeface="MS Mincho" panose="02020609040205080304" pitchFamily="49" charset="-128"/>
              </a:rPr>
              <a:t>=sqrt(10))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MS Mincho" panose="02020609040205080304" pitchFamily="49" charset="-128"/>
              </a:rPr>
              <a:t>con &lt;- </a:t>
            </a:r>
            <a:r>
              <a:rPr lang="en-US" sz="1200" dirty="0" err="1">
                <a:effectLst/>
                <a:ea typeface="MS Mincho" panose="02020609040205080304" pitchFamily="49" charset="-128"/>
              </a:rPr>
              <a:t>rnorm</a:t>
            </a:r>
            <a:r>
              <a:rPr lang="en-US" sz="1200" dirty="0">
                <a:effectLst/>
                <a:ea typeface="MS Mincho" panose="02020609040205080304" pitchFamily="49" charset="-128"/>
              </a:rPr>
              <a:t>(n=79, mean=0, </a:t>
            </a:r>
            <a:r>
              <a:rPr lang="en-US" sz="1200" dirty="0" err="1">
                <a:effectLst/>
                <a:ea typeface="MS Mincho" panose="02020609040205080304" pitchFamily="49" charset="-128"/>
              </a:rPr>
              <a:t>sd</a:t>
            </a:r>
            <a:r>
              <a:rPr lang="en-US" sz="1200" dirty="0">
                <a:effectLst/>
                <a:ea typeface="MS Mincho" panose="02020609040205080304" pitchFamily="49" charset="-128"/>
              </a:rPr>
              <a:t>=sqrt(10))</a:t>
            </a:r>
          </a:p>
        </p:txBody>
      </p:sp>
      <p:sp>
        <p:nvSpPr>
          <p:cNvPr id="4" name="Slide Number Placeholder 3"/>
          <p:cNvSpPr>
            <a:spLocks noGrp="1"/>
          </p:cNvSpPr>
          <p:nvPr>
            <p:ph type="sldNum" sz="quarter" idx="5"/>
          </p:nvPr>
        </p:nvSpPr>
        <p:spPr/>
        <p:txBody>
          <a:bodyPr/>
          <a:lstStyle/>
          <a:p>
            <a:fld id="{CE77AC0A-6604-464F-889C-A0807269330A}" type="slidenum">
              <a:rPr lang="en-US" smtClean="0"/>
              <a:t>14</a:t>
            </a:fld>
            <a:endParaRPr lang="en-US"/>
          </a:p>
        </p:txBody>
      </p:sp>
    </p:spTree>
    <p:extLst>
      <p:ext uri="{BB962C8B-B14F-4D97-AF65-F5344CB8AC3E}">
        <p14:creationId xmlns:p14="http://schemas.microsoft.com/office/powerpoint/2010/main" val="2970246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Fleiss, Joseph L., Bruce Levin, and </a:t>
            </a:r>
            <a:r>
              <a:rPr lang="en-US" dirty="0" err="1"/>
              <a:t>Myunghee</a:t>
            </a:r>
            <a:r>
              <a:rPr lang="en-US" dirty="0"/>
              <a:t> Cho Paik. </a:t>
            </a:r>
            <a:r>
              <a:rPr lang="en-US" i="1" dirty="0"/>
              <a:t>Statistical methods for rates and proportions</a:t>
            </a:r>
            <a:r>
              <a:rPr lang="en-US" dirty="0"/>
              <a:t>. john </a:t>
            </a:r>
            <a:r>
              <a:rPr lang="en-US" dirty="0" err="1"/>
              <a:t>wiley</a:t>
            </a:r>
            <a:r>
              <a:rPr lang="en-US" dirty="0"/>
              <a:t> &amp; sons, 2013.</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page 139 of </a:t>
            </a:r>
            <a:r>
              <a:rPr lang="en-US" sz="1200" dirty="0">
                <a:effectLst/>
                <a:ea typeface="MS Mincho" panose="02020609040205080304" pitchFamily="49" charset="-128"/>
              </a:rPr>
              <a:t>Baumann, Lukas, Maximilian </a:t>
            </a:r>
            <a:r>
              <a:rPr lang="en-US" sz="1200" dirty="0" err="1">
                <a:effectLst/>
                <a:ea typeface="MS Mincho" panose="02020609040205080304" pitchFamily="49" charset="-128"/>
              </a:rPr>
              <a:t>Pilz</a:t>
            </a:r>
            <a:r>
              <a:rPr lang="en-US" sz="1200" dirty="0">
                <a:effectLst/>
                <a:ea typeface="MS Mincho" panose="02020609040205080304" pitchFamily="49" charset="-128"/>
              </a:rPr>
              <a:t>, and </a:t>
            </a:r>
            <a:r>
              <a:rPr lang="en-US" sz="1200" dirty="0" err="1">
                <a:effectLst/>
                <a:ea typeface="MS Mincho" panose="02020609040205080304" pitchFamily="49" charset="-128"/>
              </a:rPr>
              <a:t>Meinhard</a:t>
            </a:r>
            <a:r>
              <a:rPr lang="en-US" sz="1200" dirty="0">
                <a:effectLst/>
                <a:ea typeface="MS Mincho" panose="02020609040205080304" pitchFamily="49" charset="-128"/>
              </a:rPr>
              <a:t> </a:t>
            </a:r>
            <a:r>
              <a:rPr lang="en-US" sz="1200" dirty="0" err="1">
                <a:effectLst/>
                <a:ea typeface="MS Mincho" panose="02020609040205080304" pitchFamily="49" charset="-128"/>
              </a:rPr>
              <a:t>Kieser</a:t>
            </a:r>
            <a:r>
              <a:rPr lang="en-US" sz="1200" dirty="0">
                <a:effectLst/>
                <a:ea typeface="MS Mincho" panose="02020609040205080304" pitchFamily="49" charset="-128"/>
              </a:rPr>
              <a:t>. "</a:t>
            </a:r>
            <a:r>
              <a:rPr lang="en-US" sz="1200" dirty="0" err="1">
                <a:effectLst/>
                <a:ea typeface="MS Mincho" panose="02020609040205080304" pitchFamily="49" charset="-128"/>
              </a:rPr>
              <a:t>blindrecalc</a:t>
            </a:r>
            <a:r>
              <a:rPr lang="en-US" sz="1200" dirty="0">
                <a:effectLst/>
                <a:ea typeface="MS Mincho" panose="02020609040205080304" pitchFamily="49" charset="-128"/>
              </a:rPr>
              <a:t>-An R Package for Blinded Sample Size Recalculation." </a:t>
            </a:r>
            <a:r>
              <a:rPr lang="en-US" sz="1200" i="1" dirty="0">
                <a:effectLst/>
                <a:ea typeface="MS Mincho" panose="02020609040205080304" pitchFamily="49" charset="-128"/>
              </a:rPr>
              <a:t>R Journal </a:t>
            </a:r>
            <a:r>
              <a:rPr lang="en-US" sz="1200" dirty="0">
                <a:effectLst/>
                <a:ea typeface="MS Mincho" panose="02020609040205080304" pitchFamily="49" charset="-128"/>
              </a:rPr>
              <a:t>14.1 (2022) for a formula that allows for allocations other than 1:1.</a:t>
            </a:r>
          </a:p>
          <a:p>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15</a:t>
            </a:fld>
            <a:endParaRPr lang="en-US"/>
          </a:p>
        </p:txBody>
      </p:sp>
    </p:spTree>
    <p:extLst>
      <p:ext uri="{BB962C8B-B14F-4D97-AF65-F5344CB8AC3E}">
        <p14:creationId xmlns:p14="http://schemas.microsoft.com/office/powerpoint/2010/main" val="32467486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4" name="Picture 3">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805765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18307"/>
            <a:ext cx="10515600" cy="1018699"/>
          </a:xfrm>
        </p:spPr>
        <p:txBody>
          <a:bodyPr/>
          <a:lstStyle/>
          <a:p>
            <a:r>
              <a:rPr lang="en-US"/>
              <a:t>Click to edit Master title style</a:t>
            </a:r>
          </a:p>
        </p:txBody>
      </p:sp>
      <p:sp>
        <p:nvSpPr>
          <p:cNvPr id="3" name="Content Placeholder 2"/>
          <p:cNvSpPr>
            <a:spLocks noGrp="1"/>
          </p:cNvSpPr>
          <p:nvPr>
            <p:ph idx="1"/>
          </p:nvPr>
        </p:nvSpPr>
        <p:spPr>
          <a:xfrm>
            <a:off x="838200" y="2116393"/>
            <a:ext cx="10515600" cy="40605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5" name="Picture 4">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259516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5" name="Picture 4">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369218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18306"/>
            <a:ext cx="10515600" cy="772382"/>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7" name="Picture 6">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3999731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905606"/>
            <a:ext cx="10515600" cy="785082"/>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8" name="Picture 7">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pic>
        <p:nvPicPr>
          <p:cNvPr id="9" name="Picture 8">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09437" y="259978"/>
            <a:ext cx="1663272" cy="704344"/>
          </a:xfrm>
          <a:prstGeom prst="rect">
            <a:avLst/>
          </a:prstGeom>
        </p:spPr>
      </p:pic>
    </p:spTree>
    <p:extLst>
      <p:ext uri="{BB962C8B-B14F-4D97-AF65-F5344CB8AC3E}">
        <p14:creationId xmlns:p14="http://schemas.microsoft.com/office/powerpoint/2010/main" val="300753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9652"/>
            <a:ext cx="3932237" cy="1157748"/>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6" name="Picture 5">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1237596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918306"/>
            <a:ext cx="10515600" cy="77238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BABFF-207A-4E17-BB6B-068052E132E0}" type="slidenum">
              <a:rPr lang="en-US" smtClean="0"/>
              <a:t>‹#›</a:t>
            </a:fld>
            <a:endParaRPr lang="en-US"/>
          </a:p>
        </p:txBody>
      </p:sp>
      <p:pic>
        <p:nvPicPr>
          <p:cNvPr id="8" name="Picture 7"/>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38200" y="240483"/>
            <a:ext cx="5372100" cy="488139"/>
          </a:xfrm>
          <a:prstGeom prst="rect">
            <a:avLst/>
          </a:prstGeom>
        </p:spPr>
      </p:pic>
      <p:cxnSp>
        <p:nvCxnSpPr>
          <p:cNvPr id="10" name="Straight Connector 9"/>
          <p:cNvCxnSpPr/>
          <p:nvPr userDrawn="1"/>
        </p:nvCxnSpPr>
        <p:spPr>
          <a:xfrm>
            <a:off x="838200" y="856028"/>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C403E61-A097-FD40-AE74-6BB6BC5E01F1}"/>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368414055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www.fda.gov/regulatory-information/search-fda-guidance-documents/adaptive-design-clinical-trials-drugs-and-biologics-guidance-industry"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66800" y="1130528"/>
            <a:ext cx="10058400" cy="2387600"/>
          </a:xfrm>
        </p:spPr>
        <p:txBody>
          <a:bodyPr>
            <a:normAutofit fontScale="90000"/>
          </a:bodyPr>
          <a:lstStyle/>
          <a:p>
            <a:r>
              <a:rPr lang="en-US" dirty="0"/>
              <a:t>Adaptive and Bayesian Methods for Clinical Trial Design Short Course</a:t>
            </a:r>
          </a:p>
        </p:txBody>
      </p:sp>
      <p:sp>
        <p:nvSpPr>
          <p:cNvPr id="6" name="Subtitle 5"/>
          <p:cNvSpPr>
            <a:spLocks noGrp="1"/>
          </p:cNvSpPr>
          <p:nvPr>
            <p:ph type="subTitle" idx="1"/>
          </p:nvPr>
        </p:nvSpPr>
        <p:spPr/>
        <p:txBody>
          <a:bodyPr anchor="ctr"/>
          <a:lstStyle/>
          <a:p>
            <a:r>
              <a:rPr lang="en-US" dirty="0"/>
              <a:t>Dr. Alex Kaizer</a:t>
            </a:r>
          </a:p>
          <a:p>
            <a:endParaRPr lang="en-US" sz="2000" dirty="0"/>
          </a:p>
          <a:p>
            <a:r>
              <a:rPr lang="en-US" sz="2800" b="1" i="1" dirty="0"/>
              <a:t>Sample Size Re-Estimation</a:t>
            </a:r>
          </a:p>
        </p:txBody>
      </p:sp>
    </p:spTree>
    <p:extLst>
      <p:ext uri="{BB962C8B-B14F-4D97-AF65-F5344CB8AC3E}">
        <p14:creationId xmlns:p14="http://schemas.microsoft.com/office/powerpoint/2010/main" val="89311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7DBAE-C2CE-7E39-EB04-D9F42AEB3432}"/>
              </a:ext>
            </a:extLst>
          </p:cNvPr>
          <p:cNvSpPr>
            <a:spLocks noGrp="1"/>
          </p:cNvSpPr>
          <p:nvPr>
            <p:ph type="title"/>
          </p:nvPr>
        </p:nvSpPr>
        <p:spPr/>
        <p:txBody>
          <a:bodyPr/>
          <a:lstStyle/>
          <a:p>
            <a:r>
              <a:rPr lang="en-US" dirty="0"/>
              <a:t>Continuous Outcome Sample Size Formula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7CC6A6-1738-C3E7-BAE3-6BC6BAA9D52C}"/>
                  </a:ext>
                </a:extLst>
              </p:cNvPr>
              <p:cNvSpPr>
                <a:spLocks noGrp="1"/>
              </p:cNvSpPr>
              <p:nvPr>
                <p:ph idx="1"/>
              </p:nvPr>
            </p:nvSpPr>
            <p:spPr>
              <a:xfrm>
                <a:off x="838200" y="2116393"/>
                <a:ext cx="10515600" cy="4545664"/>
              </a:xfrm>
            </p:spPr>
            <p:txBody>
              <a:bodyPr>
                <a:normAutofit fontScale="92500"/>
              </a:bodyPr>
              <a:lstStyle/>
              <a:p>
                <a:pPr marL="0" indent="0">
                  <a:buNone/>
                </a:pPr>
                <a:r>
                  <a:rPr lang="en-US" dirty="0"/>
                  <a:t>For comparing a continuous outcome between two groups our </a:t>
                </a:r>
                <a:r>
                  <a:rPr lang="en-US" i="1" dirty="0"/>
                  <a:t>nuisance parameter</a:t>
                </a:r>
                <a:r>
                  <a:rPr lang="en-US" dirty="0"/>
                  <a:t> is the variance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oMath>
                </a14:m>
                <a:r>
                  <a:rPr lang="en-US" dirty="0"/>
                  <a:t>) or standard deviation (</a:t>
                </a:r>
                <a14:m>
                  <m:oMath xmlns:m="http://schemas.openxmlformats.org/officeDocument/2006/math">
                    <m:r>
                      <a:rPr lang="en-US" b="0" i="1" smtClean="0">
                        <a:latin typeface="Cambria Math" panose="02040503050406030204" pitchFamily="18" charset="0"/>
                      </a:rPr>
                      <m:t>𝜎</m:t>
                    </m:r>
                  </m:oMath>
                </a14:m>
                <a:r>
                  <a:rPr lang="en-US" dirty="0"/>
                  <a:t>) in our traditional sample size formula for a two-tailed test (assuming normality):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𝛼</m:t>
                                          </m:r>
                                        </m:num>
                                        <m:den>
                                          <m:r>
                                            <a:rPr lang="en-US" b="0" i="1" smtClean="0">
                                              <a:latin typeface="Cambria Math" panose="02040503050406030204" pitchFamily="18" charset="0"/>
                                            </a:rPr>
                                            <m:t>2</m:t>
                                          </m:r>
                                        </m:den>
                                      </m:f>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r>
                                        <a:rPr lang="en-US" b="0" i="1" smtClean="0">
                                          <a:latin typeface="Cambria Math" panose="02040503050406030204" pitchFamily="18" charset="0"/>
                                        </a:rPr>
                                        <m:t>𝛽</m:t>
                                      </m:r>
                                    </m:sub>
                                  </m:sSub>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𝛿</m:t>
                              </m:r>
                            </m:e>
                            <m:sup>
                              <m:r>
                                <a:rPr lang="en-US" b="0" i="1" smtClean="0">
                                  <a:latin typeface="Cambria Math" panose="02040503050406030204" pitchFamily="18" charset="0"/>
                                </a:rPr>
                                <m:t>2</m:t>
                              </m:r>
                            </m:sup>
                          </m:sSup>
                        </m:den>
                      </m:f>
                    </m:oMath>
                  </m:oMathPara>
                </a14:m>
                <a:endParaRPr lang="en-US" dirty="0"/>
              </a:p>
              <a:p>
                <a:pPr marL="0" indent="0">
                  <a:buNone/>
                </a:pPr>
                <a:r>
                  <a:rPr lang="en-US" dirty="0"/>
                  <a:t>where </a:t>
                </a:r>
              </a:p>
              <a:p>
                <a14:m>
                  <m:oMath xmlns:m="http://schemas.openxmlformats.org/officeDocument/2006/math">
                    <m:r>
                      <a:rPr lang="en-US" b="0" i="1" smtClean="0">
                        <a:latin typeface="Cambria Math" panose="02040503050406030204" pitchFamily="18" charset="0"/>
                      </a:rPr>
                      <m:t>𝛼</m:t>
                    </m:r>
                  </m:oMath>
                </a14:m>
                <a:r>
                  <a:rPr lang="en-US" dirty="0"/>
                  <a:t> is our desired significance level (i.e., type I error rate)</a:t>
                </a:r>
              </a:p>
              <a:p>
                <a14:m>
                  <m:oMath xmlns:m="http://schemas.openxmlformats.org/officeDocument/2006/math">
                    <m:r>
                      <a:rPr lang="en-US" b="0" i="1" smtClean="0">
                        <a:latin typeface="Cambria Math" panose="02040503050406030204" pitchFamily="18" charset="0"/>
                      </a:rPr>
                      <m:t>𝛽</m:t>
                    </m:r>
                  </m:oMath>
                </a14:m>
                <a:r>
                  <a:rPr lang="en-US" dirty="0"/>
                  <a:t> is our desired type II error rate (i.e., power=1 – type II error)</a:t>
                </a:r>
              </a:p>
              <a:p>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𝑡𝑟𝑡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𝑐𝑜𝑛</m:t>
                        </m:r>
                      </m:sub>
                    </m:sSub>
                  </m:oMath>
                </a14:m>
                <a:r>
                  <a:rPr lang="en-US" dirty="0"/>
                  <a:t> (i.e., difference in our treatment and control arm means)</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𝑞</m:t>
                        </m:r>
                      </m:sub>
                    </m:sSub>
                  </m:oMath>
                </a14:m>
                <a:r>
                  <a:rPr lang="en-US" dirty="0"/>
                  <a:t> is the </a:t>
                </a:r>
                <a:r>
                  <a:rPr lang="en-US" dirty="0" err="1"/>
                  <a:t>q</a:t>
                </a:r>
                <a:r>
                  <a:rPr lang="en-US" baseline="30000" dirty="0" err="1"/>
                  <a:t>th</a:t>
                </a:r>
                <a:r>
                  <a:rPr lang="en-US" dirty="0"/>
                  <a:t> quantile of a standard normal distribution</a:t>
                </a:r>
              </a:p>
            </p:txBody>
          </p:sp>
        </mc:Choice>
        <mc:Fallback xmlns="">
          <p:sp>
            <p:nvSpPr>
              <p:cNvPr id="3" name="Content Placeholder 2">
                <a:extLst>
                  <a:ext uri="{FF2B5EF4-FFF2-40B4-BE49-F238E27FC236}">
                    <a16:creationId xmlns:a16="http://schemas.microsoft.com/office/drawing/2014/main" id="{127CC6A6-1738-C3E7-BAE3-6BC6BAA9D52C}"/>
                  </a:ext>
                </a:extLst>
              </p:cNvPr>
              <p:cNvSpPr>
                <a:spLocks noGrp="1" noRot="1" noChangeAspect="1" noMove="1" noResize="1" noEditPoints="1" noAdjustHandles="1" noChangeArrowheads="1" noChangeShapeType="1" noTextEdit="1"/>
              </p:cNvSpPr>
              <p:nvPr>
                <p:ph idx="1"/>
              </p:nvPr>
            </p:nvSpPr>
            <p:spPr>
              <a:xfrm>
                <a:off x="838200" y="2116393"/>
                <a:ext cx="10515600" cy="4545664"/>
              </a:xfrm>
              <a:blipFill>
                <a:blip r:embed="rId3"/>
                <a:stretch>
                  <a:fillRect l="-1043" t="-2011" b="-53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0BC22D6-7F7D-826B-C4C3-3C0528671ACB}"/>
              </a:ext>
            </a:extLst>
          </p:cNvPr>
          <p:cNvSpPr>
            <a:spLocks noGrp="1"/>
          </p:cNvSpPr>
          <p:nvPr>
            <p:ph type="sldNum" sz="quarter" idx="12"/>
          </p:nvPr>
        </p:nvSpPr>
        <p:spPr/>
        <p:txBody>
          <a:bodyPr/>
          <a:lstStyle/>
          <a:p>
            <a:fld id="{260BABFF-207A-4E17-BB6B-068052E132E0}" type="slidenum">
              <a:rPr lang="en-US" smtClean="0"/>
              <a:pPr/>
              <a:t>10</a:t>
            </a:fld>
            <a:endParaRPr lang="en-US"/>
          </a:p>
        </p:txBody>
      </p:sp>
    </p:spTree>
    <p:extLst>
      <p:ext uri="{BB962C8B-B14F-4D97-AF65-F5344CB8AC3E}">
        <p14:creationId xmlns:p14="http://schemas.microsoft.com/office/powerpoint/2010/main" val="4026708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18A76-8807-D80B-B961-D60F82869064}"/>
              </a:ext>
            </a:extLst>
          </p:cNvPr>
          <p:cNvSpPr>
            <a:spLocks noGrp="1"/>
          </p:cNvSpPr>
          <p:nvPr>
            <p:ph type="title"/>
          </p:nvPr>
        </p:nvSpPr>
        <p:spPr/>
        <p:txBody>
          <a:bodyPr/>
          <a:lstStyle/>
          <a:p>
            <a:r>
              <a:rPr lang="en-US" dirty="0"/>
              <a:t>Blinded Continuous Outcome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5A81AF-DB18-A83B-739E-D966D44E9465}"/>
                  </a:ext>
                </a:extLst>
              </p:cNvPr>
              <p:cNvSpPr>
                <a:spLocks noGrp="1"/>
              </p:cNvSpPr>
              <p:nvPr>
                <p:ph idx="1"/>
              </p:nvPr>
            </p:nvSpPr>
            <p:spPr>
              <a:xfrm>
                <a:off x="838200" y="2116393"/>
                <a:ext cx="10515600" cy="4513007"/>
              </a:xfrm>
            </p:spPr>
            <p:txBody>
              <a:bodyPr>
                <a:normAutofit lnSpcReduction="10000"/>
              </a:bodyPr>
              <a:lstStyle/>
              <a:p>
                <a:pPr marL="0" indent="0">
                  <a:buNone/>
                </a:pPr>
                <a:r>
                  <a:rPr lang="en-US" dirty="0"/>
                  <a:t>A blinded approach to re-estimating the variance that is implemented in the “</a:t>
                </a:r>
                <a:r>
                  <a:rPr lang="en-US" dirty="0" err="1"/>
                  <a:t>blindrecalc</a:t>
                </a:r>
                <a:r>
                  <a:rPr lang="en-US" dirty="0"/>
                  <a:t>” R package is a one-sample variance estimator:</a:t>
                </a:r>
              </a:p>
              <a:p>
                <a:pPr marL="0" indent="0">
                  <a:buNone/>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𝜎</m:t>
                              </m:r>
                            </m:e>
                          </m:acc>
                        </m:e>
                        <m:sup>
                          <m:r>
                            <a:rPr lang="en-US" b="0" i="1" dirty="0" smtClean="0">
                              <a:latin typeface="Cambria Math" panose="02040503050406030204" pitchFamily="18" charset="0"/>
                            </a:rPr>
                            <m:t>2</m:t>
                          </m:r>
                        </m:sup>
                      </m:sSup>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−1</m:t>
                          </m:r>
                        </m:den>
                      </m:f>
                      <m:nary>
                        <m:naryPr>
                          <m:chr m:val="∑"/>
                          <m:supHide m:val="on"/>
                          <m:ctrlPr>
                            <a:rPr lang="en-US" b="0" i="1" dirty="0" smtClean="0">
                              <a:latin typeface="Cambria Math" panose="02040503050406030204" pitchFamily="18" charset="0"/>
                            </a:rPr>
                          </m:ctrlPr>
                        </m:naryPr>
                        <m:sub>
                          <m:r>
                            <m:rPr>
                              <m:brk m:alnAt="7"/>
                            </m:rPr>
                            <a:rPr lang="en-US" b="0" i="1" dirty="0" smtClean="0">
                              <a:latin typeface="Cambria Math" panose="02040503050406030204" pitchFamily="18" charset="0"/>
                            </a:rPr>
                            <m:t>𝑗</m:t>
                          </m:r>
                          <m:r>
                            <a:rPr lang="en-US" b="0" i="1" dirty="0" smtClean="0">
                              <a:latin typeface="Cambria Math" panose="02040503050406030204" pitchFamily="18" charset="0"/>
                            </a:rPr>
                            <m:t>∈{</m:t>
                          </m:r>
                          <m:r>
                            <a:rPr lang="en-US" b="0" i="1" dirty="0" smtClean="0">
                              <a:latin typeface="Cambria Math" panose="02040503050406030204" pitchFamily="18" charset="0"/>
                            </a:rPr>
                            <m:t>𝑇𝑟𝑡</m:t>
                          </m:r>
                          <m:r>
                            <a:rPr lang="en-US" b="0" i="1" dirty="0" smtClean="0">
                              <a:latin typeface="Cambria Math" panose="02040503050406030204" pitchFamily="18" charset="0"/>
                            </a:rPr>
                            <m:t>,</m:t>
                          </m:r>
                          <m:r>
                            <a:rPr lang="en-US" b="0" i="1" dirty="0" smtClean="0">
                              <a:latin typeface="Cambria Math" panose="02040503050406030204" pitchFamily="18" charset="0"/>
                            </a:rPr>
                            <m:t>𝐶𝑜𝑛</m:t>
                          </m:r>
                          <m:r>
                            <a:rPr lang="en-US" b="0" i="1" dirty="0" smtClean="0">
                              <a:latin typeface="Cambria Math" panose="02040503050406030204" pitchFamily="18" charset="0"/>
                            </a:rPr>
                            <m:t>}</m:t>
                          </m:r>
                        </m:sub>
                        <m:sup/>
                        <m:e>
                          <m:nary>
                            <m:naryPr>
                              <m:chr m:val="∑"/>
                              <m:limLoc m:val="subSup"/>
                              <m:ctrlPr>
                                <a:rPr lang="en-US" b="0" i="1" dirty="0" smtClean="0">
                                  <a:latin typeface="Cambria Math" panose="02040503050406030204" pitchFamily="18" charset="0"/>
                                </a:rPr>
                              </m:ctrlPr>
                            </m:naryPr>
                            <m:sub>
                              <m:r>
                                <m:rPr>
                                  <m:brk m:alnAt="25"/>
                                </m:rPr>
                                <a:rPr lang="en-US" b="0" i="1" dirty="0" smtClean="0">
                                  <a:latin typeface="Cambria Math" panose="02040503050406030204" pitchFamily="18" charset="0"/>
                                </a:rPr>
                                <m:t>𝑘</m:t>
                              </m:r>
                              <m:r>
                                <a:rPr lang="en-US" b="0" i="1" dirty="0" smtClean="0">
                                  <a:latin typeface="Cambria Math" panose="02040503050406030204" pitchFamily="18" charset="0"/>
                                </a:rPr>
                                <m:t>=1</m:t>
                              </m:r>
                            </m:sub>
                            <m:sup>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r>
                                    <a:rPr lang="en-US" b="0" i="1" dirty="0" smtClean="0">
                                      <a:latin typeface="Cambria Math" panose="02040503050406030204" pitchFamily="18" charset="0"/>
                                    </a:rPr>
                                    <m:t>𝑗</m:t>
                                  </m:r>
                                </m:sub>
                              </m:sSub>
                            </m:sup>
                            <m:e>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𝑗</m:t>
                                          </m:r>
                                          <m:r>
                                            <a:rPr lang="en-US" b="0" i="1" dirty="0" smtClean="0">
                                              <a:latin typeface="Cambria Math" panose="02040503050406030204" pitchFamily="18" charset="0"/>
                                            </a:rPr>
                                            <m:t>,</m:t>
                                          </m:r>
                                          <m:r>
                                            <a:rPr lang="en-US" b="0" i="1" dirty="0" smtClean="0">
                                              <a:latin typeface="Cambria Math" panose="02040503050406030204" pitchFamily="18" charset="0"/>
                                            </a:rPr>
                                            <m:t>𝑘</m:t>
                                          </m:r>
                                        </m:sub>
                                      </m:sSub>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d>
                                </m:e>
                                <m:sup>
                                  <m:r>
                                    <a:rPr lang="en-US" b="0" i="1" dirty="0" smtClean="0">
                                      <a:latin typeface="Cambria Math" panose="02040503050406030204" pitchFamily="18" charset="0"/>
                                    </a:rPr>
                                    <m:t>2</m:t>
                                  </m:r>
                                </m:sup>
                              </m:sSup>
                            </m:e>
                          </m:nary>
                        </m:e>
                      </m:nary>
                      <m:r>
                        <a:rPr lang="en-US" b="0" i="1" dirty="0" smtClean="0">
                          <a:latin typeface="Cambria Math" panose="02040503050406030204" pitchFamily="18" charset="0"/>
                        </a:rPr>
                        <m:t>,</m:t>
                      </m:r>
                    </m:oMath>
                  </m:oMathPara>
                </a14:m>
                <a:endParaRPr lang="en-US" dirty="0"/>
              </a:p>
              <a:p>
                <a:pPr marL="0" indent="0">
                  <a:buNone/>
                </a:pPr>
                <a:r>
                  <a:rPr lang="en-US" dirty="0"/>
                  <a:t>where</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oMath>
                </a14:m>
                <a:r>
                  <a:rPr lang="en-US" dirty="0"/>
                  <a:t> is the total sample size enrolled up until the interim analysis</a:t>
                </a:r>
                <a:endParaRPr lang="en-US" b="0" i="1" dirty="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Sub>
                  </m:oMath>
                </a14:m>
                <a:r>
                  <a:rPr lang="en-US" dirty="0"/>
                  <a:t> is the k</a:t>
                </a:r>
                <a:r>
                  <a:rPr lang="en-US" baseline="30000" dirty="0"/>
                  <a:t>th</a:t>
                </a:r>
                <a:r>
                  <a:rPr lang="en-US" dirty="0"/>
                  <a:t> participant in group j</a:t>
                </a:r>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 </m:t>
                    </m:r>
                  </m:oMath>
                </a14:m>
                <a:r>
                  <a:rPr lang="en-US" dirty="0"/>
                  <a:t>is the total sample mean over 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oMath>
                </a14:m>
                <a:r>
                  <a:rPr lang="en-US" dirty="0"/>
                  <a:t> observations</a:t>
                </a:r>
              </a:p>
              <a:p>
                <a:pPr marL="0" indent="0">
                  <a:buNone/>
                </a:pPr>
                <a:r>
                  <a:rPr lang="en-US" dirty="0"/>
                  <a:t>This estimate of </a:t>
                </a:r>
                <a14:m>
                  <m:oMath xmlns:m="http://schemas.openxmlformats.org/officeDocument/2006/math">
                    <m:sSup>
                      <m:sSupPr>
                        <m:ctrlPr>
                          <a:rPr lang="en-US" b="0" i="1" dirty="0"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𝜎</m:t>
                            </m:r>
                          </m:e>
                        </m:acc>
                      </m:e>
                      <m:sup>
                        <m:r>
                          <a:rPr lang="en-US" b="0" i="1" dirty="0" smtClean="0">
                            <a:latin typeface="Cambria Math" panose="02040503050406030204" pitchFamily="18" charset="0"/>
                          </a:rPr>
                          <m:t>2</m:t>
                        </m:r>
                      </m:sup>
                    </m:sSup>
                    <m:r>
                      <a:rPr lang="en-US" b="0" i="1" dirty="0" smtClean="0">
                        <a:latin typeface="Cambria Math" panose="02040503050406030204" pitchFamily="18" charset="0"/>
                      </a:rPr>
                      <m:t> </m:t>
                    </m:r>
                  </m:oMath>
                </a14:m>
                <a:r>
                  <a:rPr lang="en-US" dirty="0"/>
                  <a:t>is then used to update our formula from the previous slide.</a:t>
                </a:r>
              </a:p>
            </p:txBody>
          </p:sp>
        </mc:Choice>
        <mc:Fallback xmlns="">
          <p:sp>
            <p:nvSpPr>
              <p:cNvPr id="3" name="Content Placeholder 2">
                <a:extLst>
                  <a:ext uri="{FF2B5EF4-FFF2-40B4-BE49-F238E27FC236}">
                    <a16:creationId xmlns:a16="http://schemas.microsoft.com/office/drawing/2014/main" id="{2D5A81AF-DB18-A83B-739E-D966D44E9465}"/>
                  </a:ext>
                </a:extLst>
              </p:cNvPr>
              <p:cNvSpPr>
                <a:spLocks noGrp="1" noRot="1" noChangeAspect="1" noMove="1" noResize="1" noEditPoints="1" noAdjustHandles="1" noChangeArrowheads="1" noChangeShapeType="1" noTextEdit="1"/>
              </p:cNvSpPr>
              <p:nvPr>
                <p:ph idx="1"/>
              </p:nvPr>
            </p:nvSpPr>
            <p:spPr>
              <a:xfrm>
                <a:off x="838200" y="2116393"/>
                <a:ext cx="10515600" cy="4513007"/>
              </a:xfrm>
              <a:blipFill>
                <a:blip r:embed="rId3"/>
                <a:stretch>
                  <a:fillRect l="-1217" t="-2969" b="-296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5CB55BD-DEFF-ECD4-A0C6-BB339AA7030A}"/>
              </a:ext>
            </a:extLst>
          </p:cNvPr>
          <p:cNvSpPr>
            <a:spLocks noGrp="1"/>
          </p:cNvSpPr>
          <p:nvPr>
            <p:ph type="sldNum" sz="quarter" idx="12"/>
          </p:nvPr>
        </p:nvSpPr>
        <p:spPr/>
        <p:txBody>
          <a:bodyPr/>
          <a:lstStyle/>
          <a:p>
            <a:fld id="{260BABFF-207A-4E17-BB6B-068052E132E0}" type="slidenum">
              <a:rPr lang="en-US" smtClean="0"/>
              <a:pPr/>
              <a:t>11</a:t>
            </a:fld>
            <a:endParaRPr lang="en-US"/>
          </a:p>
        </p:txBody>
      </p:sp>
    </p:spTree>
    <p:extLst>
      <p:ext uri="{BB962C8B-B14F-4D97-AF65-F5344CB8AC3E}">
        <p14:creationId xmlns:p14="http://schemas.microsoft.com/office/powerpoint/2010/main" val="1544589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18A76-8807-D80B-B961-D60F82869064}"/>
              </a:ext>
            </a:extLst>
          </p:cNvPr>
          <p:cNvSpPr>
            <a:spLocks noGrp="1"/>
          </p:cNvSpPr>
          <p:nvPr>
            <p:ph type="title"/>
          </p:nvPr>
        </p:nvSpPr>
        <p:spPr/>
        <p:txBody>
          <a:bodyPr/>
          <a:lstStyle/>
          <a:p>
            <a:r>
              <a:rPr lang="en-US" dirty="0"/>
              <a:t>Blinded Continuous Outcome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5A81AF-DB18-A83B-739E-D966D44E9465}"/>
                  </a:ext>
                </a:extLst>
              </p:cNvPr>
              <p:cNvSpPr>
                <a:spLocks noGrp="1"/>
              </p:cNvSpPr>
              <p:nvPr>
                <p:ph idx="1"/>
              </p:nvPr>
            </p:nvSpPr>
            <p:spPr/>
            <p:txBody>
              <a:bodyPr>
                <a:normAutofit lnSpcReduction="10000"/>
              </a:bodyPr>
              <a:lstStyle/>
              <a:p>
                <a:pPr marL="0" indent="0">
                  <a:buNone/>
                </a:pPr>
                <a:r>
                  <a:rPr lang="en-US" dirty="0"/>
                  <a:t>Using this one-sample variance estimator:</a:t>
                </a:r>
              </a:p>
              <a:p>
                <a:r>
                  <a:rPr lang="en-US" dirty="0"/>
                  <a:t>There is no type I error rate inflation for superiority hypothesis testing when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=0</m:t>
                    </m:r>
                  </m:oMath>
                </a14:m>
                <a:r>
                  <a:rPr lang="en-US" dirty="0"/>
                  <a:t> (i.e., no difference between groups)</a:t>
                </a:r>
              </a:p>
              <a:p>
                <a:r>
                  <a:rPr lang="en-US" dirty="0"/>
                  <a:t>If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≠0</m:t>
                    </m:r>
                  </m:oMath>
                </a14:m>
                <a:r>
                  <a:rPr lang="en-US" dirty="0"/>
                  <a:t>, then the variance estimator will overestimate group-specific variances leading to a larger than necessary sample size</a:t>
                </a:r>
              </a:p>
              <a:p>
                <a:r>
                  <a:rPr lang="en-US" dirty="0"/>
                  <a:t>There may be type I error rate inflation in non-inferiority hypothesis testing, especially if the re-estimation is performed too early or with small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oMath>
                </a14:m>
                <a:endParaRPr lang="en-US" b="0" dirty="0"/>
              </a:p>
              <a:p>
                <a:r>
                  <a:rPr lang="en-US" dirty="0"/>
                  <a:t>The above properties may be evaluated via simulation studies (either your own or via packages) to confirm trial operating characteristics</a:t>
                </a:r>
              </a:p>
            </p:txBody>
          </p:sp>
        </mc:Choice>
        <mc:Fallback xmlns="">
          <p:sp>
            <p:nvSpPr>
              <p:cNvPr id="3" name="Content Placeholder 2">
                <a:extLst>
                  <a:ext uri="{FF2B5EF4-FFF2-40B4-BE49-F238E27FC236}">
                    <a16:creationId xmlns:a16="http://schemas.microsoft.com/office/drawing/2014/main" id="{2D5A81AF-DB18-A83B-739E-D966D44E9465}"/>
                  </a:ext>
                </a:extLst>
              </p:cNvPr>
              <p:cNvSpPr>
                <a:spLocks noGrp="1" noRot="1" noChangeAspect="1" noMove="1" noResize="1" noEditPoints="1" noAdjustHandles="1" noChangeArrowheads="1" noChangeShapeType="1" noTextEdit="1"/>
              </p:cNvSpPr>
              <p:nvPr>
                <p:ph idx="1"/>
              </p:nvPr>
            </p:nvSpPr>
            <p:spPr>
              <a:blipFill>
                <a:blip r:embed="rId3"/>
                <a:stretch>
                  <a:fillRect l="-1217" t="-3303" r="-1623" b="-330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5CB55BD-DEFF-ECD4-A0C6-BB339AA7030A}"/>
              </a:ext>
            </a:extLst>
          </p:cNvPr>
          <p:cNvSpPr>
            <a:spLocks noGrp="1"/>
          </p:cNvSpPr>
          <p:nvPr>
            <p:ph type="sldNum" sz="quarter" idx="12"/>
          </p:nvPr>
        </p:nvSpPr>
        <p:spPr/>
        <p:txBody>
          <a:bodyPr/>
          <a:lstStyle/>
          <a:p>
            <a:fld id="{260BABFF-207A-4E17-BB6B-068052E132E0}" type="slidenum">
              <a:rPr lang="en-US" smtClean="0"/>
              <a:pPr/>
              <a:t>12</a:t>
            </a:fld>
            <a:endParaRPr lang="en-US"/>
          </a:p>
        </p:txBody>
      </p:sp>
    </p:spTree>
    <p:extLst>
      <p:ext uri="{BB962C8B-B14F-4D97-AF65-F5344CB8AC3E}">
        <p14:creationId xmlns:p14="http://schemas.microsoft.com/office/powerpoint/2010/main" val="110129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2137D-4D52-F782-3313-2392AECB97FE}"/>
              </a:ext>
            </a:extLst>
          </p:cNvPr>
          <p:cNvSpPr>
            <a:spLocks noGrp="1"/>
          </p:cNvSpPr>
          <p:nvPr>
            <p:ph type="title"/>
          </p:nvPr>
        </p:nvSpPr>
        <p:spPr/>
        <p:txBody>
          <a:bodyPr/>
          <a:lstStyle/>
          <a:p>
            <a:r>
              <a:rPr lang="en-US" dirty="0"/>
              <a:t>Blinded Continuous Outcome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2FE13E-EF5F-FF0E-FB1D-A9733E37F90E}"/>
                  </a:ext>
                </a:extLst>
              </p:cNvPr>
              <p:cNvSpPr>
                <a:spLocks noGrp="1"/>
              </p:cNvSpPr>
              <p:nvPr>
                <p:ph idx="1"/>
              </p:nvPr>
            </p:nvSpPr>
            <p:spPr/>
            <p:txBody>
              <a:bodyPr/>
              <a:lstStyle/>
              <a:p>
                <a:pPr marL="0" indent="0">
                  <a:buNone/>
                </a:pPr>
                <a:r>
                  <a:rPr lang="en-US" dirty="0"/>
                  <a:t>For a study where we assume the outcome is a change from baseline in some parameter, we assume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=10</m:t>
                    </m:r>
                  </m:oMath>
                </a14:m>
                <a:r>
                  <a:rPr lang="en-US" dirty="0"/>
                  <a:t>,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=0.05</m:t>
                    </m:r>
                  </m:oMath>
                </a14:m>
                <a:r>
                  <a:rPr lang="en-US" dirty="0"/>
                  <a:t>, </a:t>
                </a:r>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=0.20</m:t>
                    </m:r>
                  </m:oMath>
                </a14:m>
                <a:r>
                  <a:rPr lang="en-US" dirty="0"/>
                  <a:t>, and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𝑡𝑟𝑡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𝑐𝑜𝑛</m:t>
                        </m:r>
                      </m:sub>
                    </m:sSub>
                    <m:r>
                      <a:rPr lang="en-US" b="0" i="1" smtClean="0">
                        <a:latin typeface="Cambria Math" panose="02040503050406030204" pitchFamily="18" charset="0"/>
                      </a:rPr>
                      <m:t>=1−0=1</m:t>
                    </m:r>
                  </m:oMath>
                </a14:m>
                <a:r>
                  <a:rPr lang="en-US" dirty="0"/>
                  <a:t>. For our two-sided hypothesis test:</a:t>
                </a:r>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4</m:t>
                              </m:r>
                              <m:r>
                                <a:rPr lang="en-US" sz="2400" b="0" i="1" smtClean="0">
                                  <a:latin typeface="Cambria Math" panose="02040503050406030204" pitchFamily="18" charset="0"/>
                                </a:rPr>
                                <m:t>𝜎</m:t>
                              </m:r>
                            </m:e>
                            <m:sup>
                              <m:r>
                                <a:rPr lang="en-US" sz="2400" b="0" i="1" smtClean="0">
                                  <a:latin typeface="Cambria Math" panose="02040503050406030204" pitchFamily="18" charset="0"/>
                                </a:rPr>
                                <m:t>2</m:t>
                              </m:r>
                            </m:sup>
                          </m:sSup>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𝑍</m:t>
                                      </m:r>
                                    </m:e>
                                    <m:sub>
                                      <m:r>
                                        <a:rPr lang="en-US" sz="2400" b="0" i="1" smtClean="0">
                                          <a:latin typeface="Cambria Math" panose="02040503050406030204" pitchFamily="18" charset="0"/>
                                        </a:rPr>
                                        <m:t>1−</m:t>
                                      </m:r>
                                      <m:f>
                                        <m:fPr>
                                          <m:type m:val="lin"/>
                                          <m:ctrlPr>
                                            <a:rPr lang="en-US" sz="2400" b="0" i="1" smtClean="0">
                                              <a:latin typeface="Cambria Math" panose="02040503050406030204" pitchFamily="18" charset="0"/>
                                            </a:rPr>
                                          </m:ctrlPr>
                                        </m:fPr>
                                        <m:num>
                                          <m:r>
                                            <a:rPr lang="en-US" sz="2400" b="0" i="1" smtClean="0">
                                              <a:latin typeface="Cambria Math" panose="02040503050406030204" pitchFamily="18" charset="0"/>
                                            </a:rPr>
                                            <m:t>𝛼</m:t>
                                          </m:r>
                                        </m:num>
                                        <m:den>
                                          <m:r>
                                            <a:rPr lang="en-US" sz="2400" b="0" i="1" smtClean="0">
                                              <a:latin typeface="Cambria Math" panose="02040503050406030204" pitchFamily="18" charset="0"/>
                                            </a:rPr>
                                            <m:t>2</m:t>
                                          </m:r>
                                        </m:den>
                                      </m:f>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𝑍</m:t>
                                      </m:r>
                                    </m:e>
                                    <m:sub>
                                      <m:r>
                                        <a:rPr lang="en-US" sz="2400" b="0" i="1" smtClean="0">
                                          <a:latin typeface="Cambria Math" panose="02040503050406030204" pitchFamily="18" charset="0"/>
                                        </a:rPr>
                                        <m:t>1−</m:t>
                                      </m:r>
                                      <m:r>
                                        <a:rPr lang="en-US" sz="2400" b="0" i="1" smtClean="0">
                                          <a:latin typeface="Cambria Math" panose="02040503050406030204" pitchFamily="18" charset="0"/>
                                        </a:rPr>
                                        <m:t>𝛽</m:t>
                                      </m:r>
                                    </m:sub>
                                  </m:sSub>
                                </m:e>
                              </m:d>
                            </m:e>
                            <m:sup>
                              <m:r>
                                <a:rPr lang="en-US" sz="2400" b="0" i="1" smtClean="0">
                                  <a:latin typeface="Cambria Math" panose="02040503050406030204" pitchFamily="18" charset="0"/>
                                </a:rPr>
                                <m:t>2</m:t>
                              </m:r>
                            </m:sup>
                          </m:sSup>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𝛿</m:t>
                              </m:r>
                            </m:e>
                            <m:sup>
                              <m:r>
                                <a:rPr lang="en-US" sz="2400" b="0" i="1" smtClean="0">
                                  <a:latin typeface="Cambria Math" panose="02040503050406030204" pitchFamily="18" charset="0"/>
                                </a:rPr>
                                <m:t>2</m:t>
                              </m:r>
                            </m:sup>
                          </m:sSup>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4(10)</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𝑍</m:t>
                                      </m:r>
                                    </m:e>
                                    <m:sub>
                                      <m:r>
                                        <a:rPr lang="en-US" sz="2400" b="0" i="1" smtClean="0">
                                          <a:latin typeface="Cambria Math" panose="02040503050406030204" pitchFamily="18" charset="0"/>
                                        </a:rPr>
                                        <m:t>0.975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𝑍</m:t>
                                      </m:r>
                                    </m:e>
                                    <m:sub>
                                      <m:r>
                                        <a:rPr lang="en-US" sz="2400" b="0" i="1" smtClean="0">
                                          <a:latin typeface="Cambria Math" panose="02040503050406030204" pitchFamily="18" charset="0"/>
                                        </a:rPr>
                                        <m:t>0.8</m:t>
                                      </m:r>
                                    </m:sub>
                                  </m:sSub>
                                </m:e>
                              </m:d>
                            </m:e>
                            <m:sup>
                              <m:r>
                                <a:rPr lang="en-US" sz="2400" b="0" i="1" smtClean="0">
                                  <a:latin typeface="Cambria Math" panose="02040503050406030204" pitchFamily="18" charset="0"/>
                                </a:rPr>
                                <m:t>2</m:t>
                              </m:r>
                            </m:sup>
                          </m:sSup>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40</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1.96+0.84</m:t>
                                  </m:r>
                                </m:e>
                              </m:d>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1</m:t>
                          </m:r>
                        </m:den>
                      </m:f>
                      <m:r>
                        <a:rPr lang="en-US" sz="2400" b="0" i="1" smtClean="0">
                          <a:latin typeface="Cambria Math" panose="02040503050406030204" pitchFamily="18" charset="0"/>
                        </a:rPr>
                        <m:t>=313.6</m:t>
                      </m:r>
                    </m:oMath>
                  </m:oMathPara>
                </a14:m>
                <a:endParaRPr lang="en-US" sz="2400" b="0" dirty="0"/>
              </a:p>
              <a:p>
                <a:pPr marL="0" indent="0">
                  <a:buNone/>
                </a:pPr>
                <a:endParaRPr lang="en-US" sz="1200" dirty="0"/>
              </a:p>
              <a:p>
                <a:pPr marL="0" indent="0">
                  <a:buNone/>
                </a:pPr>
                <a:r>
                  <a:rPr lang="en-US" dirty="0"/>
                  <a:t>We always round up to preserve at least our desired power of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𝛽</m:t>
                    </m:r>
                  </m:oMath>
                </a14:m>
                <a:r>
                  <a:rPr lang="en-US" dirty="0"/>
                  <a:t>, so we plan to enroll 314 total participants (157 per arm) in our study.</a:t>
                </a:r>
              </a:p>
            </p:txBody>
          </p:sp>
        </mc:Choice>
        <mc:Fallback xmlns="">
          <p:sp>
            <p:nvSpPr>
              <p:cNvPr id="3" name="Content Placeholder 2">
                <a:extLst>
                  <a:ext uri="{FF2B5EF4-FFF2-40B4-BE49-F238E27FC236}">
                    <a16:creationId xmlns:a16="http://schemas.microsoft.com/office/drawing/2014/main" id="{DF2FE13E-EF5F-FF0E-FB1D-A9733E37F90E}"/>
                  </a:ext>
                </a:extLst>
              </p:cNvPr>
              <p:cNvSpPr>
                <a:spLocks noGrp="1" noRot="1" noChangeAspect="1" noMove="1" noResize="1" noEditPoints="1" noAdjustHandles="1" noChangeArrowheads="1" noChangeShapeType="1" noTextEdit="1"/>
              </p:cNvSpPr>
              <p:nvPr>
                <p:ph idx="1"/>
              </p:nvPr>
            </p:nvSpPr>
            <p:spPr>
              <a:blipFill>
                <a:blip r:embed="rId3"/>
                <a:stretch>
                  <a:fillRect l="-1217" t="-2402" r="-173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DCC65E7-E089-2308-D880-996859592284}"/>
              </a:ext>
            </a:extLst>
          </p:cNvPr>
          <p:cNvSpPr>
            <a:spLocks noGrp="1"/>
          </p:cNvSpPr>
          <p:nvPr>
            <p:ph type="sldNum" sz="quarter" idx="12"/>
          </p:nvPr>
        </p:nvSpPr>
        <p:spPr/>
        <p:txBody>
          <a:bodyPr/>
          <a:lstStyle/>
          <a:p>
            <a:fld id="{260BABFF-207A-4E17-BB6B-068052E132E0}" type="slidenum">
              <a:rPr lang="en-US" smtClean="0"/>
              <a:pPr/>
              <a:t>13</a:t>
            </a:fld>
            <a:endParaRPr lang="en-US"/>
          </a:p>
        </p:txBody>
      </p:sp>
    </p:spTree>
    <p:extLst>
      <p:ext uri="{BB962C8B-B14F-4D97-AF65-F5344CB8AC3E}">
        <p14:creationId xmlns:p14="http://schemas.microsoft.com/office/powerpoint/2010/main" val="131068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2137D-4D52-F782-3313-2392AECB97FE}"/>
              </a:ext>
            </a:extLst>
          </p:cNvPr>
          <p:cNvSpPr>
            <a:spLocks noGrp="1"/>
          </p:cNvSpPr>
          <p:nvPr>
            <p:ph type="title"/>
          </p:nvPr>
        </p:nvSpPr>
        <p:spPr/>
        <p:txBody>
          <a:bodyPr/>
          <a:lstStyle/>
          <a:p>
            <a:r>
              <a:rPr lang="en-US" dirty="0"/>
              <a:t>Blinded Continuous Outcome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2FE13E-EF5F-FF0E-FB1D-A9733E37F90E}"/>
                  </a:ext>
                </a:extLst>
              </p:cNvPr>
              <p:cNvSpPr>
                <a:spLocks noGrp="1"/>
              </p:cNvSpPr>
              <p:nvPr>
                <p:ph idx="1"/>
              </p:nvPr>
            </p:nvSpPr>
            <p:spPr>
              <a:xfrm>
                <a:off x="838200" y="2116393"/>
                <a:ext cx="10697936" cy="4308900"/>
              </a:xfrm>
            </p:spPr>
            <p:txBody>
              <a:bodyPr>
                <a:normAutofit fontScale="92500"/>
              </a:bodyPr>
              <a:lstStyle/>
              <a:p>
                <a:pPr marL="0" indent="0">
                  <a:buNone/>
                </a:pPr>
                <a:r>
                  <a:rPr lang="en-US" dirty="0"/>
                  <a:t>Let’s assume we enroll approximately half of our participants, so we observe 79 per arm for 158 total. The treatment arm has a mean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oMath>
                </a14:m>
                <a:r>
                  <a:rPr lang="en-US" dirty="0"/>
                  <a:t>) of 1.56 (10.99) and the control arm has 0.19 (11.45) at the interim analysis.</a:t>
                </a:r>
              </a:p>
              <a:p>
                <a:pPr marL="0" indent="0">
                  <a:buNone/>
                </a:pPr>
                <a:endParaRPr lang="en-US" sz="1500" dirty="0"/>
              </a:p>
              <a:p>
                <a:pPr marL="0" indent="0">
                  <a:buNone/>
                </a:pPr>
                <a:r>
                  <a:rPr lang="en-US" dirty="0"/>
                  <a:t>However, we are blinded! So, we observe the pooled estimate of 0.87 (11.62):</a:t>
                </a:r>
                <a:endParaRPr lang="en-US" sz="12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4</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𝜎</m:t>
                                  </m:r>
                                </m:e>
                              </m:acc>
                            </m:e>
                            <m:sup>
                              <m:r>
                                <a:rPr lang="en-US" sz="2400" b="0" i="1" smtClean="0">
                                  <a:latin typeface="Cambria Math" panose="02040503050406030204" pitchFamily="18" charset="0"/>
                                </a:rPr>
                                <m:t>2</m:t>
                              </m:r>
                            </m:sup>
                          </m:sSup>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𝑍</m:t>
                                      </m:r>
                                    </m:e>
                                    <m:sub>
                                      <m:r>
                                        <a:rPr lang="en-US" sz="2400" b="0" i="1" smtClean="0">
                                          <a:latin typeface="Cambria Math" panose="02040503050406030204" pitchFamily="18" charset="0"/>
                                        </a:rPr>
                                        <m:t>1−</m:t>
                                      </m:r>
                                      <m:f>
                                        <m:fPr>
                                          <m:type m:val="lin"/>
                                          <m:ctrlPr>
                                            <a:rPr lang="en-US" sz="2400" b="0" i="1" smtClean="0">
                                              <a:latin typeface="Cambria Math" panose="02040503050406030204" pitchFamily="18" charset="0"/>
                                            </a:rPr>
                                          </m:ctrlPr>
                                        </m:fPr>
                                        <m:num>
                                          <m:r>
                                            <a:rPr lang="en-US" sz="2400" b="0" i="1" smtClean="0">
                                              <a:latin typeface="Cambria Math" panose="02040503050406030204" pitchFamily="18" charset="0"/>
                                            </a:rPr>
                                            <m:t>𝛼</m:t>
                                          </m:r>
                                        </m:num>
                                        <m:den>
                                          <m:r>
                                            <a:rPr lang="en-US" sz="2400" b="0" i="1" smtClean="0">
                                              <a:latin typeface="Cambria Math" panose="02040503050406030204" pitchFamily="18" charset="0"/>
                                            </a:rPr>
                                            <m:t>2</m:t>
                                          </m:r>
                                        </m:den>
                                      </m:f>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𝑍</m:t>
                                      </m:r>
                                    </m:e>
                                    <m:sub>
                                      <m:r>
                                        <a:rPr lang="en-US" sz="2400" b="0" i="1" smtClean="0">
                                          <a:latin typeface="Cambria Math" panose="02040503050406030204" pitchFamily="18" charset="0"/>
                                        </a:rPr>
                                        <m:t>1−</m:t>
                                      </m:r>
                                      <m:r>
                                        <a:rPr lang="en-US" sz="2400" b="0" i="1" smtClean="0">
                                          <a:latin typeface="Cambria Math" panose="02040503050406030204" pitchFamily="18" charset="0"/>
                                        </a:rPr>
                                        <m:t>𝛽</m:t>
                                      </m:r>
                                    </m:sub>
                                  </m:sSub>
                                </m:e>
                              </m:d>
                            </m:e>
                            <m:sup>
                              <m:r>
                                <a:rPr lang="en-US" sz="2400" b="0" i="1" smtClean="0">
                                  <a:latin typeface="Cambria Math" panose="02040503050406030204" pitchFamily="18" charset="0"/>
                                </a:rPr>
                                <m:t>2</m:t>
                              </m:r>
                            </m:sup>
                          </m:sSup>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𝛿</m:t>
                              </m:r>
                            </m:e>
                            <m:sup>
                              <m:r>
                                <a:rPr lang="en-US" sz="2400" b="0" i="1" smtClean="0">
                                  <a:latin typeface="Cambria Math" panose="02040503050406030204" pitchFamily="18" charset="0"/>
                                </a:rPr>
                                <m:t>2</m:t>
                              </m:r>
                            </m:sup>
                          </m:sSup>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4(11.62)</m:t>
                          </m:r>
                          <m:sSup>
                            <m:sSupPr>
                              <m:ctrlPr>
                                <a:rPr lang="en-US" sz="2400" b="0" i="1" smtClean="0">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1.96+0.84</m:t>
                                  </m:r>
                                </m:e>
                              </m:d>
                            </m:e>
                            <m:sup>
                              <m:r>
                                <a:rPr lang="en-US" sz="2400" b="0" i="1" smtClean="0">
                                  <a:latin typeface="Cambria Math" panose="02040503050406030204" pitchFamily="18" charset="0"/>
                                </a:rPr>
                                <m:t>2</m:t>
                              </m:r>
                            </m:sup>
                          </m:sSup>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den>
                      </m:f>
                      <m:r>
                        <a:rPr lang="en-US" sz="2400" b="0" i="1" smtClean="0">
                          <a:latin typeface="Cambria Math" panose="02040503050406030204" pitchFamily="18" charset="0"/>
                        </a:rPr>
                        <m:t>=364.4</m:t>
                      </m:r>
                    </m:oMath>
                  </m:oMathPara>
                </a14:m>
                <a:endParaRPr lang="en-US" sz="1200" dirty="0"/>
              </a:p>
              <a:p>
                <a:pPr marL="0" indent="0">
                  <a:buNone/>
                </a:pPr>
                <a:r>
                  <a:rPr lang="en-US" dirty="0"/>
                  <a:t>Based on this calculation, we would instead adjust our target sample size to 365 total (or perhaps 366 to maintain equal allocation) from our initial target of 314. This may be due to the fact that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=1≠0</m:t>
                    </m:r>
                  </m:oMath>
                </a14:m>
                <a:r>
                  <a:rPr lang="en-US" dirty="0"/>
                  <a:t>, leading to an overestimated sample size and higher than desired power.</a:t>
                </a:r>
              </a:p>
            </p:txBody>
          </p:sp>
        </mc:Choice>
        <mc:Fallback xmlns="">
          <p:sp>
            <p:nvSpPr>
              <p:cNvPr id="3" name="Content Placeholder 2">
                <a:extLst>
                  <a:ext uri="{FF2B5EF4-FFF2-40B4-BE49-F238E27FC236}">
                    <a16:creationId xmlns:a16="http://schemas.microsoft.com/office/drawing/2014/main" id="{DF2FE13E-EF5F-FF0E-FB1D-A9733E37F90E}"/>
                  </a:ext>
                </a:extLst>
              </p:cNvPr>
              <p:cNvSpPr>
                <a:spLocks noGrp="1" noRot="1" noChangeAspect="1" noMove="1" noResize="1" noEditPoints="1" noAdjustHandles="1" noChangeArrowheads="1" noChangeShapeType="1" noTextEdit="1"/>
              </p:cNvSpPr>
              <p:nvPr>
                <p:ph idx="1"/>
              </p:nvPr>
            </p:nvSpPr>
            <p:spPr>
              <a:xfrm>
                <a:off x="838200" y="2116393"/>
                <a:ext cx="10697936" cy="4308900"/>
              </a:xfrm>
              <a:blipFill>
                <a:blip r:embed="rId3"/>
                <a:stretch>
                  <a:fillRect l="-1026" t="-2122" b="-14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DCC65E7-E089-2308-D880-996859592284}"/>
              </a:ext>
            </a:extLst>
          </p:cNvPr>
          <p:cNvSpPr>
            <a:spLocks noGrp="1"/>
          </p:cNvSpPr>
          <p:nvPr>
            <p:ph type="sldNum" sz="quarter" idx="12"/>
          </p:nvPr>
        </p:nvSpPr>
        <p:spPr/>
        <p:txBody>
          <a:bodyPr/>
          <a:lstStyle/>
          <a:p>
            <a:fld id="{260BABFF-207A-4E17-BB6B-068052E132E0}" type="slidenum">
              <a:rPr lang="en-US" smtClean="0"/>
              <a:pPr/>
              <a:t>14</a:t>
            </a:fld>
            <a:endParaRPr lang="en-US"/>
          </a:p>
        </p:txBody>
      </p:sp>
    </p:spTree>
    <p:extLst>
      <p:ext uri="{BB962C8B-B14F-4D97-AF65-F5344CB8AC3E}">
        <p14:creationId xmlns:p14="http://schemas.microsoft.com/office/powerpoint/2010/main" val="374030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4992-15C3-53B8-D494-1D476384FF6D}"/>
              </a:ext>
            </a:extLst>
          </p:cNvPr>
          <p:cNvSpPr>
            <a:spLocks noGrp="1"/>
          </p:cNvSpPr>
          <p:nvPr>
            <p:ph type="title"/>
          </p:nvPr>
        </p:nvSpPr>
        <p:spPr/>
        <p:txBody>
          <a:bodyPr/>
          <a:lstStyle/>
          <a:p>
            <a:r>
              <a:rPr lang="en-US" dirty="0"/>
              <a:t>Binary Outcome Sample Size Formula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231AA9-E91E-D5C4-0180-A3BD197496C5}"/>
                  </a:ext>
                </a:extLst>
              </p:cNvPr>
              <p:cNvSpPr>
                <a:spLocks noGrp="1"/>
              </p:cNvSpPr>
              <p:nvPr>
                <p:ph idx="1"/>
              </p:nvPr>
            </p:nvSpPr>
            <p:spPr>
              <a:xfrm>
                <a:off x="838200" y="2116393"/>
                <a:ext cx="11106150" cy="4605082"/>
              </a:xfrm>
            </p:spPr>
            <p:txBody>
              <a:bodyPr>
                <a:normAutofit fontScale="92500"/>
              </a:bodyPr>
              <a:lstStyle/>
              <a:p>
                <a:pPr marL="0" indent="0">
                  <a:buNone/>
                </a:pPr>
                <a:r>
                  <a:rPr lang="en-US" dirty="0"/>
                  <a:t>For comparing a binary outcome between two groups our </a:t>
                </a:r>
                <a:r>
                  <a:rPr lang="en-US" i="1" dirty="0"/>
                  <a:t>nuisance parameter</a:t>
                </a:r>
                <a:r>
                  <a:rPr lang="en-US" dirty="0"/>
                  <a:t> is the pooled proportion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𝑡𝑟𝑡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𝑐𝑜𝑛</m:t>
                            </m:r>
                          </m:sub>
                        </m:sSub>
                        <m:r>
                          <a:rPr lang="en-US" b="0" i="1" smtClean="0">
                            <a:latin typeface="Cambria Math" panose="02040503050406030204" pitchFamily="18" charset="0"/>
                          </a:rPr>
                          <m:t>)</m:t>
                        </m:r>
                      </m:num>
                      <m:den>
                        <m:r>
                          <a:rPr lang="en-US" b="0" i="1" smtClean="0">
                            <a:latin typeface="Cambria Math" panose="02040503050406030204" pitchFamily="18" charset="0"/>
                          </a:rPr>
                          <m:t>2</m:t>
                        </m:r>
                      </m:den>
                    </m:f>
                  </m:oMath>
                </a14:m>
                <a:r>
                  <a:rPr lang="en-US" dirty="0"/>
                  <a:t>) in our traditional sample size formula for a chi-squared test/test of proportions (Fleiss et al., 2013):</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𝛼</m:t>
                                          </m:r>
                                        </m:num>
                                        <m:den>
                                          <m:r>
                                            <a:rPr lang="en-US" b="0" i="1" smtClean="0">
                                              <a:latin typeface="Cambria Math" panose="02040503050406030204" pitchFamily="18" charset="0"/>
                                            </a:rPr>
                                            <m:t>2</m:t>
                                          </m:r>
                                        </m:den>
                                      </m:f>
                                    </m:sub>
                                  </m:sSub>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e>
                                      </m:d>
                                    </m:e>
                                  </m:ra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r>
                                        <a:rPr lang="en-US" b="0" i="1" smtClean="0">
                                          <a:latin typeface="Cambria Math" panose="02040503050406030204" pitchFamily="18" charset="0"/>
                                        </a:rPr>
                                        <m:t>𝛽</m:t>
                                      </m:r>
                                    </m:sub>
                                  </m:sSub>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𝑡𝑟𝑡</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𝑡𝑟𝑡</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𝑐𝑜𝑛</m:t>
                                          </m:r>
                                        </m:sub>
                                      </m:sSub>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𝑐𝑜𝑛</m:t>
                                          </m:r>
                                        </m:sub>
                                      </m:sSub>
                                      <m:r>
                                        <a:rPr lang="en-US" b="0" i="1" smtClean="0">
                                          <a:latin typeface="Cambria Math" panose="02040503050406030204" pitchFamily="18" charset="0"/>
                                        </a:rPr>
                                        <m:t>)</m:t>
                                      </m:r>
                                    </m:e>
                                  </m:rad>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𝛿</m:t>
                              </m:r>
                            </m:e>
                            <m:sup>
                              <m:r>
                                <a:rPr lang="en-US" b="0" i="1" smtClean="0">
                                  <a:latin typeface="Cambria Math" panose="02040503050406030204" pitchFamily="18" charset="0"/>
                                </a:rPr>
                                <m:t>2</m:t>
                              </m:r>
                            </m:sup>
                          </m:sSup>
                        </m:den>
                      </m:f>
                    </m:oMath>
                  </m:oMathPara>
                </a14:m>
                <a:endParaRPr lang="en-US" dirty="0"/>
              </a:p>
              <a:p>
                <a:pPr marL="0" indent="0">
                  <a:buNone/>
                </a:pPr>
                <a:r>
                  <a:rPr lang="en-US" dirty="0"/>
                  <a:t>where </a:t>
                </a:r>
              </a:p>
              <a:p>
                <a14:m>
                  <m:oMath xmlns:m="http://schemas.openxmlformats.org/officeDocument/2006/math">
                    <m:r>
                      <a:rPr lang="en-US" b="0" i="1" smtClean="0">
                        <a:latin typeface="Cambria Math" panose="02040503050406030204" pitchFamily="18" charset="0"/>
                      </a:rPr>
                      <m:t>𝛼</m:t>
                    </m:r>
                  </m:oMath>
                </a14:m>
                <a:r>
                  <a:rPr lang="en-US" dirty="0"/>
                  <a:t> is our desired significance level (i.e., type I error rate)</a:t>
                </a:r>
              </a:p>
              <a:p>
                <a14:m>
                  <m:oMath xmlns:m="http://schemas.openxmlformats.org/officeDocument/2006/math">
                    <m:r>
                      <a:rPr lang="en-US" b="0" i="1" smtClean="0">
                        <a:latin typeface="Cambria Math" panose="02040503050406030204" pitchFamily="18" charset="0"/>
                      </a:rPr>
                      <m:t>𝛽</m:t>
                    </m:r>
                  </m:oMath>
                </a14:m>
                <a:r>
                  <a:rPr lang="en-US" dirty="0"/>
                  <a:t> is our desired type II error rate (i.e., power=1 – type II error)</a:t>
                </a:r>
              </a:p>
              <a:p>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𝑡𝑟𝑡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𝑐𝑜𝑛</m:t>
                        </m:r>
                      </m:sub>
                    </m:sSub>
                  </m:oMath>
                </a14:m>
                <a:r>
                  <a:rPr lang="en-US" dirty="0"/>
                  <a:t> (i.e., difference in our treatment and control arm proportions)</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𝑞</m:t>
                        </m:r>
                      </m:sub>
                    </m:sSub>
                  </m:oMath>
                </a14:m>
                <a:r>
                  <a:rPr lang="en-US" dirty="0"/>
                  <a:t> is the </a:t>
                </a:r>
                <a:r>
                  <a:rPr lang="en-US" dirty="0" err="1"/>
                  <a:t>q</a:t>
                </a:r>
                <a:r>
                  <a:rPr lang="en-US" baseline="30000" dirty="0" err="1"/>
                  <a:t>th</a:t>
                </a:r>
                <a:r>
                  <a:rPr lang="en-US" dirty="0"/>
                  <a:t> quantile of a standard normal distribution</a:t>
                </a:r>
              </a:p>
            </p:txBody>
          </p:sp>
        </mc:Choice>
        <mc:Fallback xmlns="">
          <p:sp>
            <p:nvSpPr>
              <p:cNvPr id="3" name="Content Placeholder 2">
                <a:extLst>
                  <a:ext uri="{FF2B5EF4-FFF2-40B4-BE49-F238E27FC236}">
                    <a16:creationId xmlns:a16="http://schemas.microsoft.com/office/drawing/2014/main" id="{F3231AA9-E91E-D5C4-0180-A3BD197496C5}"/>
                  </a:ext>
                </a:extLst>
              </p:cNvPr>
              <p:cNvSpPr>
                <a:spLocks noGrp="1" noRot="1" noChangeAspect="1" noMove="1" noResize="1" noEditPoints="1" noAdjustHandles="1" noChangeArrowheads="1" noChangeShapeType="1" noTextEdit="1"/>
              </p:cNvSpPr>
              <p:nvPr>
                <p:ph idx="1"/>
              </p:nvPr>
            </p:nvSpPr>
            <p:spPr>
              <a:xfrm>
                <a:off x="838200" y="2116393"/>
                <a:ext cx="11106150" cy="4605082"/>
              </a:xfrm>
              <a:blipFill>
                <a:blip r:embed="rId3"/>
                <a:stretch>
                  <a:fillRect l="-988" t="-1984" r="-220" b="-185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DF4CF22-6021-92F3-FB4B-20C7847110E3}"/>
              </a:ext>
            </a:extLst>
          </p:cNvPr>
          <p:cNvSpPr>
            <a:spLocks noGrp="1"/>
          </p:cNvSpPr>
          <p:nvPr>
            <p:ph type="sldNum" sz="quarter" idx="12"/>
          </p:nvPr>
        </p:nvSpPr>
        <p:spPr/>
        <p:txBody>
          <a:bodyPr/>
          <a:lstStyle/>
          <a:p>
            <a:fld id="{260BABFF-207A-4E17-BB6B-068052E132E0}" type="slidenum">
              <a:rPr lang="en-US" smtClean="0"/>
              <a:pPr/>
              <a:t>15</a:t>
            </a:fld>
            <a:endParaRPr lang="en-US"/>
          </a:p>
        </p:txBody>
      </p:sp>
    </p:spTree>
    <p:extLst>
      <p:ext uri="{BB962C8B-B14F-4D97-AF65-F5344CB8AC3E}">
        <p14:creationId xmlns:p14="http://schemas.microsoft.com/office/powerpoint/2010/main" val="1982400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18A76-8807-D80B-B961-D60F82869064}"/>
              </a:ext>
            </a:extLst>
          </p:cNvPr>
          <p:cNvSpPr>
            <a:spLocks noGrp="1"/>
          </p:cNvSpPr>
          <p:nvPr>
            <p:ph type="title"/>
          </p:nvPr>
        </p:nvSpPr>
        <p:spPr/>
        <p:txBody>
          <a:bodyPr/>
          <a:lstStyle/>
          <a:p>
            <a:r>
              <a:rPr lang="en-US" dirty="0"/>
              <a:t>Blinded Binary Outcome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5A81AF-DB18-A83B-739E-D966D44E9465}"/>
                  </a:ext>
                </a:extLst>
              </p:cNvPr>
              <p:cNvSpPr>
                <a:spLocks noGrp="1"/>
              </p:cNvSpPr>
              <p:nvPr>
                <p:ph idx="1"/>
              </p:nvPr>
            </p:nvSpPr>
            <p:spPr>
              <a:xfrm>
                <a:off x="838200" y="2116393"/>
                <a:ext cx="10515600" cy="4513007"/>
              </a:xfrm>
            </p:spPr>
            <p:txBody>
              <a:bodyPr>
                <a:normAutofit/>
              </a:bodyPr>
              <a:lstStyle/>
              <a:p>
                <a:pPr marL="0" indent="0">
                  <a:buNone/>
                </a:pPr>
                <a:r>
                  <a:rPr lang="en-US" dirty="0"/>
                  <a:t>A blinded approach to re-estimating the pooled proportion that is implemented in the “</a:t>
                </a:r>
                <a:r>
                  <a:rPr lang="en-US" dirty="0" err="1"/>
                  <a:t>blindrecalc</a:t>
                </a:r>
                <a:r>
                  <a:rPr lang="en-US" dirty="0"/>
                  <a:t>” R package is:</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𝑝</m:t>
                              </m:r>
                            </m:e>
                          </m:acc>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1</m:t>
                              </m:r>
                            </m:sub>
                          </m:sSub>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den>
                      </m:f>
                      <m:r>
                        <a:rPr lang="en-US" b="0" i="1" dirty="0" smtClean="0">
                          <a:latin typeface="Cambria Math" panose="02040503050406030204" pitchFamily="18" charset="0"/>
                        </a:rPr>
                        <m:t>,</m:t>
                      </m:r>
                    </m:oMath>
                  </m:oMathPara>
                </a14:m>
                <a:endParaRPr lang="en-US" dirty="0"/>
              </a:p>
              <a:p>
                <a:pPr marL="0" indent="0">
                  <a:buNone/>
                </a:pPr>
                <a:r>
                  <a:rPr lang="en-US" dirty="0"/>
                  <a:t>Where</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a14:m>
                <a:r>
                  <a:rPr lang="en-US" dirty="0"/>
                  <a:t> is the total number events observed up until the interim analysis</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oMath>
                </a14:m>
                <a:r>
                  <a:rPr lang="en-US" dirty="0"/>
                  <a:t> is the total sample size enrolled up until the interim analysis</a:t>
                </a:r>
                <a:endParaRPr lang="en-US" b="0" i="1" dirty="0">
                  <a:latin typeface="Cambria Math" panose="02040503050406030204" pitchFamily="18" charset="0"/>
                </a:endParaRPr>
              </a:p>
              <a:p>
                <a:pPr marL="0" indent="0">
                  <a:buNone/>
                </a:pPr>
                <a:r>
                  <a:rPr lang="en-US" dirty="0"/>
                  <a:t>This estimate of </a:t>
                </a:r>
                <a14:m>
                  <m:oMath xmlns:m="http://schemas.openxmlformats.org/officeDocument/2006/math">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𝑝</m:t>
                            </m:r>
                          </m:e>
                        </m:acc>
                      </m:e>
                      <m:sub>
                        <m:r>
                          <a:rPr lang="en-US" i="1" dirty="0">
                            <a:latin typeface="Cambria Math" panose="02040503050406030204" pitchFamily="18" charset="0"/>
                          </a:rPr>
                          <m:t>0</m:t>
                        </m:r>
                      </m:sub>
                    </m:sSub>
                  </m:oMath>
                </a14:m>
                <a:r>
                  <a:rPr lang="en-US" dirty="0"/>
                  <a:t> is then used to update our formula from the previous slide.</a:t>
                </a:r>
              </a:p>
            </p:txBody>
          </p:sp>
        </mc:Choice>
        <mc:Fallback xmlns="">
          <p:sp>
            <p:nvSpPr>
              <p:cNvPr id="3" name="Content Placeholder 2">
                <a:extLst>
                  <a:ext uri="{FF2B5EF4-FFF2-40B4-BE49-F238E27FC236}">
                    <a16:creationId xmlns:a16="http://schemas.microsoft.com/office/drawing/2014/main" id="{2D5A81AF-DB18-A83B-739E-D966D44E9465}"/>
                  </a:ext>
                </a:extLst>
              </p:cNvPr>
              <p:cNvSpPr>
                <a:spLocks noGrp="1" noRot="1" noChangeAspect="1" noMove="1" noResize="1" noEditPoints="1" noAdjustHandles="1" noChangeArrowheads="1" noChangeShapeType="1" noTextEdit="1"/>
              </p:cNvSpPr>
              <p:nvPr>
                <p:ph idx="1"/>
              </p:nvPr>
            </p:nvSpPr>
            <p:spPr>
              <a:xfrm>
                <a:off x="838200" y="2116393"/>
                <a:ext cx="10515600" cy="4513007"/>
              </a:xfrm>
              <a:blipFill>
                <a:blip r:embed="rId3"/>
                <a:stretch>
                  <a:fillRect l="-1217" t="-215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5CB55BD-DEFF-ECD4-A0C6-BB339AA7030A}"/>
              </a:ext>
            </a:extLst>
          </p:cNvPr>
          <p:cNvSpPr>
            <a:spLocks noGrp="1"/>
          </p:cNvSpPr>
          <p:nvPr>
            <p:ph type="sldNum" sz="quarter" idx="12"/>
          </p:nvPr>
        </p:nvSpPr>
        <p:spPr/>
        <p:txBody>
          <a:bodyPr/>
          <a:lstStyle/>
          <a:p>
            <a:fld id="{260BABFF-207A-4E17-BB6B-068052E132E0}" type="slidenum">
              <a:rPr lang="en-US" smtClean="0"/>
              <a:pPr/>
              <a:t>16</a:t>
            </a:fld>
            <a:endParaRPr lang="en-US"/>
          </a:p>
        </p:txBody>
      </p:sp>
    </p:spTree>
    <p:extLst>
      <p:ext uri="{BB962C8B-B14F-4D97-AF65-F5344CB8AC3E}">
        <p14:creationId xmlns:p14="http://schemas.microsoft.com/office/powerpoint/2010/main" val="2319242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18A76-8807-D80B-B961-D60F82869064}"/>
              </a:ext>
            </a:extLst>
          </p:cNvPr>
          <p:cNvSpPr>
            <a:spLocks noGrp="1"/>
          </p:cNvSpPr>
          <p:nvPr>
            <p:ph type="title"/>
          </p:nvPr>
        </p:nvSpPr>
        <p:spPr/>
        <p:txBody>
          <a:bodyPr/>
          <a:lstStyle/>
          <a:p>
            <a:r>
              <a:rPr lang="en-US" dirty="0"/>
              <a:t>Blinded Binary Outcome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5A81AF-DB18-A83B-739E-D966D44E9465}"/>
                  </a:ext>
                </a:extLst>
              </p:cNvPr>
              <p:cNvSpPr>
                <a:spLocks noGrp="1"/>
              </p:cNvSpPr>
              <p:nvPr>
                <p:ph idx="1"/>
              </p:nvPr>
            </p:nvSpPr>
            <p:spPr/>
            <p:txBody>
              <a:bodyPr>
                <a:normAutofit/>
              </a:bodyPr>
              <a:lstStyle/>
              <a:p>
                <a:pPr marL="0" indent="0">
                  <a:buNone/>
                </a:pPr>
                <a:r>
                  <a:rPr lang="en-US" dirty="0"/>
                  <a:t>Once we estimate </a:t>
                </a:r>
                <a14:m>
                  <m:oMath xmlns:m="http://schemas.openxmlformats.org/officeDocument/2006/math">
                    <m:sSub>
                      <m:sSubPr>
                        <m:ctrlPr>
                          <a:rPr lang="en-US" i="1" dirty="0" smtClean="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𝑝</m:t>
                            </m:r>
                          </m:e>
                        </m:acc>
                      </m:e>
                      <m:sub>
                        <m:r>
                          <a:rPr lang="en-US" i="1" dirty="0">
                            <a:latin typeface="Cambria Math" panose="02040503050406030204" pitchFamily="18" charset="0"/>
                          </a:rPr>
                          <m:t>0</m:t>
                        </m:r>
                      </m:sub>
                    </m:sSub>
                  </m:oMath>
                </a14:m>
                <a:r>
                  <a:rPr lang="en-US" dirty="0"/>
                  <a:t> we can obtain blinded estimates for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𝑡𝑟𝑡</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𝑐𝑜𝑛</m:t>
                        </m:r>
                      </m:sub>
                    </m:sSub>
                  </m:oMath>
                </a14:m>
                <a:r>
                  <a:rPr lang="en-US" dirty="0"/>
                  <a:t> by assuming a directionality to our hypothesis. For example, let’s assume the treatment has a higher proportion (i.e.,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𝑡𝑟𝑡</m:t>
                        </m:r>
                      </m:sub>
                    </m:sSub>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𝑐𝑜𝑛</m:t>
                        </m:r>
                      </m:sub>
                    </m:sSub>
                  </m:oMath>
                </a14:m>
                <a:r>
                  <a:rPr lang="en-US" dirty="0"/>
                  <a:t>), then:</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𝑡𝑟𝑡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/2</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𝑐𝑜𝑛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/2</m:t>
                      </m:r>
                    </m:oMath>
                  </m:oMathPara>
                </a14:m>
                <a:endParaRPr lang="en-US" dirty="0"/>
              </a:p>
              <a:p>
                <a:pPr marL="0" indent="0">
                  <a:buNone/>
                </a:pPr>
                <a:r>
                  <a:rPr lang="en-US" dirty="0"/>
                  <a:t>Notice that we maintain the same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𝑡𝑟𝑡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𝑐𝑜𝑛</m:t>
                        </m:r>
                      </m:sub>
                    </m:sSub>
                  </m:oMath>
                </a14:m>
                <a:r>
                  <a:rPr lang="en-US" dirty="0"/>
                  <a:t> from the initial sample size estimation.</a:t>
                </a:r>
              </a:p>
              <a:p>
                <a:pPr marL="0" indent="0">
                  <a:buNone/>
                </a:pPr>
                <a:r>
                  <a:rPr lang="en-US" dirty="0"/>
                  <a:t>We then plug in these new estimates to our sample size formula.</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D5A81AF-DB18-A83B-739E-D966D44E9465}"/>
                  </a:ext>
                </a:extLst>
              </p:cNvPr>
              <p:cNvSpPr>
                <a:spLocks noGrp="1" noRot="1" noChangeAspect="1" noMove="1" noResize="1" noEditPoints="1" noAdjustHandles="1" noChangeArrowheads="1" noChangeShapeType="1" noTextEdit="1"/>
              </p:cNvSpPr>
              <p:nvPr>
                <p:ph idx="1"/>
              </p:nvPr>
            </p:nvSpPr>
            <p:spPr>
              <a:blipFill>
                <a:blip r:embed="rId3"/>
                <a:stretch>
                  <a:fillRect l="-1217" t="-240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5CB55BD-DEFF-ECD4-A0C6-BB339AA7030A}"/>
              </a:ext>
            </a:extLst>
          </p:cNvPr>
          <p:cNvSpPr>
            <a:spLocks noGrp="1"/>
          </p:cNvSpPr>
          <p:nvPr>
            <p:ph type="sldNum" sz="quarter" idx="12"/>
          </p:nvPr>
        </p:nvSpPr>
        <p:spPr/>
        <p:txBody>
          <a:bodyPr/>
          <a:lstStyle/>
          <a:p>
            <a:fld id="{260BABFF-207A-4E17-BB6B-068052E132E0}" type="slidenum">
              <a:rPr lang="en-US" smtClean="0"/>
              <a:pPr/>
              <a:t>17</a:t>
            </a:fld>
            <a:endParaRPr lang="en-US"/>
          </a:p>
        </p:txBody>
      </p:sp>
    </p:spTree>
    <p:extLst>
      <p:ext uri="{BB962C8B-B14F-4D97-AF65-F5344CB8AC3E}">
        <p14:creationId xmlns:p14="http://schemas.microsoft.com/office/powerpoint/2010/main" val="1317954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18A76-8807-D80B-B961-D60F82869064}"/>
              </a:ext>
            </a:extLst>
          </p:cNvPr>
          <p:cNvSpPr>
            <a:spLocks noGrp="1"/>
          </p:cNvSpPr>
          <p:nvPr>
            <p:ph type="title"/>
          </p:nvPr>
        </p:nvSpPr>
        <p:spPr/>
        <p:txBody>
          <a:bodyPr/>
          <a:lstStyle/>
          <a:p>
            <a:r>
              <a:rPr lang="en-US" dirty="0"/>
              <a:t>Blinded Binary Outcome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5A81AF-DB18-A83B-739E-D966D44E9465}"/>
                  </a:ext>
                </a:extLst>
              </p:cNvPr>
              <p:cNvSpPr>
                <a:spLocks noGrp="1"/>
              </p:cNvSpPr>
              <p:nvPr>
                <p:ph idx="1"/>
              </p:nvPr>
            </p:nvSpPr>
            <p:spPr/>
            <p:txBody>
              <a:bodyPr>
                <a:normAutofit/>
              </a:bodyPr>
              <a:lstStyle/>
              <a:p>
                <a:pPr marL="0" indent="0">
                  <a:buNone/>
                </a:pPr>
                <a:r>
                  <a:rPr lang="en-US" dirty="0"/>
                  <a:t>This blinded approach maintains the desired power, even if our initial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oMath>
                </a14:m>
                <a:r>
                  <a:rPr lang="en-US" dirty="0"/>
                  <a:t> assumption was wrong. However, there are points to consider:</a:t>
                </a:r>
              </a:p>
              <a:p>
                <a:r>
                  <a:rPr lang="en-US" dirty="0"/>
                  <a:t>Chi-squared tests in fixed designs do not maintain the nominal significance level (</a:t>
                </a:r>
                <a:r>
                  <a:rPr lang="el-GR" dirty="0"/>
                  <a:t>α</a:t>
                </a:r>
                <a:r>
                  <a:rPr lang="en-US" dirty="0"/>
                  <a:t>), so the same is true when applying the method to a re-estimation process. However, </a:t>
                </a:r>
                <a:r>
                  <a:rPr lang="el-GR" dirty="0"/>
                  <a:t>α</a:t>
                </a:r>
                <a:r>
                  <a:rPr lang="en-US" dirty="0"/>
                  <a:t> has been shown to be quite similar with and without re-estimation.</a:t>
                </a:r>
              </a:p>
              <a:p>
                <a:r>
                  <a:rPr lang="en-US" dirty="0"/>
                  <a:t>An adjustment to maintain the desired </a:t>
                </a:r>
                <a:r>
                  <a:rPr lang="el-GR" dirty="0"/>
                  <a:t>α</a:t>
                </a:r>
                <a:r>
                  <a:rPr lang="en-US" dirty="0"/>
                  <a:t> is needed, but this is automatically done in packages such as “</a:t>
                </a:r>
                <a:r>
                  <a:rPr lang="en-US" dirty="0" err="1"/>
                  <a:t>blindrecalc</a:t>
                </a:r>
                <a:r>
                  <a:rPr lang="en-US" dirty="0"/>
                  <a:t>”.</a:t>
                </a:r>
              </a:p>
              <a:p>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D5A81AF-DB18-A83B-739E-D966D44E9465}"/>
                  </a:ext>
                </a:extLst>
              </p:cNvPr>
              <p:cNvSpPr>
                <a:spLocks noGrp="1" noRot="1" noChangeAspect="1" noMove="1" noResize="1" noEditPoints="1" noAdjustHandles="1" noChangeArrowheads="1" noChangeShapeType="1" noTextEdit="1"/>
              </p:cNvSpPr>
              <p:nvPr>
                <p:ph idx="1"/>
              </p:nvPr>
            </p:nvSpPr>
            <p:spPr>
              <a:blipFill>
                <a:blip r:embed="rId3"/>
                <a:stretch>
                  <a:fillRect l="-1217" t="-240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5CB55BD-DEFF-ECD4-A0C6-BB339AA7030A}"/>
              </a:ext>
            </a:extLst>
          </p:cNvPr>
          <p:cNvSpPr>
            <a:spLocks noGrp="1"/>
          </p:cNvSpPr>
          <p:nvPr>
            <p:ph type="sldNum" sz="quarter" idx="12"/>
          </p:nvPr>
        </p:nvSpPr>
        <p:spPr/>
        <p:txBody>
          <a:bodyPr/>
          <a:lstStyle/>
          <a:p>
            <a:fld id="{260BABFF-207A-4E17-BB6B-068052E132E0}" type="slidenum">
              <a:rPr lang="en-US" smtClean="0"/>
              <a:pPr/>
              <a:t>18</a:t>
            </a:fld>
            <a:endParaRPr lang="en-US"/>
          </a:p>
        </p:txBody>
      </p:sp>
    </p:spTree>
    <p:extLst>
      <p:ext uri="{BB962C8B-B14F-4D97-AF65-F5344CB8AC3E}">
        <p14:creationId xmlns:p14="http://schemas.microsoft.com/office/powerpoint/2010/main" val="1457175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2137D-4D52-F782-3313-2392AECB97FE}"/>
              </a:ext>
            </a:extLst>
          </p:cNvPr>
          <p:cNvSpPr>
            <a:spLocks noGrp="1"/>
          </p:cNvSpPr>
          <p:nvPr>
            <p:ph type="title"/>
          </p:nvPr>
        </p:nvSpPr>
        <p:spPr/>
        <p:txBody>
          <a:bodyPr/>
          <a:lstStyle/>
          <a:p>
            <a:r>
              <a:rPr lang="en-US" dirty="0"/>
              <a:t>Blinded Binary Outcome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2FE13E-EF5F-FF0E-FB1D-A9733E37F90E}"/>
                  </a:ext>
                </a:extLst>
              </p:cNvPr>
              <p:cNvSpPr>
                <a:spLocks noGrp="1"/>
              </p:cNvSpPr>
              <p:nvPr>
                <p:ph idx="1"/>
              </p:nvPr>
            </p:nvSpPr>
            <p:spPr/>
            <p:txBody>
              <a:bodyPr/>
              <a:lstStyle/>
              <a:p>
                <a:pPr marL="0" indent="0">
                  <a:buNone/>
                </a:pPr>
                <a:r>
                  <a:rPr lang="en-US" dirty="0"/>
                  <a:t>For a study where we assume a binary outcome with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=0.05</m:t>
                    </m:r>
                  </m:oMath>
                </a14:m>
                <a:r>
                  <a:rPr lang="en-US" dirty="0"/>
                  <a:t>, </a:t>
                </a:r>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=0.20</m:t>
                    </m:r>
                  </m:oMath>
                </a14:m>
                <a:r>
                  <a:rPr lang="en-US" dirty="0"/>
                  <a:t>,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𝑡𝑟𝑡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𝑐𝑜𝑛</m:t>
                        </m:r>
                      </m:sub>
                    </m:sSub>
                    <m:r>
                      <a:rPr lang="en-US" b="0" i="1" smtClean="0">
                        <a:latin typeface="Cambria Math" panose="02040503050406030204" pitchFamily="18" charset="0"/>
                      </a:rPr>
                      <m:t>=0.6−0.4=0.2</m:t>
                    </m:r>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0.6+0.4</m:t>
                        </m:r>
                      </m:num>
                      <m:den>
                        <m:r>
                          <a:rPr lang="en-US" b="0" i="1" smtClean="0">
                            <a:latin typeface="Cambria Math" panose="02040503050406030204" pitchFamily="18" charset="0"/>
                          </a:rPr>
                          <m:t>2</m:t>
                        </m:r>
                      </m:den>
                    </m:f>
                    <m:r>
                      <a:rPr lang="en-US" b="0" i="1" smtClean="0">
                        <a:latin typeface="Cambria Math" panose="02040503050406030204" pitchFamily="18" charset="0"/>
                      </a:rPr>
                      <m:t>=0.5</m:t>
                    </m:r>
                  </m:oMath>
                </a14:m>
                <a:r>
                  <a:rPr lang="en-US" dirty="0"/>
                  <a:t>. For our two-sided hypothesis test:</a:t>
                </a:r>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2</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b="0" i="1" smtClean="0">
                                      <a:latin typeface="Cambria Math" panose="02040503050406030204" pitchFamily="18" charset="0"/>
                                    </a:rPr>
                                    <m:t>1.96</m:t>
                                  </m:r>
                                  <m:rad>
                                    <m:radPr>
                                      <m:degHide m:val="on"/>
                                      <m:ctrlPr>
                                        <a:rPr lang="en-US" sz="2400" i="1">
                                          <a:latin typeface="Cambria Math" panose="02040503050406030204" pitchFamily="18" charset="0"/>
                                        </a:rPr>
                                      </m:ctrlPr>
                                    </m:radPr>
                                    <m:deg/>
                                    <m:e>
                                      <m:r>
                                        <a:rPr lang="en-US" sz="2400" i="1">
                                          <a:latin typeface="Cambria Math" panose="02040503050406030204" pitchFamily="18" charset="0"/>
                                        </a:rPr>
                                        <m:t>2</m:t>
                                      </m:r>
                                      <m:r>
                                        <a:rPr lang="en-US" sz="2400" b="0" i="1" smtClean="0">
                                          <a:latin typeface="Cambria Math" panose="02040503050406030204" pitchFamily="18" charset="0"/>
                                        </a:rPr>
                                        <m:t>(0.5)</m:t>
                                      </m:r>
                                      <m:d>
                                        <m:dPr>
                                          <m:ctrlPr>
                                            <a:rPr lang="en-US" sz="2400" i="1">
                                              <a:latin typeface="Cambria Math" panose="02040503050406030204" pitchFamily="18" charset="0"/>
                                            </a:rPr>
                                          </m:ctrlPr>
                                        </m:dPr>
                                        <m:e>
                                          <m:r>
                                            <a:rPr lang="en-US" sz="2400" i="1">
                                              <a:latin typeface="Cambria Math" panose="02040503050406030204" pitchFamily="18" charset="0"/>
                                            </a:rPr>
                                            <m:t>1−</m:t>
                                          </m:r>
                                          <m:r>
                                            <a:rPr lang="en-US" sz="2400" b="0" i="1" smtClean="0">
                                              <a:latin typeface="Cambria Math" panose="02040503050406030204" pitchFamily="18" charset="0"/>
                                            </a:rPr>
                                            <m:t>0.5</m:t>
                                          </m:r>
                                        </m:e>
                                      </m:d>
                                    </m:e>
                                  </m:rad>
                                  <m:r>
                                    <a:rPr lang="en-US" sz="2400" i="1">
                                      <a:latin typeface="Cambria Math" panose="02040503050406030204" pitchFamily="18" charset="0"/>
                                    </a:rPr>
                                    <m:t>+</m:t>
                                  </m:r>
                                  <m:r>
                                    <a:rPr lang="en-US" sz="2400" b="0" i="1" smtClean="0">
                                      <a:latin typeface="Cambria Math" panose="02040503050406030204" pitchFamily="18" charset="0"/>
                                    </a:rPr>
                                    <m:t>0.84</m:t>
                                  </m:r>
                                  <m:rad>
                                    <m:radPr>
                                      <m:degHide m:val="on"/>
                                      <m:ctrlPr>
                                        <a:rPr lang="en-US" sz="2400" i="1">
                                          <a:latin typeface="Cambria Math" panose="02040503050406030204" pitchFamily="18" charset="0"/>
                                        </a:rPr>
                                      </m:ctrlPr>
                                    </m:radPr>
                                    <m:deg/>
                                    <m:e>
                                      <m:r>
                                        <a:rPr lang="en-US" sz="2400" b="0" i="1" smtClean="0">
                                          <a:latin typeface="Cambria Math" panose="02040503050406030204" pitchFamily="18" charset="0"/>
                                        </a:rPr>
                                        <m:t>0.6</m:t>
                                      </m:r>
                                      <m:d>
                                        <m:dPr>
                                          <m:ctrlPr>
                                            <a:rPr lang="en-US" sz="2400" i="1">
                                              <a:latin typeface="Cambria Math" panose="02040503050406030204" pitchFamily="18" charset="0"/>
                                            </a:rPr>
                                          </m:ctrlPr>
                                        </m:dPr>
                                        <m:e>
                                          <m:r>
                                            <a:rPr lang="en-US" sz="2400" i="1">
                                              <a:latin typeface="Cambria Math" panose="02040503050406030204" pitchFamily="18" charset="0"/>
                                            </a:rPr>
                                            <m:t>1−</m:t>
                                          </m:r>
                                          <m:r>
                                            <a:rPr lang="en-US" sz="2400" b="0" i="1" smtClean="0">
                                              <a:latin typeface="Cambria Math" panose="02040503050406030204" pitchFamily="18" charset="0"/>
                                            </a:rPr>
                                            <m:t>0.6</m:t>
                                          </m:r>
                                        </m:e>
                                      </m:d>
                                      <m:r>
                                        <a:rPr lang="en-US" sz="2400" i="1">
                                          <a:latin typeface="Cambria Math" panose="02040503050406030204" pitchFamily="18" charset="0"/>
                                        </a:rPr>
                                        <m:t>+</m:t>
                                      </m:r>
                                      <m:r>
                                        <a:rPr lang="en-US" sz="2400" b="0" i="1" smtClean="0">
                                          <a:latin typeface="Cambria Math" panose="02040503050406030204" pitchFamily="18" charset="0"/>
                                        </a:rPr>
                                        <m:t>0.4</m:t>
                                      </m:r>
                                      <m:r>
                                        <a:rPr lang="en-US" sz="2400" i="1">
                                          <a:latin typeface="Cambria Math" panose="02040503050406030204" pitchFamily="18" charset="0"/>
                                        </a:rPr>
                                        <m:t>(1−</m:t>
                                      </m:r>
                                      <m:r>
                                        <a:rPr lang="en-US" sz="2400" b="0" i="1" smtClean="0">
                                          <a:latin typeface="Cambria Math" panose="02040503050406030204" pitchFamily="18" charset="0"/>
                                        </a:rPr>
                                        <m:t>0.4</m:t>
                                      </m:r>
                                      <m:r>
                                        <a:rPr lang="en-US" sz="2400" i="1">
                                          <a:latin typeface="Cambria Math" panose="02040503050406030204" pitchFamily="18" charset="0"/>
                                        </a:rPr>
                                        <m:t>)</m:t>
                                      </m:r>
                                    </m:e>
                                  </m:rad>
                                </m:e>
                              </m:d>
                            </m:e>
                            <m:sup>
                              <m:r>
                                <a:rPr lang="en-US" sz="2400" i="1">
                                  <a:latin typeface="Cambria Math" panose="02040503050406030204" pitchFamily="18" charset="0"/>
                                </a:rPr>
                                <m:t>2</m:t>
                              </m:r>
                            </m:sup>
                          </m:sSup>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0.2</m:t>
                              </m:r>
                            </m:e>
                            <m:sup>
                              <m:r>
                                <a:rPr lang="en-US" sz="2400" b="0" i="1" smtClean="0">
                                  <a:latin typeface="Cambria Math" panose="02040503050406030204" pitchFamily="18" charset="0"/>
                                </a:rPr>
                                <m:t>2</m:t>
                              </m:r>
                            </m:sup>
                          </m:sSup>
                        </m:den>
                      </m:f>
                      <m:r>
                        <a:rPr lang="en-US" sz="2400" b="0" i="1" smtClean="0">
                          <a:latin typeface="Cambria Math" panose="02040503050406030204" pitchFamily="18" charset="0"/>
                        </a:rPr>
                        <m:t>=193.6</m:t>
                      </m:r>
                    </m:oMath>
                  </m:oMathPara>
                </a14:m>
                <a:endParaRPr lang="en-US" sz="2400" dirty="0"/>
              </a:p>
              <a:p>
                <a:pPr marL="0" indent="0">
                  <a:buNone/>
                </a:pPr>
                <a:endParaRPr lang="en-US" sz="1200" dirty="0"/>
              </a:p>
              <a:p>
                <a:pPr marL="0" indent="0">
                  <a:buNone/>
                </a:pPr>
                <a:r>
                  <a:rPr lang="en-US" dirty="0"/>
                  <a:t>We always round up to preserve at least our desired power of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𝛽</m:t>
                    </m:r>
                  </m:oMath>
                </a14:m>
                <a:r>
                  <a:rPr lang="en-US" dirty="0"/>
                  <a:t>, so we plan to enroll 194 total participants (97 per arm) in our study.</a:t>
                </a:r>
              </a:p>
            </p:txBody>
          </p:sp>
        </mc:Choice>
        <mc:Fallback xmlns="">
          <p:sp>
            <p:nvSpPr>
              <p:cNvPr id="3" name="Content Placeholder 2">
                <a:extLst>
                  <a:ext uri="{FF2B5EF4-FFF2-40B4-BE49-F238E27FC236}">
                    <a16:creationId xmlns:a16="http://schemas.microsoft.com/office/drawing/2014/main" id="{DF2FE13E-EF5F-FF0E-FB1D-A9733E37F90E}"/>
                  </a:ext>
                </a:extLst>
              </p:cNvPr>
              <p:cNvSpPr>
                <a:spLocks noGrp="1" noRot="1" noChangeAspect="1" noMove="1" noResize="1" noEditPoints="1" noAdjustHandles="1" noChangeArrowheads="1" noChangeShapeType="1" noTextEdit="1"/>
              </p:cNvSpPr>
              <p:nvPr>
                <p:ph idx="1"/>
              </p:nvPr>
            </p:nvSpPr>
            <p:spPr>
              <a:blipFill>
                <a:blip r:embed="rId3"/>
                <a:stretch>
                  <a:fillRect l="-1217" t="-2402" r="-173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DCC65E7-E089-2308-D880-996859592284}"/>
              </a:ext>
            </a:extLst>
          </p:cNvPr>
          <p:cNvSpPr>
            <a:spLocks noGrp="1"/>
          </p:cNvSpPr>
          <p:nvPr>
            <p:ph type="sldNum" sz="quarter" idx="12"/>
          </p:nvPr>
        </p:nvSpPr>
        <p:spPr/>
        <p:txBody>
          <a:bodyPr/>
          <a:lstStyle/>
          <a:p>
            <a:fld id="{260BABFF-207A-4E17-BB6B-068052E132E0}" type="slidenum">
              <a:rPr lang="en-US" smtClean="0"/>
              <a:pPr/>
              <a:t>19</a:t>
            </a:fld>
            <a:endParaRPr lang="en-US"/>
          </a:p>
        </p:txBody>
      </p:sp>
    </p:spTree>
    <p:extLst>
      <p:ext uri="{BB962C8B-B14F-4D97-AF65-F5344CB8AC3E}">
        <p14:creationId xmlns:p14="http://schemas.microsoft.com/office/powerpoint/2010/main" val="277895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7E6BB-0CAC-4702-B9E5-9383961A3502}"/>
              </a:ext>
            </a:extLst>
          </p:cNvPr>
          <p:cNvSpPr>
            <a:spLocks noGrp="1"/>
          </p:cNvSpPr>
          <p:nvPr>
            <p:ph type="title"/>
          </p:nvPr>
        </p:nvSpPr>
        <p:spPr/>
        <p:txBody>
          <a:bodyPr/>
          <a:lstStyle/>
          <a:p>
            <a:r>
              <a:rPr lang="en-US" dirty="0"/>
              <a:t>Some Background and Logistics</a:t>
            </a:r>
          </a:p>
        </p:txBody>
      </p:sp>
      <p:sp>
        <p:nvSpPr>
          <p:cNvPr id="3" name="Text Placeholder 2">
            <a:extLst>
              <a:ext uri="{FF2B5EF4-FFF2-40B4-BE49-F238E27FC236}">
                <a16:creationId xmlns:a16="http://schemas.microsoft.com/office/drawing/2014/main" id="{F50BAFFA-0EE7-4E8C-88D8-5A1F2750FC09}"/>
              </a:ext>
            </a:extLst>
          </p:cNvPr>
          <p:cNvSpPr>
            <a:spLocks noGrp="1"/>
          </p:cNvSpPr>
          <p:nvPr>
            <p:ph type="body" idx="1"/>
          </p:nvPr>
        </p:nvSpPr>
        <p:spPr/>
        <p:txBody>
          <a:bodyPr/>
          <a:lstStyle/>
          <a:p>
            <a:r>
              <a:rPr lang="en-US" dirty="0"/>
              <a:t>Some of the practical considerations</a:t>
            </a:r>
          </a:p>
        </p:txBody>
      </p:sp>
      <p:sp>
        <p:nvSpPr>
          <p:cNvPr id="4" name="Slide Number Placeholder 3">
            <a:extLst>
              <a:ext uri="{FF2B5EF4-FFF2-40B4-BE49-F238E27FC236}">
                <a16:creationId xmlns:a16="http://schemas.microsoft.com/office/drawing/2014/main" id="{A3B9099F-384E-4614-865A-B8488B44F12C}"/>
              </a:ext>
            </a:extLst>
          </p:cNvPr>
          <p:cNvSpPr>
            <a:spLocks noGrp="1"/>
          </p:cNvSpPr>
          <p:nvPr>
            <p:ph type="sldNum" sz="quarter" idx="12"/>
          </p:nvPr>
        </p:nvSpPr>
        <p:spPr/>
        <p:txBody>
          <a:bodyPr/>
          <a:lstStyle/>
          <a:p>
            <a:fld id="{260BABFF-207A-4E17-BB6B-068052E132E0}" type="slidenum">
              <a:rPr lang="en-US" smtClean="0"/>
              <a:pPr/>
              <a:t>2</a:t>
            </a:fld>
            <a:endParaRPr lang="en-US" dirty="0"/>
          </a:p>
        </p:txBody>
      </p:sp>
    </p:spTree>
    <p:extLst>
      <p:ext uri="{BB962C8B-B14F-4D97-AF65-F5344CB8AC3E}">
        <p14:creationId xmlns:p14="http://schemas.microsoft.com/office/powerpoint/2010/main" val="2349407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2137D-4D52-F782-3313-2392AECB97FE}"/>
              </a:ext>
            </a:extLst>
          </p:cNvPr>
          <p:cNvSpPr>
            <a:spLocks noGrp="1"/>
          </p:cNvSpPr>
          <p:nvPr>
            <p:ph type="title"/>
          </p:nvPr>
        </p:nvSpPr>
        <p:spPr/>
        <p:txBody>
          <a:bodyPr/>
          <a:lstStyle/>
          <a:p>
            <a:r>
              <a:rPr lang="en-US" dirty="0"/>
              <a:t>Blinded Binary Outcome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2FE13E-EF5F-FF0E-FB1D-A9733E37F90E}"/>
                  </a:ext>
                </a:extLst>
              </p:cNvPr>
              <p:cNvSpPr>
                <a:spLocks noGrp="1"/>
              </p:cNvSpPr>
              <p:nvPr>
                <p:ph idx="1"/>
              </p:nvPr>
            </p:nvSpPr>
            <p:spPr/>
            <p:txBody>
              <a:bodyPr>
                <a:normAutofit/>
              </a:bodyPr>
              <a:lstStyle/>
              <a:p>
                <a:pPr marL="0" indent="0">
                  <a:buNone/>
                </a:pPr>
                <a:r>
                  <a:rPr lang="en-US" dirty="0"/>
                  <a:t>Let’s assume we enroll approximately half of our participants, so we observe 50 per arm for 100 total. The treatment arm has 30/50 (60%) and the control arm has 22/50 (44%) at the interim analysis.</a:t>
                </a:r>
              </a:p>
              <a:p>
                <a:pPr marL="0" indent="0">
                  <a:buNone/>
                </a:pPr>
                <a:endParaRPr lang="en-US" sz="1200" dirty="0"/>
              </a:p>
              <a:p>
                <a:pPr marL="0" indent="0">
                  <a:buNone/>
                </a:pPr>
                <a:r>
                  <a:rPr lang="en-US" dirty="0"/>
                  <a:t>However, we are blinded! So, we only observe 52/100 (52%) for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0</m:t>
                        </m:r>
                      </m:sub>
                    </m:sSub>
                  </m:oMath>
                </a14:m>
                <a:r>
                  <a:rPr lang="en-US" dirty="0"/>
                  <a:t>, which lets us calculate: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𝑡𝑟𝑡</m:t>
                          </m:r>
                        </m:sub>
                      </m:sSub>
                      <m:r>
                        <a:rPr lang="en-US" b="0" i="1" smtClean="0">
                          <a:latin typeface="Cambria Math" panose="02040503050406030204" pitchFamily="18" charset="0"/>
                        </a:rPr>
                        <m:t>=0.52+</m:t>
                      </m:r>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0.2</m:t>
                          </m:r>
                        </m:num>
                        <m:den>
                          <m:r>
                            <a:rPr lang="en-US" b="0" i="1" smtClean="0">
                              <a:latin typeface="Cambria Math" panose="02040503050406030204" pitchFamily="18" charset="0"/>
                            </a:rPr>
                            <m:t>2</m:t>
                          </m:r>
                        </m:den>
                      </m:f>
                      <m:r>
                        <a:rPr lang="en-US" b="0" i="1" smtClean="0">
                          <a:latin typeface="Cambria Math" panose="02040503050406030204" pitchFamily="18" charset="0"/>
                        </a:rPr>
                        <m:t>=0.62</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b="0" i="1" smtClean="0">
                              <a:latin typeface="Cambria Math" panose="02040503050406030204" pitchFamily="18" charset="0"/>
                            </a:rPr>
                            <m:t>𝑐𝑜𝑛</m:t>
                          </m:r>
                        </m:sub>
                      </m:sSub>
                      <m:r>
                        <a:rPr lang="en-US" i="1">
                          <a:latin typeface="Cambria Math" panose="02040503050406030204" pitchFamily="18" charset="0"/>
                        </a:rPr>
                        <m:t>=0.52</m:t>
                      </m:r>
                      <m:r>
                        <a:rPr lang="en-US" b="0" i="1" smtClean="0">
                          <a:latin typeface="Cambria Math" panose="02040503050406030204" pitchFamily="18" charset="0"/>
                        </a:rPr>
                        <m:t>−</m:t>
                      </m:r>
                      <m:f>
                        <m:fPr>
                          <m:type m:val="lin"/>
                          <m:ctrlPr>
                            <a:rPr lang="en-US" i="1">
                              <a:latin typeface="Cambria Math" panose="02040503050406030204" pitchFamily="18" charset="0"/>
                            </a:rPr>
                          </m:ctrlPr>
                        </m:fPr>
                        <m:num>
                          <m:r>
                            <a:rPr lang="en-US" i="1">
                              <a:latin typeface="Cambria Math" panose="02040503050406030204" pitchFamily="18" charset="0"/>
                            </a:rPr>
                            <m:t>0.2</m:t>
                          </m:r>
                        </m:num>
                        <m:den>
                          <m:r>
                            <a:rPr lang="en-US" i="1">
                              <a:latin typeface="Cambria Math" panose="02040503050406030204" pitchFamily="18" charset="0"/>
                            </a:rPr>
                            <m:t>2</m:t>
                          </m:r>
                        </m:den>
                      </m:f>
                      <m:r>
                        <a:rPr lang="en-US" i="1">
                          <a:latin typeface="Cambria Math" panose="02040503050406030204" pitchFamily="18" charset="0"/>
                        </a:rPr>
                        <m:t>=0.</m:t>
                      </m:r>
                      <m:r>
                        <a:rPr lang="en-US" b="0" i="1" smtClean="0">
                          <a:latin typeface="Cambria Math" panose="02040503050406030204" pitchFamily="18" charset="0"/>
                        </a:rPr>
                        <m:t>4</m:t>
                      </m:r>
                      <m:r>
                        <a:rPr lang="en-US" i="1">
                          <a:latin typeface="Cambria Math" panose="02040503050406030204" pitchFamily="18" charset="0"/>
                        </a:rPr>
                        <m:t>2</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DF2FE13E-EF5F-FF0E-FB1D-A9733E37F90E}"/>
                  </a:ext>
                </a:extLst>
              </p:cNvPr>
              <p:cNvSpPr>
                <a:spLocks noGrp="1" noRot="1" noChangeAspect="1" noMove="1" noResize="1" noEditPoints="1" noAdjustHandles="1" noChangeArrowheads="1" noChangeShapeType="1" noTextEdit="1"/>
              </p:cNvSpPr>
              <p:nvPr>
                <p:ph idx="1"/>
              </p:nvPr>
            </p:nvSpPr>
            <p:spPr>
              <a:blipFill>
                <a:blip r:embed="rId3"/>
                <a:stretch>
                  <a:fillRect l="-1217" t="-2402" b="-36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DCC65E7-E089-2308-D880-996859592284}"/>
              </a:ext>
            </a:extLst>
          </p:cNvPr>
          <p:cNvSpPr>
            <a:spLocks noGrp="1"/>
          </p:cNvSpPr>
          <p:nvPr>
            <p:ph type="sldNum" sz="quarter" idx="12"/>
          </p:nvPr>
        </p:nvSpPr>
        <p:spPr/>
        <p:txBody>
          <a:bodyPr/>
          <a:lstStyle/>
          <a:p>
            <a:fld id="{260BABFF-207A-4E17-BB6B-068052E132E0}" type="slidenum">
              <a:rPr lang="en-US" smtClean="0"/>
              <a:pPr/>
              <a:t>20</a:t>
            </a:fld>
            <a:endParaRPr lang="en-US"/>
          </a:p>
        </p:txBody>
      </p:sp>
    </p:spTree>
    <p:extLst>
      <p:ext uri="{BB962C8B-B14F-4D97-AF65-F5344CB8AC3E}">
        <p14:creationId xmlns:p14="http://schemas.microsoft.com/office/powerpoint/2010/main" val="14220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2137D-4D52-F782-3313-2392AECB97FE}"/>
              </a:ext>
            </a:extLst>
          </p:cNvPr>
          <p:cNvSpPr>
            <a:spLocks noGrp="1"/>
          </p:cNvSpPr>
          <p:nvPr>
            <p:ph type="title"/>
          </p:nvPr>
        </p:nvSpPr>
        <p:spPr/>
        <p:txBody>
          <a:bodyPr/>
          <a:lstStyle/>
          <a:p>
            <a:r>
              <a:rPr lang="en-US" dirty="0"/>
              <a:t>Blinded Binary Outcome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2FE13E-EF5F-FF0E-FB1D-A9733E37F90E}"/>
                  </a:ext>
                </a:extLst>
              </p:cNvPr>
              <p:cNvSpPr>
                <a:spLocks noGrp="1"/>
              </p:cNvSpPr>
              <p:nvPr>
                <p:ph idx="1"/>
              </p:nvPr>
            </p:nvSpPr>
            <p:spPr/>
            <p:txBody>
              <a:bodyPr/>
              <a:lstStyle/>
              <a:p>
                <a:pPr marL="0" indent="0">
                  <a:buNone/>
                </a:pPr>
                <a:r>
                  <a:rPr lang="en-US" dirty="0"/>
                  <a:t>Based on our interim estimate of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0</m:t>
                        </m:r>
                      </m:sub>
                    </m:sSub>
                    <m:r>
                      <a:rPr lang="en-US" b="0" i="1" smtClean="0">
                        <a:latin typeface="Cambria Math" panose="02040503050406030204" pitchFamily="18" charset="0"/>
                      </a:rPr>
                      <m:t>=0.52</m:t>
                    </m:r>
                  </m:oMath>
                </a14:m>
                <a:r>
                  <a:rPr lang="en-US" dirty="0"/>
                  <a:t>,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𝑡𝑟𝑡</m:t>
                        </m:r>
                      </m:sub>
                    </m:sSub>
                    <m:r>
                      <a:rPr lang="en-US" b="0" i="1" smtClean="0">
                        <a:latin typeface="Cambria Math" panose="02040503050406030204" pitchFamily="18" charset="0"/>
                      </a:rPr>
                      <m:t>=0.62</m:t>
                    </m:r>
                  </m:oMath>
                </a14:m>
                <a:r>
                  <a:rPr lang="en-US" dirty="0"/>
                  <a:t>,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𝑐𝑜𝑛</m:t>
                        </m:r>
                      </m:sub>
                    </m:sSub>
                    <m:r>
                      <a:rPr lang="en-US" b="0" i="1" smtClean="0">
                        <a:latin typeface="Cambria Math" panose="02040503050406030204" pitchFamily="18" charset="0"/>
                      </a:rPr>
                      <m:t>=0.42</m:t>
                    </m:r>
                  </m:oMath>
                </a14:m>
                <a:r>
                  <a:rPr lang="en-US" dirty="0"/>
                  <a:t> we estimate our earlier sample size equation:</a:t>
                </a:r>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2</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b="0" i="1" smtClean="0">
                                      <a:latin typeface="Cambria Math" panose="02040503050406030204" pitchFamily="18" charset="0"/>
                                    </a:rPr>
                                    <m:t>1.96</m:t>
                                  </m:r>
                                  <m:rad>
                                    <m:radPr>
                                      <m:degHide m:val="on"/>
                                      <m:ctrlPr>
                                        <a:rPr lang="en-US" sz="2000" i="1">
                                          <a:latin typeface="Cambria Math" panose="02040503050406030204" pitchFamily="18" charset="0"/>
                                        </a:rPr>
                                      </m:ctrlPr>
                                    </m:radPr>
                                    <m:deg/>
                                    <m:e>
                                      <m:r>
                                        <a:rPr lang="en-US" sz="2000" i="1">
                                          <a:latin typeface="Cambria Math" panose="02040503050406030204" pitchFamily="18" charset="0"/>
                                        </a:rPr>
                                        <m:t>2</m:t>
                                      </m:r>
                                      <m:r>
                                        <a:rPr lang="en-US" sz="2000" b="0" i="1" smtClean="0">
                                          <a:latin typeface="Cambria Math" panose="02040503050406030204" pitchFamily="18" charset="0"/>
                                        </a:rPr>
                                        <m:t>(0.52)</m:t>
                                      </m:r>
                                      <m:d>
                                        <m:dPr>
                                          <m:ctrlPr>
                                            <a:rPr lang="en-US" sz="2000" i="1">
                                              <a:latin typeface="Cambria Math" panose="02040503050406030204" pitchFamily="18" charset="0"/>
                                            </a:rPr>
                                          </m:ctrlPr>
                                        </m:dPr>
                                        <m:e>
                                          <m:r>
                                            <a:rPr lang="en-US" sz="2000" i="1">
                                              <a:latin typeface="Cambria Math" panose="02040503050406030204" pitchFamily="18" charset="0"/>
                                            </a:rPr>
                                            <m:t>1−</m:t>
                                          </m:r>
                                          <m:r>
                                            <a:rPr lang="en-US" sz="2000" b="0" i="1" smtClean="0">
                                              <a:latin typeface="Cambria Math" panose="02040503050406030204" pitchFamily="18" charset="0"/>
                                            </a:rPr>
                                            <m:t>0.52</m:t>
                                          </m:r>
                                        </m:e>
                                      </m:d>
                                    </m:e>
                                  </m:rad>
                                  <m:r>
                                    <a:rPr lang="en-US" sz="2000" i="1">
                                      <a:latin typeface="Cambria Math" panose="02040503050406030204" pitchFamily="18" charset="0"/>
                                    </a:rPr>
                                    <m:t>+</m:t>
                                  </m:r>
                                  <m:r>
                                    <a:rPr lang="en-US" sz="2000" b="0" i="1" smtClean="0">
                                      <a:latin typeface="Cambria Math" panose="02040503050406030204" pitchFamily="18" charset="0"/>
                                    </a:rPr>
                                    <m:t>0.84</m:t>
                                  </m:r>
                                  <m:rad>
                                    <m:radPr>
                                      <m:degHide m:val="on"/>
                                      <m:ctrlPr>
                                        <a:rPr lang="en-US" sz="2000" i="1">
                                          <a:latin typeface="Cambria Math" panose="02040503050406030204" pitchFamily="18" charset="0"/>
                                        </a:rPr>
                                      </m:ctrlPr>
                                    </m:radPr>
                                    <m:deg/>
                                    <m:e>
                                      <m:r>
                                        <a:rPr lang="en-US" sz="2000" b="0" i="1" smtClean="0">
                                          <a:latin typeface="Cambria Math" panose="02040503050406030204" pitchFamily="18" charset="0"/>
                                        </a:rPr>
                                        <m:t>0.62</m:t>
                                      </m:r>
                                      <m:d>
                                        <m:dPr>
                                          <m:ctrlPr>
                                            <a:rPr lang="en-US" sz="2000" i="1">
                                              <a:latin typeface="Cambria Math" panose="02040503050406030204" pitchFamily="18" charset="0"/>
                                            </a:rPr>
                                          </m:ctrlPr>
                                        </m:dPr>
                                        <m:e>
                                          <m:r>
                                            <a:rPr lang="en-US" sz="2000" i="1">
                                              <a:latin typeface="Cambria Math" panose="02040503050406030204" pitchFamily="18" charset="0"/>
                                            </a:rPr>
                                            <m:t>1−</m:t>
                                          </m:r>
                                          <m:r>
                                            <a:rPr lang="en-US" sz="2000" b="0" i="1" smtClean="0">
                                              <a:latin typeface="Cambria Math" panose="02040503050406030204" pitchFamily="18" charset="0"/>
                                            </a:rPr>
                                            <m:t>0.62</m:t>
                                          </m:r>
                                        </m:e>
                                      </m:d>
                                      <m:r>
                                        <a:rPr lang="en-US" sz="2000" i="1">
                                          <a:latin typeface="Cambria Math" panose="02040503050406030204" pitchFamily="18" charset="0"/>
                                        </a:rPr>
                                        <m:t>+</m:t>
                                      </m:r>
                                      <m:r>
                                        <a:rPr lang="en-US" sz="2000" b="0" i="1" smtClean="0">
                                          <a:latin typeface="Cambria Math" panose="02040503050406030204" pitchFamily="18" charset="0"/>
                                        </a:rPr>
                                        <m:t>0.42</m:t>
                                      </m:r>
                                      <m:r>
                                        <a:rPr lang="en-US" sz="2000" i="1">
                                          <a:latin typeface="Cambria Math" panose="02040503050406030204" pitchFamily="18" charset="0"/>
                                        </a:rPr>
                                        <m:t>(1−</m:t>
                                      </m:r>
                                      <m:r>
                                        <a:rPr lang="en-US" sz="2000" b="0" i="1" smtClean="0">
                                          <a:latin typeface="Cambria Math" panose="02040503050406030204" pitchFamily="18" charset="0"/>
                                        </a:rPr>
                                        <m:t>0.42</m:t>
                                      </m:r>
                                      <m:r>
                                        <a:rPr lang="en-US" sz="2000" i="1">
                                          <a:latin typeface="Cambria Math" panose="02040503050406030204" pitchFamily="18" charset="0"/>
                                        </a:rPr>
                                        <m:t>)</m:t>
                                      </m:r>
                                    </m:e>
                                  </m:rad>
                                </m:e>
                              </m:d>
                            </m:e>
                            <m:sup>
                              <m:r>
                                <a:rPr lang="en-US" sz="2000" i="1">
                                  <a:latin typeface="Cambria Math" panose="02040503050406030204" pitchFamily="18" charset="0"/>
                                </a:rPr>
                                <m:t>2</m:t>
                              </m:r>
                            </m:sup>
                          </m:sSup>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0.2</m:t>
                              </m:r>
                            </m:e>
                            <m:sup>
                              <m:r>
                                <a:rPr lang="en-US" sz="2000" b="0" i="1" smtClean="0">
                                  <a:latin typeface="Cambria Math" panose="02040503050406030204" pitchFamily="18" charset="0"/>
                                </a:rPr>
                                <m:t>2</m:t>
                              </m:r>
                            </m:sup>
                          </m:sSup>
                        </m:den>
                      </m:f>
                      <m:r>
                        <a:rPr lang="en-US" sz="2000" b="0" i="1" smtClean="0">
                          <a:latin typeface="Cambria Math" panose="02040503050406030204" pitchFamily="18" charset="0"/>
                        </a:rPr>
                        <m:t>=193.3</m:t>
                      </m:r>
                    </m:oMath>
                  </m:oMathPara>
                </a14:m>
                <a:endParaRPr lang="en-US" sz="2000" dirty="0"/>
              </a:p>
              <a:p>
                <a:pPr marL="0" indent="0">
                  <a:buNone/>
                </a:pPr>
                <a:endParaRPr lang="en-US" sz="1200" dirty="0"/>
              </a:p>
              <a:p>
                <a:pPr marL="0" indent="0">
                  <a:buNone/>
                </a:pPr>
                <a:r>
                  <a:rPr lang="en-US" dirty="0"/>
                  <a:t>In this case, we round up to 194 for our total sample size, which matches our previous power calculation.</a:t>
                </a:r>
              </a:p>
            </p:txBody>
          </p:sp>
        </mc:Choice>
        <mc:Fallback xmlns="">
          <p:sp>
            <p:nvSpPr>
              <p:cNvPr id="3" name="Content Placeholder 2">
                <a:extLst>
                  <a:ext uri="{FF2B5EF4-FFF2-40B4-BE49-F238E27FC236}">
                    <a16:creationId xmlns:a16="http://schemas.microsoft.com/office/drawing/2014/main" id="{DF2FE13E-EF5F-FF0E-FB1D-A9733E37F90E}"/>
                  </a:ext>
                </a:extLst>
              </p:cNvPr>
              <p:cNvSpPr>
                <a:spLocks noGrp="1" noRot="1" noChangeAspect="1" noMove="1" noResize="1" noEditPoints="1" noAdjustHandles="1" noChangeArrowheads="1" noChangeShapeType="1" noTextEdit="1"/>
              </p:cNvSpPr>
              <p:nvPr>
                <p:ph idx="1"/>
              </p:nvPr>
            </p:nvSpPr>
            <p:spPr>
              <a:blipFill>
                <a:blip r:embed="rId3"/>
                <a:stretch>
                  <a:fillRect l="-1217" t="-240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DCC65E7-E089-2308-D880-996859592284}"/>
              </a:ext>
            </a:extLst>
          </p:cNvPr>
          <p:cNvSpPr>
            <a:spLocks noGrp="1"/>
          </p:cNvSpPr>
          <p:nvPr>
            <p:ph type="sldNum" sz="quarter" idx="12"/>
          </p:nvPr>
        </p:nvSpPr>
        <p:spPr/>
        <p:txBody>
          <a:bodyPr/>
          <a:lstStyle/>
          <a:p>
            <a:fld id="{260BABFF-207A-4E17-BB6B-068052E132E0}" type="slidenum">
              <a:rPr lang="en-US" smtClean="0"/>
              <a:pPr/>
              <a:t>21</a:t>
            </a:fld>
            <a:endParaRPr lang="en-US"/>
          </a:p>
        </p:txBody>
      </p:sp>
    </p:spTree>
    <p:extLst>
      <p:ext uri="{BB962C8B-B14F-4D97-AF65-F5344CB8AC3E}">
        <p14:creationId xmlns:p14="http://schemas.microsoft.com/office/powerpoint/2010/main" val="23422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0F967-9BD8-A55E-6ED2-D9092EDB4B2B}"/>
              </a:ext>
            </a:extLst>
          </p:cNvPr>
          <p:cNvSpPr>
            <a:spLocks noGrp="1"/>
          </p:cNvSpPr>
          <p:nvPr>
            <p:ph type="title"/>
          </p:nvPr>
        </p:nvSpPr>
        <p:spPr/>
        <p:txBody>
          <a:bodyPr>
            <a:normAutofit fontScale="90000"/>
          </a:bodyPr>
          <a:lstStyle/>
          <a:p>
            <a:r>
              <a:rPr lang="en-US" dirty="0"/>
              <a:t>Blinded Re-estimation for Binary Outcome with Blocked Randomization Method</a:t>
            </a:r>
          </a:p>
        </p:txBody>
      </p:sp>
      <p:sp>
        <p:nvSpPr>
          <p:cNvPr id="3" name="Content Placeholder 2">
            <a:extLst>
              <a:ext uri="{FF2B5EF4-FFF2-40B4-BE49-F238E27FC236}">
                <a16:creationId xmlns:a16="http://schemas.microsoft.com/office/drawing/2014/main" id="{C239F67C-A4E7-B677-0777-4F576F399829}"/>
              </a:ext>
            </a:extLst>
          </p:cNvPr>
          <p:cNvSpPr>
            <a:spLocks noGrp="1"/>
          </p:cNvSpPr>
          <p:nvPr>
            <p:ph idx="1"/>
          </p:nvPr>
        </p:nvSpPr>
        <p:spPr/>
        <p:txBody>
          <a:bodyPr/>
          <a:lstStyle/>
          <a:p>
            <a:r>
              <a:rPr lang="en-US" dirty="0"/>
              <a:t>It is also possible to maintain blinding while estimating group-specific treatment effects based on a clever application of block randomization.</a:t>
            </a:r>
          </a:p>
          <a:p>
            <a:r>
              <a:rPr lang="en-US" dirty="0"/>
              <a:t>We will explore the proposed method by Shih and Peng-Liang (1997) in the following slides.</a:t>
            </a:r>
          </a:p>
        </p:txBody>
      </p:sp>
      <p:sp>
        <p:nvSpPr>
          <p:cNvPr id="4" name="Slide Number Placeholder 3">
            <a:extLst>
              <a:ext uri="{FF2B5EF4-FFF2-40B4-BE49-F238E27FC236}">
                <a16:creationId xmlns:a16="http://schemas.microsoft.com/office/drawing/2014/main" id="{C83DBC15-9E9A-725A-B8A6-A00CB93FA68B}"/>
              </a:ext>
            </a:extLst>
          </p:cNvPr>
          <p:cNvSpPr>
            <a:spLocks noGrp="1"/>
          </p:cNvSpPr>
          <p:nvPr>
            <p:ph type="sldNum" sz="quarter" idx="12"/>
          </p:nvPr>
        </p:nvSpPr>
        <p:spPr/>
        <p:txBody>
          <a:bodyPr/>
          <a:lstStyle/>
          <a:p>
            <a:fld id="{260BABFF-207A-4E17-BB6B-068052E132E0}" type="slidenum">
              <a:rPr lang="en-US" smtClean="0"/>
              <a:pPr/>
              <a:t>22</a:t>
            </a:fld>
            <a:endParaRPr lang="en-US"/>
          </a:p>
        </p:txBody>
      </p:sp>
    </p:spTree>
    <p:extLst>
      <p:ext uri="{BB962C8B-B14F-4D97-AF65-F5344CB8AC3E}">
        <p14:creationId xmlns:p14="http://schemas.microsoft.com/office/powerpoint/2010/main" val="4127452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0F967-9BD8-A55E-6ED2-D9092EDB4B2B}"/>
              </a:ext>
            </a:extLst>
          </p:cNvPr>
          <p:cNvSpPr>
            <a:spLocks noGrp="1"/>
          </p:cNvSpPr>
          <p:nvPr>
            <p:ph type="title"/>
          </p:nvPr>
        </p:nvSpPr>
        <p:spPr/>
        <p:txBody>
          <a:bodyPr>
            <a:normAutofit fontScale="90000"/>
          </a:bodyPr>
          <a:lstStyle/>
          <a:p>
            <a:r>
              <a:rPr lang="en-US" dirty="0"/>
              <a:t>Blinded Re-estimation for Binary Outcome with Blocked Randomization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39F67C-A4E7-B677-0777-4F576F399829}"/>
                  </a:ext>
                </a:extLst>
              </p:cNvPr>
              <p:cNvSpPr>
                <a:spLocks noGrp="1"/>
              </p:cNvSpPr>
              <p:nvPr>
                <p:ph idx="1"/>
              </p:nvPr>
            </p:nvSpPr>
            <p:spPr/>
            <p:txBody>
              <a:bodyPr>
                <a:normAutofit fontScale="92500" lnSpcReduction="10000"/>
              </a:bodyPr>
              <a:lstStyle/>
              <a:p>
                <a:pPr marL="0" indent="0">
                  <a:buNone/>
                </a:pPr>
                <a:r>
                  <a:rPr lang="en-US" dirty="0"/>
                  <a:t>Within their paper, Shih and Peng-Liang propose a modified sample size formula to calculate the sample size needed for each arm (versus overall) to test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𝑡𝑟𝑡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𝑐𝑜𝑛</m:t>
                        </m:r>
                      </m:sub>
                    </m:sSub>
                  </m:oMath>
                </a14:m>
                <a:r>
                  <a:rPr lang="en-US" dirty="0"/>
                  <a:t> versus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𝑡𝑟𝑡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𝑐𝑜𝑛</m:t>
                        </m:r>
                      </m:sub>
                    </m:sSub>
                  </m:oMath>
                </a14:m>
                <a:r>
                  <a:rPr lang="en-US" dirty="0"/>
                  <a:t>:</a:t>
                </a:r>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𝑝𝑒𝑟</m:t>
                          </m:r>
                          <m:r>
                            <a:rPr lang="en-US" b="0" i="1" smtClean="0">
                              <a:latin typeface="Cambria Math" panose="02040503050406030204" pitchFamily="18" charset="0"/>
                            </a:rPr>
                            <m:t>−</m:t>
                          </m:r>
                          <m:r>
                            <a:rPr lang="en-US" b="0" i="1" smtClean="0">
                              <a:latin typeface="Cambria Math" panose="02040503050406030204" pitchFamily="18" charset="0"/>
                            </a:rPr>
                            <m:t>𝑎𝑟𝑚</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𝛼</m:t>
                                          </m:r>
                                        </m:num>
                                        <m:den>
                                          <m:r>
                                            <a:rPr lang="en-US" b="0" i="1" smtClean="0">
                                              <a:latin typeface="Cambria Math" panose="02040503050406030204" pitchFamily="18" charset="0"/>
                                            </a:rPr>
                                            <m:t>2</m:t>
                                          </m:r>
                                        </m:den>
                                      </m:f>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r>
                                        <a:rPr lang="en-US" b="0" i="1" smtClean="0">
                                          <a:latin typeface="Cambria Math" panose="02040503050406030204" pitchFamily="18" charset="0"/>
                                        </a:rPr>
                                        <m:t>𝛽</m:t>
                                      </m:r>
                                    </m:sub>
                                  </m:sSub>
                                </m:e>
                              </m:d>
                            </m:e>
                            <m:sup>
                              <m:r>
                                <a:rPr lang="en-US" b="0" i="1" smtClean="0">
                                  <a:latin typeface="Cambria Math" panose="02040503050406030204" pitchFamily="18" charset="0"/>
                                </a:rPr>
                                <m:t>2</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e>
                          </m:d>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𝛿</m:t>
                              </m:r>
                            </m:e>
                            <m:sup>
                              <m:r>
                                <a:rPr lang="en-US" b="0" i="1" smtClean="0">
                                  <a:latin typeface="Cambria Math" panose="02040503050406030204" pitchFamily="18" charset="0"/>
                                </a:rPr>
                                <m:t>2</m:t>
                              </m:r>
                            </m:sup>
                          </m:sSup>
                        </m:den>
                      </m:f>
                    </m:oMath>
                  </m:oMathPara>
                </a14:m>
                <a:endParaRPr lang="en-US" dirty="0"/>
              </a:p>
              <a:p>
                <a:pPr marL="0" indent="0">
                  <a:buNone/>
                </a:pPr>
                <a:r>
                  <a:rPr lang="en-US" dirty="0"/>
                  <a:t>where,</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𝑡𝑟𝑡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𝑐𝑜𝑛</m:t>
                        </m:r>
                      </m:sub>
                    </m:sSub>
                    <m:r>
                      <a:rPr lang="en-US" b="0" i="1" smtClean="0">
                        <a:latin typeface="Cambria Math" panose="02040503050406030204" pitchFamily="18" charset="0"/>
                      </a:rPr>
                      <m:t>)/2</m:t>
                    </m:r>
                  </m:oMath>
                </a14:m>
                <a:endParaRPr lang="en-US" dirty="0"/>
              </a:p>
              <a:p>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𝑡𝑟𝑡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𝑐𝑜𝑛</m:t>
                        </m:r>
                      </m:sub>
                    </m:sSub>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𝑞</m:t>
                        </m:r>
                      </m:sub>
                    </m:sSub>
                  </m:oMath>
                </a14:m>
                <a:r>
                  <a:rPr lang="en-US" dirty="0"/>
                  <a:t> is the </a:t>
                </a:r>
                <a:r>
                  <a:rPr lang="en-US" dirty="0" err="1"/>
                  <a:t>q</a:t>
                </a:r>
                <a:r>
                  <a:rPr lang="en-US" baseline="30000" dirty="0" err="1"/>
                  <a:t>th</a:t>
                </a:r>
                <a:r>
                  <a:rPr lang="en-US" dirty="0"/>
                  <a:t> quantile of a standard normal distribution</a:t>
                </a:r>
              </a:p>
            </p:txBody>
          </p:sp>
        </mc:Choice>
        <mc:Fallback xmlns="">
          <p:sp>
            <p:nvSpPr>
              <p:cNvPr id="3" name="Content Placeholder 2">
                <a:extLst>
                  <a:ext uri="{FF2B5EF4-FFF2-40B4-BE49-F238E27FC236}">
                    <a16:creationId xmlns:a16="http://schemas.microsoft.com/office/drawing/2014/main" id="{C239F67C-A4E7-B677-0777-4F576F399829}"/>
                  </a:ext>
                </a:extLst>
              </p:cNvPr>
              <p:cNvSpPr>
                <a:spLocks noGrp="1" noRot="1" noChangeAspect="1" noMove="1" noResize="1" noEditPoints="1" noAdjustHandles="1" noChangeArrowheads="1" noChangeShapeType="1" noTextEdit="1"/>
              </p:cNvSpPr>
              <p:nvPr>
                <p:ph idx="1"/>
              </p:nvPr>
            </p:nvSpPr>
            <p:spPr>
              <a:blipFill>
                <a:blip r:embed="rId3"/>
                <a:stretch>
                  <a:fillRect l="-1043" t="-3003" b="-240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83DBC15-9E9A-725A-B8A6-A00CB93FA68B}"/>
              </a:ext>
            </a:extLst>
          </p:cNvPr>
          <p:cNvSpPr>
            <a:spLocks noGrp="1"/>
          </p:cNvSpPr>
          <p:nvPr>
            <p:ph type="sldNum" sz="quarter" idx="12"/>
          </p:nvPr>
        </p:nvSpPr>
        <p:spPr/>
        <p:txBody>
          <a:bodyPr/>
          <a:lstStyle/>
          <a:p>
            <a:fld id="{260BABFF-207A-4E17-BB6B-068052E132E0}" type="slidenum">
              <a:rPr lang="en-US" smtClean="0"/>
              <a:pPr/>
              <a:t>23</a:t>
            </a:fld>
            <a:endParaRPr lang="en-US"/>
          </a:p>
        </p:txBody>
      </p:sp>
    </p:spTree>
    <p:extLst>
      <p:ext uri="{BB962C8B-B14F-4D97-AF65-F5344CB8AC3E}">
        <p14:creationId xmlns:p14="http://schemas.microsoft.com/office/powerpoint/2010/main" val="3772067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0F967-9BD8-A55E-6ED2-D9092EDB4B2B}"/>
              </a:ext>
            </a:extLst>
          </p:cNvPr>
          <p:cNvSpPr>
            <a:spLocks noGrp="1"/>
          </p:cNvSpPr>
          <p:nvPr>
            <p:ph type="title"/>
          </p:nvPr>
        </p:nvSpPr>
        <p:spPr/>
        <p:txBody>
          <a:bodyPr>
            <a:normAutofit fontScale="90000"/>
          </a:bodyPr>
          <a:lstStyle/>
          <a:p>
            <a:r>
              <a:rPr lang="en-US" dirty="0"/>
              <a:t>Blinded Re-estimation for Binary Outcome with Blocked Randomization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39F67C-A4E7-B677-0777-4F576F399829}"/>
                  </a:ext>
                </a:extLst>
              </p:cNvPr>
              <p:cNvSpPr>
                <a:spLocks noGrp="1"/>
              </p:cNvSpPr>
              <p:nvPr>
                <p:ph idx="1"/>
              </p:nvPr>
            </p:nvSpPr>
            <p:spPr/>
            <p:txBody>
              <a:bodyPr>
                <a:normAutofit/>
              </a:bodyPr>
              <a:lstStyle/>
              <a:p>
                <a:pPr marL="0" indent="0">
                  <a:buNone/>
                </a:pPr>
                <a:r>
                  <a:rPr lang="en-US" dirty="0"/>
                  <a:t>Within the study itself, the following steps are implemented:</a:t>
                </a:r>
              </a:p>
              <a:p>
                <a:pPr marL="514350" indent="-514350">
                  <a:buFont typeface="+mj-lt"/>
                  <a:buAutoNum type="arabicPeriod"/>
                </a:pPr>
                <a:r>
                  <a:rPr lang="en-US" dirty="0"/>
                  <a:t>A “simple, random stratification scheme” is used where participants are first randomized 1:1 to stratum A or B, which is known to the study team (i.e., not blinded).</a:t>
                </a:r>
              </a:p>
              <a:p>
                <a:pPr marL="514350" indent="-514350">
                  <a:buFont typeface="+mj-lt"/>
                  <a:buAutoNum type="arabicPeriod"/>
                </a:pPr>
                <a:r>
                  <a:rPr lang="en-US" dirty="0"/>
                  <a:t>Then participants are randomized to treatment with probability </a:t>
                </a:r>
                <a14:m>
                  <m:oMath xmlns:m="http://schemas.openxmlformats.org/officeDocument/2006/math">
                    <m:r>
                      <a:rPr lang="en-US" b="0" i="1" smtClean="0">
                        <a:latin typeface="Cambria Math" panose="02040503050406030204" pitchFamily="18" charset="0"/>
                      </a:rPr>
                      <m:t>𝜋</m:t>
                    </m:r>
                  </m:oMath>
                </a14:m>
                <a:r>
                  <a:rPr lang="en-US" dirty="0"/>
                  <a:t> in stratum A and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𝜋</m:t>
                    </m:r>
                  </m:oMath>
                </a14:m>
                <a:r>
                  <a:rPr lang="en-US" dirty="0"/>
                  <a:t> in stratum B where </a:t>
                </a:r>
                <a14:m>
                  <m:oMath xmlns:m="http://schemas.openxmlformats.org/officeDocument/2006/math">
                    <m:r>
                      <a:rPr lang="en-US" b="0" i="1" smtClean="0">
                        <a:latin typeface="Cambria Math" panose="02040503050406030204" pitchFamily="18" charset="0"/>
                      </a:rPr>
                      <m:t>𝜋</m:t>
                    </m:r>
                    <m:r>
                      <a:rPr lang="en-US" b="0" i="1" smtClean="0">
                        <a:latin typeface="Cambria Math" panose="02040503050406030204" pitchFamily="18" charset="0"/>
                      </a:rPr>
                      <m:t>≠0.5</m:t>
                    </m:r>
                  </m:oMath>
                </a14:m>
                <a:r>
                  <a:rPr lang="en-US" dirty="0"/>
                  <a:t>, where treatment allocation is blinded to the study team.</a:t>
                </a:r>
              </a:p>
              <a:p>
                <a:pPr marL="0" indent="0">
                  <a:buNone/>
                </a:pPr>
                <a:r>
                  <a:rPr lang="en-US" dirty="0"/>
                  <a:t>This maintains the overall balance of treatment allocation in the trial, but imbalances within each arbitrary stratum.</a:t>
                </a:r>
              </a:p>
            </p:txBody>
          </p:sp>
        </mc:Choice>
        <mc:Fallback xmlns="">
          <p:sp>
            <p:nvSpPr>
              <p:cNvPr id="3" name="Content Placeholder 2">
                <a:extLst>
                  <a:ext uri="{FF2B5EF4-FFF2-40B4-BE49-F238E27FC236}">
                    <a16:creationId xmlns:a16="http://schemas.microsoft.com/office/drawing/2014/main" id="{C239F67C-A4E7-B677-0777-4F576F399829}"/>
                  </a:ext>
                </a:extLst>
              </p:cNvPr>
              <p:cNvSpPr>
                <a:spLocks noGrp="1" noRot="1" noChangeAspect="1" noMove="1" noResize="1" noEditPoints="1" noAdjustHandles="1" noChangeArrowheads="1" noChangeShapeType="1" noTextEdit="1"/>
              </p:cNvSpPr>
              <p:nvPr>
                <p:ph idx="1"/>
              </p:nvPr>
            </p:nvSpPr>
            <p:spPr>
              <a:blipFill>
                <a:blip r:embed="rId3"/>
                <a:stretch>
                  <a:fillRect l="-1217" t="-2402" r="-1681" b="-105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83DBC15-9E9A-725A-B8A6-A00CB93FA68B}"/>
              </a:ext>
            </a:extLst>
          </p:cNvPr>
          <p:cNvSpPr>
            <a:spLocks noGrp="1"/>
          </p:cNvSpPr>
          <p:nvPr>
            <p:ph type="sldNum" sz="quarter" idx="12"/>
          </p:nvPr>
        </p:nvSpPr>
        <p:spPr/>
        <p:txBody>
          <a:bodyPr/>
          <a:lstStyle/>
          <a:p>
            <a:fld id="{260BABFF-207A-4E17-BB6B-068052E132E0}" type="slidenum">
              <a:rPr lang="en-US" smtClean="0"/>
              <a:pPr/>
              <a:t>24</a:t>
            </a:fld>
            <a:endParaRPr lang="en-US"/>
          </a:p>
        </p:txBody>
      </p:sp>
    </p:spTree>
    <p:extLst>
      <p:ext uri="{BB962C8B-B14F-4D97-AF65-F5344CB8AC3E}">
        <p14:creationId xmlns:p14="http://schemas.microsoft.com/office/powerpoint/2010/main" val="54410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381B5-89B7-C377-FDE4-1E8EE48BB452}"/>
              </a:ext>
            </a:extLst>
          </p:cNvPr>
          <p:cNvSpPr>
            <a:spLocks noGrp="1"/>
          </p:cNvSpPr>
          <p:nvPr>
            <p:ph type="title"/>
          </p:nvPr>
        </p:nvSpPr>
        <p:spPr/>
        <p:txBody>
          <a:bodyPr>
            <a:normAutofit fontScale="90000"/>
          </a:bodyPr>
          <a:lstStyle/>
          <a:p>
            <a:r>
              <a:rPr lang="en-US" dirty="0"/>
              <a:t>Blinded Re-estimation for Binary Outcome with Blocked Randomization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F39599-DD0F-5403-88FB-98241AD93673}"/>
                  </a:ext>
                </a:extLst>
              </p:cNvPr>
              <p:cNvSpPr>
                <a:spLocks noGrp="1"/>
              </p:cNvSpPr>
              <p:nvPr>
                <p:ph idx="1"/>
              </p:nvPr>
            </p:nvSpPr>
            <p:spPr>
              <a:xfrm>
                <a:off x="838200" y="2116393"/>
                <a:ext cx="10755086" cy="4374214"/>
              </a:xfrm>
            </p:spPr>
            <p:txBody>
              <a:bodyPr>
                <a:normAutofit/>
              </a:bodyPr>
              <a:lstStyle/>
              <a:p>
                <a:pPr marL="0" indent="0">
                  <a:buNone/>
                </a:pPr>
                <a:r>
                  <a:rPr lang="en-US" dirty="0"/>
                  <a:t>At the interim analysis, we estimate the stratum as:</a:t>
                </a:r>
              </a:p>
              <a:p>
                <a:r>
                  <a:rPr lang="en-US" dirty="0"/>
                  <a:t>Stratum A: </a:t>
                </a:r>
                <a14:m>
                  <m:oMath xmlns:m="http://schemas.openxmlformats.org/officeDocument/2006/math">
                    <m:sSub>
                      <m:sSubPr>
                        <m:ctrlPr>
                          <a:rPr lang="en-US" sz="2400" i="1" smtClean="0">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𝜃</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𝑃</m:t>
                    </m:r>
                    <m:d>
                      <m:dPr>
                        <m:begChr m:val="{"/>
                        <m:endChr m:val="}"/>
                        <m:ctrlPr>
                          <a:rPr lang="en-US" sz="2400" i="1">
                            <a:effectLst/>
                            <a:latin typeface="Cambria Math" panose="02040503050406030204" pitchFamily="18" charset="0"/>
                          </a:rPr>
                        </m:ctrlPr>
                      </m:dPr>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e>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𝑝𝑎𝑟𝑡𝑖𝑐𝑖𝑝𝑎𝑛𝑡</m:t>
                        </m:r>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𝑠𝑡𝑟𝑎𝑡𝑢𝑚</m:t>
                        </m:r>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r>
                          <a:rPr lang="en-US" sz="2400" i="1">
                            <a:effectLst/>
                            <a:latin typeface="Cambria Math" panose="02040503050406030204" pitchFamily="18" charset="0"/>
                            <a:ea typeface="Calibri" panose="020F0502020204030204" pitchFamily="34" charset="0"/>
                            <a:cs typeface="Times New Roman" panose="02020603050405020304" pitchFamily="18" charset="0"/>
                          </a:rPr>
                          <m:t>𝐴</m:t>
                        </m:r>
                      </m:e>
                    </m:d>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𝜋</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𝑡𝑟𝑡</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2400" i="1">
                            <a:effectLst/>
                            <a:latin typeface="Cambria Math" panose="02040503050406030204" pitchFamily="18" charset="0"/>
                          </a:rPr>
                        </m:ctrlPr>
                      </m:dPr>
                      <m:e>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r>
                          <a:rPr lang="en-US" sz="2400" i="1">
                            <a:effectLst/>
                            <a:latin typeface="Cambria Math" panose="02040503050406030204" pitchFamily="18" charset="0"/>
                            <a:ea typeface="Calibri" panose="020F0502020204030204" pitchFamily="34" charset="0"/>
                            <a:cs typeface="Times New Roman" panose="02020603050405020304" pitchFamily="18" charset="0"/>
                          </a:rPr>
                          <m:t>𝜋</m:t>
                        </m:r>
                      </m:e>
                    </m:d>
                    <m:sSub>
                      <m:sSubPr>
                        <m:ctrlP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𝑐𝑜𝑛</m:t>
                        </m:r>
                      </m:sub>
                    </m:sSub>
                  </m:oMath>
                </a14:m>
                <a:endParaRPr lang="en-US" sz="2400" dirty="0"/>
              </a:p>
              <a:p>
                <a:r>
                  <a:rPr lang="en-US" dirty="0"/>
                  <a:t>Stratum B: </a:t>
                </a:r>
                <a14:m>
                  <m:oMath xmlns:m="http://schemas.openxmlformats.org/officeDocument/2006/math">
                    <m:sSub>
                      <m:sSubPr>
                        <m:ctrlPr>
                          <a:rPr lang="en-US" sz="2400" i="1" smtClean="0">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𝜃</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𝑃</m:t>
                    </m:r>
                    <m:d>
                      <m:dPr>
                        <m:begChr m:val="{"/>
                        <m:endChr m:val="}"/>
                        <m:ctrlPr>
                          <a:rPr lang="en-US" sz="2400" i="1">
                            <a:effectLst/>
                            <a:latin typeface="Cambria Math" panose="02040503050406030204" pitchFamily="18" charset="0"/>
                          </a:rPr>
                        </m:ctrlPr>
                      </m:dPr>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e>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𝑝𝑎𝑟𝑡𝑖𝑐𝑖𝑝𝑎𝑛𝑡</m:t>
                        </m:r>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𝑠𝑡𝑟𝑎𝑡𝑢𝑚</m:t>
                        </m:r>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r>
                          <a:rPr lang="en-US" sz="2400" i="1">
                            <a:effectLst/>
                            <a:latin typeface="Cambria Math" panose="02040503050406030204" pitchFamily="18" charset="0"/>
                            <a:ea typeface="Calibri" panose="020F0502020204030204" pitchFamily="34" charset="0"/>
                            <a:cs typeface="Times New Roman" panose="02020603050405020304" pitchFamily="18" charset="0"/>
                          </a:rPr>
                          <m:t>𝐵</m:t>
                        </m:r>
                      </m:e>
                    </m:d>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r>
                      <a:rPr lang="en-US" sz="2400" i="1">
                        <a:effectLst/>
                        <a:latin typeface="Cambria Math" panose="02040503050406030204" pitchFamily="18" charset="0"/>
                        <a:ea typeface="Calibri" panose="020F0502020204030204" pitchFamily="34" charset="0"/>
                        <a:cs typeface="Times New Roman" panose="02020603050405020304" pitchFamily="18" charset="0"/>
                      </a:rPr>
                      <m:t>𝜋</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𝑡𝑟𝑡</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𝜋</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𝑐𝑜𝑛</m:t>
                        </m:r>
                      </m:sub>
                    </m:sSub>
                  </m:oMath>
                </a14:m>
                <a:endParaRPr lang="en-US" sz="2400" dirty="0"/>
              </a:p>
              <a:p>
                <a:pPr marL="0" indent="0">
                  <a:buNone/>
                </a:pPr>
                <a:endParaRPr lang="en-US" sz="1200" dirty="0"/>
              </a:p>
              <a:p>
                <a:pPr marL="0" indent="0">
                  <a:buNone/>
                </a:pPr>
                <a:r>
                  <a:rPr lang="en-US" dirty="0"/>
                  <a:t>The observed rates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sub>
                        <m:r>
                          <a:rPr lang="en-US" b="0" i="1" smtClean="0">
                            <a:latin typeface="Cambria Math" panose="02040503050406030204" pitchFamily="18" charset="0"/>
                          </a:rPr>
                          <m:t>𝑘</m:t>
                        </m:r>
                      </m:sub>
                    </m:sSub>
                  </m:oMath>
                </a14:m>
                <a:r>
                  <a:rPr lang="en-US" dirty="0"/>
                  <a:t> are unbiased estimators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oMath>
                </a14:m>
                <a:r>
                  <a:rPr lang="en-US" dirty="0"/>
                  <a:t>. These equations can be solved for:</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𝑡𝑟𝑡</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𝜋</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𝜃</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𝜋</m:t>
                              </m:r>
                            </m:e>
                          </m:d>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𝜃</m:t>
                                  </m:r>
                                </m:e>
                              </m:acc>
                            </m:e>
                            <m:sub>
                              <m:r>
                                <a:rPr lang="en-US" sz="2400" b="0" i="1" smtClean="0">
                                  <a:latin typeface="Cambria Math" panose="02040503050406030204" pitchFamily="18" charset="0"/>
                                </a:rPr>
                                <m:t>2</m:t>
                              </m:r>
                            </m:sub>
                          </m:sSub>
                        </m:num>
                        <m:den>
                          <m:r>
                            <a:rPr lang="en-US" sz="2400" b="0" i="1" smtClean="0">
                              <a:latin typeface="Cambria Math" panose="02040503050406030204" pitchFamily="18" charset="0"/>
                            </a:rPr>
                            <m:t>2</m:t>
                          </m:r>
                          <m:r>
                            <a:rPr lang="en-US" sz="2400" b="0" i="1" smtClean="0">
                              <a:latin typeface="Cambria Math" panose="02040503050406030204" pitchFamily="18" charset="0"/>
                            </a:rPr>
                            <m:t>𝜋</m:t>
                          </m:r>
                          <m:r>
                            <a:rPr lang="en-US" sz="2400" b="0" i="1" smtClean="0">
                              <a:latin typeface="Cambria Math" panose="02040503050406030204" pitchFamily="18" charset="0"/>
                            </a:rPr>
                            <m:t>−1</m:t>
                          </m:r>
                        </m:den>
                      </m:f>
                    </m:oMath>
                  </m:oMathPara>
                </a14:m>
                <a:endParaRPr lang="en-US" sz="2400" dirty="0"/>
              </a:p>
              <a:p>
                <a:pPr marL="0" indent="0">
                  <a:buNone/>
                </a:pPr>
                <a:endParaRPr lang="en-US" sz="1300" dirty="0"/>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𝑐𝑜𝑛</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𝜋</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𝜃</m:t>
                                  </m:r>
                                </m:e>
                              </m:acc>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𝜋</m:t>
                              </m:r>
                            </m:e>
                          </m:d>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𝜃</m:t>
                                  </m:r>
                                </m:e>
                              </m:acc>
                            </m:e>
                            <m:sub>
                              <m:r>
                                <a:rPr lang="en-US" sz="2400" b="0" i="1" smtClean="0">
                                  <a:latin typeface="Cambria Math" panose="02040503050406030204" pitchFamily="18" charset="0"/>
                                </a:rPr>
                                <m:t>1</m:t>
                              </m:r>
                            </m:sub>
                          </m:sSub>
                        </m:num>
                        <m:den>
                          <m:r>
                            <a:rPr lang="en-US" sz="2400" b="0" i="1" smtClean="0">
                              <a:latin typeface="Cambria Math" panose="02040503050406030204" pitchFamily="18" charset="0"/>
                            </a:rPr>
                            <m:t>2</m:t>
                          </m:r>
                          <m:r>
                            <a:rPr lang="en-US" sz="2400" b="0" i="1" smtClean="0">
                              <a:latin typeface="Cambria Math" panose="02040503050406030204" pitchFamily="18" charset="0"/>
                            </a:rPr>
                            <m:t>𝜋</m:t>
                          </m:r>
                          <m:r>
                            <a:rPr lang="en-US" sz="2400" b="0" i="1" smtClean="0">
                              <a:latin typeface="Cambria Math" panose="02040503050406030204" pitchFamily="18" charset="0"/>
                            </a:rPr>
                            <m:t>−1</m:t>
                          </m:r>
                        </m:den>
                      </m:f>
                    </m:oMath>
                  </m:oMathPara>
                </a14:m>
                <a:endParaRPr lang="en-US" sz="2400" dirty="0"/>
              </a:p>
            </p:txBody>
          </p:sp>
        </mc:Choice>
        <mc:Fallback xmlns="">
          <p:sp>
            <p:nvSpPr>
              <p:cNvPr id="3" name="Content Placeholder 2">
                <a:extLst>
                  <a:ext uri="{FF2B5EF4-FFF2-40B4-BE49-F238E27FC236}">
                    <a16:creationId xmlns:a16="http://schemas.microsoft.com/office/drawing/2014/main" id="{00F39599-DD0F-5403-88FB-98241AD93673}"/>
                  </a:ext>
                </a:extLst>
              </p:cNvPr>
              <p:cNvSpPr>
                <a:spLocks noGrp="1" noRot="1" noChangeAspect="1" noMove="1" noResize="1" noEditPoints="1" noAdjustHandles="1" noChangeArrowheads="1" noChangeShapeType="1" noTextEdit="1"/>
              </p:cNvSpPr>
              <p:nvPr>
                <p:ph idx="1"/>
              </p:nvPr>
            </p:nvSpPr>
            <p:spPr>
              <a:xfrm>
                <a:off x="838200" y="2116393"/>
                <a:ext cx="10755086" cy="4374214"/>
              </a:xfrm>
              <a:blipFill>
                <a:blip r:embed="rId2"/>
                <a:stretch>
                  <a:fillRect l="-1190" t="-222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8C3C0D7-46DE-72FD-7A24-DF98D6A1AA4A}"/>
              </a:ext>
            </a:extLst>
          </p:cNvPr>
          <p:cNvSpPr>
            <a:spLocks noGrp="1"/>
          </p:cNvSpPr>
          <p:nvPr>
            <p:ph type="sldNum" sz="quarter" idx="12"/>
          </p:nvPr>
        </p:nvSpPr>
        <p:spPr/>
        <p:txBody>
          <a:bodyPr/>
          <a:lstStyle/>
          <a:p>
            <a:fld id="{260BABFF-207A-4E17-BB6B-068052E132E0}" type="slidenum">
              <a:rPr lang="en-US" smtClean="0"/>
              <a:pPr/>
              <a:t>25</a:t>
            </a:fld>
            <a:endParaRPr lang="en-US"/>
          </a:p>
        </p:txBody>
      </p:sp>
    </p:spTree>
    <p:extLst>
      <p:ext uri="{BB962C8B-B14F-4D97-AF65-F5344CB8AC3E}">
        <p14:creationId xmlns:p14="http://schemas.microsoft.com/office/powerpoint/2010/main" val="401144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A094-0FCC-AD8F-2077-8658A479C78D}"/>
              </a:ext>
            </a:extLst>
          </p:cNvPr>
          <p:cNvSpPr>
            <a:spLocks noGrp="1"/>
          </p:cNvSpPr>
          <p:nvPr>
            <p:ph type="title"/>
          </p:nvPr>
        </p:nvSpPr>
        <p:spPr/>
        <p:txBody>
          <a:bodyPr>
            <a:normAutofit fontScale="90000"/>
          </a:bodyPr>
          <a:lstStyle/>
          <a:p>
            <a:r>
              <a:rPr lang="en-US" dirty="0"/>
              <a:t>Blinded Re-estimation for Binary Outcome with Blocked Randomization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370641-2D71-C908-171A-D55A2B48F2AF}"/>
                  </a:ext>
                </a:extLst>
              </p:cNvPr>
              <p:cNvSpPr>
                <a:spLocks noGrp="1"/>
              </p:cNvSpPr>
              <p:nvPr>
                <p:ph idx="1"/>
              </p:nvPr>
            </p:nvSpPr>
            <p:spPr/>
            <p:txBody>
              <a:bodyPr/>
              <a:lstStyle/>
              <a:p>
                <a:r>
                  <a:rPr lang="en-US" dirty="0"/>
                  <a:t>These estimates for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𝑡𝑟𝑡</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𝑐𝑜𝑛</m:t>
                        </m:r>
                      </m:sub>
                    </m:sSub>
                  </m:oMath>
                </a14:m>
                <a:r>
                  <a:rPr lang="en-US" dirty="0"/>
                  <a:t> represent unbiased estimators of the true event rates that can be used to re-estimate the sample size without unblinding the data.</a:t>
                </a:r>
              </a:p>
              <a:p>
                <a:r>
                  <a:rPr lang="en-US" dirty="0"/>
                  <a:t>Assuming this is the only interim analysis with re-estimation, randomization can now continue without the dummy stratification into A and B.</a:t>
                </a:r>
              </a:p>
            </p:txBody>
          </p:sp>
        </mc:Choice>
        <mc:Fallback xmlns="">
          <p:sp>
            <p:nvSpPr>
              <p:cNvPr id="3" name="Content Placeholder 2">
                <a:extLst>
                  <a:ext uri="{FF2B5EF4-FFF2-40B4-BE49-F238E27FC236}">
                    <a16:creationId xmlns:a16="http://schemas.microsoft.com/office/drawing/2014/main" id="{B3370641-2D71-C908-171A-D55A2B48F2AF}"/>
                  </a:ext>
                </a:extLst>
              </p:cNvPr>
              <p:cNvSpPr>
                <a:spLocks noGrp="1" noRot="1" noChangeAspect="1" noMove="1" noResize="1" noEditPoints="1" noAdjustHandles="1" noChangeArrowheads="1" noChangeShapeType="1" noTextEdit="1"/>
              </p:cNvSpPr>
              <p:nvPr>
                <p:ph idx="1"/>
              </p:nvPr>
            </p:nvSpPr>
            <p:spPr>
              <a:blipFill>
                <a:blip r:embed="rId2"/>
                <a:stretch>
                  <a:fillRect l="-1043" t="-240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21723D-E89B-36A6-DE70-BA12B8EE3D45}"/>
              </a:ext>
            </a:extLst>
          </p:cNvPr>
          <p:cNvSpPr>
            <a:spLocks noGrp="1"/>
          </p:cNvSpPr>
          <p:nvPr>
            <p:ph type="sldNum" sz="quarter" idx="12"/>
          </p:nvPr>
        </p:nvSpPr>
        <p:spPr/>
        <p:txBody>
          <a:bodyPr/>
          <a:lstStyle/>
          <a:p>
            <a:fld id="{260BABFF-207A-4E17-BB6B-068052E132E0}" type="slidenum">
              <a:rPr lang="en-US" smtClean="0"/>
              <a:pPr/>
              <a:t>26</a:t>
            </a:fld>
            <a:endParaRPr lang="en-US"/>
          </a:p>
        </p:txBody>
      </p:sp>
    </p:spTree>
    <p:extLst>
      <p:ext uri="{BB962C8B-B14F-4D97-AF65-F5344CB8AC3E}">
        <p14:creationId xmlns:p14="http://schemas.microsoft.com/office/powerpoint/2010/main" val="351870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A094-0FCC-AD8F-2077-8658A479C78D}"/>
              </a:ext>
            </a:extLst>
          </p:cNvPr>
          <p:cNvSpPr>
            <a:spLocks noGrp="1"/>
          </p:cNvSpPr>
          <p:nvPr>
            <p:ph type="title"/>
          </p:nvPr>
        </p:nvSpPr>
        <p:spPr/>
        <p:txBody>
          <a:bodyPr>
            <a:normAutofit fontScale="90000"/>
          </a:bodyPr>
          <a:lstStyle/>
          <a:p>
            <a:r>
              <a:rPr lang="en-US" dirty="0"/>
              <a:t>Blinded Re-estimation for Binary Outcome with Blocked Randomization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370641-2D71-C908-171A-D55A2B48F2AF}"/>
                  </a:ext>
                </a:extLst>
              </p:cNvPr>
              <p:cNvSpPr>
                <a:spLocks noGrp="1"/>
              </p:cNvSpPr>
              <p:nvPr>
                <p:ph idx="1"/>
              </p:nvPr>
            </p:nvSpPr>
            <p:spPr>
              <a:xfrm>
                <a:off x="838200" y="2116393"/>
                <a:ext cx="11106150" cy="4060569"/>
              </a:xfrm>
            </p:spPr>
            <p:txBody>
              <a:bodyPr>
                <a:normAutofit/>
              </a:bodyPr>
              <a:lstStyle/>
              <a:p>
                <a:pPr marL="0" indent="0">
                  <a:buNone/>
                </a:pPr>
                <a:r>
                  <a:rPr lang="en-US" dirty="0"/>
                  <a:t>Following in the numerical example of Shih and Peng-Liang, assume we are planning a study and assume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𝑡𝑟𝑡</m:t>
                        </m:r>
                      </m:sub>
                    </m:sSub>
                    <m:r>
                      <a:rPr lang="en-US" b="0" i="1" smtClean="0">
                        <a:latin typeface="Cambria Math" panose="02040503050406030204" pitchFamily="18" charset="0"/>
                      </a:rPr>
                      <m:t>=0.4</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𝑐𝑜𝑛</m:t>
                        </m:r>
                      </m:sub>
                    </m:sSub>
                    <m:r>
                      <a:rPr lang="en-US" b="0" i="1" smtClean="0">
                        <a:latin typeface="Cambria Math" panose="02040503050406030204" pitchFamily="18" charset="0"/>
                      </a:rPr>
                      <m:t>=0.2</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0.4+0.2</m:t>
                        </m:r>
                      </m:num>
                      <m:den>
                        <m:r>
                          <a:rPr lang="en-US" b="0" i="1" smtClean="0">
                            <a:latin typeface="Cambria Math" panose="02040503050406030204" pitchFamily="18" charset="0"/>
                          </a:rPr>
                          <m:t>2</m:t>
                        </m:r>
                      </m:den>
                    </m:f>
                    <m:r>
                      <a:rPr lang="en-US" b="0" i="1" smtClean="0">
                        <a:latin typeface="Cambria Math" panose="02040503050406030204" pitchFamily="18" charset="0"/>
                      </a:rPr>
                      <m:t>=0.3</m:t>
                    </m:r>
                  </m:oMath>
                </a14:m>
                <a:r>
                  <a:rPr lang="en-US" dirty="0"/>
                  <a:t>, </a:t>
                </a:r>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=0.1</m:t>
                    </m:r>
                  </m:oMath>
                </a14:m>
                <a:r>
                  <a:rPr lang="en-US" dirty="0"/>
                  <a:t>,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=0.05</m:t>
                    </m:r>
                  </m:oMath>
                </a14:m>
                <a:r>
                  <a:rPr lang="en-US" dirty="0"/>
                  <a:t> so that our estimated sample size needed per arm is:</a:t>
                </a:r>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𝑛</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m:t>
                          </m:r>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f>
                                        <m:fPr>
                                          <m:type m:val="lin"/>
                                          <m:ctrlPr>
                                            <a:rPr lang="en-US" sz="1800" b="0" i="1" smtClean="0">
                                              <a:latin typeface="Cambria Math" panose="02040503050406030204" pitchFamily="18" charset="0"/>
                                            </a:rPr>
                                          </m:ctrlPr>
                                        </m:fPr>
                                        <m:num>
                                          <m:r>
                                            <a:rPr lang="en-US" sz="1800" b="0" i="1" smtClean="0">
                                              <a:latin typeface="Cambria Math" panose="02040503050406030204" pitchFamily="18" charset="0"/>
                                            </a:rPr>
                                            <m:t>1−0.05</m:t>
                                          </m:r>
                                        </m:num>
                                        <m:den>
                                          <m:r>
                                            <a:rPr lang="en-US" sz="1800" b="0" i="1" smtClean="0">
                                              <a:latin typeface="Cambria Math" panose="02040503050406030204" pitchFamily="18" charset="0"/>
                                            </a:rPr>
                                            <m:t>2</m:t>
                                          </m:r>
                                        </m:den>
                                      </m:f>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1−0.1</m:t>
                                      </m:r>
                                    </m:sub>
                                  </m:sSub>
                                </m:e>
                              </m:d>
                            </m:e>
                            <m:sup>
                              <m:r>
                                <a:rPr lang="en-US" sz="1800" b="0" i="1" smtClean="0">
                                  <a:latin typeface="Cambria Math" panose="02040503050406030204" pitchFamily="18" charset="0"/>
                                </a:rPr>
                                <m:t>2</m:t>
                              </m:r>
                            </m:sup>
                          </m:sSup>
                          <m:r>
                            <a:rPr lang="en-US" sz="1800" b="0" i="1" smtClean="0">
                              <a:latin typeface="Cambria Math" panose="02040503050406030204" pitchFamily="18" charset="0"/>
                            </a:rPr>
                            <m:t>0.3</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1−0.3</m:t>
                              </m:r>
                            </m:e>
                          </m:d>
                        </m:num>
                        <m:den>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(0.4−0.2)</m:t>
                              </m:r>
                            </m:e>
                            <m:sup>
                              <m:r>
                                <a:rPr lang="en-US" sz="1800" b="0" i="1" smtClean="0">
                                  <a:latin typeface="Cambria Math" panose="02040503050406030204" pitchFamily="18" charset="0"/>
                                </a:rPr>
                                <m:t>2</m:t>
                              </m:r>
                            </m:sup>
                          </m:sSup>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m:t>
                          </m:r>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0.975</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0.9</m:t>
                                      </m:r>
                                    </m:sub>
                                  </m:sSub>
                                </m:e>
                              </m:d>
                            </m:e>
                            <m:sup>
                              <m:r>
                                <a:rPr lang="en-US" sz="1800" b="0" i="1" smtClean="0">
                                  <a:latin typeface="Cambria Math" panose="02040503050406030204" pitchFamily="18" charset="0"/>
                                </a:rPr>
                                <m:t>2</m:t>
                              </m:r>
                            </m:sup>
                          </m:sSup>
                          <m:r>
                            <a:rPr lang="en-US" sz="1800" b="0" i="1" smtClean="0">
                              <a:latin typeface="Cambria Math" panose="02040503050406030204" pitchFamily="18" charset="0"/>
                            </a:rPr>
                            <m:t>0.3(0.7)</m:t>
                          </m:r>
                        </m:num>
                        <m:den>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0.2</m:t>
                              </m:r>
                            </m:e>
                            <m:sup>
                              <m:r>
                                <a:rPr lang="en-US" sz="1800" b="0" i="1" smtClean="0">
                                  <a:latin typeface="Cambria Math" panose="02040503050406030204" pitchFamily="18" charset="0"/>
                                </a:rPr>
                                <m:t>2</m:t>
                              </m:r>
                            </m:sup>
                          </m:sSup>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m:t>
                          </m:r>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1.96+1.28</m:t>
                                  </m:r>
                                </m:e>
                              </m:d>
                            </m:e>
                            <m:sup>
                              <m:r>
                                <a:rPr lang="en-US" sz="1800" b="0" i="1" smtClean="0">
                                  <a:latin typeface="Cambria Math" panose="02040503050406030204" pitchFamily="18" charset="0"/>
                                </a:rPr>
                                <m:t>2</m:t>
                              </m:r>
                            </m:sup>
                          </m:sSup>
                          <m:r>
                            <a:rPr lang="en-US" sz="1800" b="0" i="1" smtClean="0">
                              <a:latin typeface="Cambria Math" panose="02040503050406030204" pitchFamily="18" charset="0"/>
                            </a:rPr>
                            <m:t>0.21</m:t>
                          </m:r>
                        </m:num>
                        <m:den>
                          <m:r>
                            <a:rPr lang="en-US" sz="1800" b="0" i="1" smtClean="0">
                              <a:latin typeface="Cambria Math" panose="02040503050406030204" pitchFamily="18" charset="0"/>
                            </a:rPr>
                            <m:t>0.04</m:t>
                          </m:r>
                        </m:den>
                      </m:f>
                      <m:r>
                        <a:rPr lang="en-US" sz="1800" b="0" i="1" smtClean="0">
                          <a:latin typeface="Cambria Math" panose="02040503050406030204" pitchFamily="18" charset="0"/>
                        </a:rPr>
                        <m:t>=110.2</m:t>
                      </m:r>
                    </m:oMath>
                  </m:oMathPara>
                </a14:m>
                <a:endParaRPr lang="en-US" sz="2400" dirty="0"/>
              </a:p>
              <a:p>
                <a:pPr marL="0" indent="0">
                  <a:buNone/>
                </a:pPr>
                <a:endParaRPr lang="en-US" sz="1200" dirty="0"/>
              </a:p>
              <a:p>
                <a:pPr marL="0" indent="0">
                  <a:buNone/>
                </a:pPr>
                <a:r>
                  <a:rPr lang="en-US" dirty="0"/>
                  <a:t>In their paper, they round down to 110 per group which we will maintain for comparability. However, in practice we should always round up to preserve power!</a:t>
                </a:r>
              </a:p>
            </p:txBody>
          </p:sp>
        </mc:Choice>
        <mc:Fallback xmlns="">
          <p:sp>
            <p:nvSpPr>
              <p:cNvPr id="3" name="Content Placeholder 2">
                <a:extLst>
                  <a:ext uri="{FF2B5EF4-FFF2-40B4-BE49-F238E27FC236}">
                    <a16:creationId xmlns:a16="http://schemas.microsoft.com/office/drawing/2014/main" id="{B3370641-2D71-C908-171A-D55A2B48F2AF}"/>
                  </a:ext>
                </a:extLst>
              </p:cNvPr>
              <p:cNvSpPr>
                <a:spLocks noGrp="1" noRot="1" noChangeAspect="1" noMove="1" noResize="1" noEditPoints="1" noAdjustHandles="1" noChangeArrowheads="1" noChangeShapeType="1" noTextEdit="1"/>
              </p:cNvSpPr>
              <p:nvPr>
                <p:ph idx="1"/>
              </p:nvPr>
            </p:nvSpPr>
            <p:spPr>
              <a:xfrm>
                <a:off x="838200" y="2116393"/>
                <a:ext cx="11106150" cy="4060569"/>
              </a:xfrm>
              <a:blipFill>
                <a:blip r:embed="rId2"/>
                <a:stretch>
                  <a:fillRect l="-1153" t="-2402" r="-7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21723D-E89B-36A6-DE70-BA12B8EE3D45}"/>
              </a:ext>
            </a:extLst>
          </p:cNvPr>
          <p:cNvSpPr>
            <a:spLocks noGrp="1"/>
          </p:cNvSpPr>
          <p:nvPr>
            <p:ph type="sldNum" sz="quarter" idx="12"/>
          </p:nvPr>
        </p:nvSpPr>
        <p:spPr/>
        <p:txBody>
          <a:bodyPr/>
          <a:lstStyle/>
          <a:p>
            <a:fld id="{260BABFF-207A-4E17-BB6B-068052E132E0}" type="slidenum">
              <a:rPr lang="en-US" smtClean="0"/>
              <a:pPr/>
              <a:t>27</a:t>
            </a:fld>
            <a:endParaRPr lang="en-US"/>
          </a:p>
        </p:txBody>
      </p:sp>
    </p:spTree>
    <p:extLst>
      <p:ext uri="{BB962C8B-B14F-4D97-AF65-F5344CB8AC3E}">
        <p14:creationId xmlns:p14="http://schemas.microsoft.com/office/powerpoint/2010/main" val="421952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9D5C-9BA0-BA06-8090-F8D4F98F4FEC}"/>
              </a:ext>
            </a:extLst>
          </p:cNvPr>
          <p:cNvSpPr>
            <a:spLocks noGrp="1"/>
          </p:cNvSpPr>
          <p:nvPr>
            <p:ph type="title"/>
          </p:nvPr>
        </p:nvSpPr>
        <p:spPr/>
        <p:txBody>
          <a:bodyPr>
            <a:normAutofit fontScale="90000"/>
          </a:bodyPr>
          <a:lstStyle/>
          <a:p>
            <a:r>
              <a:rPr lang="en-US" dirty="0"/>
              <a:t>Blinded Re-estimation for Binary Outcome with Blocked Randomization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FBB669-1D66-17C5-FE1E-832F7CC02A22}"/>
                  </a:ext>
                </a:extLst>
              </p:cNvPr>
              <p:cNvSpPr>
                <a:spLocks noGrp="1"/>
              </p:cNvSpPr>
              <p:nvPr>
                <p:ph idx="1"/>
              </p:nvPr>
            </p:nvSpPr>
            <p:spPr>
              <a:xfrm>
                <a:off x="838199" y="2116393"/>
                <a:ext cx="10738757" cy="4605082"/>
              </a:xfrm>
            </p:spPr>
            <p:txBody>
              <a:bodyPr>
                <a:normAutofit/>
              </a:bodyPr>
              <a:lstStyle/>
              <a:p>
                <a:pPr marL="0" indent="0">
                  <a:buNone/>
                </a:pPr>
                <a:r>
                  <a:rPr lang="en-US" dirty="0"/>
                  <a:t>Let’s establish two dummy strata, A and B, with </a:t>
                </a:r>
                <a14:m>
                  <m:oMath xmlns:m="http://schemas.openxmlformats.org/officeDocument/2006/math">
                    <m:r>
                      <a:rPr lang="en-US" b="0" i="1" smtClean="0">
                        <a:latin typeface="Cambria Math" panose="02040503050406030204" pitchFamily="18" charset="0"/>
                      </a:rPr>
                      <m:t>𝜋</m:t>
                    </m:r>
                    <m:r>
                      <a:rPr lang="en-US" b="0" i="1" smtClean="0">
                        <a:latin typeface="Cambria Math" panose="02040503050406030204" pitchFamily="18" charset="0"/>
                      </a:rPr>
                      <m:t>=0.2</m:t>
                    </m:r>
                  </m:oMath>
                </a14:m>
                <a:r>
                  <a:rPr lang="en-US" dirty="0"/>
                  <a:t>. We know the strata allocation for each participant, but not their randomized treatment assignment.</a:t>
                </a:r>
              </a:p>
              <a:p>
                <a:pPr marL="0" indent="0">
                  <a:buNone/>
                </a:pPr>
                <a:r>
                  <a:rPr lang="en-US" dirty="0"/>
                  <a:t>We have our interim analysis at 50% after 55 participants per strata and observe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sub>
                        <m:r>
                          <a:rPr lang="en-US" b="0" i="1" smtClean="0">
                            <a:latin typeface="Cambria Math" panose="02040503050406030204" pitchFamily="18" charset="0"/>
                          </a:rPr>
                          <m:t>1</m:t>
                        </m:r>
                      </m:sub>
                    </m:sSub>
                    <m:r>
                      <a:rPr lang="en-US" b="0" i="1" smtClean="0">
                        <a:latin typeface="Cambria Math" panose="02040503050406030204" pitchFamily="18" charset="0"/>
                      </a:rPr>
                      <m:t>=0.28</m:t>
                    </m:r>
                  </m:oMath>
                </a14:m>
                <a:r>
                  <a:rPr lang="en-US" dirty="0"/>
                  <a:t> and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sub>
                        <m:r>
                          <a:rPr lang="en-US" b="0" i="1" smtClean="0">
                            <a:latin typeface="Cambria Math" panose="02040503050406030204" pitchFamily="18" charset="0"/>
                          </a:rPr>
                          <m:t>2</m:t>
                        </m:r>
                      </m:sub>
                    </m:sSub>
                    <m:r>
                      <a:rPr lang="en-US" b="0" i="1" smtClean="0">
                        <a:latin typeface="Cambria Math" panose="02040503050406030204" pitchFamily="18" charset="0"/>
                      </a:rPr>
                      <m:t>=0.37</m:t>
                    </m:r>
                  </m:oMath>
                </a14:m>
                <a:r>
                  <a:rPr lang="en-US" dirty="0"/>
                  <a:t>. We then plug into our equations:</a:t>
                </a:r>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𝑡𝑟𝑡</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𝜋</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𝜃</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𝜋</m:t>
                              </m:r>
                            </m:e>
                          </m:d>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𝜃</m:t>
                                  </m:r>
                                </m:e>
                              </m:acc>
                            </m:e>
                            <m:sub>
                              <m:r>
                                <a:rPr lang="en-US" sz="2400" b="0" i="1" smtClean="0">
                                  <a:latin typeface="Cambria Math" panose="02040503050406030204" pitchFamily="18" charset="0"/>
                                </a:rPr>
                                <m:t>2</m:t>
                              </m:r>
                            </m:sub>
                          </m:sSub>
                        </m:num>
                        <m:den>
                          <m:r>
                            <a:rPr lang="en-US" sz="2400" b="0" i="1" smtClean="0">
                              <a:latin typeface="Cambria Math" panose="02040503050406030204" pitchFamily="18" charset="0"/>
                            </a:rPr>
                            <m:t>2</m:t>
                          </m:r>
                          <m:r>
                            <a:rPr lang="en-US" sz="2400" b="0" i="1" smtClean="0">
                              <a:latin typeface="Cambria Math" panose="02040503050406030204" pitchFamily="18" charset="0"/>
                            </a:rPr>
                            <m:t>𝜋</m:t>
                          </m:r>
                          <m:r>
                            <a:rPr lang="en-US" sz="2400" b="0" i="1" smtClean="0">
                              <a:latin typeface="Cambria Math" panose="02040503050406030204" pitchFamily="18" charset="0"/>
                            </a:rPr>
                            <m:t>−1</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0.2</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0.28</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1−0.2</m:t>
                              </m:r>
                            </m:e>
                          </m:d>
                          <m:r>
                            <a:rPr lang="en-US" sz="2400" b="0" i="1" smtClean="0">
                              <a:latin typeface="Cambria Math" panose="02040503050406030204" pitchFamily="18" charset="0"/>
                            </a:rPr>
                            <m:t>(0.37)</m:t>
                          </m:r>
                        </m:num>
                        <m:den>
                          <m:r>
                            <a:rPr lang="en-US" sz="2400" b="0" i="1" smtClean="0">
                              <a:latin typeface="Cambria Math" panose="02040503050406030204" pitchFamily="18" charset="0"/>
                            </a:rPr>
                            <m:t>2</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0.2</m:t>
                              </m:r>
                            </m:e>
                          </m:d>
                          <m:r>
                            <a:rPr lang="en-US" sz="2400" b="0" i="1" smtClean="0">
                              <a:latin typeface="Cambria Math" panose="02040503050406030204" pitchFamily="18" charset="0"/>
                            </a:rPr>
                            <m:t>−1</m:t>
                          </m:r>
                        </m:den>
                      </m:f>
                      <m:r>
                        <a:rPr lang="en-US" sz="2400" b="0" i="1" smtClean="0">
                          <a:latin typeface="Cambria Math" panose="02040503050406030204" pitchFamily="18" charset="0"/>
                        </a:rPr>
                        <m:t>=0.40</m:t>
                      </m:r>
                    </m:oMath>
                  </m:oMathPara>
                </a14:m>
                <a:endParaRPr lang="en-US" sz="2400" dirty="0"/>
              </a:p>
              <a:p>
                <a:pPr marL="0" indent="0">
                  <a:buNone/>
                </a:pPr>
                <a:endParaRPr lang="en-US" sz="1400" dirty="0"/>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𝑐𝑜𝑛</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𝜋</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𝜃</m:t>
                                  </m:r>
                                </m:e>
                              </m:acc>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𝜋</m:t>
                              </m:r>
                            </m:e>
                          </m:d>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𝜃</m:t>
                                  </m:r>
                                </m:e>
                              </m:acc>
                            </m:e>
                            <m:sub>
                              <m:r>
                                <a:rPr lang="en-US" sz="2400" b="0" i="1" smtClean="0">
                                  <a:latin typeface="Cambria Math" panose="02040503050406030204" pitchFamily="18" charset="0"/>
                                </a:rPr>
                                <m:t>1</m:t>
                              </m:r>
                            </m:sub>
                          </m:sSub>
                        </m:num>
                        <m:den>
                          <m:r>
                            <a:rPr lang="en-US" sz="2400" b="0" i="1" smtClean="0">
                              <a:latin typeface="Cambria Math" panose="02040503050406030204" pitchFamily="18" charset="0"/>
                            </a:rPr>
                            <m:t>2</m:t>
                          </m:r>
                          <m:r>
                            <a:rPr lang="en-US" sz="2400" b="0" i="1" smtClean="0">
                              <a:latin typeface="Cambria Math" panose="02040503050406030204" pitchFamily="18" charset="0"/>
                            </a:rPr>
                            <m:t>𝜋</m:t>
                          </m:r>
                          <m:r>
                            <a:rPr lang="en-US" sz="2400" b="0" i="1" smtClean="0">
                              <a:latin typeface="Cambria Math" panose="02040503050406030204" pitchFamily="18" charset="0"/>
                            </a:rPr>
                            <m:t>−1</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0.2</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0.37</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1−0.2</m:t>
                              </m:r>
                            </m:e>
                          </m:d>
                          <m:r>
                            <a:rPr lang="en-US" sz="2400" b="0" i="1" smtClean="0">
                              <a:latin typeface="Cambria Math" panose="02040503050406030204" pitchFamily="18" charset="0"/>
                            </a:rPr>
                            <m:t>(0.28)</m:t>
                          </m:r>
                        </m:num>
                        <m:den>
                          <m:r>
                            <a:rPr lang="en-US" sz="2400" b="0" i="1" smtClean="0">
                              <a:latin typeface="Cambria Math" panose="02040503050406030204" pitchFamily="18" charset="0"/>
                            </a:rPr>
                            <m:t>2</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0.2</m:t>
                              </m:r>
                            </m:e>
                          </m:d>
                          <m:r>
                            <a:rPr lang="en-US" sz="2400" b="0" i="1" smtClean="0">
                              <a:latin typeface="Cambria Math" panose="02040503050406030204" pitchFamily="18" charset="0"/>
                            </a:rPr>
                            <m:t>−1</m:t>
                          </m:r>
                        </m:den>
                      </m:f>
                      <m:r>
                        <a:rPr lang="en-US" sz="2400" b="0" i="1" smtClean="0">
                          <a:latin typeface="Cambria Math" panose="02040503050406030204" pitchFamily="18" charset="0"/>
                        </a:rPr>
                        <m:t>=0.25</m:t>
                      </m:r>
                    </m:oMath>
                  </m:oMathPara>
                </a14:m>
                <a:endParaRPr lang="en-US" sz="2400" dirty="0"/>
              </a:p>
            </p:txBody>
          </p:sp>
        </mc:Choice>
        <mc:Fallback xmlns="">
          <p:sp>
            <p:nvSpPr>
              <p:cNvPr id="3" name="Content Placeholder 2">
                <a:extLst>
                  <a:ext uri="{FF2B5EF4-FFF2-40B4-BE49-F238E27FC236}">
                    <a16:creationId xmlns:a16="http://schemas.microsoft.com/office/drawing/2014/main" id="{CAFBB669-1D66-17C5-FE1E-832F7CC02A22}"/>
                  </a:ext>
                </a:extLst>
              </p:cNvPr>
              <p:cNvSpPr>
                <a:spLocks noGrp="1" noRot="1" noChangeAspect="1" noMove="1" noResize="1" noEditPoints="1" noAdjustHandles="1" noChangeArrowheads="1" noChangeShapeType="1" noTextEdit="1"/>
              </p:cNvSpPr>
              <p:nvPr>
                <p:ph idx="1"/>
              </p:nvPr>
            </p:nvSpPr>
            <p:spPr>
              <a:xfrm>
                <a:off x="838199" y="2116393"/>
                <a:ext cx="10738757" cy="4605082"/>
              </a:xfrm>
              <a:blipFill>
                <a:blip r:embed="rId2"/>
                <a:stretch>
                  <a:fillRect l="-1135" t="-211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33E39C5-2992-F8EC-EB4D-E491CF43F3B9}"/>
              </a:ext>
            </a:extLst>
          </p:cNvPr>
          <p:cNvSpPr>
            <a:spLocks noGrp="1"/>
          </p:cNvSpPr>
          <p:nvPr>
            <p:ph type="sldNum" sz="quarter" idx="12"/>
          </p:nvPr>
        </p:nvSpPr>
        <p:spPr/>
        <p:txBody>
          <a:bodyPr/>
          <a:lstStyle/>
          <a:p>
            <a:fld id="{260BABFF-207A-4E17-BB6B-068052E132E0}" type="slidenum">
              <a:rPr lang="en-US" smtClean="0"/>
              <a:pPr/>
              <a:t>28</a:t>
            </a:fld>
            <a:endParaRPr lang="en-US"/>
          </a:p>
        </p:txBody>
      </p:sp>
    </p:spTree>
    <p:extLst>
      <p:ext uri="{BB962C8B-B14F-4D97-AF65-F5344CB8AC3E}">
        <p14:creationId xmlns:p14="http://schemas.microsoft.com/office/powerpoint/2010/main" val="79191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9D5C-9BA0-BA06-8090-F8D4F98F4FEC}"/>
              </a:ext>
            </a:extLst>
          </p:cNvPr>
          <p:cNvSpPr>
            <a:spLocks noGrp="1"/>
          </p:cNvSpPr>
          <p:nvPr>
            <p:ph type="title"/>
          </p:nvPr>
        </p:nvSpPr>
        <p:spPr/>
        <p:txBody>
          <a:bodyPr>
            <a:normAutofit fontScale="90000"/>
          </a:bodyPr>
          <a:lstStyle/>
          <a:p>
            <a:r>
              <a:rPr lang="en-US" dirty="0"/>
              <a:t>Blinded Re-estimation for Binary Outcome with Blocked Randomization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FBB669-1D66-17C5-FE1E-832F7CC02A22}"/>
                  </a:ext>
                </a:extLst>
              </p:cNvPr>
              <p:cNvSpPr>
                <a:spLocks noGrp="1"/>
              </p:cNvSpPr>
              <p:nvPr>
                <p:ph idx="1"/>
              </p:nvPr>
            </p:nvSpPr>
            <p:spPr>
              <a:xfrm>
                <a:off x="838199" y="2116393"/>
                <a:ext cx="10738757" cy="4605082"/>
              </a:xfrm>
            </p:spPr>
            <p:txBody>
              <a:bodyPr>
                <a:normAutofit/>
              </a:bodyPr>
              <a:lstStyle/>
              <a:p>
                <a:pPr marL="0" indent="0">
                  <a:buNone/>
                </a:pPr>
                <a:r>
                  <a:rPr lang="en-US" dirty="0"/>
                  <a:t>We can now re-estimate our sample size using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𝑡𝑟𝑡</m:t>
                        </m:r>
                      </m:sub>
                    </m:sSub>
                    <m:r>
                      <a:rPr lang="en-US" b="0" i="1" smtClean="0">
                        <a:latin typeface="Cambria Math" panose="02040503050406030204" pitchFamily="18" charset="0"/>
                      </a:rPr>
                      <m:t>=0.4</m:t>
                    </m:r>
                  </m:oMath>
                </a14:m>
                <a:r>
                  <a:rPr lang="en-US" dirty="0"/>
                  <a:t>,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𝑐𝑜𝑛</m:t>
                        </m:r>
                      </m:sub>
                    </m:sSub>
                    <m:r>
                      <a:rPr lang="en-US" b="0" i="1" smtClean="0">
                        <a:latin typeface="Cambria Math" panose="02040503050406030204" pitchFamily="18" charset="0"/>
                      </a:rPr>
                      <m:t>=0.25</m:t>
                    </m:r>
                  </m:oMath>
                </a14:m>
                <a:r>
                  <a:rPr lang="en-US" dirty="0"/>
                  <a:t> to estimate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0.4+0.25</m:t>
                        </m:r>
                      </m:num>
                      <m:den>
                        <m:r>
                          <a:rPr lang="en-US" b="0" i="1" smtClean="0">
                            <a:latin typeface="Cambria Math" panose="02040503050406030204" pitchFamily="18" charset="0"/>
                          </a:rPr>
                          <m:t>2</m:t>
                        </m:r>
                      </m:den>
                    </m:f>
                    <m:r>
                      <a:rPr lang="en-US" b="0" i="1" smtClean="0">
                        <a:latin typeface="Cambria Math" panose="02040503050406030204" pitchFamily="18" charset="0"/>
                      </a:rPr>
                      <m:t>=0.325</m:t>
                    </m:r>
                  </m:oMath>
                </a14:m>
                <a:r>
                  <a:rPr lang="en-US" dirty="0"/>
                  <a:t>:</a:t>
                </a:r>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1.96+1.28</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×0.325</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1−0.325</m:t>
                              </m:r>
                            </m:e>
                          </m:d>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(0.4−0.25)</m:t>
                              </m:r>
                            </m:e>
                            <m:sup>
                              <m:r>
                                <a:rPr lang="en-US" sz="2400" b="0" i="1" smtClean="0">
                                  <a:latin typeface="Cambria Math" panose="02040503050406030204" pitchFamily="18" charset="0"/>
                                </a:rPr>
                                <m:t>2</m:t>
                              </m:r>
                            </m:sup>
                          </m:sSup>
                        </m:den>
                      </m:f>
                      <m:r>
                        <a:rPr lang="en-US" sz="2400" b="0" i="1" smtClean="0">
                          <a:latin typeface="Cambria Math" panose="02040503050406030204" pitchFamily="18" charset="0"/>
                        </a:rPr>
                        <m:t>=204.7</m:t>
                      </m:r>
                    </m:oMath>
                  </m:oMathPara>
                </a14:m>
                <a:endParaRPr lang="en-US" sz="1200" dirty="0"/>
              </a:p>
              <a:p>
                <a:pPr marL="0" indent="0">
                  <a:buNone/>
                </a:pPr>
                <a:endParaRPr lang="en-US" sz="1200" dirty="0"/>
              </a:p>
              <a:p>
                <a:pPr marL="0" indent="0">
                  <a:buNone/>
                </a:pPr>
                <a:r>
                  <a:rPr lang="en-US" dirty="0"/>
                  <a:t>The re-estimated sample size per arm needed is now 205, instead of 110! </a:t>
                </a:r>
              </a:p>
              <a:p>
                <a:pPr marL="0" indent="0">
                  <a:buNone/>
                </a:pPr>
                <a:endParaRPr lang="en-US" sz="1200" dirty="0"/>
              </a:p>
              <a:p>
                <a:pPr marL="0" indent="0">
                  <a:buNone/>
                </a:pPr>
                <a:r>
                  <a:rPr lang="en-US" dirty="0"/>
                  <a:t>This is a substantial increase needed, so it is important to specify feasibility bounds in the study protocol/SAP to guide decision making.</a:t>
                </a:r>
              </a:p>
            </p:txBody>
          </p:sp>
        </mc:Choice>
        <mc:Fallback xmlns="">
          <p:sp>
            <p:nvSpPr>
              <p:cNvPr id="3" name="Content Placeholder 2">
                <a:extLst>
                  <a:ext uri="{FF2B5EF4-FFF2-40B4-BE49-F238E27FC236}">
                    <a16:creationId xmlns:a16="http://schemas.microsoft.com/office/drawing/2014/main" id="{CAFBB669-1D66-17C5-FE1E-832F7CC02A22}"/>
                  </a:ext>
                </a:extLst>
              </p:cNvPr>
              <p:cNvSpPr>
                <a:spLocks noGrp="1" noRot="1" noChangeAspect="1" noMove="1" noResize="1" noEditPoints="1" noAdjustHandles="1" noChangeArrowheads="1" noChangeShapeType="1" noTextEdit="1"/>
              </p:cNvSpPr>
              <p:nvPr>
                <p:ph idx="1"/>
              </p:nvPr>
            </p:nvSpPr>
            <p:spPr>
              <a:xfrm>
                <a:off x="838199" y="2116393"/>
                <a:ext cx="10738757" cy="4605082"/>
              </a:xfrm>
              <a:blipFill>
                <a:blip r:embed="rId2"/>
                <a:stretch>
                  <a:fillRect l="-1135" t="-211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33E39C5-2992-F8EC-EB4D-E491CF43F3B9}"/>
              </a:ext>
            </a:extLst>
          </p:cNvPr>
          <p:cNvSpPr>
            <a:spLocks noGrp="1"/>
          </p:cNvSpPr>
          <p:nvPr>
            <p:ph type="sldNum" sz="quarter" idx="12"/>
          </p:nvPr>
        </p:nvSpPr>
        <p:spPr/>
        <p:txBody>
          <a:bodyPr/>
          <a:lstStyle/>
          <a:p>
            <a:fld id="{260BABFF-207A-4E17-BB6B-068052E132E0}" type="slidenum">
              <a:rPr lang="en-US" smtClean="0"/>
              <a:pPr/>
              <a:t>29</a:t>
            </a:fld>
            <a:endParaRPr lang="en-US"/>
          </a:p>
        </p:txBody>
      </p:sp>
    </p:spTree>
    <p:extLst>
      <p:ext uri="{BB962C8B-B14F-4D97-AF65-F5344CB8AC3E}">
        <p14:creationId xmlns:p14="http://schemas.microsoft.com/office/powerpoint/2010/main" val="97211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8A8B9-C933-DB65-F252-64914B6279C9}"/>
              </a:ext>
            </a:extLst>
          </p:cNvPr>
          <p:cNvSpPr>
            <a:spLocks noGrp="1"/>
          </p:cNvSpPr>
          <p:nvPr>
            <p:ph type="title"/>
          </p:nvPr>
        </p:nvSpPr>
        <p:spPr/>
        <p:txBody>
          <a:bodyPr/>
          <a:lstStyle/>
          <a:p>
            <a:r>
              <a:rPr lang="en-US" dirty="0"/>
              <a:t>Overview Paper:</a:t>
            </a:r>
          </a:p>
        </p:txBody>
      </p:sp>
      <p:pic>
        <p:nvPicPr>
          <p:cNvPr id="6" name="Content Placeholder 5">
            <a:extLst>
              <a:ext uri="{FF2B5EF4-FFF2-40B4-BE49-F238E27FC236}">
                <a16:creationId xmlns:a16="http://schemas.microsoft.com/office/drawing/2014/main" id="{3401A70A-11F3-43BB-ED56-EAB3125E4BCC}"/>
              </a:ext>
            </a:extLst>
          </p:cNvPr>
          <p:cNvPicPr>
            <a:picLocks noGrp="1" noChangeAspect="1"/>
          </p:cNvPicPr>
          <p:nvPr>
            <p:ph idx="1"/>
          </p:nvPr>
        </p:nvPicPr>
        <p:blipFill>
          <a:blip r:embed="rId2"/>
          <a:stretch>
            <a:fillRect/>
          </a:stretch>
        </p:blipFill>
        <p:spPr>
          <a:xfrm>
            <a:off x="2030539" y="2061129"/>
            <a:ext cx="8130921" cy="4660346"/>
          </a:xfrm>
        </p:spPr>
      </p:pic>
      <p:sp>
        <p:nvSpPr>
          <p:cNvPr id="4" name="Slide Number Placeholder 3">
            <a:extLst>
              <a:ext uri="{FF2B5EF4-FFF2-40B4-BE49-F238E27FC236}">
                <a16:creationId xmlns:a16="http://schemas.microsoft.com/office/drawing/2014/main" id="{E7D826C5-B4D7-B027-176D-C282D5299C9D}"/>
              </a:ext>
            </a:extLst>
          </p:cNvPr>
          <p:cNvSpPr>
            <a:spLocks noGrp="1"/>
          </p:cNvSpPr>
          <p:nvPr>
            <p:ph type="sldNum" sz="quarter" idx="12"/>
          </p:nvPr>
        </p:nvSpPr>
        <p:spPr/>
        <p:txBody>
          <a:bodyPr/>
          <a:lstStyle/>
          <a:p>
            <a:fld id="{260BABFF-207A-4E17-BB6B-068052E132E0}" type="slidenum">
              <a:rPr lang="en-US" smtClean="0"/>
              <a:pPr/>
              <a:t>3</a:t>
            </a:fld>
            <a:endParaRPr lang="en-US" dirty="0"/>
          </a:p>
        </p:txBody>
      </p:sp>
    </p:spTree>
    <p:extLst>
      <p:ext uri="{BB962C8B-B14F-4D97-AF65-F5344CB8AC3E}">
        <p14:creationId xmlns:p14="http://schemas.microsoft.com/office/powerpoint/2010/main" val="4002859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7C430C-39CE-A4F3-835A-587579DE850F}"/>
              </a:ext>
            </a:extLst>
          </p:cNvPr>
          <p:cNvSpPr>
            <a:spLocks noGrp="1"/>
          </p:cNvSpPr>
          <p:nvPr>
            <p:ph type="title"/>
          </p:nvPr>
        </p:nvSpPr>
        <p:spPr/>
        <p:txBody>
          <a:bodyPr/>
          <a:lstStyle/>
          <a:p>
            <a:r>
              <a:rPr lang="en-US" dirty="0"/>
              <a:t>Unblinded Re-Estimation Methods</a:t>
            </a:r>
          </a:p>
        </p:txBody>
      </p:sp>
      <p:sp>
        <p:nvSpPr>
          <p:cNvPr id="6" name="Text Placeholder 5">
            <a:extLst>
              <a:ext uri="{FF2B5EF4-FFF2-40B4-BE49-F238E27FC236}">
                <a16:creationId xmlns:a16="http://schemas.microsoft.com/office/drawing/2014/main" id="{D7B2B45E-575C-5954-B9D0-A1FD7E43974E}"/>
              </a:ext>
            </a:extLst>
          </p:cNvPr>
          <p:cNvSpPr>
            <a:spLocks noGrp="1"/>
          </p:cNvSpPr>
          <p:nvPr>
            <p:ph type="body" idx="1"/>
          </p:nvPr>
        </p:nvSpPr>
        <p:spPr/>
        <p:txBody>
          <a:bodyPr/>
          <a:lstStyle/>
          <a:p>
            <a:r>
              <a:rPr lang="en-US" dirty="0"/>
              <a:t>Knowing the allocation, but inflating the risk of a type I error</a:t>
            </a:r>
          </a:p>
        </p:txBody>
      </p:sp>
      <p:sp>
        <p:nvSpPr>
          <p:cNvPr id="4" name="Slide Number Placeholder 3">
            <a:extLst>
              <a:ext uri="{FF2B5EF4-FFF2-40B4-BE49-F238E27FC236}">
                <a16:creationId xmlns:a16="http://schemas.microsoft.com/office/drawing/2014/main" id="{10BC22D6-7F7D-826B-C4C3-3C0528671ACB}"/>
              </a:ext>
            </a:extLst>
          </p:cNvPr>
          <p:cNvSpPr>
            <a:spLocks noGrp="1"/>
          </p:cNvSpPr>
          <p:nvPr>
            <p:ph type="sldNum" sz="quarter" idx="12"/>
          </p:nvPr>
        </p:nvSpPr>
        <p:spPr/>
        <p:txBody>
          <a:bodyPr/>
          <a:lstStyle/>
          <a:p>
            <a:fld id="{260BABFF-207A-4E17-BB6B-068052E132E0}" type="slidenum">
              <a:rPr lang="en-US" smtClean="0"/>
              <a:pPr/>
              <a:t>30</a:t>
            </a:fld>
            <a:endParaRPr lang="en-US"/>
          </a:p>
        </p:txBody>
      </p:sp>
    </p:spTree>
    <p:extLst>
      <p:ext uri="{BB962C8B-B14F-4D97-AF65-F5344CB8AC3E}">
        <p14:creationId xmlns:p14="http://schemas.microsoft.com/office/powerpoint/2010/main" val="1037267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B5A60-49EE-9D1D-1C30-0870E2E21A10}"/>
              </a:ext>
            </a:extLst>
          </p:cNvPr>
          <p:cNvSpPr>
            <a:spLocks noGrp="1"/>
          </p:cNvSpPr>
          <p:nvPr>
            <p:ph type="title"/>
          </p:nvPr>
        </p:nvSpPr>
        <p:spPr/>
        <p:txBody>
          <a:bodyPr/>
          <a:lstStyle/>
          <a:p>
            <a:r>
              <a:rPr lang="en-US" dirty="0"/>
              <a:t>General Steps for Unblinded Re-Estimation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302C9E-95AB-7541-4EB9-5674BB04DB8F}"/>
                  </a:ext>
                </a:extLst>
              </p:cNvPr>
              <p:cNvSpPr>
                <a:spLocks noGrp="1"/>
              </p:cNvSpPr>
              <p:nvPr>
                <p:ph idx="1"/>
              </p:nvPr>
            </p:nvSpPr>
            <p:spPr>
              <a:xfrm>
                <a:off x="838200" y="2116393"/>
                <a:ext cx="10515600" cy="4488514"/>
              </a:xfrm>
            </p:spPr>
            <p:txBody>
              <a:bodyPr>
                <a:normAutofit fontScale="92500" lnSpcReduction="10000"/>
              </a:bodyPr>
              <a:lstStyle/>
              <a:p>
                <a:pPr marL="0" indent="0">
                  <a:buNone/>
                </a:pPr>
                <a:r>
                  <a:rPr lang="en-US" dirty="0"/>
                  <a:t>For a study with a single interim analysis, we have the following steps:</a:t>
                </a:r>
              </a:p>
              <a:p>
                <a:pPr marL="514350" indent="-514350">
                  <a:buFont typeface="+mj-lt"/>
                  <a:buAutoNum type="arabicPeriod"/>
                </a:pPr>
                <a:r>
                  <a:rPr lang="en-US" dirty="0"/>
                  <a:t>Conduct power analysis to estimate </a:t>
                </a:r>
                <a:r>
                  <a:rPr lang="en-US" dirty="0" err="1"/>
                  <a:t>N</a:t>
                </a:r>
                <a:r>
                  <a:rPr lang="en-US" baseline="-25000" dirty="0" err="1"/>
                  <a:t>orig</a:t>
                </a:r>
                <a:r>
                  <a:rPr lang="en-US" dirty="0"/>
                  <a:t> needed for the study.</a:t>
                </a:r>
              </a:p>
              <a:p>
                <a:pPr marL="514350" indent="-514350">
                  <a:buFont typeface="+mj-lt"/>
                  <a:buAutoNum type="arabicPeriod"/>
                </a:pPr>
                <a:r>
                  <a:rPr lang="en-US" dirty="0"/>
                  <a:t>Collect the first stage of data, n</a:t>
                </a:r>
                <a:r>
                  <a:rPr lang="en-US" baseline="-25000" dirty="0"/>
                  <a:t>1</a:t>
                </a:r>
                <a:r>
                  <a:rPr lang="en-US" dirty="0"/>
                  <a:t>, until the planned interim analysis.</a:t>
                </a:r>
              </a:p>
              <a:p>
                <a:pPr marL="514350" indent="-514350">
                  <a:buFont typeface="+mj-lt"/>
                  <a:buAutoNum type="arabicPeriod"/>
                </a:pPr>
                <a:r>
                  <a:rPr lang="en-US" dirty="0"/>
                  <a:t>Use the unblinded data to update your expected sample size based on some approach (e.g., sample size formula, conditional power, etc.): </a:t>
                </a:r>
                <a:r>
                  <a:rPr lang="en-US" dirty="0" err="1"/>
                  <a:t>N</a:t>
                </a:r>
                <a:r>
                  <a:rPr lang="en-US" baseline="-25000" dirty="0" err="1"/>
                  <a:t>re-est</a:t>
                </a:r>
                <a:endParaRPr lang="en-US" dirty="0"/>
              </a:p>
              <a:p>
                <a:pPr marL="514350" indent="-514350">
                  <a:buFont typeface="+mj-lt"/>
                  <a:buAutoNum type="arabicPeriod"/>
                </a:pPr>
                <a:r>
                  <a:rPr lang="en-US" dirty="0"/>
                  <a:t>For the second stage we will enroll </a:t>
                </a:r>
                <a14:m>
                  <m:oMath xmlns:m="http://schemas.openxmlformats.org/officeDocument/2006/math">
                    <m:func>
                      <m:funcPr>
                        <m:ctrlPr>
                          <a:rPr lang="en-US" b="0" i="1" smtClean="0">
                            <a:latin typeface="Cambria Math" panose="02040503050406030204" pitchFamily="18" charset="0"/>
                          </a:rPr>
                        </m:ctrlPr>
                      </m:funcPr>
                      <m:fNa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𝑜𝑟𝑖𝑔</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𝑟𝑒</m:t>
                                </m:r>
                                <m:r>
                                  <a:rPr lang="en-US" b="0" i="1" smtClean="0">
                                    <a:latin typeface="Cambria Math" panose="02040503050406030204" pitchFamily="18" charset="0"/>
                                  </a:rPr>
                                  <m:t>−</m:t>
                                </m:r>
                                <m:r>
                                  <a:rPr lang="en-US" b="0" i="1" smtClean="0">
                                    <a:latin typeface="Cambria Math" panose="02040503050406030204" pitchFamily="18" charset="0"/>
                                  </a:rPr>
                                  <m:t>𝑒𝑠𝑡</m:t>
                                </m:r>
                              </m:sub>
                            </m:sSub>
                          </m:e>
                        </m:d>
                      </m:e>
                    </m:fun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oMath>
                </a14:m>
                <a:r>
                  <a:rPr lang="en-US" dirty="0"/>
                  <a:t>.</a:t>
                </a:r>
              </a:p>
              <a:p>
                <a:pPr lvl="1"/>
                <a:r>
                  <a:rPr lang="en-US" dirty="0"/>
                  <a:t>One could use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𝑜𝑟𝑖𝑔</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𝑟𝑒</m:t>
                                </m:r>
                                <m:r>
                                  <a:rPr lang="en-US" b="0" i="1" smtClean="0">
                                    <a:latin typeface="Cambria Math" panose="02040503050406030204" pitchFamily="18" charset="0"/>
                                  </a:rPr>
                                  <m:t>−</m:t>
                                </m:r>
                                <m:r>
                                  <a:rPr lang="en-US" b="0" i="1" smtClean="0">
                                    <a:latin typeface="Cambria Math" panose="02040503050406030204" pitchFamily="18" charset="0"/>
                                  </a:rPr>
                                  <m:t>𝑒𝑠𝑡</m:t>
                                </m:r>
                              </m:sub>
                            </m:sSub>
                          </m:e>
                        </m:d>
                      </m:e>
                    </m:func>
                  </m:oMath>
                </a14:m>
                <a:r>
                  <a:rPr lang="en-US" dirty="0"/>
                  <a:t> instead of the max, but it is possible the interim data is overly optimistic, even if your initial assumptions were correct. Instead, if one wishes to use allow a smaller sample size, it is recommended to incorporate interim monitoring for efficacy.</a:t>
                </a:r>
              </a:p>
              <a:p>
                <a:pPr marL="514350" indent="-514350">
                  <a:buFont typeface="+mj-lt"/>
                  <a:buAutoNum type="arabicPeriod"/>
                </a:pPr>
                <a:r>
                  <a:rPr lang="en-US" dirty="0"/>
                  <a:t>Implement final analysis plan whenever trial enrollment and follow-up.</a:t>
                </a:r>
              </a:p>
            </p:txBody>
          </p:sp>
        </mc:Choice>
        <mc:Fallback xmlns="">
          <p:sp>
            <p:nvSpPr>
              <p:cNvPr id="3" name="Content Placeholder 2">
                <a:extLst>
                  <a:ext uri="{FF2B5EF4-FFF2-40B4-BE49-F238E27FC236}">
                    <a16:creationId xmlns:a16="http://schemas.microsoft.com/office/drawing/2014/main" id="{20302C9E-95AB-7541-4EB9-5674BB04DB8F}"/>
                  </a:ext>
                </a:extLst>
              </p:cNvPr>
              <p:cNvSpPr>
                <a:spLocks noGrp="1" noRot="1" noChangeAspect="1" noMove="1" noResize="1" noEditPoints="1" noAdjustHandles="1" noChangeArrowheads="1" noChangeShapeType="1" noTextEdit="1"/>
              </p:cNvSpPr>
              <p:nvPr>
                <p:ph idx="1"/>
              </p:nvPr>
            </p:nvSpPr>
            <p:spPr>
              <a:xfrm>
                <a:off x="838200" y="2116393"/>
                <a:ext cx="10515600" cy="4488514"/>
              </a:xfrm>
              <a:blipFill>
                <a:blip r:embed="rId2"/>
                <a:stretch>
                  <a:fillRect l="-1101" t="-2717" r="-63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FB37FF9-83C0-E9A1-AD02-1E39F2EF4BCF}"/>
              </a:ext>
            </a:extLst>
          </p:cNvPr>
          <p:cNvSpPr>
            <a:spLocks noGrp="1"/>
          </p:cNvSpPr>
          <p:nvPr>
            <p:ph type="sldNum" sz="quarter" idx="12"/>
          </p:nvPr>
        </p:nvSpPr>
        <p:spPr/>
        <p:txBody>
          <a:bodyPr/>
          <a:lstStyle/>
          <a:p>
            <a:fld id="{260BABFF-207A-4E17-BB6B-068052E132E0}" type="slidenum">
              <a:rPr lang="en-US" smtClean="0"/>
              <a:pPr/>
              <a:t>31</a:t>
            </a:fld>
            <a:endParaRPr lang="en-US"/>
          </a:p>
        </p:txBody>
      </p:sp>
    </p:spTree>
    <p:extLst>
      <p:ext uri="{BB962C8B-B14F-4D97-AF65-F5344CB8AC3E}">
        <p14:creationId xmlns:p14="http://schemas.microsoft.com/office/powerpoint/2010/main" val="61110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7DBAE-C2CE-7E39-EB04-D9F42AEB3432}"/>
              </a:ext>
            </a:extLst>
          </p:cNvPr>
          <p:cNvSpPr>
            <a:spLocks noGrp="1"/>
          </p:cNvSpPr>
          <p:nvPr>
            <p:ph type="title"/>
          </p:nvPr>
        </p:nvSpPr>
        <p:spPr/>
        <p:txBody>
          <a:bodyPr/>
          <a:lstStyle/>
          <a:p>
            <a:r>
              <a:rPr lang="en-US" dirty="0"/>
              <a:t>Type I Error Inflation</a:t>
            </a:r>
          </a:p>
        </p:txBody>
      </p:sp>
      <p:sp>
        <p:nvSpPr>
          <p:cNvPr id="3" name="Content Placeholder 2">
            <a:extLst>
              <a:ext uri="{FF2B5EF4-FFF2-40B4-BE49-F238E27FC236}">
                <a16:creationId xmlns:a16="http://schemas.microsoft.com/office/drawing/2014/main" id="{127CC6A6-1738-C3E7-BAE3-6BC6BAA9D52C}"/>
              </a:ext>
            </a:extLst>
          </p:cNvPr>
          <p:cNvSpPr>
            <a:spLocks noGrp="1"/>
          </p:cNvSpPr>
          <p:nvPr>
            <p:ph idx="1"/>
          </p:nvPr>
        </p:nvSpPr>
        <p:spPr/>
        <p:txBody>
          <a:bodyPr/>
          <a:lstStyle/>
          <a:p>
            <a:r>
              <a:rPr lang="en-US" dirty="0"/>
              <a:t>Unblinded re-estimation approaches may inflate the type I error rate because we observe the raw data and essentially are conducting a statistical test of significance via re-estimating the sample size</a:t>
            </a:r>
          </a:p>
          <a:p>
            <a:r>
              <a:rPr lang="en-US" dirty="0"/>
              <a:t>To maintain our trial operating characteristics, we need to consider statistical approaches that adjust for the unblinded re-estimation procedure in our final analysis plan.</a:t>
            </a:r>
          </a:p>
        </p:txBody>
      </p:sp>
      <p:sp>
        <p:nvSpPr>
          <p:cNvPr id="4" name="Slide Number Placeholder 3">
            <a:extLst>
              <a:ext uri="{FF2B5EF4-FFF2-40B4-BE49-F238E27FC236}">
                <a16:creationId xmlns:a16="http://schemas.microsoft.com/office/drawing/2014/main" id="{10BC22D6-7F7D-826B-C4C3-3C0528671ACB}"/>
              </a:ext>
            </a:extLst>
          </p:cNvPr>
          <p:cNvSpPr>
            <a:spLocks noGrp="1"/>
          </p:cNvSpPr>
          <p:nvPr>
            <p:ph type="sldNum" sz="quarter" idx="12"/>
          </p:nvPr>
        </p:nvSpPr>
        <p:spPr/>
        <p:txBody>
          <a:bodyPr/>
          <a:lstStyle/>
          <a:p>
            <a:fld id="{260BABFF-207A-4E17-BB6B-068052E132E0}" type="slidenum">
              <a:rPr lang="en-US" smtClean="0"/>
              <a:pPr/>
              <a:t>32</a:t>
            </a:fld>
            <a:endParaRPr lang="en-US"/>
          </a:p>
        </p:txBody>
      </p:sp>
    </p:spTree>
    <p:extLst>
      <p:ext uri="{BB962C8B-B14F-4D97-AF65-F5344CB8AC3E}">
        <p14:creationId xmlns:p14="http://schemas.microsoft.com/office/powerpoint/2010/main" val="3312318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4ED68-711C-E8C9-C7DB-C10002F7A16E}"/>
              </a:ext>
            </a:extLst>
          </p:cNvPr>
          <p:cNvSpPr>
            <a:spLocks noGrp="1"/>
          </p:cNvSpPr>
          <p:nvPr>
            <p:ph type="title"/>
          </p:nvPr>
        </p:nvSpPr>
        <p:spPr/>
        <p:txBody>
          <a:bodyPr/>
          <a:lstStyle/>
          <a:p>
            <a:r>
              <a:rPr lang="en-US" dirty="0"/>
              <a:t>Combination Tests</a:t>
            </a:r>
          </a:p>
        </p:txBody>
      </p:sp>
      <p:sp>
        <p:nvSpPr>
          <p:cNvPr id="3" name="Content Placeholder 2">
            <a:extLst>
              <a:ext uri="{FF2B5EF4-FFF2-40B4-BE49-F238E27FC236}">
                <a16:creationId xmlns:a16="http://schemas.microsoft.com/office/drawing/2014/main" id="{8CBA8950-CFAB-8E34-346E-7CF0A51EBAD8}"/>
              </a:ext>
            </a:extLst>
          </p:cNvPr>
          <p:cNvSpPr>
            <a:spLocks noGrp="1"/>
          </p:cNvSpPr>
          <p:nvPr>
            <p:ph idx="1"/>
          </p:nvPr>
        </p:nvSpPr>
        <p:spPr/>
        <p:txBody>
          <a:bodyPr>
            <a:normAutofit/>
          </a:bodyPr>
          <a:lstStyle/>
          <a:p>
            <a:r>
              <a:rPr lang="en-US" dirty="0"/>
              <a:t>One strategy to control the type I error rate in an unblinded re-estimation procedure is to employ a combination test.</a:t>
            </a:r>
          </a:p>
          <a:p>
            <a:r>
              <a:rPr lang="en-US" dirty="0"/>
              <a:t>Many combination strategies have been proposed:</a:t>
            </a:r>
          </a:p>
          <a:p>
            <a:pPr lvl="1"/>
            <a:r>
              <a:rPr lang="en-US" dirty="0"/>
              <a:t>Inverse normal combination test (</a:t>
            </a:r>
            <a:r>
              <a:rPr lang="en-US" i="1" dirty="0"/>
              <a:t>our focus on the next slides</a:t>
            </a:r>
            <a:r>
              <a:rPr lang="en-US" dirty="0"/>
              <a:t>)</a:t>
            </a:r>
          </a:p>
          <a:p>
            <a:pPr lvl="1"/>
            <a:r>
              <a:rPr lang="en-US" dirty="0"/>
              <a:t>Inverse chi-squared test</a:t>
            </a:r>
          </a:p>
          <a:p>
            <a:pPr lvl="1"/>
            <a:r>
              <a:rPr lang="en-US" dirty="0"/>
              <a:t>Cauchy combination test</a:t>
            </a:r>
          </a:p>
          <a:p>
            <a:pPr lvl="1"/>
            <a:r>
              <a:rPr lang="en-US" dirty="0"/>
              <a:t>Fisher’s method</a:t>
            </a:r>
          </a:p>
        </p:txBody>
      </p:sp>
      <p:sp>
        <p:nvSpPr>
          <p:cNvPr id="4" name="Slide Number Placeholder 3">
            <a:extLst>
              <a:ext uri="{FF2B5EF4-FFF2-40B4-BE49-F238E27FC236}">
                <a16:creationId xmlns:a16="http://schemas.microsoft.com/office/drawing/2014/main" id="{C5A51364-75EC-AC5E-8FE6-7FB214323D9D}"/>
              </a:ext>
            </a:extLst>
          </p:cNvPr>
          <p:cNvSpPr>
            <a:spLocks noGrp="1"/>
          </p:cNvSpPr>
          <p:nvPr>
            <p:ph type="sldNum" sz="quarter" idx="12"/>
          </p:nvPr>
        </p:nvSpPr>
        <p:spPr/>
        <p:txBody>
          <a:bodyPr/>
          <a:lstStyle/>
          <a:p>
            <a:fld id="{260BABFF-207A-4E17-BB6B-068052E132E0}" type="slidenum">
              <a:rPr lang="en-US" smtClean="0"/>
              <a:pPr/>
              <a:t>33</a:t>
            </a:fld>
            <a:endParaRPr lang="en-US"/>
          </a:p>
        </p:txBody>
      </p:sp>
    </p:spTree>
    <p:extLst>
      <p:ext uri="{BB962C8B-B14F-4D97-AF65-F5344CB8AC3E}">
        <p14:creationId xmlns:p14="http://schemas.microsoft.com/office/powerpoint/2010/main" val="508886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68F74-30FC-6B1B-02E5-889CCF0B3BFE}"/>
              </a:ext>
            </a:extLst>
          </p:cNvPr>
          <p:cNvSpPr>
            <a:spLocks noGrp="1"/>
          </p:cNvSpPr>
          <p:nvPr>
            <p:ph type="title"/>
          </p:nvPr>
        </p:nvSpPr>
        <p:spPr/>
        <p:txBody>
          <a:bodyPr/>
          <a:lstStyle/>
          <a:p>
            <a:r>
              <a:rPr lang="en-US" dirty="0"/>
              <a:t>Inverse Normal Combination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7D82A5-1D25-AD05-97D3-AFFA597288D0}"/>
                  </a:ext>
                </a:extLst>
              </p:cNvPr>
              <p:cNvSpPr>
                <a:spLocks noGrp="1"/>
              </p:cNvSpPr>
              <p:nvPr>
                <p:ph idx="1"/>
              </p:nvPr>
            </p:nvSpPr>
            <p:spPr/>
            <p:txBody>
              <a:bodyPr>
                <a:normAutofit lnSpcReduction="10000"/>
              </a:bodyPr>
              <a:lstStyle/>
              <a:p>
                <a:pPr marL="0" indent="0">
                  <a:buNone/>
                </a:pPr>
                <a:r>
                  <a:rPr lang="en-US" dirty="0"/>
                  <a:t>Assume we have two stages, the overall combination test rejects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if:</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2</m:t>
                          </m:r>
                        </m:sub>
                      </m:sSub>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r>
                            <a:rPr lang="en-US" b="0" i="1" smtClean="0">
                              <a:latin typeface="Cambria Math" panose="02040503050406030204" pitchFamily="18" charset="0"/>
                            </a:rPr>
                            <m:t>𝛼</m:t>
                          </m:r>
                        </m:sub>
                      </m:sSub>
                    </m:oMath>
                  </m:oMathPara>
                </a14:m>
                <a:endParaRPr lang="en-US" dirty="0"/>
              </a:p>
              <a:p>
                <a:pPr marL="0" indent="0">
                  <a:buNone/>
                </a:pPr>
                <a:r>
                  <a:rPr lang="en-US" dirty="0"/>
                  <a:t>where,</a:t>
                </a:r>
              </a:p>
              <a:p>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=1</m:t>
                    </m:r>
                  </m:oMath>
                </a14:m>
                <a:r>
                  <a:rPr lang="en-US" dirty="0"/>
                  <a:t> and are each weights specified </a:t>
                </a:r>
                <a:r>
                  <a:rPr lang="en-US" i="1" dirty="0"/>
                  <a:t>a priori</a:t>
                </a:r>
                <a:r>
                  <a:rPr lang="en-US" dirty="0"/>
                  <a:t> (e.g., </a:t>
                </a:r>
                <a14:m>
                  <m:oMath xmlns:m="http://schemas.openxmlformats.org/officeDocument/2006/math">
                    <m:r>
                      <a:rPr lang="en-US" b="0" i="1" smtClean="0">
                        <a:latin typeface="Cambria Math" panose="02040503050406030204" pitchFamily="18" charset="0"/>
                      </a:rPr>
                      <m:t>1/</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oMath>
                </a14:m>
                <a:r>
                  <a:rPr lang="en-US" dirty="0"/>
                  <a:t>)</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Φ</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sub>
                        </m:sSub>
                      </m:e>
                    </m:d>
                  </m:oMath>
                </a14:m>
                <a:r>
                  <a:rPr lang="en-US" dirty="0"/>
                  <a:t> (i.e., the inverse of a normal CDF)</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sub>
                    </m:sSub>
                  </m:oMath>
                </a14:m>
                <a:r>
                  <a:rPr lang="en-US" dirty="0"/>
                  <a:t> is the stage-wise p-value (e.g., from a t-test, regression, chi-squared test, etc.)</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r>
                          <a:rPr lang="en-US" b="0" i="1" smtClean="0">
                            <a:latin typeface="Cambria Math" panose="02040503050406030204" pitchFamily="18" charset="0"/>
                          </a:rPr>
                          <m:t>𝛼</m:t>
                        </m:r>
                      </m:sub>
                    </m:sSub>
                  </m:oMath>
                </a14:m>
                <a:r>
                  <a:rPr lang="en-US" dirty="0"/>
                  <a:t> is the critical value for a one-sided hypothesis from the standard normal distribution (use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𝛼</m:t>
                    </m:r>
                    <m:r>
                      <a:rPr lang="en-US" b="0" i="1" smtClean="0">
                        <a:latin typeface="Cambria Math" panose="02040503050406030204" pitchFamily="18" charset="0"/>
                      </a:rPr>
                      <m:t>/2</m:t>
                    </m:r>
                  </m:oMath>
                </a14:m>
                <a:r>
                  <a:rPr lang="en-US" dirty="0"/>
                  <a:t> for a two-sided hypothesis) </a:t>
                </a:r>
              </a:p>
            </p:txBody>
          </p:sp>
        </mc:Choice>
        <mc:Fallback xmlns="">
          <p:sp>
            <p:nvSpPr>
              <p:cNvPr id="3" name="Content Placeholder 2">
                <a:extLst>
                  <a:ext uri="{FF2B5EF4-FFF2-40B4-BE49-F238E27FC236}">
                    <a16:creationId xmlns:a16="http://schemas.microsoft.com/office/drawing/2014/main" id="{6A7D82A5-1D25-AD05-97D3-AFFA597288D0}"/>
                  </a:ext>
                </a:extLst>
              </p:cNvPr>
              <p:cNvSpPr>
                <a:spLocks noGrp="1" noRot="1" noChangeAspect="1" noMove="1" noResize="1" noEditPoints="1" noAdjustHandles="1" noChangeArrowheads="1" noChangeShapeType="1" noTextEdit="1"/>
              </p:cNvSpPr>
              <p:nvPr>
                <p:ph idx="1"/>
              </p:nvPr>
            </p:nvSpPr>
            <p:spPr>
              <a:blipFill>
                <a:blip r:embed="rId2"/>
                <a:stretch>
                  <a:fillRect l="-1217" t="-3303" r="-16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84353DB-DFB8-12BF-BA40-49B5C7469E01}"/>
              </a:ext>
            </a:extLst>
          </p:cNvPr>
          <p:cNvSpPr>
            <a:spLocks noGrp="1"/>
          </p:cNvSpPr>
          <p:nvPr>
            <p:ph type="sldNum" sz="quarter" idx="12"/>
          </p:nvPr>
        </p:nvSpPr>
        <p:spPr/>
        <p:txBody>
          <a:bodyPr/>
          <a:lstStyle/>
          <a:p>
            <a:fld id="{260BABFF-207A-4E17-BB6B-068052E132E0}" type="slidenum">
              <a:rPr lang="en-US" smtClean="0"/>
              <a:pPr/>
              <a:t>34</a:t>
            </a:fld>
            <a:endParaRPr lang="en-US"/>
          </a:p>
        </p:txBody>
      </p:sp>
    </p:spTree>
    <p:extLst>
      <p:ext uri="{BB962C8B-B14F-4D97-AF65-F5344CB8AC3E}">
        <p14:creationId xmlns:p14="http://schemas.microsoft.com/office/powerpoint/2010/main" val="22243821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2137D-4D52-F782-3313-2392AECB97FE}"/>
              </a:ext>
            </a:extLst>
          </p:cNvPr>
          <p:cNvSpPr>
            <a:spLocks noGrp="1"/>
          </p:cNvSpPr>
          <p:nvPr>
            <p:ph type="title"/>
          </p:nvPr>
        </p:nvSpPr>
        <p:spPr/>
        <p:txBody>
          <a:bodyPr>
            <a:normAutofit fontScale="90000"/>
          </a:bodyPr>
          <a:lstStyle/>
          <a:p>
            <a:r>
              <a:rPr lang="en-US" dirty="0"/>
              <a:t>Unblinded Continuous Outcome with Inverse Normal Combination Test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2FE13E-EF5F-FF0E-FB1D-A9733E37F90E}"/>
                  </a:ext>
                </a:extLst>
              </p:cNvPr>
              <p:cNvSpPr>
                <a:spLocks noGrp="1"/>
              </p:cNvSpPr>
              <p:nvPr>
                <p:ph idx="1"/>
              </p:nvPr>
            </p:nvSpPr>
            <p:spPr/>
            <p:txBody>
              <a:bodyPr/>
              <a:lstStyle/>
              <a:p>
                <a:pPr marL="0" indent="0">
                  <a:buNone/>
                </a:pPr>
                <a:r>
                  <a:rPr lang="en-US" dirty="0"/>
                  <a:t>Let’s revisit our blinded continuous outcome example:</a:t>
                </a:r>
              </a:p>
              <a:p>
                <a:pPr marL="0" indent="0">
                  <a:buNone/>
                </a:pPr>
                <a:r>
                  <a:rPr lang="en-US" dirty="0"/>
                  <a:t>For a study where we assume the outcome is a change from baseline in some parameter, we assume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=10</m:t>
                    </m:r>
                  </m:oMath>
                </a14:m>
                <a:r>
                  <a:rPr lang="en-US" dirty="0"/>
                  <a:t>,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=0.05</m:t>
                    </m:r>
                  </m:oMath>
                </a14:m>
                <a:r>
                  <a:rPr lang="en-US" dirty="0"/>
                  <a:t>, </a:t>
                </a:r>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=0.20</m:t>
                    </m:r>
                  </m:oMath>
                </a14:m>
                <a:r>
                  <a:rPr lang="en-US" dirty="0"/>
                  <a:t>, and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𝑡𝑟𝑡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𝑐𝑜𝑛</m:t>
                        </m:r>
                      </m:sub>
                    </m:sSub>
                    <m:r>
                      <a:rPr lang="en-US" b="0" i="1" smtClean="0">
                        <a:latin typeface="Cambria Math" panose="02040503050406030204" pitchFamily="18" charset="0"/>
                      </a:rPr>
                      <m:t>=1−0=1</m:t>
                    </m:r>
                  </m:oMath>
                </a14:m>
                <a:r>
                  <a:rPr lang="en-US" dirty="0"/>
                  <a:t>. For our two-sided hypothesis test:</a:t>
                </a:r>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4</m:t>
                              </m:r>
                              <m:r>
                                <a:rPr lang="en-US" sz="2400" b="0" i="1" smtClean="0">
                                  <a:latin typeface="Cambria Math" panose="02040503050406030204" pitchFamily="18" charset="0"/>
                                </a:rPr>
                                <m:t>𝜎</m:t>
                              </m:r>
                            </m:e>
                            <m:sup>
                              <m:r>
                                <a:rPr lang="en-US" sz="2400" b="0" i="1" smtClean="0">
                                  <a:latin typeface="Cambria Math" panose="02040503050406030204" pitchFamily="18" charset="0"/>
                                </a:rPr>
                                <m:t>2</m:t>
                              </m:r>
                            </m:sup>
                          </m:sSup>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𝑍</m:t>
                                      </m:r>
                                    </m:e>
                                    <m:sub>
                                      <m:r>
                                        <a:rPr lang="en-US" sz="2400" b="0" i="1" smtClean="0">
                                          <a:latin typeface="Cambria Math" panose="02040503050406030204" pitchFamily="18" charset="0"/>
                                        </a:rPr>
                                        <m:t>1−</m:t>
                                      </m:r>
                                      <m:f>
                                        <m:fPr>
                                          <m:type m:val="lin"/>
                                          <m:ctrlPr>
                                            <a:rPr lang="en-US" sz="2400" b="0" i="1" smtClean="0">
                                              <a:latin typeface="Cambria Math" panose="02040503050406030204" pitchFamily="18" charset="0"/>
                                            </a:rPr>
                                          </m:ctrlPr>
                                        </m:fPr>
                                        <m:num>
                                          <m:r>
                                            <a:rPr lang="en-US" sz="2400" b="0" i="1" smtClean="0">
                                              <a:latin typeface="Cambria Math" panose="02040503050406030204" pitchFamily="18" charset="0"/>
                                            </a:rPr>
                                            <m:t>𝛼</m:t>
                                          </m:r>
                                        </m:num>
                                        <m:den>
                                          <m:r>
                                            <a:rPr lang="en-US" sz="2400" b="0" i="1" smtClean="0">
                                              <a:latin typeface="Cambria Math" panose="02040503050406030204" pitchFamily="18" charset="0"/>
                                            </a:rPr>
                                            <m:t>2</m:t>
                                          </m:r>
                                        </m:den>
                                      </m:f>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𝑍</m:t>
                                      </m:r>
                                    </m:e>
                                    <m:sub>
                                      <m:r>
                                        <a:rPr lang="en-US" sz="2400" b="0" i="1" smtClean="0">
                                          <a:latin typeface="Cambria Math" panose="02040503050406030204" pitchFamily="18" charset="0"/>
                                        </a:rPr>
                                        <m:t>1−</m:t>
                                      </m:r>
                                      <m:r>
                                        <a:rPr lang="en-US" sz="2400" b="0" i="1" smtClean="0">
                                          <a:latin typeface="Cambria Math" panose="02040503050406030204" pitchFamily="18" charset="0"/>
                                        </a:rPr>
                                        <m:t>𝛽</m:t>
                                      </m:r>
                                    </m:sub>
                                  </m:sSub>
                                </m:e>
                              </m:d>
                            </m:e>
                            <m:sup>
                              <m:r>
                                <a:rPr lang="en-US" sz="2400" b="0" i="1" smtClean="0">
                                  <a:latin typeface="Cambria Math" panose="02040503050406030204" pitchFamily="18" charset="0"/>
                                </a:rPr>
                                <m:t>2</m:t>
                              </m:r>
                            </m:sup>
                          </m:sSup>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𝛿</m:t>
                              </m:r>
                            </m:e>
                            <m:sup>
                              <m:r>
                                <a:rPr lang="en-US" sz="2400" b="0" i="1" smtClean="0">
                                  <a:latin typeface="Cambria Math" panose="02040503050406030204" pitchFamily="18" charset="0"/>
                                </a:rPr>
                                <m:t>2</m:t>
                              </m:r>
                            </m:sup>
                          </m:sSup>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4(10)</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𝑍</m:t>
                                      </m:r>
                                    </m:e>
                                    <m:sub>
                                      <m:r>
                                        <a:rPr lang="en-US" sz="2400" b="0" i="1" smtClean="0">
                                          <a:latin typeface="Cambria Math" panose="02040503050406030204" pitchFamily="18" charset="0"/>
                                        </a:rPr>
                                        <m:t>0.975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𝑍</m:t>
                                      </m:r>
                                    </m:e>
                                    <m:sub>
                                      <m:r>
                                        <a:rPr lang="en-US" sz="2400" b="0" i="1" smtClean="0">
                                          <a:latin typeface="Cambria Math" panose="02040503050406030204" pitchFamily="18" charset="0"/>
                                        </a:rPr>
                                        <m:t>0.8</m:t>
                                      </m:r>
                                    </m:sub>
                                  </m:sSub>
                                </m:e>
                              </m:d>
                            </m:e>
                            <m:sup>
                              <m:r>
                                <a:rPr lang="en-US" sz="2400" b="0" i="1" smtClean="0">
                                  <a:latin typeface="Cambria Math" panose="02040503050406030204" pitchFamily="18" charset="0"/>
                                </a:rPr>
                                <m:t>2</m:t>
                              </m:r>
                            </m:sup>
                          </m:sSup>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40</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1.96+0.84</m:t>
                                  </m:r>
                                </m:e>
                              </m:d>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1</m:t>
                          </m:r>
                        </m:den>
                      </m:f>
                      <m:r>
                        <a:rPr lang="en-US" sz="2400" b="0" i="1" smtClean="0">
                          <a:latin typeface="Cambria Math" panose="02040503050406030204" pitchFamily="18" charset="0"/>
                        </a:rPr>
                        <m:t>=313.6</m:t>
                      </m:r>
                    </m:oMath>
                  </m:oMathPara>
                </a14:m>
                <a:endParaRPr lang="en-US" sz="2400" b="0" dirty="0"/>
              </a:p>
              <a:p>
                <a:pPr marL="0" indent="0">
                  <a:buNone/>
                </a:pPr>
                <a:endParaRPr lang="en-US" sz="1200" dirty="0"/>
              </a:p>
              <a:p>
                <a:pPr marL="0" indent="0">
                  <a:buNone/>
                </a:pPr>
                <a:r>
                  <a:rPr lang="en-US" dirty="0"/>
                  <a:t>We always round up to preserve at least our desired power of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𝛽</m:t>
                    </m:r>
                  </m:oMath>
                </a14:m>
                <a:r>
                  <a:rPr lang="en-US" dirty="0"/>
                  <a:t>, so we plan to enroll 314 total participants (157 per arm) in our study.</a:t>
                </a:r>
              </a:p>
            </p:txBody>
          </p:sp>
        </mc:Choice>
        <mc:Fallback xmlns="">
          <p:sp>
            <p:nvSpPr>
              <p:cNvPr id="3" name="Content Placeholder 2">
                <a:extLst>
                  <a:ext uri="{FF2B5EF4-FFF2-40B4-BE49-F238E27FC236}">
                    <a16:creationId xmlns:a16="http://schemas.microsoft.com/office/drawing/2014/main" id="{DF2FE13E-EF5F-FF0E-FB1D-A9733E37F90E}"/>
                  </a:ext>
                </a:extLst>
              </p:cNvPr>
              <p:cNvSpPr>
                <a:spLocks noGrp="1" noRot="1" noChangeAspect="1" noMove="1" noResize="1" noEditPoints="1" noAdjustHandles="1" noChangeArrowheads="1" noChangeShapeType="1" noTextEdit="1"/>
              </p:cNvSpPr>
              <p:nvPr>
                <p:ph idx="1"/>
              </p:nvPr>
            </p:nvSpPr>
            <p:spPr>
              <a:blipFill>
                <a:blip r:embed="rId3"/>
                <a:stretch>
                  <a:fillRect l="-1217" t="-2402" r="-1739" b="-255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DCC65E7-E089-2308-D880-996859592284}"/>
              </a:ext>
            </a:extLst>
          </p:cNvPr>
          <p:cNvSpPr>
            <a:spLocks noGrp="1"/>
          </p:cNvSpPr>
          <p:nvPr>
            <p:ph type="sldNum" sz="quarter" idx="12"/>
          </p:nvPr>
        </p:nvSpPr>
        <p:spPr/>
        <p:txBody>
          <a:bodyPr/>
          <a:lstStyle/>
          <a:p>
            <a:fld id="{260BABFF-207A-4E17-BB6B-068052E132E0}" type="slidenum">
              <a:rPr lang="en-US" smtClean="0"/>
              <a:pPr/>
              <a:t>35</a:t>
            </a:fld>
            <a:endParaRPr lang="en-US"/>
          </a:p>
        </p:txBody>
      </p:sp>
    </p:spTree>
    <p:extLst>
      <p:ext uri="{BB962C8B-B14F-4D97-AF65-F5344CB8AC3E}">
        <p14:creationId xmlns:p14="http://schemas.microsoft.com/office/powerpoint/2010/main" val="33094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2137D-4D52-F782-3313-2392AECB97FE}"/>
              </a:ext>
            </a:extLst>
          </p:cNvPr>
          <p:cNvSpPr>
            <a:spLocks noGrp="1"/>
          </p:cNvSpPr>
          <p:nvPr>
            <p:ph type="title"/>
          </p:nvPr>
        </p:nvSpPr>
        <p:spPr/>
        <p:txBody>
          <a:bodyPr>
            <a:normAutofit fontScale="90000"/>
          </a:bodyPr>
          <a:lstStyle/>
          <a:p>
            <a:r>
              <a:rPr lang="en-US" dirty="0"/>
              <a:t>Unblinded Continuous Outcome with Inverse Normal Combination Test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2FE13E-EF5F-FF0E-FB1D-A9733E37F90E}"/>
                  </a:ext>
                </a:extLst>
              </p:cNvPr>
              <p:cNvSpPr>
                <a:spLocks noGrp="1"/>
              </p:cNvSpPr>
              <p:nvPr>
                <p:ph idx="1"/>
              </p:nvPr>
            </p:nvSpPr>
            <p:spPr>
              <a:xfrm>
                <a:off x="838200" y="2116393"/>
                <a:ext cx="10697936" cy="4308900"/>
              </a:xfrm>
            </p:spPr>
            <p:txBody>
              <a:bodyPr>
                <a:normAutofit/>
              </a:bodyPr>
              <a:lstStyle/>
              <a:p>
                <a:pPr marL="0" indent="0">
                  <a:buNone/>
                </a:pPr>
                <a:r>
                  <a:rPr lang="en-US" dirty="0"/>
                  <a:t>Let’s assume we enroll approximately half of our participants, so we observe 79 per arm for 158 total. The treatment arm has a mean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oMath>
                </a14:m>
                <a:r>
                  <a:rPr lang="en-US" dirty="0"/>
                  <a:t>) of 1.56 (10.99) and the control arm has 0.19 (11.45) at the interim analysis.</a:t>
                </a:r>
              </a:p>
              <a:p>
                <a:pPr marL="0" indent="0">
                  <a:buNone/>
                </a:pPr>
                <a:endParaRPr lang="en-US" sz="1200" dirty="0"/>
              </a:p>
              <a:p>
                <a:pPr marL="0" indent="0">
                  <a:buNone/>
                </a:pPr>
                <a:r>
                  <a:rPr lang="en-US" dirty="0"/>
                  <a:t>This time, we are unblinded! We first estimate the p-value from a two-sample t-test to be p</a:t>
                </a:r>
                <a:r>
                  <a:rPr lang="en-US" baseline="-25000" dirty="0"/>
                  <a:t>1</a:t>
                </a:r>
                <a:r>
                  <a:rPr lang="en-US" dirty="0"/>
                  <a:t>=0.011.</a:t>
                </a:r>
              </a:p>
            </p:txBody>
          </p:sp>
        </mc:Choice>
        <mc:Fallback xmlns="">
          <p:sp>
            <p:nvSpPr>
              <p:cNvPr id="3" name="Content Placeholder 2">
                <a:extLst>
                  <a:ext uri="{FF2B5EF4-FFF2-40B4-BE49-F238E27FC236}">
                    <a16:creationId xmlns:a16="http://schemas.microsoft.com/office/drawing/2014/main" id="{DF2FE13E-EF5F-FF0E-FB1D-A9733E37F90E}"/>
                  </a:ext>
                </a:extLst>
              </p:cNvPr>
              <p:cNvSpPr>
                <a:spLocks noGrp="1" noRot="1" noChangeAspect="1" noMove="1" noResize="1" noEditPoints="1" noAdjustHandles="1" noChangeArrowheads="1" noChangeShapeType="1" noTextEdit="1"/>
              </p:cNvSpPr>
              <p:nvPr>
                <p:ph idx="1"/>
              </p:nvPr>
            </p:nvSpPr>
            <p:spPr>
              <a:xfrm>
                <a:off x="838200" y="2116393"/>
                <a:ext cx="10697936" cy="4308900"/>
              </a:xfrm>
              <a:blipFill>
                <a:blip r:embed="rId3"/>
                <a:stretch>
                  <a:fillRect l="-1197" t="-2263" r="-79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DCC65E7-E089-2308-D880-996859592284}"/>
              </a:ext>
            </a:extLst>
          </p:cNvPr>
          <p:cNvSpPr>
            <a:spLocks noGrp="1"/>
          </p:cNvSpPr>
          <p:nvPr>
            <p:ph type="sldNum" sz="quarter" idx="12"/>
          </p:nvPr>
        </p:nvSpPr>
        <p:spPr/>
        <p:txBody>
          <a:bodyPr/>
          <a:lstStyle/>
          <a:p>
            <a:fld id="{260BABFF-207A-4E17-BB6B-068052E132E0}" type="slidenum">
              <a:rPr lang="en-US" smtClean="0"/>
              <a:pPr/>
              <a:t>36</a:t>
            </a:fld>
            <a:endParaRPr lang="en-US"/>
          </a:p>
        </p:txBody>
      </p:sp>
    </p:spTree>
    <p:extLst>
      <p:ext uri="{BB962C8B-B14F-4D97-AF65-F5344CB8AC3E}">
        <p14:creationId xmlns:p14="http://schemas.microsoft.com/office/powerpoint/2010/main" val="203695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2137D-4D52-F782-3313-2392AECB97FE}"/>
              </a:ext>
            </a:extLst>
          </p:cNvPr>
          <p:cNvSpPr>
            <a:spLocks noGrp="1"/>
          </p:cNvSpPr>
          <p:nvPr>
            <p:ph type="title"/>
          </p:nvPr>
        </p:nvSpPr>
        <p:spPr/>
        <p:txBody>
          <a:bodyPr>
            <a:normAutofit fontScale="90000"/>
          </a:bodyPr>
          <a:lstStyle/>
          <a:p>
            <a:r>
              <a:rPr lang="en-US" dirty="0"/>
              <a:t>Unblinded Continuous Outcome with Inverse Normal Combination Test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2FE13E-EF5F-FF0E-FB1D-A9733E37F90E}"/>
                  </a:ext>
                </a:extLst>
              </p:cNvPr>
              <p:cNvSpPr>
                <a:spLocks noGrp="1"/>
              </p:cNvSpPr>
              <p:nvPr>
                <p:ph idx="1"/>
              </p:nvPr>
            </p:nvSpPr>
            <p:spPr>
              <a:xfrm>
                <a:off x="838200" y="2116393"/>
                <a:ext cx="10697936" cy="4308900"/>
              </a:xfrm>
            </p:spPr>
            <p:txBody>
              <a:bodyPr>
                <a:normAutofit/>
              </a:bodyPr>
              <a:lstStyle/>
              <a:p>
                <a:pPr marL="0" indent="0">
                  <a:buNone/>
                </a:pPr>
                <a:r>
                  <a:rPr lang="en-US" dirty="0"/>
                  <a:t>Assuming we did not plan for any interim stopping for efficacy, we then choose to re-estimate our sample size with the observed data. To be conservative, we will use the larger variance estimate for our common variance:</a:t>
                </a:r>
              </a:p>
              <a:p>
                <a:pPr marL="0" indent="0">
                  <a:buNone/>
                </a:pPr>
                <a14:m>
                  <m:oMathPara xmlns:m="http://schemas.openxmlformats.org/officeDocument/2006/math">
                    <m:oMathParaPr>
                      <m:jc m:val="centerGroup"/>
                    </m:oMathParaPr>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𝑁</m:t>
                          </m:r>
                        </m:e>
                        <m:sub>
                          <m:r>
                            <a:rPr lang="en-US" sz="2600" b="0" i="1" smtClean="0">
                              <a:latin typeface="Cambria Math" panose="02040503050406030204" pitchFamily="18" charset="0"/>
                            </a:rPr>
                            <m:t>𝑟𝑒</m:t>
                          </m:r>
                          <m:r>
                            <a:rPr lang="en-US" sz="2600" b="0" i="1" smtClean="0">
                              <a:latin typeface="Cambria Math" panose="02040503050406030204" pitchFamily="18" charset="0"/>
                            </a:rPr>
                            <m:t>−</m:t>
                          </m:r>
                          <m:r>
                            <a:rPr lang="en-US" sz="2600" b="0" i="1" smtClean="0">
                              <a:latin typeface="Cambria Math" panose="02040503050406030204" pitchFamily="18" charset="0"/>
                            </a:rPr>
                            <m:t>𝑒𝑠𝑡</m:t>
                          </m:r>
                        </m:sub>
                      </m:sSub>
                      <m:r>
                        <a:rPr lang="en-US" sz="2600" i="1">
                          <a:latin typeface="Cambria Math" panose="02040503050406030204" pitchFamily="18" charset="0"/>
                        </a:rPr>
                        <m:t>=</m:t>
                      </m:r>
                      <m:f>
                        <m:fPr>
                          <m:ctrlPr>
                            <a:rPr lang="en-US" sz="2600" i="1">
                              <a:latin typeface="Cambria Math" panose="02040503050406030204" pitchFamily="18" charset="0"/>
                            </a:rPr>
                          </m:ctrlPr>
                        </m:fPr>
                        <m:num>
                          <m:r>
                            <a:rPr lang="en-US" sz="2600" i="1">
                              <a:latin typeface="Cambria Math" panose="02040503050406030204" pitchFamily="18" charset="0"/>
                            </a:rPr>
                            <m:t>4(1</m:t>
                          </m:r>
                          <m:r>
                            <a:rPr lang="en-US" sz="2600" b="0" i="1" smtClean="0">
                              <a:latin typeface="Cambria Math" panose="02040503050406030204" pitchFamily="18" charset="0"/>
                            </a:rPr>
                            <m:t>1.45</m:t>
                          </m:r>
                          <m:r>
                            <a:rPr lang="en-US" sz="2600" i="1">
                              <a:latin typeface="Cambria Math" panose="02040503050406030204" pitchFamily="18" charset="0"/>
                            </a:rPr>
                            <m:t>)</m:t>
                          </m:r>
                          <m:sSup>
                            <m:sSupPr>
                              <m:ctrlPr>
                                <a:rPr lang="en-US" sz="2600" i="1">
                                  <a:latin typeface="Cambria Math" panose="02040503050406030204" pitchFamily="18" charset="0"/>
                                </a:rPr>
                              </m:ctrlPr>
                            </m:sSupPr>
                            <m:e>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𝑍</m:t>
                                      </m:r>
                                    </m:e>
                                    <m:sub>
                                      <m:r>
                                        <a:rPr lang="en-US" sz="2600" i="1">
                                          <a:latin typeface="Cambria Math" panose="02040503050406030204" pitchFamily="18" charset="0"/>
                                        </a:rPr>
                                        <m:t>0.975</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𝑍</m:t>
                                      </m:r>
                                    </m:e>
                                    <m:sub>
                                      <m:r>
                                        <a:rPr lang="en-US" sz="2600" i="1">
                                          <a:latin typeface="Cambria Math" panose="02040503050406030204" pitchFamily="18" charset="0"/>
                                        </a:rPr>
                                        <m:t>0.8</m:t>
                                      </m:r>
                                    </m:sub>
                                  </m:sSub>
                                </m:e>
                              </m:d>
                            </m:e>
                            <m:sup>
                              <m:r>
                                <a:rPr lang="en-US" sz="2600" i="1">
                                  <a:latin typeface="Cambria Math" panose="02040503050406030204" pitchFamily="18" charset="0"/>
                                </a:rPr>
                                <m:t>2</m:t>
                              </m:r>
                            </m:sup>
                          </m:sSup>
                        </m:num>
                        <m:den>
                          <m:sSup>
                            <m:sSupPr>
                              <m:ctrlPr>
                                <a:rPr lang="en-US" sz="2600" i="1">
                                  <a:latin typeface="Cambria Math" panose="02040503050406030204" pitchFamily="18" charset="0"/>
                                </a:rPr>
                              </m:ctrlPr>
                            </m:sSupPr>
                            <m:e>
                              <m:r>
                                <a:rPr lang="en-US" sz="2600" b="0" i="1" smtClean="0">
                                  <a:latin typeface="Cambria Math" panose="02040503050406030204" pitchFamily="18" charset="0"/>
                                </a:rPr>
                                <m:t>(1.56−0.19)</m:t>
                              </m:r>
                            </m:e>
                            <m:sup>
                              <m:r>
                                <a:rPr lang="en-US" sz="2600" i="1">
                                  <a:latin typeface="Cambria Math" panose="02040503050406030204" pitchFamily="18" charset="0"/>
                                </a:rPr>
                                <m:t>2</m:t>
                              </m:r>
                            </m:sup>
                          </m:sSup>
                        </m:den>
                      </m:f>
                      <m:r>
                        <a:rPr lang="en-US" sz="2600" i="1">
                          <a:latin typeface="Cambria Math" panose="02040503050406030204" pitchFamily="18" charset="0"/>
                        </a:rPr>
                        <m:t>=</m:t>
                      </m:r>
                      <m:f>
                        <m:fPr>
                          <m:ctrlPr>
                            <a:rPr lang="en-US" sz="2600" i="1">
                              <a:latin typeface="Cambria Math" panose="02040503050406030204" pitchFamily="18" charset="0"/>
                            </a:rPr>
                          </m:ctrlPr>
                        </m:fPr>
                        <m:num>
                          <m:r>
                            <a:rPr lang="en-US" sz="2600" i="1">
                              <a:latin typeface="Cambria Math" panose="02040503050406030204" pitchFamily="18" charset="0"/>
                            </a:rPr>
                            <m:t>4</m:t>
                          </m:r>
                          <m:r>
                            <a:rPr lang="en-US" sz="2600" b="0" i="1" smtClean="0">
                              <a:latin typeface="Cambria Math" panose="02040503050406030204" pitchFamily="18" charset="0"/>
                            </a:rPr>
                            <m:t>5.8</m:t>
                          </m:r>
                          <m:sSup>
                            <m:sSupPr>
                              <m:ctrlPr>
                                <a:rPr lang="en-US" sz="2600" i="1">
                                  <a:latin typeface="Cambria Math" panose="02040503050406030204" pitchFamily="18" charset="0"/>
                                </a:rPr>
                              </m:ctrlPr>
                            </m:sSupPr>
                            <m:e>
                              <m:d>
                                <m:dPr>
                                  <m:ctrlPr>
                                    <a:rPr lang="en-US" sz="2600" i="1">
                                      <a:latin typeface="Cambria Math" panose="02040503050406030204" pitchFamily="18" charset="0"/>
                                    </a:rPr>
                                  </m:ctrlPr>
                                </m:dPr>
                                <m:e>
                                  <m:r>
                                    <a:rPr lang="en-US" sz="2600" i="1">
                                      <a:latin typeface="Cambria Math" panose="02040503050406030204" pitchFamily="18" charset="0"/>
                                    </a:rPr>
                                    <m:t>1.96+0.84</m:t>
                                  </m:r>
                                </m:e>
                              </m:d>
                            </m:e>
                            <m:sup>
                              <m:r>
                                <a:rPr lang="en-US" sz="2600" i="1">
                                  <a:latin typeface="Cambria Math" panose="02040503050406030204" pitchFamily="18" charset="0"/>
                                </a:rPr>
                                <m:t>2</m:t>
                              </m:r>
                            </m:sup>
                          </m:sSup>
                        </m:num>
                        <m:den>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1.37</m:t>
                              </m:r>
                            </m:e>
                            <m:sup>
                              <m:r>
                                <a:rPr lang="en-US" sz="2600" b="0" i="1" smtClean="0">
                                  <a:latin typeface="Cambria Math" panose="02040503050406030204" pitchFamily="18" charset="0"/>
                                </a:rPr>
                                <m:t>2</m:t>
                              </m:r>
                            </m:sup>
                          </m:sSup>
                        </m:den>
                      </m:f>
                      <m:r>
                        <a:rPr lang="en-US" sz="2600" i="1">
                          <a:latin typeface="Cambria Math" panose="02040503050406030204" pitchFamily="18" charset="0"/>
                        </a:rPr>
                        <m:t>=</m:t>
                      </m:r>
                      <m:r>
                        <a:rPr lang="en-US" sz="2600" b="0" i="1" smtClean="0">
                          <a:latin typeface="Cambria Math" panose="02040503050406030204" pitchFamily="18" charset="0"/>
                        </a:rPr>
                        <m:t>191.3</m:t>
                      </m:r>
                    </m:oMath>
                  </m:oMathPara>
                </a14:m>
                <a:endParaRPr lang="en-US" sz="2600" dirty="0"/>
              </a:p>
              <a:p>
                <a:pPr marL="0" indent="0">
                  <a:buNone/>
                </a:pPr>
                <a:endParaRPr lang="en-US" sz="1200" dirty="0"/>
              </a:p>
              <a:p>
                <a:pPr marL="0" indent="0">
                  <a:buNone/>
                </a:pPr>
                <a:r>
                  <a:rPr lang="en-US" dirty="0"/>
                  <a:t>Our new target sample size is 192, but this is smaller than the initial 314, instead we will enroll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r>
                              <a:rPr lang="en-US" b="0" i="1" smtClean="0">
                                <a:latin typeface="Cambria Math" panose="02040503050406030204" pitchFamily="18" charset="0"/>
                              </a:rPr>
                              <m:t>157,96</m:t>
                            </m:r>
                          </m:e>
                        </m:d>
                      </m:e>
                    </m:func>
                    <m:r>
                      <a:rPr lang="en-US" b="0" i="1" smtClean="0">
                        <a:latin typeface="Cambria Math" panose="02040503050406030204" pitchFamily="18" charset="0"/>
                      </a:rPr>
                      <m:t>−79=78</m:t>
                    </m:r>
                  </m:oMath>
                </a14:m>
                <a:r>
                  <a:rPr lang="en-US" dirty="0"/>
                  <a:t> per arm.</a:t>
                </a:r>
              </a:p>
            </p:txBody>
          </p:sp>
        </mc:Choice>
        <mc:Fallback xmlns="">
          <p:sp>
            <p:nvSpPr>
              <p:cNvPr id="3" name="Content Placeholder 2">
                <a:extLst>
                  <a:ext uri="{FF2B5EF4-FFF2-40B4-BE49-F238E27FC236}">
                    <a16:creationId xmlns:a16="http://schemas.microsoft.com/office/drawing/2014/main" id="{DF2FE13E-EF5F-FF0E-FB1D-A9733E37F90E}"/>
                  </a:ext>
                </a:extLst>
              </p:cNvPr>
              <p:cNvSpPr>
                <a:spLocks noGrp="1" noRot="1" noChangeAspect="1" noMove="1" noResize="1" noEditPoints="1" noAdjustHandles="1" noChangeArrowheads="1" noChangeShapeType="1" noTextEdit="1"/>
              </p:cNvSpPr>
              <p:nvPr>
                <p:ph idx="1"/>
              </p:nvPr>
            </p:nvSpPr>
            <p:spPr>
              <a:xfrm>
                <a:off x="838200" y="2116393"/>
                <a:ext cx="10697936" cy="4308900"/>
              </a:xfrm>
              <a:blipFill>
                <a:blip r:embed="rId3"/>
                <a:stretch>
                  <a:fillRect l="-1197" t="-2263" r="-136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DCC65E7-E089-2308-D880-996859592284}"/>
              </a:ext>
            </a:extLst>
          </p:cNvPr>
          <p:cNvSpPr>
            <a:spLocks noGrp="1"/>
          </p:cNvSpPr>
          <p:nvPr>
            <p:ph type="sldNum" sz="quarter" idx="12"/>
          </p:nvPr>
        </p:nvSpPr>
        <p:spPr/>
        <p:txBody>
          <a:bodyPr/>
          <a:lstStyle/>
          <a:p>
            <a:fld id="{260BABFF-207A-4E17-BB6B-068052E132E0}" type="slidenum">
              <a:rPr lang="en-US" smtClean="0"/>
              <a:pPr/>
              <a:t>37</a:t>
            </a:fld>
            <a:endParaRPr lang="en-US"/>
          </a:p>
        </p:txBody>
      </p:sp>
    </p:spTree>
    <p:extLst>
      <p:ext uri="{BB962C8B-B14F-4D97-AF65-F5344CB8AC3E}">
        <p14:creationId xmlns:p14="http://schemas.microsoft.com/office/powerpoint/2010/main" val="197134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2137D-4D52-F782-3313-2392AECB97FE}"/>
              </a:ext>
            </a:extLst>
          </p:cNvPr>
          <p:cNvSpPr>
            <a:spLocks noGrp="1"/>
          </p:cNvSpPr>
          <p:nvPr>
            <p:ph type="title"/>
          </p:nvPr>
        </p:nvSpPr>
        <p:spPr/>
        <p:txBody>
          <a:bodyPr>
            <a:normAutofit fontScale="90000"/>
          </a:bodyPr>
          <a:lstStyle/>
          <a:p>
            <a:r>
              <a:rPr lang="en-US" dirty="0"/>
              <a:t>Unblinded Continuous Outcome with Inverse Normal Combination Test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2FE13E-EF5F-FF0E-FB1D-A9733E37F90E}"/>
                  </a:ext>
                </a:extLst>
              </p:cNvPr>
              <p:cNvSpPr>
                <a:spLocks noGrp="1"/>
              </p:cNvSpPr>
              <p:nvPr>
                <p:ph idx="1"/>
              </p:nvPr>
            </p:nvSpPr>
            <p:spPr>
              <a:xfrm>
                <a:off x="838200" y="2116393"/>
                <a:ext cx="10697936" cy="4308900"/>
              </a:xfrm>
            </p:spPr>
            <p:txBody>
              <a:bodyPr>
                <a:normAutofit/>
              </a:bodyPr>
              <a:lstStyle/>
              <a:p>
                <a:pPr marL="0" indent="0">
                  <a:buNone/>
                </a:pPr>
                <a:r>
                  <a:rPr lang="en-US" dirty="0"/>
                  <a:t>We enroll our 156 remaining participants and observe a mean (variance) of 1.7 (11.9) in the treatment arm and 0.0 (12.3) in the control arm. This results in a two-sample t-test p</a:t>
                </a:r>
                <a:r>
                  <a:rPr lang="en-US" baseline="-25000" dirty="0"/>
                  <a:t>2</a:t>
                </a:r>
                <a:r>
                  <a:rPr lang="en-US" dirty="0"/>
                  <a:t>=0.002. (Recall, p</a:t>
                </a:r>
                <a:r>
                  <a:rPr lang="en-US" baseline="-25000" dirty="0"/>
                  <a:t>1</a:t>
                </a:r>
                <a:r>
                  <a:rPr lang="en-US" dirty="0"/>
                  <a:t>=0.011.)</a:t>
                </a:r>
              </a:p>
              <a:p>
                <a:pPr marL="0" indent="0">
                  <a:buNone/>
                </a:pPr>
                <a:r>
                  <a:rPr lang="en-US" dirty="0"/>
                  <a:t>We now can apply our inverse normal probability test: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Φ</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1−0.011</m:t>
                          </m:r>
                        </m:e>
                      </m:d>
                      <m:r>
                        <a:rPr lang="en-US" b="0" i="1" smtClean="0">
                          <a:latin typeface="Cambria Math" panose="02040503050406030204" pitchFamily="18" charset="0"/>
                        </a:rPr>
                        <m:t>=2.290</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Φ</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1−0.002</m:t>
                          </m:r>
                        </m:e>
                      </m:d>
                      <m:r>
                        <a:rPr lang="en-US" b="0" i="1" smtClean="0">
                          <a:latin typeface="Cambria Math" panose="02040503050406030204" pitchFamily="18" charset="0"/>
                        </a:rPr>
                        <m:t>=2.878</m:t>
                      </m:r>
                    </m:oMath>
                  </m:oMathPara>
                </a14:m>
                <a:endParaRPr lang="en-US" sz="1200" dirty="0"/>
              </a:p>
              <a:p>
                <a:pPr marL="0" indent="0">
                  <a:buNone/>
                </a:pPr>
                <a:r>
                  <a:rPr lang="en-US" dirty="0"/>
                  <a:t>Assuming equal weights, we have for our two-sided hypothesis test:</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rPr>
                            <m:t>2</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2</m:t>
                              </m:r>
                            </m:e>
                          </m:rad>
                        </m:den>
                      </m:f>
                      <m:r>
                        <a:rPr lang="en-US" sz="2400" b="0" i="1" smtClean="0">
                          <a:latin typeface="Cambria Math" panose="02040503050406030204" pitchFamily="18" charset="0"/>
                        </a:rPr>
                        <m:t>2.290+</m:t>
                      </m:r>
                      <m:f>
                        <m:fPr>
                          <m:ctrlPr>
                            <a:rPr lang="en-US" sz="2400" i="1">
                              <a:latin typeface="Cambria Math" panose="02040503050406030204" pitchFamily="18" charset="0"/>
                            </a:rPr>
                          </m:ctrlPr>
                        </m:fPr>
                        <m:num>
                          <m:r>
                            <a:rPr lang="en-US" sz="2400" i="1">
                              <a:latin typeface="Cambria Math" panose="02040503050406030204" pitchFamily="18" charset="0"/>
                            </a:rPr>
                            <m:t>1</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2</m:t>
                              </m:r>
                            </m:e>
                          </m:rad>
                        </m:den>
                      </m:f>
                      <m:r>
                        <a:rPr lang="en-US" sz="2400" b="0" i="1" smtClean="0">
                          <a:latin typeface="Cambria Math" panose="02040503050406030204" pitchFamily="18" charset="0"/>
                        </a:rPr>
                        <m:t>2.878=3.654</m:t>
                      </m:r>
                      <m:r>
                        <a:rPr lang="en-US" sz="2400" i="1">
                          <a:latin typeface="Cambria Math" panose="02040503050406030204" pitchFamily="18" charset="0"/>
                        </a:rPr>
                        <m:t>&gt;</m:t>
                      </m:r>
                      <m:r>
                        <a:rPr lang="en-US" sz="2400" b="0" i="1" smtClean="0">
                          <a:latin typeface="Cambria Math" panose="02040503050406030204" pitchFamily="18" charset="0"/>
                        </a:rPr>
                        <m:t>1.96=</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𝑍</m:t>
                          </m:r>
                        </m:e>
                        <m:sub>
                          <m:r>
                            <a:rPr lang="en-US" sz="2400" b="0" i="1" smtClean="0">
                              <a:latin typeface="Cambria Math" panose="02040503050406030204" pitchFamily="18" charset="0"/>
                            </a:rPr>
                            <m:t>0.975</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rPr>
                            <m:t>1−</m:t>
                          </m:r>
                          <m:r>
                            <a:rPr lang="en-US" sz="2400" i="1">
                              <a:latin typeface="Cambria Math" panose="02040503050406030204" pitchFamily="18" charset="0"/>
                            </a:rPr>
                            <m:t>𝛼</m:t>
                          </m:r>
                          <m:r>
                            <a:rPr lang="en-US" sz="2400" b="0" i="1" smtClean="0">
                              <a:latin typeface="Cambria Math" panose="02040503050406030204" pitchFamily="18" charset="0"/>
                            </a:rPr>
                            <m:t>/2</m:t>
                          </m:r>
                        </m:sub>
                      </m:sSub>
                    </m:oMath>
                  </m:oMathPara>
                </a14:m>
                <a:endParaRPr lang="en-US" dirty="0"/>
              </a:p>
            </p:txBody>
          </p:sp>
        </mc:Choice>
        <mc:Fallback xmlns="">
          <p:sp>
            <p:nvSpPr>
              <p:cNvPr id="3" name="Content Placeholder 2">
                <a:extLst>
                  <a:ext uri="{FF2B5EF4-FFF2-40B4-BE49-F238E27FC236}">
                    <a16:creationId xmlns:a16="http://schemas.microsoft.com/office/drawing/2014/main" id="{DF2FE13E-EF5F-FF0E-FB1D-A9733E37F90E}"/>
                  </a:ext>
                </a:extLst>
              </p:cNvPr>
              <p:cNvSpPr>
                <a:spLocks noGrp="1" noRot="1" noChangeAspect="1" noMove="1" noResize="1" noEditPoints="1" noAdjustHandles="1" noChangeArrowheads="1" noChangeShapeType="1" noTextEdit="1"/>
              </p:cNvSpPr>
              <p:nvPr>
                <p:ph idx="1"/>
              </p:nvPr>
            </p:nvSpPr>
            <p:spPr>
              <a:xfrm>
                <a:off x="838200" y="2116393"/>
                <a:ext cx="10697936" cy="4308900"/>
              </a:xfrm>
              <a:blipFill>
                <a:blip r:embed="rId3"/>
                <a:stretch>
                  <a:fillRect l="-1197" t="-2263" r="-119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DCC65E7-E089-2308-D880-996859592284}"/>
              </a:ext>
            </a:extLst>
          </p:cNvPr>
          <p:cNvSpPr>
            <a:spLocks noGrp="1"/>
          </p:cNvSpPr>
          <p:nvPr>
            <p:ph type="sldNum" sz="quarter" idx="12"/>
          </p:nvPr>
        </p:nvSpPr>
        <p:spPr/>
        <p:txBody>
          <a:bodyPr/>
          <a:lstStyle/>
          <a:p>
            <a:fld id="{260BABFF-207A-4E17-BB6B-068052E132E0}" type="slidenum">
              <a:rPr lang="en-US" smtClean="0"/>
              <a:pPr/>
              <a:t>38</a:t>
            </a:fld>
            <a:endParaRPr lang="en-US"/>
          </a:p>
        </p:txBody>
      </p:sp>
    </p:spTree>
    <p:extLst>
      <p:ext uri="{BB962C8B-B14F-4D97-AF65-F5344CB8AC3E}">
        <p14:creationId xmlns:p14="http://schemas.microsoft.com/office/powerpoint/2010/main" val="321475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AECEB-E850-54A7-B3D2-922D9A15968A}"/>
              </a:ext>
            </a:extLst>
          </p:cNvPr>
          <p:cNvSpPr>
            <a:spLocks noGrp="1"/>
          </p:cNvSpPr>
          <p:nvPr>
            <p:ph type="title"/>
          </p:nvPr>
        </p:nvSpPr>
        <p:spPr/>
        <p:txBody>
          <a:bodyPr>
            <a:normAutofit fontScale="90000"/>
          </a:bodyPr>
          <a:lstStyle/>
          <a:p>
            <a:r>
              <a:rPr lang="en-US" dirty="0"/>
              <a:t>Unblinded Continuous Outcome with Inverse Normal Combination Test 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F28FDF-5A3A-14C3-DDBB-A44D5574174A}"/>
                  </a:ext>
                </a:extLst>
              </p:cNvPr>
              <p:cNvSpPr>
                <a:spLocks noGrp="1"/>
              </p:cNvSpPr>
              <p:nvPr>
                <p:ph idx="1"/>
              </p:nvPr>
            </p:nvSpPr>
            <p:spPr/>
            <p:txBody>
              <a:bodyPr>
                <a:normAutofit lnSpcReduction="10000"/>
              </a:bodyPr>
              <a:lstStyle/>
              <a:p>
                <a:pPr marL="0" indent="0">
                  <a:buNone/>
                </a:pPr>
                <a:r>
                  <a:rPr lang="en-US" dirty="0"/>
                  <a:t>Let’s briefly simulate a setting where the mean (variance) is 0.8 (15) for the treatment group instead of 1 (10) to see the impact:</a:t>
                </a:r>
              </a:p>
              <a:p>
                <a:r>
                  <a:rPr lang="en-US" dirty="0"/>
                  <a:t>Interim Analysis: Treatment is 0.91 (14.8), Control is 0.16 (9.2)</a:t>
                </a:r>
              </a:p>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𝑟𝑒</m:t>
                        </m:r>
                        <m:r>
                          <a:rPr lang="en-US" sz="2800" b="0" i="1" smtClean="0">
                            <a:latin typeface="Cambria Math" panose="02040503050406030204" pitchFamily="18" charset="0"/>
                          </a:rPr>
                          <m:t>−</m:t>
                        </m:r>
                        <m:r>
                          <a:rPr lang="en-US" sz="2800" b="0" i="1" smtClean="0">
                            <a:latin typeface="Cambria Math" panose="02040503050406030204" pitchFamily="18" charset="0"/>
                          </a:rPr>
                          <m:t>𝑒𝑠𝑡</m:t>
                        </m:r>
                      </m:sub>
                    </m:sSub>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4(1</m:t>
                        </m:r>
                        <m:r>
                          <a:rPr lang="en-US" sz="2800" b="0" i="1" smtClean="0">
                            <a:latin typeface="Cambria Math" panose="02040503050406030204" pitchFamily="18" charset="0"/>
                          </a:rPr>
                          <m:t>4.8</m:t>
                        </m:r>
                        <m:r>
                          <a:rPr lang="en-US" sz="2800" i="1">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𝑍</m:t>
                                    </m:r>
                                  </m:e>
                                  <m:sub>
                                    <m:r>
                                      <a:rPr lang="en-US" sz="2800" i="1">
                                        <a:latin typeface="Cambria Math" panose="02040503050406030204" pitchFamily="18" charset="0"/>
                                      </a:rPr>
                                      <m:t>0.975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𝑍</m:t>
                                    </m:r>
                                  </m:e>
                                  <m:sub>
                                    <m:r>
                                      <a:rPr lang="en-US" sz="2800" i="1">
                                        <a:latin typeface="Cambria Math" panose="02040503050406030204" pitchFamily="18" charset="0"/>
                                      </a:rPr>
                                      <m:t>0.8</m:t>
                                    </m:r>
                                  </m:sub>
                                </m:sSub>
                              </m:e>
                            </m:d>
                          </m:e>
                          <m:sup>
                            <m:r>
                              <a:rPr lang="en-US" sz="2800" i="1">
                                <a:latin typeface="Cambria Math" panose="02040503050406030204" pitchFamily="18" charset="0"/>
                              </a:rPr>
                              <m:t>2</m:t>
                            </m:r>
                          </m:sup>
                        </m:sSup>
                      </m:num>
                      <m:den>
                        <m:sSup>
                          <m:sSupPr>
                            <m:ctrlPr>
                              <a:rPr lang="en-US" sz="2800" i="1">
                                <a:latin typeface="Cambria Math" panose="02040503050406030204" pitchFamily="18" charset="0"/>
                              </a:rPr>
                            </m:ctrlPr>
                          </m:sSupPr>
                          <m:e>
                            <m:r>
                              <a:rPr lang="en-US" sz="2800" b="0" i="1" smtClean="0">
                                <a:latin typeface="Cambria Math" panose="02040503050406030204" pitchFamily="18" charset="0"/>
                              </a:rPr>
                              <m:t>(0.91−0.16)</m:t>
                            </m:r>
                          </m:e>
                          <m:sup>
                            <m:r>
                              <a:rPr lang="en-US" sz="2800" i="1">
                                <a:latin typeface="Cambria Math" panose="02040503050406030204" pitchFamily="18" charset="0"/>
                              </a:rPr>
                              <m:t>2</m:t>
                            </m:r>
                          </m:sup>
                        </m:sSup>
                      </m:den>
                    </m:f>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smtClean="0">
                            <a:latin typeface="Cambria Math" panose="02040503050406030204" pitchFamily="18" charset="0"/>
                          </a:rPr>
                          <m:t>5</m:t>
                        </m:r>
                        <m:r>
                          <a:rPr lang="en-US" sz="2800" b="0" i="1" smtClean="0">
                            <a:latin typeface="Cambria Math" panose="02040503050406030204" pitchFamily="18" charset="0"/>
                          </a:rPr>
                          <m:t>9.2</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1.96+0.84</m:t>
                                </m:r>
                              </m:e>
                            </m:d>
                          </m:e>
                          <m:sup>
                            <m:r>
                              <a:rPr lang="en-US" sz="2800" i="1">
                                <a:latin typeface="Cambria Math" panose="02040503050406030204" pitchFamily="18" charset="0"/>
                              </a:rPr>
                              <m:t>2</m:t>
                            </m:r>
                          </m:sup>
                        </m:sSup>
                      </m:num>
                      <m:den>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0.75</m:t>
                            </m:r>
                          </m:e>
                          <m:sup>
                            <m:r>
                              <a:rPr lang="en-US" sz="2800" b="0" i="1" smtClean="0">
                                <a:latin typeface="Cambria Math" panose="02040503050406030204" pitchFamily="18" charset="0"/>
                              </a:rPr>
                              <m:t>2</m:t>
                            </m:r>
                          </m:sup>
                        </m:sSup>
                      </m:den>
                    </m:f>
                    <m:r>
                      <a:rPr lang="en-US" sz="2800" i="1">
                        <a:latin typeface="Cambria Math" panose="02040503050406030204" pitchFamily="18" charset="0"/>
                      </a:rPr>
                      <m:t>=</m:t>
                    </m:r>
                    <m:r>
                      <a:rPr lang="en-US" sz="2800" b="0" i="1" smtClean="0">
                        <a:latin typeface="Cambria Math" panose="02040503050406030204" pitchFamily="18" charset="0"/>
                      </a:rPr>
                      <m:t>825.1</m:t>
                    </m:r>
                  </m:oMath>
                </a14:m>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r>
                              <a:rPr lang="en-US" b="0" i="1" smtClean="0">
                                <a:latin typeface="Cambria Math" panose="02040503050406030204" pitchFamily="18" charset="0"/>
                              </a:rPr>
                              <m:t>157,413</m:t>
                            </m:r>
                          </m:e>
                        </m:d>
                      </m:e>
                    </m:func>
                    <m:r>
                      <a:rPr lang="en-US" b="0" i="1" smtClean="0">
                        <a:latin typeface="Cambria Math" panose="02040503050406030204" pitchFamily="18" charset="0"/>
                      </a:rPr>
                      <m:t>−79=</m:t>
                    </m:r>
                  </m:oMath>
                </a14:m>
                <a:r>
                  <a:rPr lang="en-US" dirty="0"/>
                  <a:t>334 per arm</a:t>
                </a:r>
              </a:p>
              <a:p>
                <a:endParaRPr lang="en-US" dirty="0"/>
              </a:p>
              <a:p>
                <a:pPr marL="0" indent="0">
                  <a:buNone/>
                </a:pPr>
                <a:r>
                  <a:rPr lang="en-US" dirty="0"/>
                  <a:t>This represents a </a:t>
                </a:r>
                <a:r>
                  <a:rPr lang="en-US" dirty="0" err="1"/>
                  <a:t>muuuch</a:t>
                </a:r>
                <a:r>
                  <a:rPr lang="en-US" dirty="0"/>
                  <a:t> larger sample size needed in stage 2, let’s see what our results are if we do versus don’t increase:</a:t>
                </a:r>
              </a:p>
              <a:p>
                <a:endParaRPr lang="en-US" dirty="0"/>
              </a:p>
              <a:p>
                <a:pPr marL="514350" indent="-51435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B6F28FDF-5A3A-14C3-DDBB-A44D5574174A}"/>
                  </a:ext>
                </a:extLst>
              </p:cNvPr>
              <p:cNvSpPr>
                <a:spLocks noGrp="1" noRot="1" noChangeAspect="1" noMove="1" noResize="1" noEditPoints="1" noAdjustHandles="1" noChangeArrowheads="1" noChangeShapeType="1" noTextEdit="1"/>
              </p:cNvSpPr>
              <p:nvPr>
                <p:ph idx="1"/>
              </p:nvPr>
            </p:nvSpPr>
            <p:spPr>
              <a:blipFill>
                <a:blip r:embed="rId3"/>
                <a:stretch>
                  <a:fillRect l="-1217" t="-3303" r="-179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022EAE1-B6A8-9BA8-484C-80D989DE69D3}"/>
              </a:ext>
            </a:extLst>
          </p:cNvPr>
          <p:cNvSpPr>
            <a:spLocks noGrp="1"/>
          </p:cNvSpPr>
          <p:nvPr>
            <p:ph type="sldNum" sz="quarter" idx="12"/>
          </p:nvPr>
        </p:nvSpPr>
        <p:spPr/>
        <p:txBody>
          <a:bodyPr/>
          <a:lstStyle/>
          <a:p>
            <a:fld id="{260BABFF-207A-4E17-BB6B-068052E132E0}" type="slidenum">
              <a:rPr lang="en-US" smtClean="0"/>
              <a:pPr/>
              <a:t>39</a:t>
            </a:fld>
            <a:endParaRPr lang="en-US"/>
          </a:p>
        </p:txBody>
      </p:sp>
    </p:spTree>
    <p:extLst>
      <p:ext uri="{BB962C8B-B14F-4D97-AF65-F5344CB8AC3E}">
        <p14:creationId xmlns:p14="http://schemas.microsoft.com/office/powerpoint/2010/main" val="2583431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E1A7-CD95-2E39-9014-781D7DF12279}"/>
              </a:ext>
            </a:extLst>
          </p:cNvPr>
          <p:cNvSpPr>
            <a:spLocks noGrp="1"/>
          </p:cNvSpPr>
          <p:nvPr>
            <p:ph type="title"/>
          </p:nvPr>
        </p:nvSpPr>
        <p:spPr/>
        <p:txBody>
          <a:bodyPr/>
          <a:lstStyle/>
          <a:p>
            <a:r>
              <a:rPr lang="en-US" dirty="0"/>
              <a:t>Terminology</a:t>
            </a:r>
          </a:p>
        </p:txBody>
      </p:sp>
      <p:pic>
        <p:nvPicPr>
          <p:cNvPr id="6" name="Content Placeholder 5">
            <a:extLst>
              <a:ext uri="{FF2B5EF4-FFF2-40B4-BE49-F238E27FC236}">
                <a16:creationId xmlns:a16="http://schemas.microsoft.com/office/drawing/2014/main" id="{CFA10E2E-5DB7-B910-2204-2E8AA331B433}"/>
              </a:ext>
            </a:extLst>
          </p:cNvPr>
          <p:cNvPicPr>
            <a:picLocks noGrp="1" noChangeAspect="1"/>
          </p:cNvPicPr>
          <p:nvPr>
            <p:ph idx="1"/>
          </p:nvPr>
        </p:nvPicPr>
        <p:blipFill>
          <a:blip r:embed="rId3"/>
          <a:stretch>
            <a:fillRect/>
          </a:stretch>
        </p:blipFill>
        <p:spPr>
          <a:xfrm>
            <a:off x="1202695" y="1796143"/>
            <a:ext cx="9786609" cy="4470627"/>
          </a:xfrm>
        </p:spPr>
      </p:pic>
      <p:sp>
        <p:nvSpPr>
          <p:cNvPr id="4" name="Slide Number Placeholder 3">
            <a:extLst>
              <a:ext uri="{FF2B5EF4-FFF2-40B4-BE49-F238E27FC236}">
                <a16:creationId xmlns:a16="http://schemas.microsoft.com/office/drawing/2014/main" id="{65AEBF6C-0C8A-8E03-4A3F-97BEF26CBBE3}"/>
              </a:ext>
            </a:extLst>
          </p:cNvPr>
          <p:cNvSpPr>
            <a:spLocks noGrp="1"/>
          </p:cNvSpPr>
          <p:nvPr>
            <p:ph type="sldNum" sz="quarter" idx="12"/>
          </p:nvPr>
        </p:nvSpPr>
        <p:spPr/>
        <p:txBody>
          <a:bodyPr/>
          <a:lstStyle/>
          <a:p>
            <a:fld id="{260BABFF-207A-4E17-BB6B-068052E132E0}" type="slidenum">
              <a:rPr lang="en-US" smtClean="0"/>
              <a:pPr/>
              <a:t>4</a:t>
            </a:fld>
            <a:endParaRPr lang="en-US"/>
          </a:p>
        </p:txBody>
      </p:sp>
      <p:sp>
        <p:nvSpPr>
          <p:cNvPr id="7" name="TextBox 6">
            <a:extLst>
              <a:ext uri="{FF2B5EF4-FFF2-40B4-BE49-F238E27FC236}">
                <a16:creationId xmlns:a16="http://schemas.microsoft.com/office/drawing/2014/main" id="{AC7C3342-400E-5E82-F759-A045D5B00D5D}"/>
              </a:ext>
            </a:extLst>
          </p:cNvPr>
          <p:cNvSpPr txBox="1"/>
          <p:nvPr/>
        </p:nvSpPr>
        <p:spPr>
          <a:xfrm>
            <a:off x="-141427" y="3614222"/>
            <a:ext cx="1088395" cy="584775"/>
          </a:xfrm>
          <a:prstGeom prst="rect">
            <a:avLst/>
          </a:prstGeom>
          <a:noFill/>
        </p:spPr>
        <p:txBody>
          <a:bodyPr wrap="square" rtlCol="0">
            <a:spAutoFit/>
          </a:bodyPr>
          <a:lstStyle/>
          <a:p>
            <a:pPr algn="ctr"/>
            <a:r>
              <a:rPr lang="en-US" sz="1600" i="1" dirty="0"/>
              <a:t>Separate module!</a:t>
            </a:r>
          </a:p>
        </p:txBody>
      </p:sp>
      <p:sp>
        <p:nvSpPr>
          <p:cNvPr id="3" name="Left Brace 2">
            <a:extLst>
              <a:ext uri="{FF2B5EF4-FFF2-40B4-BE49-F238E27FC236}">
                <a16:creationId xmlns:a16="http://schemas.microsoft.com/office/drawing/2014/main" id="{518F9706-0426-3876-7A9F-BAF788B078FA}"/>
              </a:ext>
            </a:extLst>
          </p:cNvPr>
          <p:cNvSpPr/>
          <p:nvPr/>
        </p:nvSpPr>
        <p:spPr>
          <a:xfrm>
            <a:off x="764721" y="2800350"/>
            <a:ext cx="364495" cy="2212521"/>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76061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AECEB-E850-54A7-B3D2-922D9A15968A}"/>
              </a:ext>
            </a:extLst>
          </p:cNvPr>
          <p:cNvSpPr>
            <a:spLocks noGrp="1"/>
          </p:cNvSpPr>
          <p:nvPr>
            <p:ph type="title"/>
          </p:nvPr>
        </p:nvSpPr>
        <p:spPr>
          <a:xfrm>
            <a:off x="838200" y="1040767"/>
            <a:ext cx="10515600" cy="772382"/>
          </a:xfrm>
        </p:spPr>
        <p:txBody>
          <a:bodyPr>
            <a:normAutofit fontScale="90000"/>
          </a:bodyPr>
          <a:lstStyle/>
          <a:p>
            <a:r>
              <a:rPr lang="en-US" dirty="0"/>
              <a:t>Unblinded Continuous Outcome with Inverse Normal Combination Test 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F28FDF-5A3A-14C3-DDBB-A44D5574174A}"/>
                  </a:ext>
                </a:extLst>
              </p:cNvPr>
              <p:cNvSpPr>
                <a:spLocks noGrp="1"/>
              </p:cNvSpPr>
              <p:nvPr>
                <p:ph sz="half" idx="1"/>
              </p:nvPr>
            </p:nvSpPr>
            <p:spPr>
              <a:xfrm>
                <a:off x="838200" y="1948086"/>
                <a:ext cx="5181600" cy="4351338"/>
              </a:xfrm>
            </p:spPr>
            <p:txBody>
              <a:bodyPr>
                <a:normAutofit/>
              </a:bodyPr>
              <a:lstStyle/>
              <a:p>
                <a:pPr marL="0" indent="0">
                  <a:buNone/>
                </a:pPr>
                <a:r>
                  <a:rPr lang="en-US" b="1" u="sng" dirty="0"/>
                  <a:t>Original n</a:t>
                </a:r>
                <a:r>
                  <a:rPr lang="en-US" b="1" u="sng" baseline="-25000" dirty="0"/>
                  <a:t>2</a:t>
                </a:r>
                <a:r>
                  <a:rPr lang="en-US" b="1" u="sng" dirty="0"/>
                  <a:t>=78 per arm:</a:t>
                </a:r>
              </a:p>
              <a:p>
                <a:r>
                  <a:rPr lang="en-US" dirty="0" err="1"/>
                  <a:t>Trt</a:t>
                </a:r>
                <a:r>
                  <a:rPr lang="en-US" dirty="0"/>
                  <a:t> mean (var): 0.17 (13.4)</a:t>
                </a:r>
              </a:p>
              <a:p>
                <a:r>
                  <a:rPr lang="en-US" dirty="0"/>
                  <a:t>Con mean (var): -0.21 (8.8)</a:t>
                </a:r>
              </a:p>
              <a:p>
                <a:r>
                  <a:rPr lang="en-US" dirty="0"/>
                  <a:t>p</a:t>
                </a:r>
                <a:r>
                  <a:rPr lang="en-US" baseline="-25000" dirty="0"/>
                  <a:t>1</a:t>
                </a:r>
                <a:r>
                  <a:rPr lang="en-US" dirty="0"/>
                  <a:t>=0.172, p</a:t>
                </a:r>
                <a:r>
                  <a:rPr lang="en-US" baseline="-25000" dirty="0"/>
                  <a:t>2</a:t>
                </a:r>
                <a:r>
                  <a:rPr lang="en-US" dirty="0"/>
                  <a:t>=0.475</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Φ</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1−0.172</m:t>
                        </m:r>
                      </m:e>
                    </m:d>
                    <m:r>
                      <a:rPr lang="en-US" b="0" i="1" smtClean="0">
                        <a:latin typeface="Cambria Math" panose="02040503050406030204" pitchFamily="18" charset="0"/>
                      </a:rPr>
                      <m:t>=0.946</m:t>
                    </m:r>
                  </m:oMath>
                </a14:m>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Φ</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1−0.475</m:t>
                        </m:r>
                      </m:e>
                    </m:d>
                    <m:r>
                      <a:rPr lang="en-US" b="0" i="1" smtClean="0">
                        <a:latin typeface="Cambria Math" panose="02040503050406030204" pitchFamily="18" charset="0"/>
                      </a:rPr>
                      <m:t>=0.063</m:t>
                    </m:r>
                  </m:oMath>
                </a14:m>
                <a:endParaRPr lang="en-US" dirty="0"/>
              </a:p>
              <a:p>
                <a14:m>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2</m:t>
                            </m:r>
                          </m:sub>
                        </m:sSub>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den>
                    </m:f>
                    <m:r>
                      <a:rPr lang="en-US" b="0" i="1" smtClean="0">
                        <a:latin typeface="Cambria Math" panose="02040503050406030204" pitchFamily="18" charset="0"/>
                      </a:rPr>
                      <m:t>=0.713&lt;</m:t>
                    </m:r>
                    <m:r>
                      <a:rPr lang="en-US" b="0" i="0" smtClean="0">
                        <a:latin typeface="Cambria Math" panose="02040503050406030204" pitchFamily="18" charset="0"/>
                      </a:rPr>
                      <m:t>1.96=</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Z</m:t>
                        </m:r>
                      </m:e>
                      <m:sub>
                        <m:r>
                          <a:rPr lang="en-US" b="0" i="0" smtClean="0">
                            <a:latin typeface="Cambria Math" panose="02040503050406030204" pitchFamily="18" charset="0"/>
                          </a:rPr>
                          <m:t>0.975</m:t>
                        </m:r>
                      </m:sub>
                    </m:sSub>
                  </m:oMath>
                </a14:m>
                <a:endParaRPr lang="en-US" dirty="0"/>
              </a:p>
              <a:p>
                <a:r>
                  <a:rPr lang="en-US" dirty="0"/>
                  <a:t>Fail to reject H</a:t>
                </a:r>
                <a:r>
                  <a:rPr lang="en-US" baseline="-25000" dirty="0"/>
                  <a:t>0</a:t>
                </a:r>
                <a:endParaRPr lang="en-US" dirty="0"/>
              </a:p>
              <a:p>
                <a:endParaRPr lang="en-US" dirty="0"/>
              </a:p>
            </p:txBody>
          </p:sp>
        </mc:Choice>
        <mc:Fallback xmlns="">
          <p:sp>
            <p:nvSpPr>
              <p:cNvPr id="3" name="Content Placeholder 2">
                <a:extLst>
                  <a:ext uri="{FF2B5EF4-FFF2-40B4-BE49-F238E27FC236}">
                    <a16:creationId xmlns:a16="http://schemas.microsoft.com/office/drawing/2014/main" id="{B6F28FDF-5A3A-14C3-DDBB-A44D5574174A}"/>
                  </a:ext>
                </a:extLst>
              </p:cNvPr>
              <p:cNvSpPr>
                <a:spLocks noGrp="1" noRot="1" noChangeAspect="1" noMove="1" noResize="1" noEditPoints="1" noAdjustHandles="1" noChangeArrowheads="1" noChangeShapeType="1" noTextEdit="1"/>
              </p:cNvSpPr>
              <p:nvPr>
                <p:ph sz="half" idx="1"/>
              </p:nvPr>
            </p:nvSpPr>
            <p:spPr>
              <a:xfrm>
                <a:off x="838200" y="1948086"/>
                <a:ext cx="5181600" cy="4351338"/>
              </a:xfrm>
              <a:blipFill>
                <a:blip r:embed="rId3"/>
                <a:stretch>
                  <a:fillRect l="-2471" t="-2384" b="-14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500E399-45A1-52F5-D33D-E8189FF71A44}"/>
                  </a:ext>
                </a:extLst>
              </p:cNvPr>
              <p:cNvSpPr>
                <a:spLocks noGrp="1"/>
              </p:cNvSpPr>
              <p:nvPr>
                <p:ph sz="half" idx="2"/>
              </p:nvPr>
            </p:nvSpPr>
            <p:spPr>
              <a:xfrm>
                <a:off x="6172200" y="1948086"/>
                <a:ext cx="5181600" cy="4351338"/>
              </a:xfrm>
            </p:spPr>
            <p:txBody>
              <a:bodyPr>
                <a:normAutofit/>
              </a:bodyPr>
              <a:lstStyle/>
              <a:p>
                <a:pPr marL="0" indent="0">
                  <a:buNone/>
                </a:pPr>
                <a:r>
                  <a:rPr lang="en-US" b="1" u="sng" dirty="0"/>
                  <a:t>Increased to n</a:t>
                </a:r>
                <a:r>
                  <a:rPr lang="en-US" b="1" u="sng" baseline="-25000" dirty="0"/>
                  <a:t>2</a:t>
                </a:r>
                <a:r>
                  <a:rPr lang="en-US" b="1" u="sng" dirty="0"/>
                  <a:t>=334 per arm:</a:t>
                </a:r>
              </a:p>
              <a:p>
                <a:r>
                  <a:rPr lang="en-US" dirty="0"/>
                  <a:t>Trt mean (var): 0.93 (14.4)</a:t>
                </a:r>
              </a:p>
              <a:p>
                <a:r>
                  <a:rPr lang="en-US" dirty="0"/>
                  <a:t>Con mean (var): 0.24 (9.2)</a:t>
                </a:r>
              </a:p>
              <a:p>
                <a:r>
                  <a:rPr lang="en-US" dirty="0"/>
                  <a:t>p</a:t>
                </a:r>
                <a:r>
                  <a:rPr lang="en-US" baseline="-25000" dirty="0"/>
                  <a:t>1</a:t>
                </a:r>
                <a:r>
                  <a:rPr lang="en-US" dirty="0"/>
                  <a:t>=0.172, p</a:t>
                </a:r>
                <a:r>
                  <a:rPr lang="en-US" baseline="-25000" dirty="0"/>
                  <a:t>2</a:t>
                </a:r>
                <a:r>
                  <a:rPr lang="en-US" dirty="0"/>
                  <a:t>=0.0099</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Φ</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1−0.172</m:t>
                        </m:r>
                      </m:e>
                    </m:d>
                    <m:r>
                      <a:rPr lang="en-US" b="0" i="1" smtClean="0">
                        <a:latin typeface="Cambria Math" panose="02040503050406030204" pitchFamily="18" charset="0"/>
                      </a:rPr>
                      <m:t>=0.946</m:t>
                    </m:r>
                  </m:oMath>
                </a14:m>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Φ</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1−0.0099</m:t>
                        </m:r>
                      </m:e>
                    </m:d>
                    <m:r>
                      <a:rPr lang="en-US" b="0" i="1" smtClean="0">
                        <a:latin typeface="Cambria Math" panose="02040503050406030204" pitchFamily="18" charset="0"/>
                      </a:rPr>
                      <m:t>=2.33</m:t>
                    </m:r>
                  </m:oMath>
                </a14:m>
                <a:endParaRPr lang="en-US" dirty="0"/>
              </a:p>
              <a:p>
                <a14:m>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2</m:t>
                            </m:r>
                          </m:sub>
                        </m:sSub>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den>
                    </m:f>
                    <m:r>
                      <a:rPr lang="en-US" b="0" i="1" smtClean="0">
                        <a:latin typeface="Cambria Math" panose="02040503050406030204" pitchFamily="18" charset="0"/>
                      </a:rPr>
                      <m:t>=2.316&gt;</m:t>
                    </m:r>
                    <m:r>
                      <a:rPr lang="en-US" b="0" i="0" smtClean="0">
                        <a:latin typeface="Cambria Math" panose="02040503050406030204" pitchFamily="18" charset="0"/>
                      </a:rPr>
                      <m:t>1.96=</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Z</m:t>
                        </m:r>
                      </m:e>
                      <m:sub>
                        <m:r>
                          <a:rPr lang="en-US" b="0" i="0" smtClean="0">
                            <a:latin typeface="Cambria Math" panose="02040503050406030204" pitchFamily="18" charset="0"/>
                          </a:rPr>
                          <m:t>0.975</m:t>
                        </m:r>
                      </m:sub>
                    </m:sSub>
                  </m:oMath>
                </a14:m>
                <a:endParaRPr lang="en-US" dirty="0"/>
              </a:p>
              <a:p>
                <a:r>
                  <a:rPr lang="en-US" dirty="0"/>
                  <a:t>Reject H</a:t>
                </a:r>
                <a:r>
                  <a:rPr lang="en-US" baseline="-25000" dirty="0"/>
                  <a:t>0</a:t>
                </a:r>
                <a:r>
                  <a:rPr lang="en-US" dirty="0"/>
                  <a:t>, difference in arms</a:t>
                </a:r>
                <a:endParaRPr lang="en-US" b="1" u="sng" dirty="0"/>
              </a:p>
            </p:txBody>
          </p:sp>
        </mc:Choice>
        <mc:Fallback xmlns="">
          <p:sp>
            <p:nvSpPr>
              <p:cNvPr id="5" name="Content Placeholder 4">
                <a:extLst>
                  <a:ext uri="{FF2B5EF4-FFF2-40B4-BE49-F238E27FC236}">
                    <a16:creationId xmlns:a16="http://schemas.microsoft.com/office/drawing/2014/main" id="{4500E399-45A1-52F5-D33D-E8189FF71A44}"/>
                  </a:ext>
                </a:extLst>
              </p:cNvPr>
              <p:cNvSpPr>
                <a:spLocks noGrp="1" noRot="1" noChangeAspect="1" noMove="1" noResize="1" noEditPoints="1" noAdjustHandles="1" noChangeArrowheads="1" noChangeShapeType="1" noTextEdit="1"/>
              </p:cNvSpPr>
              <p:nvPr>
                <p:ph sz="half" idx="2"/>
              </p:nvPr>
            </p:nvSpPr>
            <p:spPr>
              <a:xfrm>
                <a:off x="6172200" y="1948086"/>
                <a:ext cx="5181600" cy="4351338"/>
              </a:xfrm>
              <a:blipFill>
                <a:blip r:embed="rId4"/>
                <a:stretch>
                  <a:fillRect l="-2471" t="-2384" b="-140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022EAE1-B6A8-9BA8-484C-80D989DE69D3}"/>
              </a:ext>
            </a:extLst>
          </p:cNvPr>
          <p:cNvSpPr>
            <a:spLocks noGrp="1"/>
          </p:cNvSpPr>
          <p:nvPr>
            <p:ph type="sldNum" sz="quarter" idx="12"/>
          </p:nvPr>
        </p:nvSpPr>
        <p:spPr/>
        <p:txBody>
          <a:bodyPr/>
          <a:lstStyle/>
          <a:p>
            <a:fld id="{260BABFF-207A-4E17-BB6B-068052E132E0}" type="slidenum">
              <a:rPr lang="en-US" smtClean="0"/>
              <a:pPr/>
              <a:t>40</a:t>
            </a:fld>
            <a:endParaRPr lang="en-US"/>
          </a:p>
        </p:txBody>
      </p:sp>
    </p:spTree>
    <p:extLst>
      <p:ext uri="{BB962C8B-B14F-4D97-AF65-F5344CB8AC3E}">
        <p14:creationId xmlns:p14="http://schemas.microsoft.com/office/powerpoint/2010/main" val="31065649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54A46D3-A1E4-01D2-79D1-EFCE93BC3EF1}"/>
              </a:ext>
            </a:extLst>
          </p:cNvPr>
          <p:cNvSpPr>
            <a:spLocks noGrp="1"/>
          </p:cNvSpPr>
          <p:nvPr>
            <p:ph type="title"/>
          </p:nvPr>
        </p:nvSpPr>
        <p:spPr/>
        <p:txBody>
          <a:bodyPr/>
          <a:lstStyle/>
          <a:p>
            <a:r>
              <a:rPr lang="en-US" dirty="0"/>
              <a:t>Combination Test Notes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87B87F5E-2512-F1CF-CD70-A534DDF70021}"/>
                  </a:ext>
                </a:extLst>
              </p:cNvPr>
              <p:cNvSpPr>
                <a:spLocks noGrp="1"/>
              </p:cNvSpPr>
              <p:nvPr>
                <p:ph idx="1"/>
              </p:nvPr>
            </p:nvSpPr>
            <p:spPr/>
            <p:txBody>
              <a:bodyPr/>
              <a:lstStyle/>
              <a:p>
                <a:r>
                  <a:rPr lang="en-US" dirty="0"/>
                  <a:t>Weights are done </a:t>
                </a:r>
                <a:r>
                  <a:rPr lang="en-US" i="1" dirty="0"/>
                  <a:t>a priori</a:t>
                </a:r>
                <a:r>
                  <a:rPr lang="en-US" dirty="0"/>
                  <a:t>, even if sample sizes are very different with re-estimation. This helps to preserve the type I error control.</a:t>
                </a:r>
              </a:p>
              <a:p>
                <a:r>
                  <a:rPr lang="en-US" dirty="0"/>
                  <a:t>Some designs incorporate interim stopping for futility and/or efficacy, but these need to be specified in advance.</a:t>
                </a:r>
              </a:p>
              <a:p>
                <a:r>
                  <a:rPr lang="en-US" dirty="0"/>
                  <a:t>In our mini-simulation example 2, we may have wished to evaluate for futility or to determine if the simulated truth of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=0.8</m:t>
                    </m:r>
                  </m:oMath>
                </a14:m>
                <a:r>
                  <a:rPr lang="en-US" dirty="0"/>
                  <a:t> was still clinically significant relative to the original assumption of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=1.</m:t>
                    </m:r>
                  </m:oMath>
                </a14:m>
                <a:endParaRPr lang="en-US" dirty="0"/>
              </a:p>
            </p:txBody>
          </p:sp>
        </mc:Choice>
        <mc:Fallback xmlns="">
          <p:sp>
            <p:nvSpPr>
              <p:cNvPr id="7" name="Content Placeholder 6">
                <a:extLst>
                  <a:ext uri="{FF2B5EF4-FFF2-40B4-BE49-F238E27FC236}">
                    <a16:creationId xmlns:a16="http://schemas.microsoft.com/office/drawing/2014/main" id="{87B87F5E-2512-F1CF-CD70-A534DDF70021}"/>
                  </a:ext>
                </a:extLst>
              </p:cNvPr>
              <p:cNvSpPr>
                <a:spLocks noGrp="1" noRot="1" noChangeAspect="1" noMove="1" noResize="1" noEditPoints="1" noAdjustHandles="1" noChangeArrowheads="1" noChangeShapeType="1" noTextEdit="1"/>
              </p:cNvSpPr>
              <p:nvPr>
                <p:ph idx="1"/>
              </p:nvPr>
            </p:nvSpPr>
            <p:spPr>
              <a:blipFill>
                <a:blip r:embed="rId2"/>
                <a:stretch>
                  <a:fillRect l="-1043" t="-2402" r="-1855"/>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336A17C3-D201-4034-6BA3-A56411AFD9F5}"/>
              </a:ext>
            </a:extLst>
          </p:cNvPr>
          <p:cNvSpPr>
            <a:spLocks noGrp="1"/>
          </p:cNvSpPr>
          <p:nvPr>
            <p:ph type="sldNum" sz="quarter" idx="12"/>
          </p:nvPr>
        </p:nvSpPr>
        <p:spPr/>
        <p:txBody>
          <a:bodyPr/>
          <a:lstStyle/>
          <a:p>
            <a:fld id="{260BABFF-207A-4E17-BB6B-068052E132E0}" type="slidenum">
              <a:rPr lang="en-US" smtClean="0"/>
              <a:pPr/>
              <a:t>41</a:t>
            </a:fld>
            <a:endParaRPr lang="en-US"/>
          </a:p>
        </p:txBody>
      </p:sp>
    </p:spTree>
    <p:extLst>
      <p:ext uri="{BB962C8B-B14F-4D97-AF65-F5344CB8AC3E}">
        <p14:creationId xmlns:p14="http://schemas.microsoft.com/office/powerpoint/2010/main" val="17801489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ADBB7-C34E-2891-99F5-7F765A459EB2}"/>
              </a:ext>
            </a:extLst>
          </p:cNvPr>
          <p:cNvSpPr>
            <a:spLocks noGrp="1"/>
          </p:cNvSpPr>
          <p:nvPr>
            <p:ph type="title"/>
          </p:nvPr>
        </p:nvSpPr>
        <p:spPr/>
        <p:txBody>
          <a:bodyPr>
            <a:normAutofit fontScale="90000"/>
          </a:bodyPr>
          <a:lstStyle/>
          <a:p>
            <a:r>
              <a:rPr lang="en-US" dirty="0"/>
              <a:t>Conditional Power/Predictive Power for Re-Estimation</a:t>
            </a:r>
          </a:p>
        </p:txBody>
      </p:sp>
      <p:sp>
        <p:nvSpPr>
          <p:cNvPr id="3" name="Content Placeholder 2">
            <a:extLst>
              <a:ext uri="{FF2B5EF4-FFF2-40B4-BE49-F238E27FC236}">
                <a16:creationId xmlns:a16="http://schemas.microsoft.com/office/drawing/2014/main" id="{65F82862-910B-B94E-7129-BEAA2019361B}"/>
              </a:ext>
            </a:extLst>
          </p:cNvPr>
          <p:cNvSpPr>
            <a:spLocks noGrp="1"/>
          </p:cNvSpPr>
          <p:nvPr>
            <p:ph idx="1"/>
          </p:nvPr>
        </p:nvSpPr>
        <p:spPr>
          <a:xfrm>
            <a:off x="838200" y="2116393"/>
            <a:ext cx="10515600" cy="4605082"/>
          </a:xfrm>
        </p:spPr>
        <p:txBody>
          <a:bodyPr>
            <a:normAutofit/>
          </a:bodyPr>
          <a:lstStyle/>
          <a:p>
            <a:r>
              <a:rPr lang="en-US" dirty="0"/>
              <a:t>It is also possible to use the frequentist conditional power or Bayesian predictive power (also called the predictive posterior probability of success or the probability of success (</a:t>
            </a:r>
            <a:r>
              <a:rPr lang="en-US" dirty="0" err="1"/>
              <a:t>PPoS</a:t>
            </a:r>
            <a:r>
              <a:rPr lang="en-US" dirty="0"/>
              <a:t>)) for re-estimation</a:t>
            </a:r>
          </a:p>
          <a:p>
            <a:r>
              <a:rPr lang="en-US" dirty="0"/>
              <a:t>At the interim analysis, the sample size needed to achieve a targeted conditional power is detected (e.g., via a grid search or other software)</a:t>
            </a:r>
          </a:p>
          <a:p>
            <a:r>
              <a:rPr lang="en-US" dirty="0"/>
              <a:t>These methods still require some form of correction for multiple testing (e.g., combination test for final inference)</a:t>
            </a:r>
          </a:p>
          <a:p>
            <a:r>
              <a:rPr lang="en-US" dirty="0"/>
              <a:t>As with any study design, operating characteristics can be evaluated via simulation studies</a:t>
            </a:r>
          </a:p>
        </p:txBody>
      </p:sp>
      <p:sp>
        <p:nvSpPr>
          <p:cNvPr id="4" name="Slide Number Placeholder 3">
            <a:extLst>
              <a:ext uri="{FF2B5EF4-FFF2-40B4-BE49-F238E27FC236}">
                <a16:creationId xmlns:a16="http://schemas.microsoft.com/office/drawing/2014/main" id="{EF8BA16B-18B0-6C47-BCBB-D7CABDE9CCA9}"/>
              </a:ext>
            </a:extLst>
          </p:cNvPr>
          <p:cNvSpPr>
            <a:spLocks noGrp="1"/>
          </p:cNvSpPr>
          <p:nvPr>
            <p:ph type="sldNum" sz="quarter" idx="12"/>
          </p:nvPr>
        </p:nvSpPr>
        <p:spPr/>
        <p:txBody>
          <a:bodyPr/>
          <a:lstStyle/>
          <a:p>
            <a:fld id="{260BABFF-207A-4E17-BB6B-068052E132E0}" type="slidenum">
              <a:rPr lang="en-US" smtClean="0"/>
              <a:pPr/>
              <a:t>42</a:t>
            </a:fld>
            <a:endParaRPr lang="en-US"/>
          </a:p>
        </p:txBody>
      </p:sp>
    </p:spTree>
    <p:extLst>
      <p:ext uri="{BB962C8B-B14F-4D97-AF65-F5344CB8AC3E}">
        <p14:creationId xmlns:p14="http://schemas.microsoft.com/office/powerpoint/2010/main" val="320110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1F5833-85CF-0FE5-B742-584D13C6D192}"/>
              </a:ext>
            </a:extLst>
          </p:cNvPr>
          <p:cNvSpPr>
            <a:spLocks noGrp="1"/>
          </p:cNvSpPr>
          <p:nvPr>
            <p:ph type="title"/>
          </p:nvPr>
        </p:nvSpPr>
        <p:spPr/>
        <p:txBody>
          <a:bodyPr/>
          <a:lstStyle/>
          <a:p>
            <a:r>
              <a:rPr lang="en-US" dirty="0"/>
              <a:t>Case Studies</a:t>
            </a:r>
          </a:p>
        </p:txBody>
      </p:sp>
      <p:sp>
        <p:nvSpPr>
          <p:cNvPr id="6" name="Text Placeholder 5">
            <a:extLst>
              <a:ext uri="{FF2B5EF4-FFF2-40B4-BE49-F238E27FC236}">
                <a16:creationId xmlns:a16="http://schemas.microsoft.com/office/drawing/2014/main" id="{94345885-26CA-7B77-56F9-10246DF14ED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D7F0B9E-C94D-B989-6CF6-391C30D2EBB3}"/>
              </a:ext>
            </a:extLst>
          </p:cNvPr>
          <p:cNvSpPr>
            <a:spLocks noGrp="1"/>
          </p:cNvSpPr>
          <p:nvPr>
            <p:ph type="sldNum" sz="quarter" idx="12"/>
          </p:nvPr>
        </p:nvSpPr>
        <p:spPr/>
        <p:txBody>
          <a:bodyPr/>
          <a:lstStyle/>
          <a:p>
            <a:fld id="{260BABFF-207A-4E17-BB6B-068052E132E0}" type="slidenum">
              <a:rPr lang="en-US" smtClean="0"/>
              <a:pPr/>
              <a:t>43</a:t>
            </a:fld>
            <a:endParaRPr lang="en-US"/>
          </a:p>
        </p:txBody>
      </p:sp>
    </p:spTree>
    <p:extLst>
      <p:ext uri="{BB962C8B-B14F-4D97-AF65-F5344CB8AC3E}">
        <p14:creationId xmlns:p14="http://schemas.microsoft.com/office/powerpoint/2010/main" val="31813479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Clinical Trial: Sample Size Re-Estimation Example I</a:t>
            </a:r>
          </a:p>
        </p:txBody>
      </p:sp>
      <p:sp>
        <p:nvSpPr>
          <p:cNvPr id="3" name="Content Placeholder 2"/>
          <p:cNvSpPr>
            <a:spLocks noGrp="1"/>
          </p:cNvSpPr>
          <p:nvPr>
            <p:ph idx="1"/>
          </p:nvPr>
        </p:nvSpPr>
        <p:spPr/>
        <p:txBody>
          <a:bodyPr>
            <a:normAutofit/>
          </a:bodyPr>
          <a:lstStyle/>
          <a:p>
            <a:pPr marL="0" indent="0">
              <a:buNone/>
            </a:pPr>
            <a:r>
              <a:rPr lang="en-US" b="1" dirty="0"/>
              <a:t>Name: </a:t>
            </a:r>
            <a:r>
              <a:rPr lang="en-US" dirty="0"/>
              <a:t>Tenecteplase versus Alteplase before Endovascular Therapy for</a:t>
            </a:r>
          </a:p>
          <a:p>
            <a:pPr marL="0" indent="0">
              <a:buNone/>
            </a:pPr>
            <a:r>
              <a:rPr lang="en-US" dirty="0"/>
              <a:t>Ischemic Stroke (EXTEND-IA TNK) (NCT02388061)</a:t>
            </a:r>
          </a:p>
          <a:p>
            <a:pPr marL="0" indent="0">
              <a:buNone/>
            </a:pPr>
            <a:r>
              <a:rPr lang="en-US" b="1" dirty="0"/>
              <a:t>Design: </a:t>
            </a:r>
            <a:r>
              <a:rPr lang="en-US" dirty="0"/>
              <a:t>multi-center, randomized, open-label, non-inferiority, blinded-outcome</a:t>
            </a:r>
            <a:endParaRPr lang="en-US" b="1" dirty="0"/>
          </a:p>
          <a:p>
            <a:pPr marL="0" indent="0">
              <a:buNone/>
            </a:pPr>
            <a:r>
              <a:rPr lang="en-US" b="1" dirty="0"/>
              <a:t>Population: </a:t>
            </a:r>
            <a:r>
              <a:rPr lang="en-US" dirty="0"/>
              <a:t>ischemic stroke within 4.5 hours after onset and eligible to undergo intravenous thrombolysis and endovascular thrombectomy</a:t>
            </a:r>
          </a:p>
          <a:p>
            <a:pPr marL="0" indent="0">
              <a:buNone/>
            </a:pPr>
            <a:r>
              <a:rPr lang="en-US" b="1" dirty="0"/>
              <a:t>Purpose: </a:t>
            </a:r>
            <a:r>
              <a:rPr lang="en-US" dirty="0"/>
              <a:t>compare intravenous tenecteplase with alteplase to evaluate non-inferiority, then potentially superiority, of tenecteplase </a:t>
            </a:r>
          </a:p>
        </p:txBody>
      </p:sp>
      <p:sp>
        <p:nvSpPr>
          <p:cNvPr id="4" name="Slide Number Placeholder 3"/>
          <p:cNvSpPr>
            <a:spLocks noGrp="1"/>
          </p:cNvSpPr>
          <p:nvPr>
            <p:ph type="sldNum" sz="quarter" idx="12"/>
          </p:nvPr>
        </p:nvSpPr>
        <p:spPr/>
        <p:txBody>
          <a:bodyPr/>
          <a:lstStyle/>
          <a:p>
            <a:fld id="{260BABFF-207A-4E17-BB6B-068052E132E0}" type="slidenum">
              <a:rPr lang="en-US" smtClean="0"/>
              <a:pPr/>
              <a:t>44</a:t>
            </a:fld>
            <a:endParaRPr lang="en-US"/>
          </a:p>
        </p:txBody>
      </p:sp>
    </p:spTree>
    <p:extLst>
      <p:ext uri="{BB962C8B-B14F-4D97-AF65-F5344CB8AC3E}">
        <p14:creationId xmlns:p14="http://schemas.microsoft.com/office/powerpoint/2010/main" val="247360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Clinical Trial: Sample Size Re-Estimation Example I</a:t>
            </a:r>
          </a:p>
        </p:txBody>
      </p:sp>
      <p:sp>
        <p:nvSpPr>
          <p:cNvPr id="3" name="Content Placeholder 2"/>
          <p:cNvSpPr>
            <a:spLocks noGrp="1"/>
          </p:cNvSpPr>
          <p:nvPr>
            <p:ph idx="1"/>
          </p:nvPr>
        </p:nvSpPr>
        <p:spPr/>
        <p:txBody>
          <a:bodyPr>
            <a:normAutofit/>
          </a:bodyPr>
          <a:lstStyle/>
          <a:p>
            <a:pPr marL="0" indent="0">
              <a:buNone/>
            </a:pPr>
            <a:r>
              <a:rPr lang="en-US" b="1" dirty="0"/>
              <a:t>N: </a:t>
            </a:r>
            <a:r>
              <a:rPr lang="en-US" dirty="0"/>
              <a:t>120 based on initial power calculation for 80% power, but substantial uncertainty over participant disposition and prevalence of outcome</a:t>
            </a:r>
            <a:endParaRPr lang="en-US" b="1" dirty="0"/>
          </a:p>
          <a:p>
            <a:pPr marL="0" indent="0">
              <a:buNone/>
            </a:pPr>
            <a:r>
              <a:rPr lang="en-US" b="1" dirty="0"/>
              <a:t>Randomization Ratio: </a:t>
            </a:r>
            <a:r>
              <a:rPr lang="en-US" dirty="0"/>
              <a:t>1:1</a:t>
            </a:r>
          </a:p>
          <a:p>
            <a:pPr marL="0" indent="0">
              <a:buNone/>
            </a:pPr>
            <a:r>
              <a:rPr lang="en-US" b="1" dirty="0"/>
              <a:t>Primary Outcome: </a:t>
            </a:r>
            <a:r>
              <a:rPr lang="en-US" dirty="0"/>
              <a:t>proportion of participants with restoration of blood flow to &gt;50% of the affected arterial territory or absence of retrievable thrombus at initial angiogram</a:t>
            </a:r>
          </a:p>
          <a:p>
            <a:pPr marL="0" indent="0">
              <a:buNone/>
            </a:pPr>
            <a:r>
              <a:rPr lang="en-US" b="1" dirty="0"/>
              <a:t>Re-Estimation Approach: </a:t>
            </a:r>
            <a:r>
              <a:rPr lang="en-US" dirty="0"/>
              <a:t>blinded re-estimation</a:t>
            </a:r>
            <a:endParaRPr lang="en-US" b="1" dirty="0"/>
          </a:p>
          <a:p>
            <a:pPr marL="0" indent="0">
              <a:buNone/>
            </a:pPr>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45</a:t>
            </a:fld>
            <a:endParaRPr lang="en-US"/>
          </a:p>
        </p:txBody>
      </p:sp>
    </p:spTree>
    <p:extLst>
      <p:ext uri="{BB962C8B-B14F-4D97-AF65-F5344CB8AC3E}">
        <p14:creationId xmlns:p14="http://schemas.microsoft.com/office/powerpoint/2010/main" val="123528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Clinical Trial: SSR Example I Conclusion</a:t>
            </a:r>
          </a:p>
        </p:txBody>
      </p:sp>
      <p:sp>
        <p:nvSpPr>
          <p:cNvPr id="3" name="Content Placeholder 2"/>
          <p:cNvSpPr>
            <a:spLocks noGrp="1"/>
          </p:cNvSpPr>
          <p:nvPr>
            <p:ph idx="1"/>
          </p:nvPr>
        </p:nvSpPr>
        <p:spPr/>
        <p:txBody>
          <a:bodyPr>
            <a:normAutofit/>
          </a:bodyPr>
          <a:lstStyle/>
          <a:p>
            <a:r>
              <a:rPr lang="en-US" dirty="0"/>
              <a:t>Blinded re-estimation approach implemented after enrollment of 100 participants</a:t>
            </a:r>
          </a:p>
          <a:p>
            <a:r>
              <a:rPr lang="en-US" dirty="0"/>
              <a:t>Re-estimated sample size was 202 participants to establish non-inferiority, a 68% increase from initial estimate of 120</a:t>
            </a:r>
          </a:p>
          <a:p>
            <a:r>
              <a:rPr lang="en-US" dirty="0"/>
              <a:t>Trial continued to enroll a total of 202 participants, 101 in each arm</a:t>
            </a:r>
          </a:p>
          <a:p>
            <a:r>
              <a:rPr lang="en-US" dirty="0"/>
              <a:t>Ultimately determined that tenecteplase (22% event rate) was non-inferior to alteplase (10% event rate)</a:t>
            </a:r>
          </a:p>
        </p:txBody>
      </p:sp>
      <p:sp>
        <p:nvSpPr>
          <p:cNvPr id="4" name="Slide Number Placeholder 3"/>
          <p:cNvSpPr>
            <a:spLocks noGrp="1"/>
          </p:cNvSpPr>
          <p:nvPr>
            <p:ph type="sldNum" sz="quarter" idx="12"/>
          </p:nvPr>
        </p:nvSpPr>
        <p:spPr/>
        <p:txBody>
          <a:bodyPr/>
          <a:lstStyle/>
          <a:p>
            <a:fld id="{260BABFF-207A-4E17-BB6B-068052E132E0}" type="slidenum">
              <a:rPr lang="en-US" smtClean="0"/>
              <a:pPr/>
              <a:t>46</a:t>
            </a:fld>
            <a:endParaRPr lang="en-US"/>
          </a:p>
        </p:txBody>
      </p:sp>
    </p:spTree>
    <p:extLst>
      <p:ext uri="{BB962C8B-B14F-4D97-AF65-F5344CB8AC3E}">
        <p14:creationId xmlns:p14="http://schemas.microsoft.com/office/powerpoint/2010/main" val="270465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Clinical Trial: Sample Size Re-Estimation Example II</a:t>
            </a:r>
          </a:p>
        </p:txBody>
      </p:sp>
      <p:sp>
        <p:nvSpPr>
          <p:cNvPr id="3" name="Content Placeholder 2"/>
          <p:cNvSpPr>
            <a:spLocks noGrp="1"/>
          </p:cNvSpPr>
          <p:nvPr>
            <p:ph idx="1"/>
          </p:nvPr>
        </p:nvSpPr>
        <p:spPr/>
        <p:txBody>
          <a:bodyPr>
            <a:normAutofit/>
          </a:bodyPr>
          <a:lstStyle/>
          <a:p>
            <a:pPr marL="0" indent="0">
              <a:buNone/>
            </a:pPr>
            <a:r>
              <a:rPr lang="en-US" b="1" dirty="0"/>
              <a:t>Name: </a:t>
            </a:r>
            <a:r>
              <a:rPr lang="en-US" dirty="0"/>
              <a:t>A Clinical Trial Comparing </a:t>
            </a:r>
            <a:r>
              <a:rPr lang="en-US" dirty="0" err="1"/>
              <a:t>Cangrelor</a:t>
            </a:r>
            <a:r>
              <a:rPr lang="en-US" dirty="0"/>
              <a:t> to Clopidogrel Standard of Care Therapy in Subjects Who Require Percutaneous Coronary Intervention (CHAMPION PHOENIX; NCT01156571)</a:t>
            </a:r>
          </a:p>
          <a:p>
            <a:pPr marL="0" indent="0">
              <a:buNone/>
            </a:pPr>
            <a:r>
              <a:rPr lang="en-US" b="1" dirty="0"/>
              <a:t>Design: </a:t>
            </a:r>
            <a:r>
              <a:rPr lang="en-US" dirty="0"/>
              <a:t>double-blind, placebo-controlled trial</a:t>
            </a:r>
          </a:p>
          <a:p>
            <a:pPr marL="0" indent="0">
              <a:buNone/>
            </a:pPr>
            <a:r>
              <a:rPr lang="en-US" b="1" dirty="0"/>
              <a:t>Population: </a:t>
            </a:r>
            <a:r>
              <a:rPr lang="en-US" dirty="0"/>
              <a:t>adults undergoing urgent or elective percutaneous coronary intervention (PCI)</a:t>
            </a:r>
          </a:p>
          <a:p>
            <a:pPr marL="0" indent="0">
              <a:buNone/>
            </a:pPr>
            <a:r>
              <a:rPr lang="en-US" b="1" dirty="0"/>
              <a:t>Purpose: </a:t>
            </a:r>
            <a:r>
              <a:rPr lang="en-US" dirty="0"/>
              <a:t>compare use of clopidogrel (SOC) with </a:t>
            </a:r>
            <a:r>
              <a:rPr lang="en-US" dirty="0" err="1"/>
              <a:t>cangrelor</a:t>
            </a:r>
            <a:r>
              <a:rPr lang="en-US" dirty="0"/>
              <a:t> (intervention)</a:t>
            </a:r>
          </a:p>
        </p:txBody>
      </p:sp>
      <p:sp>
        <p:nvSpPr>
          <p:cNvPr id="4" name="Slide Number Placeholder 3"/>
          <p:cNvSpPr>
            <a:spLocks noGrp="1"/>
          </p:cNvSpPr>
          <p:nvPr>
            <p:ph type="sldNum" sz="quarter" idx="12"/>
          </p:nvPr>
        </p:nvSpPr>
        <p:spPr/>
        <p:txBody>
          <a:bodyPr/>
          <a:lstStyle/>
          <a:p>
            <a:fld id="{260BABFF-207A-4E17-BB6B-068052E132E0}" type="slidenum">
              <a:rPr lang="en-US" smtClean="0"/>
              <a:pPr/>
              <a:t>47</a:t>
            </a:fld>
            <a:endParaRPr lang="en-US"/>
          </a:p>
        </p:txBody>
      </p:sp>
    </p:spTree>
    <p:extLst>
      <p:ext uri="{BB962C8B-B14F-4D97-AF65-F5344CB8AC3E}">
        <p14:creationId xmlns:p14="http://schemas.microsoft.com/office/powerpoint/2010/main" val="200449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Clinical Trial: Sample Size Re-Estimation Example II</a:t>
            </a:r>
          </a:p>
        </p:txBody>
      </p:sp>
      <p:sp>
        <p:nvSpPr>
          <p:cNvPr id="3" name="Content Placeholder 2"/>
          <p:cNvSpPr>
            <a:spLocks noGrp="1"/>
          </p:cNvSpPr>
          <p:nvPr>
            <p:ph idx="1"/>
          </p:nvPr>
        </p:nvSpPr>
        <p:spPr/>
        <p:txBody>
          <a:bodyPr>
            <a:normAutofit/>
          </a:bodyPr>
          <a:lstStyle/>
          <a:p>
            <a:pPr marL="0" indent="0">
              <a:buNone/>
            </a:pPr>
            <a:r>
              <a:rPr lang="en-US" b="1" dirty="0"/>
              <a:t>N: </a:t>
            </a:r>
            <a:r>
              <a:rPr lang="en-US" dirty="0"/>
              <a:t>10,900 to achieve 85% power, two-sided </a:t>
            </a:r>
            <a:r>
              <a:rPr lang="el-GR" dirty="0"/>
              <a:t>α</a:t>
            </a:r>
            <a:r>
              <a:rPr lang="en-US" dirty="0"/>
              <a:t>=0.05 for event rates of 5.1% vs. 3.9% in study arms</a:t>
            </a:r>
            <a:endParaRPr lang="en-US" b="1" dirty="0"/>
          </a:p>
          <a:p>
            <a:pPr marL="0" indent="0">
              <a:buNone/>
            </a:pPr>
            <a:r>
              <a:rPr lang="en-US" b="1" dirty="0"/>
              <a:t>Randomization Ratio: </a:t>
            </a:r>
            <a:r>
              <a:rPr lang="en-US" dirty="0"/>
              <a:t>1:1</a:t>
            </a:r>
          </a:p>
          <a:p>
            <a:pPr marL="0" indent="0">
              <a:buNone/>
            </a:pPr>
            <a:r>
              <a:rPr lang="en-US" b="1" dirty="0"/>
              <a:t>Primary Outcome: </a:t>
            </a:r>
            <a:r>
              <a:rPr lang="en-US" dirty="0"/>
              <a:t>composite of death, myocardial infarction, ischemia-driven revascularization, or stent thrombosis at 48 hours after randomization</a:t>
            </a:r>
            <a:endParaRPr lang="en-US" b="1" dirty="0"/>
          </a:p>
          <a:p>
            <a:pPr marL="0" indent="0">
              <a:buNone/>
            </a:pPr>
            <a:r>
              <a:rPr lang="en-US" b="1" dirty="0"/>
              <a:t>Re-Estimation Approach: </a:t>
            </a:r>
            <a:r>
              <a:rPr lang="en-US" dirty="0"/>
              <a:t>unblinded re-estimation after 70% enrolled, with included efficacy interim analysis</a:t>
            </a:r>
            <a:endParaRPr lang="en-US" b="1" dirty="0"/>
          </a:p>
          <a:p>
            <a:pPr marL="0" indent="0">
              <a:buNone/>
            </a:pPr>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48</a:t>
            </a:fld>
            <a:endParaRPr lang="en-US"/>
          </a:p>
        </p:txBody>
      </p:sp>
    </p:spTree>
    <p:extLst>
      <p:ext uri="{BB962C8B-B14F-4D97-AF65-F5344CB8AC3E}">
        <p14:creationId xmlns:p14="http://schemas.microsoft.com/office/powerpoint/2010/main" val="103996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Clinical Trial: SSR Example II Conclusion</a:t>
            </a:r>
          </a:p>
        </p:txBody>
      </p:sp>
      <p:sp>
        <p:nvSpPr>
          <p:cNvPr id="3" name="Content Placeholder 2"/>
          <p:cNvSpPr>
            <a:spLocks noGrp="1"/>
          </p:cNvSpPr>
          <p:nvPr>
            <p:ph idx="1"/>
          </p:nvPr>
        </p:nvSpPr>
        <p:spPr/>
        <p:txBody>
          <a:bodyPr>
            <a:normAutofit/>
          </a:bodyPr>
          <a:lstStyle/>
          <a:p>
            <a:r>
              <a:rPr lang="en-US" dirty="0" err="1"/>
              <a:t>Unlinded</a:t>
            </a:r>
            <a:r>
              <a:rPr lang="en-US" dirty="0"/>
              <a:t> re-estimation approach implemented after enrollment of 70% of study participants</a:t>
            </a:r>
          </a:p>
          <a:p>
            <a:r>
              <a:rPr lang="en-US" dirty="0"/>
              <a:t>Early stopping boundary crossed for efficacy, but DSMB recommended continuing to the planned sample size</a:t>
            </a:r>
          </a:p>
          <a:p>
            <a:r>
              <a:rPr lang="en-US" dirty="0"/>
              <a:t>Trial continued to enroll a total of 11,145 participants</a:t>
            </a:r>
          </a:p>
          <a:p>
            <a:r>
              <a:rPr lang="en-US" dirty="0"/>
              <a:t>Rate of the primary efficacy end point was 4.7% in the </a:t>
            </a:r>
            <a:r>
              <a:rPr lang="en-US" dirty="0" err="1"/>
              <a:t>cangrelor</a:t>
            </a:r>
            <a:r>
              <a:rPr lang="en-US" dirty="0"/>
              <a:t> group and 5.9% in the SOC clopidogrel group (adjusted odds ratio with </a:t>
            </a:r>
            <a:r>
              <a:rPr lang="en-US" dirty="0" err="1"/>
              <a:t>cangrelor</a:t>
            </a:r>
            <a:r>
              <a:rPr lang="en-US" dirty="0"/>
              <a:t>, 0.78; 95% confidence interval [CI], 0.66 to 0.93; P=0.005</a:t>
            </a:r>
          </a:p>
        </p:txBody>
      </p:sp>
      <p:sp>
        <p:nvSpPr>
          <p:cNvPr id="4" name="Slide Number Placeholder 3"/>
          <p:cNvSpPr>
            <a:spLocks noGrp="1"/>
          </p:cNvSpPr>
          <p:nvPr>
            <p:ph type="sldNum" sz="quarter" idx="12"/>
          </p:nvPr>
        </p:nvSpPr>
        <p:spPr/>
        <p:txBody>
          <a:bodyPr/>
          <a:lstStyle/>
          <a:p>
            <a:fld id="{260BABFF-207A-4E17-BB6B-068052E132E0}" type="slidenum">
              <a:rPr lang="en-US" smtClean="0"/>
              <a:pPr/>
              <a:t>49</a:t>
            </a:fld>
            <a:endParaRPr lang="en-US"/>
          </a:p>
        </p:txBody>
      </p:sp>
    </p:spTree>
    <p:extLst>
      <p:ext uri="{BB962C8B-B14F-4D97-AF65-F5344CB8AC3E}">
        <p14:creationId xmlns:p14="http://schemas.microsoft.com/office/powerpoint/2010/main" val="373068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Background</a:t>
            </a:r>
          </a:p>
        </p:txBody>
      </p:sp>
      <p:sp>
        <p:nvSpPr>
          <p:cNvPr id="6" name="Text Placeholder 5"/>
          <p:cNvSpPr>
            <a:spLocks noGrp="1"/>
          </p:cNvSpPr>
          <p:nvPr>
            <p:ph type="body" idx="1"/>
          </p:nvPr>
        </p:nvSpPr>
        <p:spPr/>
        <p:txBody>
          <a:bodyPr/>
          <a:lstStyle/>
          <a:p>
            <a:r>
              <a:rPr lang="en-US" dirty="0"/>
              <a:t>Sample size re-estimation, when one power calculation isn’t enough!</a:t>
            </a:r>
          </a:p>
        </p:txBody>
      </p:sp>
      <p:sp>
        <p:nvSpPr>
          <p:cNvPr id="4" name="Slide Number Placeholder 3"/>
          <p:cNvSpPr>
            <a:spLocks noGrp="1"/>
          </p:cNvSpPr>
          <p:nvPr>
            <p:ph type="sldNum" sz="quarter" idx="12"/>
          </p:nvPr>
        </p:nvSpPr>
        <p:spPr/>
        <p:txBody>
          <a:bodyPr/>
          <a:lstStyle/>
          <a:p>
            <a:fld id="{260BABFF-207A-4E17-BB6B-068052E132E0}" type="slidenum">
              <a:rPr lang="en-US" smtClean="0"/>
              <a:pPr/>
              <a:t>5</a:t>
            </a:fld>
            <a:endParaRPr lang="en-US"/>
          </a:p>
        </p:txBody>
      </p:sp>
    </p:spTree>
    <p:extLst>
      <p:ext uri="{BB962C8B-B14F-4D97-AF65-F5344CB8AC3E}">
        <p14:creationId xmlns:p14="http://schemas.microsoft.com/office/powerpoint/2010/main" val="33358808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Conclusions - I</a:t>
            </a:r>
          </a:p>
        </p:txBody>
      </p:sp>
      <p:sp>
        <p:nvSpPr>
          <p:cNvPr id="3" name="Content Placeholder 2"/>
          <p:cNvSpPr>
            <a:spLocks noGrp="1"/>
          </p:cNvSpPr>
          <p:nvPr>
            <p:ph idx="1"/>
          </p:nvPr>
        </p:nvSpPr>
        <p:spPr/>
        <p:txBody>
          <a:bodyPr/>
          <a:lstStyle/>
          <a:p>
            <a:r>
              <a:rPr lang="en-US" dirty="0"/>
              <a:t>Underpowered studies happen often and result in participant and resource waste</a:t>
            </a:r>
          </a:p>
          <a:p>
            <a:r>
              <a:rPr lang="en-US" dirty="0"/>
              <a:t>Re-estimation procedures can better use limited resources and increase likelihood of detecting an effect, if it exists</a:t>
            </a:r>
          </a:p>
          <a:p>
            <a:r>
              <a:rPr lang="en-US" dirty="0"/>
              <a:t>Blinded re-estimation methods have limited effect on type I error rate</a:t>
            </a:r>
          </a:p>
          <a:p>
            <a:r>
              <a:rPr lang="en-US" dirty="0"/>
              <a:t>Unblinded re-estimation methods may have a substantial effect on the type I error rate, potentially doubling the desired α-level, without using appropriate preplanned methods</a:t>
            </a:r>
          </a:p>
          <a:p>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50</a:t>
            </a:fld>
            <a:endParaRPr lang="en-US"/>
          </a:p>
        </p:txBody>
      </p:sp>
    </p:spTree>
    <p:extLst>
      <p:ext uri="{BB962C8B-B14F-4D97-AF65-F5344CB8AC3E}">
        <p14:creationId xmlns:p14="http://schemas.microsoft.com/office/powerpoint/2010/main" val="311694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Conclusions - II</a:t>
            </a:r>
          </a:p>
        </p:txBody>
      </p:sp>
      <p:sp>
        <p:nvSpPr>
          <p:cNvPr id="3" name="Content Placeholder 2"/>
          <p:cNvSpPr>
            <a:spLocks noGrp="1"/>
          </p:cNvSpPr>
          <p:nvPr>
            <p:ph idx="1"/>
          </p:nvPr>
        </p:nvSpPr>
        <p:spPr>
          <a:xfrm>
            <a:off x="838200" y="2116393"/>
            <a:ext cx="10515600" cy="4605082"/>
          </a:xfrm>
        </p:spPr>
        <p:txBody>
          <a:bodyPr>
            <a:normAutofit lnSpcReduction="10000"/>
          </a:bodyPr>
          <a:lstStyle/>
          <a:p>
            <a:r>
              <a:rPr lang="en-US" dirty="0"/>
              <a:t>Practical considerations should be considered and included in the protocol for how much of a sample size change would be feasible or possible (e.g., budget, timeframe, patient population, minimal effect size of interest, etc.)</a:t>
            </a:r>
          </a:p>
          <a:p>
            <a:r>
              <a:rPr lang="en-US" dirty="0"/>
              <a:t>Care should be taken in reporting interim results, since it may be possible to back-calculate the effect size if one knows general assumptions (resulting in an accidental unblinding)</a:t>
            </a:r>
          </a:p>
          <a:p>
            <a:r>
              <a:rPr lang="en-US" dirty="0"/>
              <a:t>Possible to combine re-estimation with stopping for futility, efficacy, or safety, as well as other adaptive methods</a:t>
            </a:r>
          </a:p>
          <a:p>
            <a:r>
              <a:rPr lang="en-US" dirty="0"/>
              <a:t>We only consider a small subset of methods, and more exist to explore and consider</a:t>
            </a:r>
          </a:p>
          <a:p>
            <a:endParaRPr lang="en-US" dirty="0"/>
          </a:p>
          <a:p>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51</a:t>
            </a:fld>
            <a:endParaRPr lang="en-US"/>
          </a:p>
        </p:txBody>
      </p:sp>
    </p:spTree>
    <p:extLst>
      <p:ext uri="{BB962C8B-B14F-4D97-AF65-F5344CB8AC3E}">
        <p14:creationId xmlns:p14="http://schemas.microsoft.com/office/powerpoint/2010/main" val="350337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4757-29C7-9DB3-7A14-F4C65DB4085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C8011A5-127D-F60D-5075-6673B7995304}"/>
              </a:ext>
            </a:extLst>
          </p:cNvPr>
          <p:cNvSpPr>
            <a:spLocks noGrp="1"/>
          </p:cNvSpPr>
          <p:nvPr>
            <p:ph idx="1"/>
          </p:nvPr>
        </p:nvSpPr>
        <p:spPr>
          <a:xfrm>
            <a:off x="838200" y="2116393"/>
            <a:ext cx="10515600" cy="4423200"/>
          </a:xfrm>
        </p:spPr>
        <p:txBody>
          <a:bodyPr>
            <a:normAutofit fontScale="77500" lnSpcReduction="20000"/>
          </a:bodyPr>
          <a:lstStyle/>
          <a:p>
            <a:r>
              <a:rPr lang="en-US" sz="1800" dirty="0">
                <a:effectLst/>
                <a:ea typeface="MS Mincho" panose="02020609040205080304" pitchFamily="49" charset="-128"/>
              </a:rPr>
              <a:t>Ciolino, Jody D., Alexander M. Kaizer, and Lauren </a:t>
            </a:r>
            <a:r>
              <a:rPr lang="en-US" sz="1800" dirty="0" err="1">
                <a:effectLst/>
                <a:ea typeface="MS Mincho" panose="02020609040205080304" pitchFamily="49" charset="-128"/>
              </a:rPr>
              <a:t>Balmert</a:t>
            </a:r>
            <a:r>
              <a:rPr lang="en-US" sz="1800" dirty="0">
                <a:effectLst/>
                <a:ea typeface="MS Mincho" panose="02020609040205080304" pitchFamily="49" charset="-128"/>
              </a:rPr>
              <a:t> Bonner. "Guidance on interim analysis methods in clinical trials." </a:t>
            </a:r>
            <a:r>
              <a:rPr lang="en-US" sz="1800" i="1" dirty="0">
                <a:effectLst/>
                <a:ea typeface="MS Mincho" panose="02020609040205080304" pitchFamily="49" charset="-128"/>
              </a:rPr>
              <a:t>Journal of Clinical and Translational Science </a:t>
            </a:r>
            <a:r>
              <a:rPr lang="en-US" sz="1800" dirty="0">
                <a:effectLst/>
                <a:ea typeface="MS Mincho" panose="02020609040205080304" pitchFamily="49" charset="-128"/>
              </a:rPr>
              <a:t>7.1 (2023): e124.</a:t>
            </a:r>
          </a:p>
          <a:p>
            <a:r>
              <a:rPr lang="en-US" sz="1800" dirty="0">
                <a:effectLst/>
                <a:ea typeface="MS Mincho" panose="02020609040205080304" pitchFamily="49" charset="-128"/>
              </a:rPr>
              <a:t>Kaizer, Alexander M., et al. "Recent innovations in adaptive trial designs: a review of design opportunities in translational research." </a:t>
            </a:r>
            <a:r>
              <a:rPr lang="en-US" sz="1800" i="1" dirty="0">
                <a:effectLst/>
                <a:ea typeface="MS Mincho" panose="02020609040205080304" pitchFamily="49" charset="-128"/>
              </a:rPr>
              <a:t>Journal of Clinical and Translational Science </a:t>
            </a:r>
            <a:r>
              <a:rPr lang="en-US" sz="1800" dirty="0">
                <a:effectLst/>
                <a:ea typeface="MS Mincho" panose="02020609040205080304" pitchFamily="49" charset="-128"/>
              </a:rPr>
              <a:t>(2023): 1-35.</a:t>
            </a:r>
          </a:p>
          <a:p>
            <a:r>
              <a:rPr lang="en-US" sz="1800" dirty="0" err="1">
                <a:effectLst/>
                <a:ea typeface="MS Mincho" panose="02020609040205080304" pitchFamily="49" charset="-128"/>
              </a:rPr>
              <a:t>Proschan</a:t>
            </a:r>
            <a:r>
              <a:rPr lang="en-US" sz="1800" dirty="0">
                <a:effectLst/>
                <a:ea typeface="MS Mincho" panose="02020609040205080304" pitchFamily="49" charset="-128"/>
              </a:rPr>
              <a:t>, Michael A. "Sample size re‐estimation in clinical trials." </a:t>
            </a:r>
            <a:r>
              <a:rPr lang="en-US" sz="1800" i="1" dirty="0">
                <a:effectLst/>
                <a:ea typeface="MS Mincho" panose="02020609040205080304" pitchFamily="49" charset="-128"/>
              </a:rPr>
              <a:t>Biometrical Journal: Journal of Mathematical Methods in Biosciences </a:t>
            </a:r>
            <a:r>
              <a:rPr lang="en-US" sz="1800" dirty="0">
                <a:effectLst/>
                <a:ea typeface="MS Mincho" panose="02020609040205080304" pitchFamily="49" charset="-128"/>
              </a:rPr>
              <a:t>51.2 (2009): 348-357.</a:t>
            </a:r>
          </a:p>
          <a:p>
            <a:r>
              <a:rPr lang="en-US" sz="1800" dirty="0">
                <a:effectLst/>
                <a:ea typeface="MS Mincho" panose="02020609040205080304" pitchFamily="49" charset="-128"/>
              </a:rPr>
              <a:t>Baumann, Lukas, Maximilian </a:t>
            </a:r>
            <a:r>
              <a:rPr lang="en-US" sz="1800" dirty="0" err="1">
                <a:effectLst/>
                <a:ea typeface="MS Mincho" panose="02020609040205080304" pitchFamily="49" charset="-128"/>
              </a:rPr>
              <a:t>Pilz</a:t>
            </a:r>
            <a:r>
              <a:rPr lang="en-US" sz="1800" dirty="0">
                <a:effectLst/>
                <a:ea typeface="MS Mincho" panose="02020609040205080304" pitchFamily="49" charset="-128"/>
              </a:rPr>
              <a:t>, and </a:t>
            </a:r>
            <a:r>
              <a:rPr lang="en-US" sz="1800" dirty="0" err="1">
                <a:effectLst/>
                <a:ea typeface="MS Mincho" panose="02020609040205080304" pitchFamily="49" charset="-128"/>
              </a:rPr>
              <a:t>Meinhard</a:t>
            </a:r>
            <a:r>
              <a:rPr lang="en-US" sz="1800" dirty="0">
                <a:effectLst/>
                <a:ea typeface="MS Mincho" panose="02020609040205080304" pitchFamily="49" charset="-128"/>
              </a:rPr>
              <a:t> </a:t>
            </a:r>
            <a:r>
              <a:rPr lang="en-US" sz="1800" dirty="0" err="1">
                <a:effectLst/>
                <a:ea typeface="MS Mincho" panose="02020609040205080304" pitchFamily="49" charset="-128"/>
              </a:rPr>
              <a:t>Kieser</a:t>
            </a:r>
            <a:r>
              <a:rPr lang="en-US" sz="1800" dirty="0">
                <a:effectLst/>
                <a:ea typeface="MS Mincho" panose="02020609040205080304" pitchFamily="49" charset="-128"/>
              </a:rPr>
              <a:t>. "</a:t>
            </a:r>
            <a:r>
              <a:rPr lang="en-US" sz="1800" dirty="0" err="1">
                <a:effectLst/>
                <a:ea typeface="MS Mincho" panose="02020609040205080304" pitchFamily="49" charset="-128"/>
              </a:rPr>
              <a:t>blindrecalc</a:t>
            </a:r>
            <a:r>
              <a:rPr lang="en-US" sz="1800" dirty="0">
                <a:effectLst/>
                <a:ea typeface="MS Mincho" panose="02020609040205080304" pitchFamily="49" charset="-128"/>
              </a:rPr>
              <a:t>-An R Package for Blinded Sample Size Recalculation." </a:t>
            </a:r>
            <a:r>
              <a:rPr lang="en-US" sz="1800" i="1" dirty="0">
                <a:effectLst/>
                <a:ea typeface="MS Mincho" panose="02020609040205080304" pitchFamily="49" charset="-128"/>
              </a:rPr>
              <a:t>R Journal </a:t>
            </a:r>
            <a:r>
              <a:rPr lang="en-US" sz="1800" dirty="0">
                <a:effectLst/>
                <a:ea typeface="MS Mincho" panose="02020609040205080304" pitchFamily="49" charset="-128"/>
              </a:rPr>
              <a:t>14.1 (2022).</a:t>
            </a:r>
          </a:p>
          <a:p>
            <a:r>
              <a:rPr lang="en-US" sz="1800" dirty="0">
                <a:effectLst/>
                <a:ea typeface="MS Mincho" panose="02020609040205080304" pitchFamily="49" charset="-128"/>
              </a:rPr>
              <a:t>Fleiss, Joseph L., Bruce Levin, and </a:t>
            </a:r>
            <a:r>
              <a:rPr lang="en-US" sz="1800" dirty="0" err="1">
                <a:effectLst/>
                <a:ea typeface="MS Mincho" panose="02020609040205080304" pitchFamily="49" charset="-128"/>
              </a:rPr>
              <a:t>Myunghee</a:t>
            </a:r>
            <a:r>
              <a:rPr lang="en-US" sz="1800" dirty="0">
                <a:effectLst/>
                <a:ea typeface="MS Mincho" panose="02020609040205080304" pitchFamily="49" charset="-128"/>
              </a:rPr>
              <a:t> Cho Paik. </a:t>
            </a:r>
            <a:r>
              <a:rPr lang="en-US" sz="1800" i="1" dirty="0">
                <a:effectLst/>
                <a:ea typeface="MS Mincho" panose="02020609040205080304" pitchFamily="49" charset="-128"/>
              </a:rPr>
              <a:t>Statistical methods for rates and proportions.</a:t>
            </a:r>
            <a:r>
              <a:rPr lang="en-US" sz="1800" dirty="0">
                <a:effectLst/>
                <a:ea typeface="MS Mincho" panose="02020609040205080304" pitchFamily="49" charset="-128"/>
              </a:rPr>
              <a:t> John </a:t>
            </a:r>
            <a:r>
              <a:rPr lang="en-US" sz="1800" dirty="0">
                <a:ea typeface="MS Mincho" panose="02020609040205080304" pitchFamily="49" charset="-128"/>
              </a:rPr>
              <a:t>W</a:t>
            </a:r>
            <a:r>
              <a:rPr lang="en-US" sz="1800" dirty="0">
                <a:effectLst/>
                <a:ea typeface="MS Mincho" panose="02020609040205080304" pitchFamily="49" charset="-128"/>
              </a:rPr>
              <a:t>iley &amp; Sons, 2013.</a:t>
            </a:r>
          </a:p>
          <a:p>
            <a:r>
              <a:rPr lang="en-US" sz="1800" dirty="0">
                <a:effectLst/>
                <a:ea typeface="MS Mincho" panose="02020609040205080304" pitchFamily="49" charset="-128"/>
              </a:rPr>
              <a:t>Shih, </a:t>
            </a:r>
            <a:r>
              <a:rPr lang="en-US" sz="1800" dirty="0" err="1">
                <a:effectLst/>
                <a:ea typeface="MS Mincho" panose="02020609040205080304" pitchFamily="49" charset="-128"/>
              </a:rPr>
              <a:t>Weichung</a:t>
            </a:r>
            <a:r>
              <a:rPr lang="en-US" sz="1800" dirty="0">
                <a:effectLst/>
                <a:ea typeface="MS Mincho" panose="02020609040205080304" pitchFamily="49" charset="-128"/>
              </a:rPr>
              <a:t> Joseph, and Peng‐Liang Zhao. "Design for sample size re‐estimation with interim data for double‐blind clinical trials with binary outcomes." </a:t>
            </a:r>
            <a:r>
              <a:rPr lang="en-US" sz="1800" i="1" dirty="0">
                <a:effectLst/>
                <a:ea typeface="MS Mincho" panose="02020609040205080304" pitchFamily="49" charset="-128"/>
              </a:rPr>
              <a:t>Statistics in Medicine </a:t>
            </a:r>
            <a:r>
              <a:rPr lang="en-US" sz="1800" dirty="0">
                <a:effectLst/>
                <a:ea typeface="MS Mincho" panose="02020609040205080304" pitchFamily="49" charset="-128"/>
              </a:rPr>
              <a:t>16.17 (1997): 1913-1923.</a:t>
            </a:r>
          </a:p>
          <a:p>
            <a:r>
              <a:rPr lang="en-US" sz="1800" dirty="0">
                <a:effectLst/>
                <a:ea typeface="MS Mincho" panose="02020609040205080304" pitchFamily="49" charset="-128"/>
              </a:rPr>
              <a:t>Campbell, Bruce CV, et al. "Tenecteplase versus alteplase before thrombectomy for ischemic stroke." </a:t>
            </a:r>
            <a:r>
              <a:rPr lang="en-US" sz="1800" i="1" dirty="0">
                <a:effectLst/>
                <a:ea typeface="MS Mincho" panose="02020609040205080304" pitchFamily="49" charset="-128"/>
              </a:rPr>
              <a:t>New England Journal of Medicine </a:t>
            </a:r>
            <a:r>
              <a:rPr lang="en-US" sz="1800" dirty="0">
                <a:effectLst/>
                <a:ea typeface="MS Mincho" panose="02020609040205080304" pitchFamily="49" charset="-128"/>
              </a:rPr>
              <a:t>378.17 (2018): 1573-1582.</a:t>
            </a:r>
          </a:p>
          <a:p>
            <a:r>
              <a:rPr lang="en-US" sz="1800" b="0" i="0" kern="1200" dirty="0">
                <a:solidFill>
                  <a:schemeClr val="tx1"/>
                </a:solidFill>
                <a:effectLst/>
                <a:latin typeface="+mn-lt"/>
                <a:ea typeface="+mn-ea"/>
                <a:cs typeface="+mn-cs"/>
              </a:rPr>
              <a:t>Bhatt, Deepak L., et al. "Effect of platelet inhibition with </a:t>
            </a:r>
            <a:r>
              <a:rPr lang="en-US" sz="1800" b="0" i="0" kern="1200" dirty="0" err="1">
                <a:solidFill>
                  <a:schemeClr val="tx1"/>
                </a:solidFill>
                <a:effectLst/>
                <a:latin typeface="+mn-lt"/>
                <a:ea typeface="+mn-ea"/>
                <a:cs typeface="+mn-cs"/>
              </a:rPr>
              <a:t>cangrelor</a:t>
            </a:r>
            <a:r>
              <a:rPr lang="en-US" sz="1800" b="0" i="0" kern="1200" dirty="0">
                <a:solidFill>
                  <a:schemeClr val="tx1"/>
                </a:solidFill>
                <a:effectLst/>
                <a:latin typeface="+mn-lt"/>
                <a:ea typeface="+mn-ea"/>
                <a:cs typeface="+mn-cs"/>
              </a:rPr>
              <a:t> during PCI on ischemic events." </a:t>
            </a:r>
            <a:r>
              <a:rPr lang="en-US" sz="1800" b="0" i="1" kern="1200" dirty="0">
                <a:solidFill>
                  <a:schemeClr val="tx1"/>
                </a:solidFill>
                <a:effectLst/>
                <a:latin typeface="+mn-lt"/>
                <a:ea typeface="+mn-ea"/>
                <a:cs typeface="+mn-cs"/>
              </a:rPr>
              <a:t>New England Journal of Medicine</a:t>
            </a:r>
            <a:r>
              <a:rPr lang="en-US" sz="1800" b="0" i="0" kern="1200" dirty="0">
                <a:solidFill>
                  <a:schemeClr val="tx1"/>
                </a:solidFill>
                <a:effectLst/>
                <a:latin typeface="+mn-lt"/>
                <a:ea typeface="+mn-ea"/>
                <a:cs typeface="+mn-cs"/>
              </a:rPr>
              <a:t> 368.14 (2013): 1303-1313.</a:t>
            </a:r>
          </a:p>
          <a:p>
            <a:r>
              <a:rPr lang="en-US" sz="1800" b="0" i="0" kern="1200" dirty="0">
                <a:solidFill>
                  <a:schemeClr val="tx1"/>
                </a:solidFill>
                <a:effectLst/>
                <a:latin typeface="+mn-lt"/>
                <a:ea typeface="+mn-ea"/>
                <a:cs typeface="+mn-cs"/>
              </a:rPr>
              <a:t>Leonardi, Sergio, et al. "Rationale and design of the </a:t>
            </a:r>
            <a:r>
              <a:rPr lang="en-US" sz="1800" b="0" i="0" kern="1200" dirty="0" err="1">
                <a:solidFill>
                  <a:schemeClr val="tx1"/>
                </a:solidFill>
                <a:effectLst/>
                <a:latin typeface="+mn-lt"/>
                <a:ea typeface="+mn-ea"/>
                <a:cs typeface="+mn-cs"/>
              </a:rPr>
              <a:t>Cangrelor</a:t>
            </a:r>
            <a:r>
              <a:rPr lang="en-US" sz="1800" b="0" i="0" kern="1200" dirty="0">
                <a:solidFill>
                  <a:schemeClr val="tx1"/>
                </a:solidFill>
                <a:effectLst/>
                <a:latin typeface="+mn-lt"/>
                <a:ea typeface="+mn-ea"/>
                <a:cs typeface="+mn-cs"/>
              </a:rPr>
              <a:t> versus standard therapy to </a:t>
            </a:r>
            <a:r>
              <a:rPr lang="en-US" sz="1800" b="0" i="0" kern="1200" dirty="0" err="1">
                <a:solidFill>
                  <a:schemeClr val="tx1"/>
                </a:solidFill>
                <a:effectLst/>
                <a:latin typeface="+mn-lt"/>
                <a:ea typeface="+mn-ea"/>
                <a:cs typeface="+mn-cs"/>
              </a:rPr>
              <a:t>acHieve</a:t>
            </a:r>
            <a:r>
              <a:rPr lang="en-US" sz="1800" b="0" i="0" kern="1200" dirty="0">
                <a:solidFill>
                  <a:schemeClr val="tx1"/>
                </a:solidFill>
                <a:effectLst/>
                <a:latin typeface="+mn-lt"/>
                <a:ea typeface="+mn-ea"/>
                <a:cs typeface="+mn-cs"/>
              </a:rPr>
              <a:t> optimal Management of Platelet </a:t>
            </a:r>
            <a:r>
              <a:rPr lang="en-US" sz="1800" b="0" i="0" kern="1200" dirty="0" err="1">
                <a:solidFill>
                  <a:schemeClr val="tx1"/>
                </a:solidFill>
                <a:effectLst/>
                <a:latin typeface="+mn-lt"/>
                <a:ea typeface="+mn-ea"/>
                <a:cs typeface="+mn-cs"/>
              </a:rPr>
              <a:t>InhibitiON</a:t>
            </a:r>
            <a:r>
              <a:rPr lang="en-US" sz="1800" b="0" i="0" kern="1200" dirty="0">
                <a:solidFill>
                  <a:schemeClr val="tx1"/>
                </a:solidFill>
                <a:effectLst/>
                <a:latin typeface="+mn-lt"/>
                <a:ea typeface="+mn-ea"/>
                <a:cs typeface="+mn-cs"/>
              </a:rPr>
              <a:t> PHOENIX trial." </a:t>
            </a:r>
            <a:r>
              <a:rPr lang="en-US" sz="1800" b="0" i="1" kern="1200" dirty="0">
                <a:solidFill>
                  <a:schemeClr val="tx1"/>
                </a:solidFill>
                <a:effectLst/>
                <a:latin typeface="+mn-lt"/>
                <a:ea typeface="+mn-ea"/>
                <a:cs typeface="+mn-cs"/>
              </a:rPr>
              <a:t>American heart journal </a:t>
            </a:r>
            <a:r>
              <a:rPr lang="en-US" sz="1800" b="0" i="0" kern="1200" dirty="0">
                <a:solidFill>
                  <a:schemeClr val="tx1"/>
                </a:solidFill>
                <a:effectLst/>
                <a:latin typeface="+mn-lt"/>
                <a:ea typeface="+mn-ea"/>
                <a:cs typeface="+mn-cs"/>
              </a:rPr>
              <a:t>163.5 (2012): 768-776.</a:t>
            </a:r>
          </a:p>
          <a:p>
            <a:r>
              <a:rPr lang="en-US" sz="1800" dirty="0">
                <a:effectLst/>
                <a:ea typeface="MS Mincho" panose="02020609040205080304" pitchFamily="49" charset="-128"/>
              </a:rPr>
              <a:t>US Food and Drug Administration. Adaptive designs for clinical trials of drugs and biologics guidance for industry. </a:t>
            </a:r>
            <a:r>
              <a:rPr lang="en-US" sz="1800" dirty="0">
                <a:effectLst/>
                <a:ea typeface="MS Mincho" panose="02020609040205080304" pitchFamily="49" charset="-128"/>
                <a:hlinkClick r:id="rId2"/>
              </a:rPr>
              <a:t>https://www.fda.gov/regulatory-information/search-fda-guidance-documents/adaptive-design-clinical-trials-drugs-and-biologics-guidance-industry</a:t>
            </a:r>
            <a:r>
              <a:rPr lang="en-US" sz="1800" dirty="0">
                <a:effectLst/>
                <a:ea typeface="MS Mincho" panose="02020609040205080304" pitchFamily="49" charset="-128"/>
              </a:rPr>
              <a:t> </a:t>
            </a:r>
            <a:endParaRPr lang="en-US" sz="1800" b="0" i="0" kern="1200" dirty="0">
              <a:solidFill>
                <a:schemeClr val="tx1"/>
              </a:solidFill>
              <a:effectLst/>
              <a:latin typeface="+mn-lt"/>
              <a:ea typeface="+mn-ea"/>
              <a:cs typeface="+mn-cs"/>
            </a:endParaRPr>
          </a:p>
          <a:p>
            <a:endParaRPr lang="en-US" sz="1800" b="0" i="0" kern="1200" dirty="0">
              <a:solidFill>
                <a:schemeClr val="tx1"/>
              </a:solidFill>
              <a:effectLst/>
              <a:latin typeface="+mn-lt"/>
              <a:ea typeface="+mn-ea"/>
              <a:cs typeface="+mn-cs"/>
            </a:endParaRPr>
          </a:p>
          <a:p>
            <a:endParaRPr lang="en-US" sz="1800" dirty="0">
              <a:effectLst/>
              <a:ea typeface="MS Mincho" panose="02020609040205080304" pitchFamily="49" charset="-128"/>
            </a:endParaRPr>
          </a:p>
        </p:txBody>
      </p:sp>
    </p:spTree>
    <p:extLst>
      <p:ext uri="{BB962C8B-B14F-4D97-AF65-F5344CB8AC3E}">
        <p14:creationId xmlns:p14="http://schemas.microsoft.com/office/powerpoint/2010/main" val="10461350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97180-F5FE-D2EF-6E4D-385379339131}"/>
              </a:ext>
            </a:extLst>
          </p:cNvPr>
          <p:cNvSpPr>
            <a:spLocks noGrp="1"/>
          </p:cNvSpPr>
          <p:nvPr>
            <p:ph type="title"/>
          </p:nvPr>
        </p:nvSpPr>
        <p:spPr/>
        <p:txBody>
          <a:bodyPr/>
          <a:lstStyle/>
          <a:p>
            <a:r>
              <a:rPr lang="en-US" dirty="0"/>
              <a:t>Contact Info:</a:t>
            </a:r>
          </a:p>
        </p:txBody>
      </p:sp>
      <p:sp>
        <p:nvSpPr>
          <p:cNvPr id="3" name="Content Placeholder 2">
            <a:extLst>
              <a:ext uri="{FF2B5EF4-FFF2-40B4-BE49-F238E27FC236}">
                <a16:creationId xmlns:a16="http://schemas.microsoft.com/office/drawing/2014/main" id="{7B0007C0-CDF4-97C3-F502-449928BD96CF}"/>
              </a:ext>
            </a:extLst>
          </p:cNvPr>
          <p:cNvSpPr>
            <a:spLocks noGrp="1"/>
          </p:cNvSpPr>
          <p:nvPr>
            <p:ph idx="1"/>
          </p:nvPr>
        </p:nvSpPr>
        <p:spPr>
          <a:xfrm>
            <a:off x="838200" y="1843089"/>
            <a:ext cx="10515600" cy="4333874"/>
          </a:xfrm>
        </p:spPr>
        <p:txBody>
          <a:bodyPr/>
          <a:lstStyle/>
          <a:p>
            <a:r>
              <a:rPr lang="en-US" dirty="0"/>
              <a:t>Email: </a:t>
            </a:r>
          </a:p>
          <a:p>
            <a:pPr lvl="1"/>
            <a:r>
              <a:rPr lang="en-US" dirty="0"/>
              <a:t>alex.kaizer@cuanschutz.edu</a:t>
            </a:r>
          </a:p>
          <a:p>
            <a:r>
              <a:rPr lang="en-US" dirty="0"/>
              <a:t>Website: www.alexkaizer.com</a:t>
            </a:r>
          </a:p>
          <a:p>
            <a:r>
              <a:rPr lang="en-US" dirty="0"/>
              <a:t>GitHub: </a:t>
            </a:r>
            <a:r>
              <a:rPr lang="en-US" dirty="0" err="1"/>
              <a:t>alexbiostats</a:t>
            </a:r>
            <a:endParaRPr lang="en-US" dirty="0"/>
          </a:p>
          <a:p>
            <a:endParaRPr lang="en-US" dirty="0"/>
          </a:p>
        </p:txBody>
      </p:sp>
      <p:pic>
        <p:nvPicPr>
          <p:cNvPr id="7" name="Picture 6" descr="Qr code&#10;&#10;Description automatically generated">
            <a:extLst>
              <a:ext uri="{FF2B5EF4-FFF2-40B4-BE49-F238E27FC236}">
                <a16:creationId xmlns:a16="http://schemas.microsoft.com/office/drawing/2014/main" id="{2010BD74-0AF9-1187-EADA-4879634C6F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4093" y="1038226"/>
            <a:ext cx="2971800" cy="2971800"/>
          </a:xfrm>
          <a:prstGeom prst="rect">
            <a:avLst/>
          </a:prstGeom>
        </p:spPr>
      </p:pic>
    </p:spTree>
    <p:extLst>
      <p:ext uri="{BB962C8B-B14F-4D97-AF65-F5344CB8AC3E}">
        <p14:creationId xmlns:p14="http://schemas.microsoft.com/office/powerpoint/2010/main" val="317272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Why Adapt the Sample Size?</a:t>
            </a:r>
          </a:p>
        </p:txBody>
      </p:sp>
      <p:sp>
        <p:nvSpPr>
          <p:cNvPr id="6" name="Content Placeholder 5"/>
          <p:cNvSpPr>
            <a:spLocks noGrp="1"/>
          </p:cNvSpPr>
          <p:nvPr>
            <p:ph idx="1"/>
          </p:nvPr>
        </p:nvSpPr>
        <p:spPr>
          <a:xfrm>
            <a:off x="838200" y="2116393"/>
            <a:ext cx="6870616" cy="4060569"/>
          </a:xfrm>
        </p:spPr>
        <p:txBody>
          <a:bodyPr>
            <a:normAutofit fontScale="92500"/>
          </a:bodyPr>
          <a:lstStyle/>
          <a:p>
            <a:pPr marL="0" indent="0">
              <a:buNone/>
            </a:pPr>
            <a:r>
              <a:rPr lang="en-US" i="1" dirty="0"/>
              <a:t>Hypothetical Scenario:</a:t>
            </a:r>
            <a:r>
              <a:rPr lang="en-US" dirty="0"/>
              <a:t> </a:t>
            </a:r>
          </a:p>
          <a:p>
            <a:r>
              <a:rPr lang="en-US" dirty="0"/>
              <a:t>You design and power a study on a research topic with limited prior information (i.e., there is uncertainty in your sample size calculation assumptions)</a:t>
            </a:r>
          </a:p>
          <a:p>
            <a:r>
              <a:rPr lang="en-US" dirty="0"/>
              <a:t>As the study is being conducted, the observed treatment effect is smaller than expected, </a:t>
            </a:r>
            <a:r>
              <a:rPr lang="en-US" i="1" dirty="0"/>
              <a:t>but still clinically meaningful</a:t>
            </a:r>
            <a:endParaRPr lang="en-US" dirty="0"/>
          </a:p>
          <a:p>
            <a:r>
              <a:rPr lang="en-US" dirty="0"/>
              <a:t>If we maintain the planned sample size, we may be underpowered to detect this difference</a:t>
            </a:r>
          </a:p>
        </p:txBody>
      </p:sp>
      <p:sp>
        <p:nvSpPr>
          <p:cNvPr id="4" name="Slide Number Placeholder 3"/>
          <p:cNvSpPr>
            <a:spLocks noGrp="1"/>
          </p:cNvSpPr>
          <p:nvPr>
            <p:ph type="sldNum" sz="quarter" idx="12"/>
          </p:nvPr>
        </p:nvSpPr>
        <p:spPr/>
        <p:txBody>
          <a:bodyPr/>
          <a:lstStyle/>
          <a:p>
            <a:fld id="{260BABFF-207A-4E17-BB6B-068052E132E0}" type="slidenum">
              <a:rPr lang="en-US" smtClean="0"/>
              <a:pPr/>
              <a:t>6</a:t>
            </a:fld>
            <a:endParaRPr lang="en-US" dirty="0"/>
          </a:p>
        </p:txBody>
      </p:sp>
      <p:pic>
        <p:nvPicPr>
          <p:cNvPr id="2050" name="Picture 2" descr="Image result for clinical trial"/>
          <p:cNvPicPr>
            <a:picLocks noChangeAspect="1" noChangeArrowheads="1"/>
          </p:cNvPicPr>
          <p:nvPr/>
        </p:nvPicPr>
        <p:blipFill rotWithShape="1">
          <a:blip r:embed="rId3">
            <a:extLst>
              <a:ext uri="{28A0092B-C50C-407E-A947-70E740481C1C}">
                <a14:useLocalDpi xmlns:a14="http://schemas.microsoft.com/office/drawing/2010/main" val="0"/>
              </a:ext>
            </a:extLst>
          </a:blip>
          <a:srcRect l="927" t="15478" r="59555" b="14758"/>
          <a:stretch/>
        </p:blipFill>
        <p:spPr bwMode="auto">
          <a:xfrm>
            <a:off x="7505447" y="1195076"/>
            <a:ext cx="2864313" cy="284343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clinical trial"/>
          <p:cNvPicPr>
            <a:picLocks noChangeAspect="1" noChangeArrowheads="1"/>
          </p:cNvPicPr>
          <p:nvPr/>
        </p:nvPicPr>
        <p:blipFill rotWithShape="1">
          <a:blip r:embed="rId3">
            <a:extLst>
              <a:ext uri="{28A0092B-C50C-407E-A947-70E740481C1C}">
                <a14:useLocalDpi xmlns:a14="http://schemas.microsoft.com/office/drawing/2010/main" val="0"/>
              </a:ext>
            </a:extLst>
          </a:blip>
          <a:srcRect l="41942" t="3380" r="594" b="6440"/>
          <a:stretch/>
        </p:blipFill>
        <p:spPr bwMode="auto">
          <a:xfrm>
            <a:off x="8713545" y="3827148"/>
            <a:ext cx="3312429" cy="29231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531559" y="6642556"/>
            <a:ext cx="1478290" cy="215444"/>
          </a:xfrm>
          <a:prstGeom prst="rect">
            <a:avLst/>
          </a:prstGeom>
          <a:noFill/>
        </p:spPr>
        <p:txBody>
          <a:bodyPr wrap="none" rtlCol="0">
            <a:spAutoFit/>
          </a:bodyPr>
          <a:lstStyle/>
          <a:p>
            <a:r>
              <a:rPr lang="en-US" sz="800" dirty="0"/>
              <a:t>Image Source: Everyday Health</a:t>
            </a:r>
          </a:p>
        </p:txBody>
      </p:sp>
    </p:spTree>
    <p:extLst>
      <p:ext uri="{BB962C8B-B14F-4D97-AF65-F5344CB8AC3E}">
        <p14:creationId xmlns:p14="http://schemas.microsoft.com/office/powerpoint/2010/main" val="4203381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1B7FD8-0306-6CB1-ABA0-6D1144A9EF7B}"/>
              </a:ext>
            </a:extLst>
          </p:cNvPr>
          <p:cNvSpPr>
            <a:spLocks noGrp="1"/>
          </p:cNvSpPr>
          <p:nvPr>
            <p:ph type="title"/>
          </p:nvPr>
        </p:nvSpPr>
        <p:spPr/>
        <p:txBody>
          <a:bodyPr/>
          <a:lstStyle/>
          <a:p>
            <a:r>
              <a:rPr lang="en-US" dirty="0"/>
              <a:t>Purpose</a:t>
            </a:r>
          </a:p>
        </p:txBody>
      </p:sp>
      <p:sp>
        <p:nvSpPr>
          <p:cNvPr id="6" name="Content Placeholder 5">
            <a:extLst>
              <a:ext uri="{FF2B5EF4-FFF2-40B4-BE49-F238E27FC236}">
                <a16:creationId xmlns:a16="http://schemas.microsoft.com/office/drawing/2014/main" id="{9AD419EC-0998-FC24-72E5-1AE40D761138}"/>
              </a:ext>
            </a:extLst>
          </p:cNvPr>
          <p:cNvSpPr>
            <a:spLocks noGrp="1"/>
          </p:cNvSpPr>
          <p:nvPr>
            <p:ph idx="1"/>
          </p:nvPr>
        </p:nvSpPr>
        <p:spPr/>
        <p:txBody>
          <a:bodyPr/>
          <a:lstStyle/>
          <a:p>
            <a:r>
              <a:rPr lang="en-US" dirty="0"/>
              <a:t>Sample size re-estimation allows a study to modify the planned sample size based on accumulating data to account for uncertainty of power calculations conducted during the initial design</a:t>
            </a:r>
          </a:p>
          <a:p>
            <a:r>
              <a:rPr lang="en-US" dirty="0"/>
              <a:t>Re-estimation can increase likelihood of a “successful” trial, but may also lead to a substantial increase in the needed sample size</a:t>
            </a:r>
          </a:p>
          <a:p>
            <a:r>
              <a:rPr lang="en-US" dirty="0"/>
              <a:t>Many methods exist with different considerations for any given study</a:t>
            </a:r>
          </a:p>
        </p:txBody>
      </p:sp>
      <p:sp>
        <p:nvSpPr>
          <p:cNvPr id="4" name="Slide Number Placeholder 3">
            <a:extLst>
              <a:ext uri="{FF2B5EF4-FFF2-40B4-BE49-F238E27FC236}">
                <a16:creationId xmlns:a16="http://schemas.microsoft.com/office/drawing/2014/main" id="{085D5B76-7B5E-98AD-7F30-338434B33A58}"/>
              </a:ext>
            </a:extLst>
          </p:cNvPr>
          <p:cNvSpPr>
            <a:spLocks noGrp="1"/>
          </p:cNvSpPr>
          <p:nvPr>
            <p:ph type="sldNum" sz="quarter" idx="12"/>
          </p:nvPr>
        </p:nvSpPr>
        <p:spPr/>
        <p:txBody>
          <a:bodyPr/>
          <a:lstStyle/>
          <a:p>
            <a:fld id="{260BABFF-207A-4E17-BB6B-068052E132E0}" type="slidenum">
              <a:rPr lang="en-US" smtClean="0"/>
              <a:pPr/>
              <a:t>7</a:t>
            </a:fld>
            <a:endParaRPr lang="en-US"/>
          </a:p>
        </p:txBody>
      </p:sp>
    </p:spTree>
    <p:extLst>
      <p:ext uri="{BB962C8B-B14F-4D97-AF65-F5344CB8AC3E}">
        <p14:creationId xmlns:p14="http://schemas.microsoft.com/office/powerpoint/2010/main" val="3167084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6697-C034-8089-4E54-DA95F4A4C21F}"/>
              </a:ext>
            </a:extLst>
          </p:cNvPr>
          <p:cNvSpPr>
            <a:spLocks noGrp="1"/>
          </p:cNvSpPr>
          <p:nvPr>
            <p:ph type="title"/>
          </p:nvPr>
        </p:nvSpPr>
        <p:spPr/>
        <p:txBody>
          <a:bodyPr/>
          <a:lstStyle/>
          <a:p>
            <a:r>
              <a:rPr lang="en-US" dirty="0"/>
              <a:t>Categories of Re-Estimation Approaches</a:t>
            </a:r>
          </a:p>
        </p:txBody>
      </p:sp>
      <p:sp>
        <p:nvSpPr>
          <p:cNvPr id="3" name="Content Placeholder 2">
            <a:extLst>
              <a:ext uri="{FF2B5EF4-FFF2-40B4-BE49-F238E27FC236}">
                <a16:creationId xmlns:a16="http://schemas.microsoft.com/office/drawing/2014/main" id="{769520B5-CF8F-364F-71E4-8B33E8F4E70C}"/>
              </a:ext>
            </a:extLst>
          </p:cNvPr>
          <p:cNvSpPr>
            <a:spLocks noGrp="1"/>
          </p:cNvSpPr>
          <p:nvPr>
            <p:ph idx="1"/>
          </p:nvPr>
        </p:nvSpPr>
        <p:spPr/>
        <p:txBody>
          <a:bodyPr>
            <a:normAutofit fontScale="92500" lnSpcReduction="20000"/>
          </a:bodyPr>
          <a:lstStyle/>
          <a:p>
            <a:pPr marL="0" indent="0">
              <a:buNone/>
            </a:pPr>
            <a:r>
              <a:rPr lang="en-US" dirty="0"/>
              <a:t>Two categories of re-estimation procedures exist with regards to knowledge of study arm allocation of randomized participants:</a:t>
            </a:r>
          </a:p>
          <a:p>
            <a:r>
              <a:rPr lang="en-US" b="1" dirty="0"/>
              <a:t>Blinded</a:t>
            </a:r>
            <a:endParaRPr lang="en-US" dirty="0"/>
          </a:p>
          <a:p>
            <a:pPr lvl="1"/>
            <a:r>
              <a:rPr lang="en-US" dirty="0"/>
              <a:t>Study arm allocation not known</a:t>
            </a:r>
          </a:p>
          <a:p>
            <a:pPr lvl="1"/>
            <a:r>
              <a:rPr lang="en-US" dirty="0"/>
              <a:t>Often used to estimate nuisance parameters (e.g., variance of continuous outcome, overall event rate, etc.) to revise pre-study assumed value</a:t>
            </a:r>
          </a:p>
          <a:p>
            <a:pPr lvl="1"/>
            <a:r>
              <a:rPr lang="en-US" dirty="0"/>
              <a:t>Little concerns with control of type I error rate</a:t>
            </a:r>
          </a:p>
          <a:p>
            <a:r>
              <a:rPr lang="en-US" b="1" dirty="0"/>
              <a:t>Unblinded</a:t>
            </a:r>
            <a:endParaRPr lang="en-US" dirty="0"/>
          </a:p>
          <a:p>
            <a:pPr lvl="1"/>
            <a:r>
              <a:rPr lang="en-US" dirty="0"/>
              <a:t>Study arm allocation is known</a:t>
            </a:r>
          </a:p>
          <a:p>
            <a:pPr lvl="1"/>
            <a:r>
              <a:rPr lang="en-US" dirty="0"/>
              <a:t>Often used to estimate the effect size and potentially nuisance parameters to use in revising pre-study values</a:t>
            </a:r>
          </a:p>
          <a:p>
            <a:pPr lvl="1"/>
            <a:r>
              <a:rPr lang="en-US" dirty="0"/>
              <a:t>Concerns with control of the type I error rate (similar to efficacy interim analyses)</a:t>
            </a:r>
          </a:p>
        </p:txBody>
      </p:sp>
      <p:sp>
        <p:nvSpPr>
          <p:cNvPr id="4" name="Slide Number Placeholder 3">
            <a:extLst>
              <a:ext uri="{FF2B5EF4-FFF2-40B4-BE49-F238E27FC236}">
                <a16:creationId xmlns:a16="http://schemas.microsoft.com/office/drawing/2014/main" id="{05D1C19B-9FE2-F3F3-5FF8-139AA095AE4D}"/>
              </a:ext>
            </a:extLst>
          </p:cNvPr>
          <p:cNvSpPr>
            <a:spLocks noGrp="1"/>
          </p:cNvSpPr>
          <p:nvPr>
            <p:ph type="sldNum" sz="quarter" idx="12"/>
          </p:nvPr>
        </p:nvSpPr>
        <p:spPr/>
        <p:txBody>
          <a:bodyPr/>
          <a:lstStyle/>
          <a:p>
            <a:fld id="{260BABFF-207A-4E17-BB6B-068052E132E0}" type="slidenum">
              <a:rPr lang="en-US" smtClean="0"/>
              <a:pPr/>
              <a:t>8</a:t>
            </a:fld>
            <a:endParaRPr lang="en-US"/>
          </a:p>
        </p:txBody>
      </p:sp>
    </p:spTree>
    <p:extLst>
      <p:ext uri="{BB962C8B-B14F-4D97-AF65-F5344CB8AC3E}">
        <p14:creationId xmlns:p14="http://schemas.microsoft.com/office/powerpoint/2010/main" val="257333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77F03A-A497-6349-B04B-0EF8FC2A8CA2}"/>
              </a:ext>
            </a:extLst>
          </p:cNvPr>
          <p:cNvSpPr>
            <a:spLocks noGrp="1"/>
          </p:cNvSpPr>
          <p:nvPr>
            <p:ph type="title"/>
          </p:nvPr>
        </p:nvSpPr>
        <p:spPr/>
        <p:txBody>
          <a:bodyPr/>
          <a:lstStyle/>
          <a:p>
            <a:r>
              <a:rPr lang="en-US" dirty="0"/>
              <a:t>Blinded Re-Estimation Methods</a:t>
            </a:r>
          </a:p>
        </p:txBody>
      </p:sp>
      <p:sp>
        <p:nvSpPr>
          <p:cNvPr id="6" name="Text Placeholder 5">
            <a:extLst>
              <a:ext uri="{FF2B5EF4-FFF2-40B4-BE49-F238E27FC236}">
                <a16:creationId xmlns:a16="http://schemas.microsoft.com/office/drawing/2014/main" id="{D8C38B8B-58AE-EF97-7167-D335FD9D0E8D}"/>
              </a:ext>
            </a:extLst>
          </p:cNvPr>
          <p:cNvSpPr>
            <a:spLocks noGrp="1"/>
          </p:cNvSpPr>
          <p:nvPr>
            <p:ph type="body" idx="1"/>
          </p:nvPr>
        </p:nvSpPr>
        <p:spPr/>
        <p:txBody>
          <a:bodyPr/>
          <a:lstStyle/>
          <a:p>
            <a:r>
              <a:rPr lang="en-US" dirty="0"/>
              <a:t>Putting the “new” in nuisance (parameter)</a:t>
            </a:r>
          </a:p>
        </p:txBody>
      </p:sp>
      <p:sp>
        <p:nvSpPr>
          <p:cNvPr id="4" name="Slide Number Placeholder 3">
            <a:extLst>
              <a:ext uri="{FF2B5EF4-FFF2-40B4-BE49-F238E27FC236}">
                <a16:creationId xmlns:a16="http://schemas.microsoft.com/office/drawing/2014/main" id="{10BC22D6-7F7D-826B-C4C3-3C0528671ACB}"/>
              </a:ext>
            </a:extLst>
          </p:cNvPr>
          <p:cNvSpPr>
            <a:spLocks noGrp="1"/>
          </p:cNvSpPr>
          <p:nvPr>
            <p:ph type="sldNum" sz="quarter" idx="12"/>
          </p:nvPr>
        </p:nvSpPr>
        <p:spPr/>
        <p:txBody>
          <a:bodyPr/>
          <a:lstStyle/>
          <a:p>
            <a:fld id="{260BABFF-207A-4E17-BB6B-068052E132E0}" type="slidenum">
              <a:rPr lang="en-US" smtClean="0"/>
              <a:pPr/>
              <a:t>9</a:t>
            </a:fld>
            <a:endParaRPr lang="en-US" dirty="0"/>
          </a:p>
        </p:txBody>
      </p:sp>
    </p:spTree>
    <p:extLst>
      <p:ext uri="{BB962C8B-B14F-4D97-AF65-F5344CB8AC3E}">
        <p14:creationId xmlns:p14="http://schemas.microsoft.com/office/powerpoint/2010/main" val="2988996704"/>
      </p:ext>
    </p:extLst>
  </p:cSld>
  <p:clrMapOvr>
    <a:masterClrMapping/>
  </p:clrMapOvr>
</p:sld>
</file>

<file path=ppt/theme/theme1.xml><?xml version="1.0" encoding="utf-8"?>
<a:theme xmlns:a="http://schemas.openxmlformats.org/drawingml/2006/main" name="Office Theme">
  <a:themeElements>
    <a:clrScheme name="Generic Colorado School of Public Health">
      <a:dk1>
        <a:srgbClr val="FFFFFF"/>
      </a:dk1>
      <a:lt1>
        <a:srgbClr val="080808"/>
      </a:lt1>
      <a:dk2>
        <a:srgbClr val="D8D8D8"/>
      </a:dk2>
      <a:lt2>
        <a:srgbClr val="080808"/>
      </a:lt2>
      <a:accent1>
        <a:srgbClr val="008239"/>
      </a:accent1>
      <a:accent2>
        <a:srgbClr val="005390"/>
      </a:accent2>
      <a:accent3>
        <a:srgbClr val="542378"/>
      </a:accent3>
      <a:accent4>
        <a:srgbClr val="7F0000"/>
      </a:accent4>
      <a:accent5>
        <a:srgbClr val="FFC000"/>
      </a:accent5>
      <a:accent6>
        <a:srgbClr val="262627"/>
      </a:accent6>
      <a:hlink>
        <a:srgbClr val="080808"/>
      </a:hlink>
      <a:folHlink>
        <a:srgbClr val="08080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78D46D727BB8B43B8798A80B118EDDB" ma:contentTypeVersion="0" ma:contentTypeDescription="Create a new document." ma:contentTypeScope="" ma:versionID="3a954d86e9ce22a5fe55d1f564f4b10e">
  <xsd:schema xmlns:xsd="http://www.w3.org/2001/XMLSchema" xmlns:xs="http://www.w3.org/2001/XMLSchema" xmlns:p="http://schemas.microsoft.com/office/2006/metadata/properties" targetNamespace="http://schemas.microsoft.com/office/2006/metadata/properties" ma:root="true" ma:fieldsID="6a8898fd043fd830b20f0b6098ebec2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F395C0-4C6A-4E5A-8F37-3DD794B62CF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EDB8ACA-6B42-4974-BCA8-570878EA97BB}">
  <ds:schemaRefs>
    <ds:schemaRef ds:uri="http://schemas.microsoft.com/sharepoint/v3/contenttype/forms"/>
  </ds:schemaRefs>
</ds:datastoreItem>
</file>

<file path=customXml/itemProps3.xml><?xml version="1.0" encoding="utf-8"?>
<ds:datastoreItem xmlns:ds="http://schemas.openxmlformats.org/officeDocument/2006/customXml" ds:itemID="{D5D2E692-D9F7-47F3-9509-7B9EE88A17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7979</TotalTime>
  <Words>5399</Words>
  <Application>Microsoft Office PowerPoint</Application>
  <PresentationFormat>Widescreen</PresentationFormat>
  <Paragraphs>458</Paragraphs>
  <Slides>53</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MS Mincho</vt:lpstr>
      <vt:lpstr>Arial</vt:lpstr>
      <vt:lpstr>Calibri</vt:lpstr>
      <vt:lpstr>Calibri Light</vt:lpstr>
      <vt:lpstr>Cambria Math</vt:lpstr>
      <vt:lpstr>Office Theme</vt:lpstr>
      <vt:lpstr>Adaptive and Bayesian Methods for Clinical Trial Design Short Course</vt:lpstr>
      <vt:lpstr>Some Background and Logistics</vt:lpstr>
      <vt:lpstr>Overview Paper:</vt:lpstr>
      <vt:lpstr>Terminology</vt:lpstr>
      <vt:lpstr>Background</vt:lpstr>
      <vt:lpstr>Why Adapt the Sample Size?</vt:lpstr>
      <vt:lpstr>Purpose</vt:lpstr>
      <vt:lpstr>Categories of Re-Estimation Approaches</vt:lpstr>
      <vt:lpstr>Blinded Re-Estimation Methods</vt:lpstr>
      <vt:lpstr>Continuous Outcome Sample Size Formula</vt:lpstr>
      <vt:lpstr>Blinded Continuous Outcome Method</vt:lpstr>
      <vt:lpstr>Blinded Continuous Outcome Method</vt:lpstr>
      <vt:lpstr>Blinded Continuous Outcome Example</vt:lpstr>
      <vt:lpstr>Blinded Continuous Outcome Example</vt:lpstr>
      <vt:lpstr>Binary Outcome Sample Size Formula</vt:lpstr>
      <vt:lpstr>Blinded Binary Outcome Method</vt:lpstr>
      <vt:lpstr>Blinded Binary Outcome Method</vt:lpstr>
      <vt:lpstr>Blinded Binary Outcome Method</vt:lpstr>
      <vt:lpstr>Blinded Binary Outcome Example</vt:lpstr>
      <vt:lpstr>Blinded Binary Outcome Example</vt:lpstr>
      <vt:lpstr>Blinded Binary Outcome Example</vt:lpstr>
      <vt:lpstr>Blinded Re-estimation for Binary Outcome with Blocked Randomization Method</vt:lpstr>
      <vt:lpstr>Blinded Re-estimation for Binary Outcome with Blocked Randomization Method</vt:lpstr>
      <vt:lpstr>Blinded Re-estimation for Binary Outcome with Blocked Randomization Method</vt:lpstr>
      <vt:lpstr>Blinded Re-estimation for Binary Outcome with Blocked Randomization Method</vt:lpstr>
      <vt:lpstr>Blinded Re-estimation for Binary Outcome with Blocked Randomization Method</vt:lpstr>
      <vt:lpstr>Blinded Re-estimation for Binary Outcome with Blocked Randomization Example</vt:lpstr>
      <vt:lpstr>Blinded Re-estimation for Binary Outcome with Blocked Randomization Example</vt:lpstr>
      <vt:lpstr>Blinded Re-estimation for Binary Outcome with Blocked Randomization Example</vt:lpstr>
      <vt:lpstr>Unblinded Re-Estimation Methods</vt:lpstr>
      <vt:lpstr>General Steps for Unblinded Re-Estimation</vt:lpstr>
      <vt:lpstr>Type I Error Inflation</vt:lpstr>
      <vt:lpstr>Combination Tests</vt:lpstr>
      <vt:lpstr>Inverse Normal Combination Test</vt:lpstr>
      <vt:lpstr>Unblinded Continuous Outcome with Inverse Normal Combination Test Example</vt:lpstr>
      <vt:lpstr>Unblinded Continuous Outcome with Inverse Normal Combination Test Example</vt:lpstr>
      <vt:lpstr>Unblinded Continuous Outcome with Inverse Normal Combination Test Example</vt:lpstr>
      <vt:lpstr>Unblinded Continuous Outcome with Inverse Normal Combination Test Example</vt:lpstr>
      <vt:lpstr>Unblinded Continuous Outcome with Inverse Normal Combination Test Example 2</vt:lpstr>
      <vt:lpstr>Unblinded Continuous Outcome with Inverse Normal Combination Test Example 2</vt:lpstr>
      <vt:lpstr>Combination Test Notes</vt:lpstr>
      <vt:lpstr>Conditional Power/Predictive Power for Re-Estimation</vt:lpstr>
      <vt:lpstr>Case Studies</vt:lpstr>
      <vt:lpstr>Clinical Trial: Sample Size Re-Estimation Example I</vt:lpstr>
      <vt:lpstr>Clinical Trial: Sample Size Re-Estimation Example I</vt:lpstr>
      <vt:lpstr>Clinical Trial: SSR Example I Conclusion</vt:lpstr>
      <vt:lpstr>Clinical Trial: Sample Size Re-Estimation Example II</vt:lpstr>
      <vt:lpstr>Clinical Trial: Sample Size Re-Estimation Example II</vt:lpstr>
      <vt:lpstr>Clinical Trial: SSR Example II Conclusion</vt:lpstr>
      <vt:lpstr>Module Conclusions - I</vt:lpstr>
      <vt:lpstr>Module Conclusions - II</vt:lpstr>
      <vt:lpstr>References</vt:lpstr>
      <vt:lpstr>Contact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Test Presentation</dc:title>
  <dc:creator>Price, Kara</dc:creator>
  <cp:lastModifiedBy>Kaizer, Alex M</cp:lastModifiedBy>
  <cp:revision>295</cp:revision>
  <dcterms:created xsi:type="dcterms:W3CDTF">2015-07-27T20:53:12Z</dcterms:created>
  <dcterms:modified xsi:type="dcterms:W3CDTF">2024-05-31T16:03:19Z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0x010100378D46D727BB8B43B8798A80B118EDDB</vt:lpwstr>
  </property>
  <property fmtid="{D5CDD505-2E9C-101B-9397-08002B2CF9AE}" pid="3" name="AuthorIds_UIVersion_512">
    <vt:lpwstr>12</vt:lpwstr>
  </property>
  <property fmtid="{D5CDD505-2E9C-101B-9397-08002B2CF9AE}" pid="4" name="AuthorIds_UIVersion_1024">
    <vt:lpwstr>12</vt:lpwstr>
  </property>
</Properties>
</file>