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329" r:id="rId5"/>
    <p:sldId id="277" r:id="rId6"/>
    <p:sldId id="268" r:id="rId7"/>
    <p:sldId id="267" r:id="rId8"/>
    <p:sldId id="264" r:id="rId9"/>
    <p:sldId id="266" r:id="rId10"/>
    <p:sldId id="327" r:id="rId11"/>
    <p:sldId id="278" r:id="rId12"/>
    <p:sldId id="272" r:id="rId13"/>
    <p:sldId id="270" r:id="rId14"/>
    <p:sldId id="271" r:id="rId15"/>
    <p:sldId id="315" r:id="rId16"/>
    <p:sldId id="316" r:id="rId17"/>
    <p:sldId id="276" r:id="rId18"/>
    <p:sldId id="305" r:id="rId19"/>
    <p:sldId id="307" r:id="rId20"/>
    <p:sldId id="332" r:id="rId21"/>
    <p:sldId id="331" r:id="rId22"/>
    <p:sldId id="513" r:id="rId23"/>
    <p:sldId id="341" r:id="rId24"/>
    <p:sldId id="426" r:id="rId25"/>
    <p:sldId id="334" r:id="rId26"/>
    <p:sldId id="333" r:id="rId27"/>
    <p:sldId id="335" r:id="rId28"/>
    <p:sldId id="336" r:id="rId29"/>
    <p:sldId id="428" r:id="rId30"/>
    <p:sldId id="340" r:id="rId31"/>
    <p:sldId id="338" r:id="rId32"/>
    <p:sldId id="425" r:id="rId33"/>
    <p:sldId id="337" r:id="rId34"/>
    <p:sldId id="431" r:id="rId35"/>
    <p:sldId id="427" r:id="rId36"/>
    <p:sldId id="429" r:id="rId37"/>
    <p:sldId id="430" r:id="rId38"/>
    <p:sldId id="343" r:id="rId39"/>
    <p:sldId id="418" r:id="rId40"/>
    <p:sldId id="424" r:id="rId41"/>
    <p:sldId id="419" r:id="rId42"/>
    <p:sldId id="421" r:id="rId43"/>
    <p:sldId id="423" r:id="rId44"/>
    <p:sldId id="420" r:id="rId45"/>
    <p:sldId id="422" r:id="rId46"/>
    <p:sldId id="330" r:id="rId47"/>
    <p:sldId id="511" r:id="rId48"/>
    <p:sldId id="512" r:id="rId49"/>
    <p:sldId id="309" r:id="rId50"/>
    <p:sldId id="310" r:id="rId51"/>
    <p:sldId id="312" r:id="rId52"/>
    <p:sldId id="275" r:id="rId53"/>
    <p:sldId id="49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0E7A2-156F-40D8-9042-B328BD19A520}">
          <p14:sldIdLst>
            <p14:sldId id="329"/>
            <p14:sldId id="277"/>
            <p14:sldId id="268"/>
            <p14:sldId id="267"/>
            <p14:sldId id="264"/>
            <p14:sldId id="266"/>
            <p14:sldId id="327"/>
            <p14:sldId id="278"/>
            <p14:sldId id="272"/>
            <p14:sldId id="270"/>
            <p14:sldId id="271"/>
            <p14:sldId id="315"/>
            <p14:sldId id="316"/>
            <p14:sldId id="276"/>
            <p14:sldId id="305"/>
            <p14:sldId id="307"/>
            <p14:sldId id="332"/>
            <p14:sldId id="331"/>
            <p14:sldId id="513"/>
            <p14:sldId id="341"/>
            <p14:sldId id="426"/>
            <p14:sldId id="334"/>
            <p14:sldId id="333"/>
            <p14:sldId id="335"/>
            <p14:sldId id="336"/>
            <p14:sldId id="428"/>
            <p14:sldId id="340"/>
            <p14:sldId id="338"/>
            <p14:sldId id="425"/>
            <p14:sldId id="337"/>
            <p14:sldId id="431"/>
            <p14:sldId id="427"/>
            <p14:sldId id="429"/>
            <p14:sldId id="430"/>
            <p14:sldId id="343"/>
            <p14:sldId id="418"/>
            <p14:sldId id="424"/>
            <p14:sldId id="419"/>
            <p14:sldId id="421"/>
            <p14:sldId id="423"/>
            <p14:sldId id="420"/>
            <p14:sldId id="422"/>
            <p14:sldId id="330"/>
            <p14:sldId id="511"/>
            <p14:sldId id="512"/>
            <p14:sldId id="309"/>
            <p14:sldId id="310"/>
            <p14:sldId id="312"/>
            <p14:sldId id="275"/>
            <p14:sldId id="4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36" autoAdjust="0"/>
  </p:normalViewPr>
  <p:slideViewPr>
    <p:cSldViewPr snapToGrid="0">
      <p:cViewPr varScale="1">
        <p:scale>
          <a:sx n="94" d="100"/>
          <a:sy n="94" d="100"/>
        </p:scale>
        <p:origin x="1464"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6F325-4E3A-4A07-9D27-CCF5150B338E}" type="datetimeFigureOut">
              <a:rPr lang="en-US" smtClean="0"/>
              <a:t>5/24/2024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EEE41-A4DF-4714-A5A0-DF34E988F945}" type="slidenum">
              <a:rPr lang="en-US" smtClean="0"/>
              <a:t>‹#›</a:t>
            </a:fld>
            <a:endParaRPr lang="en-US"/>
          </a:p>
        </p:txBody>
      </p:sp>
    </p:spTree>
    <p:extLst>
      <p:ext uri="{BB962C8B-B14F-4D97-AF65-F5344CB8AC3E}">
        <p14:creationId xmlns:p14="http://schemas.microsoft.com/office/powerpoint/2010/main" val="3293028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F601-252A-45E2-9DD7-BE4ED440ECE7}"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7AC0A-6604-464F-889C-A0807269330A}" type="slidenum">
              <a:rPr lang="en-US" smtClean="0"/>
              <a:t>‹#›</a:t>
            </a:fld>
            <a:endParaRPr lang="en-US"/>
          </a:p>
        </p:txBody>
      </p:sp>
    </p:spTree>
    <p:extLst>
      <p:ext uri="{BB962C8B-B14F-4D97-AF65-F5344CB8AC3E}">
        <p14:creationId xmlns:p14="http://schemas.microsoft.com/office/powerpoint/2010/main" val="24578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xx</a:t>
            </a:r>
          </a:p>
        </p:txBody>
      </p:sp>
      <p:sp>
        <p:nvSpPr>
          <p:cNvPr id="4" name="Slide Number Placeholder 3"/>
          <p:cNvSpPr>
            <a:spLocks noGrp="1"/>
          </p:cNvSpPr>
          <p:nvPr>
            <p:ph type="sldNum" sz="quarter" idx="5"/>
          </p:nvPr>
        </p:nvSpPr>
        <p:spPr/>
        <p:txBody>
          <a:bodyPr/>
          <a:lstStyle/>
          <a:p>
            <a:fld id="{CE77AC0A-6604-464F-889C-A0807269330A}" type="slidenum">
              <a:rPr lang="en-US" smtClean="0"/>
              <a:t>1</a:t>
            </a:fld>
            <a:endParaRPr lang="en-US"/>
          </a:p>
        </p:txBody>
      </p:sp>
    </p:spTree>
    <p:extLst>
      <p:ext uri="{BB962C8B-B14F-4D97-AF65-F5344CB8AC3E}">
        <p14:creationId xmlns:p14="http://schemas.microsoft.com/office/powerpoint/2010/main" val="94923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from NIH website: https://www.nih.gov/health-information/nih-clinical-research-trials-you/basics</a:t>
            </a:r>
          </a:p>
        </p:txBody>
      </p:sp>
      <p:sp>
        <p:nvSpPr>
          <p:cNvPr id="4" name="Slide Number Placeholder 3"/>
          <p:cNvSpPr>
            <a:spLocks noGrp="1"/>
          </p:cNvSpPr>
          <p:nvPr>
            <p:ph type="sldNum" sz="quarter" idx="5"/>
          </p:nvPr>
        </p:nvSpPr>
        <p:spPr/>
        <p:txBody>
          <a:bodyPr/>
          <a:lstStyle/>
          <a:p>
            <a:fld id="{CE77AC0A-6604-464F-889C-A0807269330A}" type="slidenum">
              <a:rPr lang="en-US" smtClean="0"/>
              <a:t>17</a:t>
            </a:fld>
            <a:endParaRPr lang="en-US"/>
          </a:p>
        </p:txBody>
      </p:sp>
    </p:spTree>
    <p:extLst>
      <p:ext uri="{BB962C8B-B14F-4D97-AF65-F5344CB8AC3E}">
        <p14:creationId xmlns:p14="http://schemas.microsoft.com/office/powerpoint/2010/main" val="326836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Composite definition: </a:t>
            </a:r>
            <a:r>
              <a:rPr lang="en-US" dirty="0" err="1"/>
              <a:t>Meinert</a:t>
            </a:r>
            <a:r>
              <a:rPr lang="en-US" dirty="0"/>
              <a:t> CL. </a:t>
            </a:r>
            <a:r>
              <a:rPr lang="en-US" i="1" dirty="0"/>
              <a:t>Clinical Trials Dictionary</a:t>
            </a:r>
            <a:r>
              <a:rPr lang="en-US" dirty="0"/>
              <a:t>, 1996.</a:t>
            </a:r>
          </a:p>
        </p:txBody>
      </p:sp>
      <p:sp>
        <p:nvSpPr>
          <p:cNvPr id="4" name="Slide Number Placeholder 3"/>
          <p:cNvSpPr>
            <a:spLocks noGrp="1"/>
          </p:cNvSpPr>
          <p:nvPr>
            <p:ph type="sldNum" sz="quarter" idx="5"/>
          </p:nvPr>
        </p:nvSpPr>
        <p:spPr/>
        <p:txBody>
          <a:bodyPr/>
          <a:lstStyle/>
          <a:p>
            <a:fld id="{CE77AC0A-6604-464F-889C-A0807269330A}" type="slidenum">
              <a:rPr lang="en-US" smtClean="0"/>
              <a:t>26</a:t>
            </a:fld>
            <a:endParaRPr lang="en-US"/>
          </a:p>
        </p:txBody>
      </p:sp>
    </p:spTree>
    <p:extLst>
      <p:ext uri="{BB962C8B-B14F-4D97-AF65-F5344CB8AC3E}">
        <p14:creationId xmlns:p14="http://schemas.microsoft.com/office/powerpoint/2010/main" val="3510101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https://clinicaltrials.gov/study-basics/glossary</a:t>
            </a:r>
          </a:p>
        </p:txBody>
      </p:sp>
      <p:sp>
        <p:nvSpPr>
          <p:cNvPr id="4" name="Slide Number Placeholder 3"/>
          <p:cNvSpPr>
            <a:spLocks noGrp="1"/>
          </p:cNvSpPr>
          <p:nvPr>
            <p:ph type="sldNum" sz="quarter" idx="5"/>
          </p:nvPr>
        </p:nvSpPr>
        <p:spPr/>
        <p:txBody>
          <a:bodyPr/>
          <a:lstStyle/>
          <a:p>
            <a:fld id="{CE77AC0A-6604-464F-889C-A0807269330A}" type="slidenum">
              <a:rPr lang="en-US" smtClean="0"/>
              <a:t>28</a:t>
            </a:fld>
            <a:endParaRPr lang="en-US"/>
          </a:p>
        </p:txBody>
      </p:sp>
    </p:spTree>
    <p:extLst>
      <p:ext uri="{BB962C8B-B14F-4D97-AF65-F5344CB8AC3E}">
        <p14:creationId xmlns:p14="http://schemas.microsoft.com/office/powerpoint/2010/main" val="398275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https://www.ncbi.nlm.nih.gov/books/NBK44024/; https://www.nottingham.ac.uk/helmopen/rlos/ebp/rct/page_three.html</a:t>
            </a:r>
          </a:p>
        </p:txBody>
      </p:sp>
      <p:sp>
        <p:nvSpPr>
          <p:cNvPr id="4" name="Slide Number Placeholder 3"/>
          <p:cNvSpPr>
            <a:spLocks noGrp="1"/>
          </p:cNvSpPr>
          <p:nvPr>
            <p:ph type="sldNum" sz="quarter" idx="5"/>
          </p:nvPr>
        </p:nvSpPr>
        <p:spPr/>
        <p:txBody>
          <a:bodyPr/>
          <a:lstStyle/>
          <a:p>
            <a:fld id="{CE77AC0A-6604-464F-889C-A0807269330A}" type="slidenum">
              <a:rPr lang="en-US" smtClean="0"/>
              <a:t>30</a:t>
            </a:fld>
            <a:endParaRPr lang="en-US"/>
          </a:p>
        </p:txBody>
      </p:sp>
    </p:spTree>
    <p:extLst>
      <p:ext uri="{BB962C8B-B14F-4D97-AF65-F5344CB8AC3E}">
        <p14:creationId xmlns:p14="http://schemas.microsoft.com/office/powerpoint/2010/main" val="567437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https://www.precis-2.org/; https://www.bmj.com/content/350/bmj.h2147</a:t>
            </a:r>
          </a:p>
        </p:txBody>
      </p:sp>
      <p:sp>
        <p:nvSpPr>
          <p:cNvPr id="4" name="Slide Number Placeholder 3"/>
          <p:cNvSpPr>
            <a:spLocks noGrp="1"/>
          </p:cNvSpPr>
          <p:nvPr>
            <p:ph type="sldNum" sz="quarter" idx="5"/>
          </p:nvPr>
        </p:nvSpPr>
        <p:spPr/>
        <p:txBody>
          <a:bodyPr/>
          <a:lstStyle/>
          <a:p>
            <a:fld id="{CE77AC0A-6604-464F-889C-A0807269330A}" type="slidenum">
              <a:rPr lang="en-US" smtClean="0"/>
              <a:t>31</a:t>
            </a:fld>
            <a:endParaRPr lang="en-US"/>
          </a:p>
        </p:txBody>
      </p:sp>
    </p:spTree>
    <p:extLst>
      <p:ext uri="{BB962C8B-B14F-4D97-AF65-F5344CB8AC3E}">
        <p14:creationId xmlns:p14="http://schemas.microsoft.com/office/powerpoint/2010/main" val="838480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https://bookdown.org/paul/applied-causal-analysis/estimator.html</a:t>
            </a:r>
          </a:p>
        </p:txBody>
      </p:sp>
      <p:sp>
        <p:nvSpPr>
          <p:cNvPr id="4" name="Slide Number Placeholder 3"/>
          <p:cNvSpPr>
            <a:spLocks noGrp="1"/>
          </p:cNvSpPr>
          <p:nvPr>
            <p:ph type="sldNum" sz="quarter" idx="5"/>
          </p:nvPr>
        </p:nvSpPr>
        <p:spPr/>
        <p:txBody>
          <a:bodyPr/>
          <a:lstStyle/>
          <a:p>
            <a:fld id="{CE77AC0A-6604-464F-889C-A0807269330A}" type="slidenum">
              <a:rPr lang="en-US" smtClean="0"/>
              <a:t>32</a:t>
            </a:fld>
            <a:endParaRPr lang="en-US"/>
          </a:p>
        </p:txBody>
      </p:sp>
    </p:spTree>
    <p:extLst>
      <p:ext uri="{BB962C8B-B14F-4D97-AF65-F5344CB8AC3E}">
        <p14:creationId xmlns:p14="http://schemas.microsoft.com/office/powerpoint/2010/main" val="3085264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https://x.com/PWGTennant/status/1164084443742691328/photo/1</a:t>
            </a:r>
          </a:p>
        </p:txBody>
      </p:sp>
      <p:sp>
        <p:nvSpPr>
          <p:cNvPr id="4" name="Slide Number Placeholder 3"/>
          <p:cNvSpPr>
            <a:spLocks noGrp="1"/>
          </p:cNvSpPr>
          <p:nvPr>
            <p:ph type="sldNum" sz="quarter" idx="5"/>
          </p:nvPr>
        </p:nvSpPr>
        <p:spPr/>
        <p:txBody>
          <a:bodyPr/>
          <a:lstStyle/>
          <a:p>
            <a:fld id="{CE77AC0A-6604-464F-889C-A0807269330A}" type="slidenum">
              <a:rPr lang="en-US" smtClean="0"/>
              <a:t>33</a:t>
            </a:fld>
            <a:endParaRPr lang="en-US"/>
          </a:p>
        </p:txBody>
      </p:sp>
    </p:spTree>
    <p:extLst>
      <p:ext uri="{BB962C8B-B14F-4D97-AF65-F5344CB8AC3E}">
        <p14:creationId xmlns:p14="http://schemas.microsoft.com/office/powerpoint/2010/main" val="3075613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CONSORT Statement: http://www.consort-statement.org/</a:t>
            </a:r>
          </a:p>
          <a:p>
            <a:r>
              <a:rPr lang="en-US" dirty="0"/>
              <a:t>STROBE Statement: https://www.strobe-statement.org/index.php?id=strobe-home</a:t>
            </a:r>
          </a:p>
          <a:p>
            <a:r>
              <a:rPr lang="en-US" dirty="0"/>
              <a:t>Checkmark: https://s3.amazonaws.com/checkli.com/avatars/blue-check.png</a:t>
            </a:r>
          </a:p>
          <a:p>
            <a:r>
              <a:rPr lang="en-US" dirty="0"/>
              <a:t>Gene image: https://psmag.com/.image/t_share/MTI3NTgyNDE4Nzk3MzY5ODIy/dna-edit.jpg</a:t>
            </a:r>
          </a:p>
          <a:p>
            <a:r>
              <a:rPr lang="en-US" dirty="0"/>
              <a:t>PRISMA Statement: http://www.prisma-statement.org/</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36</a:t>
            </a:fld>
            <a:endParaRPr lang="en-US" dirty="0"/>
          </a:p>
        </p:txBody>
      </p:sp>
    </p:spTree>
    <p:extLst>
      <p:ext uri="{BB962C8B-B14F-4D97-AF65-F5344CB8AC3E}">
        <p14:creationId xmlns:p14="http://schemas.microsoft.com/office/powerpoint/2010/main" val="3376107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Schulz, Kenneth F., Douglas G. Altman, and David Moher. "CONSORT 2010 statement: updated guidelines for reporting parallel group randomised trials." </a:t>
            </a:r>
            <a:r>
              <a:rPr lang="en-US" sz="1200" b="0" i="1" kern="1200" dirty="0">
                <a:solidFill>
                  <a:schemeClr val="tx1"/>
                </a:solidFill>
                <a:effectLst/>
                <a:latin typeface="+mn-lt"/>
                <a:ea typeface="+mn-ea"/>
                <a:cs typeface="+mn-cs"/>
              </a:rPr>
              <a:t>BMC medicine</a:t>
            </a:r>
            <a:r>
              <a:rPr lang="en-US" sz="1200" b="0" i="0" kern="1200" dirty="0">
                <a:solidFill>
                  <a:schemeClr val="tx1"/>
                </a:solidFill>
                <a:effectLst/>
                <a:latin typeface="+mn-lt"/>
                <a:ea typeface="+mn-ea"/>
                <a:cs typeface="+mn-cs"/>
              </a:rPr>
              <a:t> 8.1 (2010): 18.</a:t>
            </a:r>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39</a:t>
            </a:fld>
            <a:endParaRPr lang="en-US" dirty="0"/>
          </a:p>
        </p:txBody>
      </p:sp>
    </p:spTree>
    <p:extLst>
      <p:ext uri="{BB962C8B-B14F-4D97-AF65-F5344CB8AC3E}">
        <p14:creationId xmlns:p14="http://schemas.microsoft.com/office/powerpoint/2010/main" val="1967923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http://www.consort-statement.org/downloads/translations</a:t>
            </a:r>
          </a:p>
        </p:txBody>
      </p:sp>
      <p:sp>
        <p:nvSpPr>
          <p:cNvPr id="4" name="Slide Number Placeholder 3"/>
          <p:cNvSpPr>
            <a:spLocks noGrp="1"/>
          </p:cNvSpPr>
          <p:nvPr>
            <p:ph type="sldNum" sz="quarter" idx="5"/>
          </p:nvPr>
        </p:nvSpPr>
        <p:spPr/>
        <p:txBody>
          <a:bodyPr/>
          <a:lstStyle/>
          <a:p>
            <a:fld id="{CE77AC0A-6604-464F-889C-A0807269330A}" type="slidenum">
              <a:rPr lang="en-US" smtClean="0"/>
              <a:t>41</a:t>
            </a:fld>
            <a:endParaRPr lang="en-US" dirty="0"/>
          </a:p>
        </p:txBody>
      </p:sp>
    </p:spTree>
    <p:extLst>
      <p:ext uri="{BB962C8B-B14F-4D97-AF65-F5344CB8AC3E}">
        <p14:creationId xmlns:p14="http://schemas.microsoft.com/office/powerpoint/2010/main" val="321854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More information from:</a:t>
            </a:r>
            <a:r>
              <a:rPr lang="en-US" baseline="0"/>
              <a:t> </a:t>
            </a:r>
            <a:r>
              <a:rPr lang="en-US"/>
              <a:t>https://www.ctsi.umn.edu/about/what-we-do/what-translational-research</a:t>
            </a:r>
          </a:p>
          <a:p>
            <a:endParaRPr lang="en-US"/>
          </a:p>
        </p:txBody>
      </p:sp>
      <p:sp>
        <p:nvSpPr>
          <p:cNvPr id="4" name="Slide Number Placeholder 3"/>
          <p:cNvSpPr>
            <a:spLocks noGrp="1"/>
          </p:cNvSpPr>
          <p:nvPr>
            <p:ph type="sldNum" sz="quarter" idx="10"/>
          </p:nvPr>
        </p:nvSpPr>
        <p:spPr/>
        <p:txBody>
          <a:bodyPr/>
          <a:lstStyle/>
          <a:p>
            <a:fld id="{CE77AC0A-6604-464F-889C-A0807269330A}" type="slidenum">
              <a:rPr lang="en-US" smtClean="0"/>
              <a:t>3</a:t>
            </a:fld>
            <a:endParaRPr lang="en-US"/>
          </a:p>
        </p:txBody>
      </p:sp>
    </p:spTree>
    <p:extLst>
      <p:ext uri="{BB962C8B-B14F-4D97-AF65-F5344CB8AC3E}">
        <p14:creationId xmlns:p14="http://schemas.microsoft.com/office/powerpoint/2010/main" val="3741192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http://www.consort-statement.org/downloads/extensions</a:t>
            </a:r>
          </a:p>
        </p:txBody>
      </p:sp>
      <p:sp>
        <p:nvSpPr>
          <p:cNvPr id="4" name="Slide Number Placeholder 3"/>
          <p:cNvSpPr>
            <a:spLocks noGrp="1"/>
          </p:cNvSpPr>
          <p:nvPr>
            <p:ph type="sldNum" sz="quarter" idx="5"/>
          </p:nvPr>
        </p:nvSpPr>
        <p:spPr/>
        <p:txBody>
          <a:bodyPr/>
          <a:lstStyle/>
          <a:p>
            <a:fld id="{CE77AC0A-6604-464F-889C-A0807269330A}" type="slidenum">
              <a:rPr lang="en-US" smtClean="0"/>
              <a:t>42</a:t>
            </a:fld>
            <a:endParaRPr lang="en-US" dirty="0"/>
          </a:p>
        </p:txBody>
      </p:sp>
    </p:spTree>
    <p:extLst>
      <p:ext uri="{BB962C8B-B14F-4D97-AF65-F5344CB8AC3E}">
        <p14:creationId xmlns:p14="http://schemas.microsoft.com/office/powerpoint/2010/main" val="252867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Manson, JoAnn E., et al. "A prospective study of aspirin use and primary prevention of cardiovascular disease in women." </a:t>
            </a:r>
            <a:r>
              <a:rPr lang="en-US" sz="1200" b="0" i="1" kern="1200" dirty="0">
                <a:solidFill>
                  <a:schemeClr val="tx1"/>
                </a:solidFill>
                <a:effectLst/>
                <a:latin typeface="+mn-lt"/>
                <a:ea typeface="+mn-ea"/>
                <a:cs typeface="+mn-cs"/>
              </a:rPr>
              <a:t>Jama</a:t>
            </a:r>
            <a:r>
              <a:rPr lang="en-US" sz="1200" b="0" i="0" kern="1200" dirty="0">
                <a:solidFill>
                  <a:schemeClr val="tx1"/>
                </a:solidFill>
                <a:effectLst/>
                <a:latin typeface="+mn-lt"/>
                <a:ea typeface="+mn-ea"/>
                <a:cs typeface="+mn-cs"/>
              </a:rPr>
              <a:t> 266.4 (1991): 521-527.</a:t>
            </a:r>
            <a:endParaRPr lang="en-US" dirty="0"/>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44</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Manson, JoAnn E., et al. "A prospective study of aspirin use and primary prevention of cardiovascular disease in women." </a:t>
            </a:r>
            <a:r>
              <a:rPr lang="en-US" sz="1200" b="0" i="1" kern="1200" dirty="0">
                <a:solidFill>
                  <a:schemeClr val="tx1"/>
                </a:solidFill>
                <a:effectLst/>
                <a:latin typeface="+mn-lt"/>
                <a:ea typeface="+mn-ea"/>
                <a:cs typeface="+mn-cs"/>
              </a:rPr>
              <a:t>Jama</a:t>
            </a:r>
            <a:r>
              <a:rPr lang="en-US" sz="1200" b="0" i="0" kern="1200" dirty="0">
                <a:solidFill>
                  <a:schemeClr val="tx1"/>
                </a:solidFill>
                <a:effectLst/>
                <a:latin typeface="+mn-lt"/>
                <a:ea typeface="+mn-ea"/>
                <a:cs typeface="+mn-cs"/>
              </a:rPr>
              <a:t> 266.4 (1991): 521-527.</a:t>
            </a:r>
            <a:endParaRPr lang="en-US" dirty="0"/>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45</a:t>
            </a:fld>
            <a:endParaRPr lang="en-US"/>
          </a:p>
        </p:txBody>
      </p:sp>
    </p:spTree>
    <p:extLst>
      <p:ext uri="{BB962C8B-B14F-4D97-AF65-F5344CB8AC3E}">
        <p14:creationId xmlns:p14="http://schemas.microsoft.com/office/powerpoint/2010/main" val="263189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information from:</a:t>
            </a:r>
            <a:r>
              <a:rPr lang="en-US" baseline="0"/>
              <a:t> </a:t>
            </a:r>
            <a:r>
              <a:rPr lang="en-US"/>
              <a:t>https://www.ctsi.umn.edu/about/what-we-do/what-translational-research</a:t>
            </a:r>
          </a:p>
        </p:txBody>
      </p:sp>
      <p:sp>
        <p:nvSpPr>
          <p:cNvPr id="4" name="Slide Number Placeholder 3"/>
          <p:cNvSpPr>
            <a:spLocks noGrp="1"/>
          </p:cNvSpPr>
          <p:nvPr>
            <p:ph type="sldNum" sz="quarter" idx="10"/>
          </p:nvPr>
        </p:nvSpPr>
        <p:spPr/>
        <p:txBody>
          <a:bodyPr/>
          <a:lstStyle/>
          <a:p>
            <a:fld id="{CE77AC0A-6604-464F-889C-A0807269330A}" type="slidenum">
              <a:rPr lang="en-US" smtClean="0"/>
              <a:t>5</a:t>
            </a:fld>
            <a:endParaRPr lang="en-US"/>
          </a:p>
        </p:txBody>
      </p:sp>
    </p:spTree>
    <p:extLst>
      <p:ext uri="{BB962C8B-B14F-4D97-AF65-F5344CB8AC3E}">
        <p14:creationId xmlns:p14="http://schemas.microsoft.com/office/powerpoint/2010/main" val="359018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More information from:</a:t>
            </a:r>
            <a:r>
              <a:rPr lang="en-US" baseline="0"/>
              <a:t> </a:t>
            </a:r>
            <a:r>
              <a:rPr lang="en-US"/>
              <a:t>https://www.ctsi.umn.edu/about/what-we-do/what-translational-research</a:t>
            </a:r>
          </a:p>
          <a:p>
            <a:endParaRPr lang="en-US"/>
          </a:p>
        </p:txBody>
      </p:sp>
      <p:sp>
        <p:nvSpPr>
          <p:cNvPr id="4" name="Slide Number Placeholder 3"/>
          <p:cNvSpPr>
            <a:spLocks noGrp="1"/>
          </p:cNvSpPr>
          <p:nvPr>
            <p:ph type="sldNum" sz="quarter" idx="10"/>
          </p:nvPr>
        </p:nvSpPr>
        <p:spPr/>
        <p:txBody>
          <a:bodyPr/>
          <a:lstStyle/>
          <a:p>
            <a:fld id="{CE77AC0A-6604-464F-889C-A0807269330A}" type="slidenum">
              <a:rPr lang="en-US" smtClean="0"/>
              <a:t>6</a:t>
            </a:fld>
            <a:endParaRPr lang="en-US"/>
          </a:p>
        </p:txBody>
      </p:sp>
    </p:spTree>
    <p:extLst>
      <p:ext uri="{BB962C8B-B14F-4D97-AF65-F5344CB8AC3E}">
        <p14:creationId xmlns:p14="http://schemas.microsoft.com/office/powerpoint/2010/main" val="275827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https://ictr.wisc.edu/what-are-the-t0-to-t4-research-classifications/</a:t>
            </a:r>
          </a:p>
        </p:txBody>
      </p:sp>
      <p:sp>
        <p:nvSpPr>
          <p:cNvPr id="4" name="Slide Number Placeholder 3"/>
          <p:cNvSpPr>
            <a:spLocks noGrp="1"/>
          </p:cNvSpPr>
          <p:nvPr>
            <p:ph type="sldNum" sz="quarter" idx="5"/>
          </p:nvPr>
        </p:nvSpPr>
        <p:spPr/>
        <p:txBody>
          <a:bodyPr/>
          <a:lstStyle/>
          <a:p>
            <a:fld id="{CE77AC0A-6604-464F-889C-A0807269330A}" type="slidenum">
              <a:rPr lang="en-US" smtClean="0"/>
              <a:t>7</a:t>
            </a:fld>
            <a:endParaRPr lang="en-US"/>
          </a:p>
        </p:txBody>
      </p:sp>
    </p:spTree>
    <p:extLst>
      <p:ext uri="{BB962C8B-B14F-4D97-AF65-F5344CB8AC3E}">
        <p14:creationId xmlns:p14="http://schemas.microsoft.com/office/powerpoint/2010/main" val="450049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Text summary adapted from </a:t>
            </a:r>
            <a:r>
              <a:rPr lang="en-US" err="1"/>
              <a:t>Devereaux</a:t>
            </a:r>
            <a:r>
              <a:rPr lang="en-US"/>
              <a:t> PJ et al, Evidence-Based Cardiology, 2nd Edition, BMJ Books, 2003.</a:t>
            </a:r>
          </a:p>
          <a:p>
            <a:endParaRPr lang="en-US"/>
          </a:p>
          <a:p>
            <a:r>
              <a:rPr lang="en-US"/>
              <a:t>Image from </a:t>
            </a:r>
            <a:r>
              <a:rPr lang="en-US" sz="1200" b="0" i="0" kern="1200" err="1">
                <a:solidFill>
                  <a:schemeClr val="tx1"/>
                </a:solidFill>
                <a:effectLst/>
                <a:latin typeface="+mn-lt"/>
                <a:ea typeface="+mn-ea"/>
                <a:cs typeface="+mn-cs"/>
              </a:rPr>
              <a:t>Yetley</a:t>
            </a:r>
            <a:r>
              <a:rPr lang="en-US" sz="1200" b="0" i="0" kern="1200">
                <a:solidFill>
                  <a:schemeClr val="tx1"/>
                </a:solidFill>
                <a:effectLst/>
                <a:latin typeface="+mn-lt"/>
                <a:ea typeface="+mn-ea"/>
                <a:cs typeface="+mn-cs"/>
              </a:rPr>
              <a:t>, Elizabeth A., et al. "Options for basing Dietary Reference Intakes (DRIs) on chronic disease endpoints: report from a joint US-/Canadian-sponsored working group–." </a:t>
            </a:r>
            <a:r>
              <a:rPr lang="en-US" sz="1200" b="0" i="1" kern="1200">
                <a:solidFill>
                  <a:schemeClr val="tx1"/>
                </a:solidFill>
                <a:effectLst/>
                <a:latin typeface="+mn-lt"/>
                <a:ea typeface="+mn-ea"/>
                <a:cs typeface="+mn-cs"/>
              </a:rPr>
              <a:t>The American journal of clinical nutrition</a:t>
            </a:r>
            <a:r>
              <a:rPr lang="en-US" sz="1200" b="0" i="0" kern="1200">
                <a:solidFill>
                  <a:schemeClr val="tx1"/>
                </a:solidFill>
                <a:effectLst/>
                <a:latin typeface="+mn-lt"/>
                <a:ea typeface="+mn-ea"/>
                <a:cs typeface="+mn-cs"/>
              </a:rPr>
              <a:t> 105.1 (2016): 249S-285S.</a:t>
            </a:r>
            <a:endParaRPr lang="en-US"/>
          </a:p>
          <a:p>
            <a:endParaRPr lang="en-US"/>
          </a:p>
        </p:txBody>
      </p:sp>
      <p:sp>
        <p:nvSpPr>
          <p:cNvPr id="4" name="Slide Number Placeholder 3"/>
          <p:cNvSpPr>
            <a:spLocks noGrp="1"/>
          </p:cNvSpPr>
          <p:nvPr>
            <p:ph type="sldNum" sz="quarter" idx="10"/>
          </p:nvPr>
        </p:nvSpPr>
        <p:spPr/>
        <p:txBody>
          <a:bodyPr/>
          <a:lstStyle/>
          <a:p>
            <a:fld id="{CE77AC0A-6604-464F-889C-A0807269330A}" type="slidenum">
              <a:rPr lang="en-US" smtClean="0"/>
              <a:t>11</a:t>
            </a:fld>
            <a:endParaRPr lang="en-US"/>
          </a:p>
        </p:txBody>
      </p:sp>
    </p:spTree>
    <p:extLst>
      <p:ext uri="{BB962C8B-B14F-4D97-AF65-F5344CB8AC3E}">
        <p14:creationId xmlns:p14="http://schemas.microsoft.com/office/powerpoint/2010/main" val="2862648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Nuremberg Code: https://history.nih.gov/research/downloads/nuremberg.pdf</a:t>
            </a:r>
          </a:p>
          <a:p>
            <a:r>
              <a:rPr lang="en-US"/>
              <a:t>Helsinki Declaration: https://www.wma.net/what-we-do/medical-ethics/declaration-of-helsinki/</a:t>
            </a:r>
          </a:p>
          <a:p>
            <a:endParaRPr lang="en-US"/>
          </a:p>
          <a:p>
            <a:r>
              <a:rPr lang="en-US"/>
              <a:t>Nuremberg Trial image: https://www.thelancet.com/journals/lanonc/article/PIIS1470-2045(07)70381-9/fulltext?version=printerFriendly</a:t>
            </a:r>
          </a:p>
        </p:txBody>
      </p:sp>
      <p:sp>
        <p:nvSpPr>
          <p:cNvPr id="4" name="Slide Number Placeholder 3"/>
          <p:cNvSpPr>
            <a:spLocks noGrp="1"/>
          </p:cNvSpPr>
          <p:nvPr>
            <p:ph type="sldNum" sz="quarter" idx="5"/>
          </p:nvPr>
        </p:nvSpPr>
        <p:spPr/>
        <p:txBody>
          <a:bodyPr/>
          <a:lstStyle/>
          <a:p>
            <a:fld id="{CE77AC0A-6604-464F-889C-A0807269330A}" type="slidenum">
              <a:rPr lang="en-US" smtClean="0"/>
              <a:t>12</a:t>
            </a:fld>
            <a:endParaRPr lang="en-US"/>
          </a:p>
        </p:txBody>
      </p:sp>
    </p:spTree>
    <p:extLst>
      <p:ext uri="{BB962C8B-B14F-4D97-AF65-F5344CB8AC3E}">
        <p14:creationId xmlns:p14="http://schemas.microsoft.com/office/powerpoint/2010/main" val="223358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Belmont Report: https://www.hhs.gov/ohrp/regulations-and-policy/belmont-report/index.html</a:t>
            </a:r>
          </a:p>
          <a:p>
            <a:endParaRPr lang="en-US"/>
          </a:p>
          <a:p>
            <a:r>
              <a:rPr lang="en-US"/>
              <a:t>Principles image: http://www.northeastern.edu/research/hsrp/files/2012/07/scales.jpg</a:t>
            </a:r>
          </a:p>
          <a:p>
            <a:endParaRPr lang="en-US"/>
          </a:p>
        </p:txBody>
      </p:sp>
      <p:sp>
        <p:nvSpPr>
          <p:cNvPr id="4" name="Slide Number Placeholder 3"/>
          <p:cNvSpPr>
            <a:spLocks noGrp="1"/>
          </p:cNvSpPr>
          <p:nvPr>
            <p:ph type="sldNum" sz="quarter" idx="5"/>
          </p:nvPr>
        </p:nvSpPr>
        <p:spPr/>
        <p:txBody>
          <a:bodyPr/>
          <a:lstStyle/>
          <a:p>
            <a:fld id="{CE77AC0A-6604-464F-889C-A0807269330A}" type="slidenum">
              <a:rPr lang="en-US" smtClean="0"/>
              <a:t>13</a:t>
            </a:fld>
            <a:endParaRPr lang="en-US"/>
          </a:p>
        </p:txBody>
      </p:sp>
    </p:spTree>
    <p:extLst>
      <p:ext uri="{BB962C8B-B14F-4D97-AF65-F5344CB8AC3E}">
        <p14:creationId xmlns:p14="http://schemas.microsoft.com/office/powerpoint/2010/main" val="163526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a:t>
            </a:r>
            <a:r>
              <a:rPr lang="en-US" baseline="0"/>
              <a:t> https://aidsinfo.nih.gov/understanding-hiv-aids/glossary/144/clinical-trial</a:t>
            </a:r>
            <a:endParaRPr lang="en-US"/>
          </a:p>
        </p:txBody>
      </p:sp>
      <p:sp>
        <p:nvSpPr>
          <p:cNvPr id="4" name="Slide Number Placeholder 3"/>
          <p:cNvSpPr>
            <a:spLocks noGrp="1"/>
          </p:cNvSpPr>
          <p:nvPr>
            <p:ph type="sldNum" sz="quarter" idx="10"/>
          </p:nvPr>
        </p:nvSpPr>
        <p:spPr/>
        <p:txBody>
          <a:bodyPr/>
          <a:lstStyle/>
          <a:p>
            <a:fld id="{CE77AC0A-6604-464F-889C-A0807269330A}" type="slidenum">
              <a:rPr lang="en-US" smtClean="0"/>
              <a:t>15</a:t>
            </a:fld>
            <a:endParaRPr lang="en-US"/>
          </a:p>
        </p:txBody>
      </p:sp>
    </p:spTree>
    <p:extLst>
      <p:ext uri="{BB962C8B-B14F-4D97-AF65-F5344CB8AC3E}">
        <p14:creationId xmlns:p14="http://schemas.microsoft.com/office/powerpoint/2010/main" val="2500113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8057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1018699"/>
          </a:xfrm>
        </p:spPr>
        <p:txBody>
          <a:bodyPr/>
          <a:lstStyle/>
          <a:p>
            <a:r>
              <a:rPr lang="en-US"/>
              <a:t>Click to edit Master title style</a:t>
            </a:r>
          </a:p>
        </p:txBody>
      </p:sp>
      <p:sp>
        <p:nvSpPr>
          <p:cNvPr id="3" name="Content Placeholder 2"/>
          <p:cNvSpPr>
            <a:spLocks noGrp="1"/>
          </p:cNvSpPr>
          <p:nvPr>
            <p:ph idx="1"/>
          </p:nvPr>
        </p:nvSpPr>
        <p:spPr>
          <a:xfrm>
            <a:off x="838200" y="2116393"/>
            <a:ext cx="10515600" cy="4060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2595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9218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6"/>
            <a:ext cx="10515600" cy="772382"/>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7" name="Picture 6">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9997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5606"/>
            <a:ext cx="10515600" cy="785082"/>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8" name="Picture 7">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9437" y="259978"/>
            <a:ext cx="1663272" cy="704344"/>
          </a:xfrm>
          <a:prstGeom prst="rect">
            <a:avLst/>
          </a:prstGeom>
        </p:spPr>
      </p:pic>
    </p:spTree>
    <p:extLst>
      <p:ext uri="{BB962C8B-B14F-4D97-AF65-F5344CB8AC3E}">
        <p14:creationId xmlns:p14="http://schemas.microsoft.com/office/powerpoint/2010/main" val="30075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9652"/>
            <a:ext cx="3932237" cy="115774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6" name="Picture 5">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12375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18306"/>
            <a:ext cx="10515600" cy="7723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BFF-207A-4E17-BB6B-068052E132E0}" type="slidenum">
              <a:rPr lang="en-US" smtClean="0"/>
              <a:t>‹#›</a:t>
            </a:fld>
            <a:endParaRPr lang="en-US"/>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38200" y="240483"/>
            <a:ext cx="5372100" cy="488139"/>
          </a:xfrm>
          <a:prstGeom prst="rect">
            <a:avLst/>
          </a:prstGeom>
        </p:spPr>
      </p:pic>
      <p:cxnSp>
        <p:nvCxnSpPr>
          <p:cNvPr id="10" name="Straight Connector 9"/>
          <p:cNvCxnSpPr/>
          <p:nvPr userDrawn="1"/>
        </p:nvCxnSpPr>
        <p:spPr>
          <a:xfrm>
            <a:off x="838200" y="856028"/>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841405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hyperlink" Target="http://www.equator-network.or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consort-statement.org/consort-statement/checklis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consort-statement.org/consort-statement/flow-diagram"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1130528"/>
            <a:ext cx="10058400" cy="2387600"/>
          </a:xfrm>
        </p:spPr>
        <p:txBody>
          <a:bodyPr>
            <a:normAutofit fontScale="90000"/>
          </a:bodyPr>
          <a:lstStyle/>
          <a:p>
            <a:r>
              <a:rPr lang="en-US" dirty="0"/>
              <a:t>Adaptive and Bayesian Methods for Clinical Trial Design Short Course</a:t>
            </a:r>
          </a:p>
        </p:txBody>
      </p:sp>
      <p:sp>
        <p:nvSpPr>
          <p:cNvPr id="6" name="Subtitle 5"/>
          <p:cNvSpPr>
            <a:spLocks noGrp="1"/>
          </p:cNvSpPr>
          <p:nvPr>
            <p:ph type="subTitle" idx="1"/>
          </p:nvPr>
        </p:nvSpPr>
        <p:spPr/>
        <p:txBody>
          <a:bodyPr anchor="ctr"/>
          <a:lstStyle/>
          <a:p>
            <a:r>
              <a:rPr lang="en-US" dirty="0"/>
              <a:t>Dr. Alex Kaizer</a:t>
            </a:r>
          </a:p>
          <a:p>
            <a:endParaRPr lang="en-US" sz="2000" dirty="0"/>
          </a:p>
          <a:p>
            <a:r>
              <a:rPr lang="en-US" sz="2800" b="1" i="1" dirty="0"/>
              <a:t>Introduction to Clinical Trials</a:t>
            </a:r>
          </a:p>
        </p:txBody>
      </p:sp>
    </p:spTree>
    <p:extLst>
      <p:ext uri="{BB962C8B-B14F-4D97-AF65-F5344CB8AC3E}">
        <p14:creationId xmlns:p14="http://schemas.microsoft.com/office/powerpoint/2010/main" val="893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8"/>
            <a:ext cx="10515600" cy="588904"/>
          </a:xfrm>
        </p:spPr>
        <p:txBody>
          <a:bodyPr>
            <a:normAutofit fontScale="90000"/>
          </a:bodyPr>
          <a:lstStyle/>
          <a:p>
            <a:r>
              <a:rPr lang="en-US"/>
              <a:t>Overview of Study Designs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10</a:t>
            </a:fld>
            <a:endParaRPr lang="en-US"/>
          </a:p>
        </p:txBody>
      </p:sp>
      <p:sp>
        <p:nvSpPr>
          <p:cNvPr id="52" name="Rectangle 51"/>
          <p:cNvSpPr/>
          <p:nvPr/>
        </p:nvSpPr>
        <p:spPr>
          <a:xfrm>
            <a:off x="322053" y="3272287"/>
            <a:ext cx="1518249" cy="11846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Did the investigator assign exposures?</a:t>
            </a:r>
          </a:p>
        </p:txBody>
      </p:sp>
      <p:sp>
        <p:nvSpPr>
          <p:cNvPr id="53" name="Rectangle 52"/>
          <p:cNvSpPr/>
          <p:nvPr/>
        </p:nvSpPr>
        <p:spPr>
          <a:xfrm>
            <a:off x="2458527" y="1967573"/>
            <a:ext cx="1679275" cy="54634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b="1">
                <a:solidFill>
                  <a:schemeClr val="bg1"/>
                </a:solidFill>
              </a:rPr>
              <a:t>Experimental Study</a:t>
            </a:r>
          </a:p>
        </p:txBody>
      </p:sp>
      <p:sp>
        <p:nvSpPr>
          <p:cNvPr id="54" name="Rectangle 53"/>
          <p:cNvSpPr/>
          <p:nvPr/>
        </p:nvSpPr>
        <p:spPr>
          <a:xfrm>
            <a:off x="2458526" y="5233103"/>
            <a:ext cx="1679275" cy="54634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b="1">
                <a:solidFill>
                  <a:schemeClr val="bg1"/>
                </a:solidFill>
              </a:rPr>
              <a:t>Observational Study</a:t>
            </a:r>
          </a:p>
        </p:txBody>
      </p:sp>
      <p:cxnSp>
        <p:nvCxnSpPr>
          <p:cNvPr id="56" name="Elbow Connector 55"/>
          <p:cNvCxnSpPr>
            <a:stCxn id="52" idx="3"/>
            <a:endCxn id="53" idx="1"/>
          </p:cNvCxnSpPr>
          <p:nvPr/>
        </p:nvCxnSpPr>
        <p:spPr>
          <a:xfrm flipV="1">
            <a:off x="1840302" y="2240743"/>
            <a:ext cx="618225" cy="162389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2" idx="3"/>
            <a:endCxn id="54" idx="1"/>
          </p:cNvCxnSpPr>
          <p:nvPr/>
        </p:nvCxnSpPr>
        <p:spPr>
          <a:xfrm>
            <a:off x="1840302" y="3864634"/>
            <a:ext cx="618224" cy="1641639"/>
          </a:xfrm>
          <a:prstGeom prst="bentConnector3">
            <a:avLst/>
          </a:prstGeom>
        </p:spPr>
        <p:style>
          <a:lnRef idx="1">
            <a:schemeClr val="accent6"/>
          </a:lnRef>
          <a:fillRef idx="0">
            <a:schemeClr val="accent6"/>
          </a:fillRef>
          <a:effectRef idx="0">
            <a:schemeClr val="accent6"/>
          </a:effectRef>
          <a:fontRef idx="minor">
            <a:schemeClr val="tx1"/>
          </a:fontRef>
        </p:style>
      </p:cxnSp>
      <p:sp>
        <p:nvSpPr>
          <p:cNvPr id="63" name="Rectangle 62"/>
          <p:cNvSpPr/>
          <p:nvPr/>
        </p:nvSpPr>
        <p:spPr>
          <a:xfrm>
            <a:off x="4261448" y="1967573"/>
            <a:ext cx="1325880" cy="54634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solidFill>
                  <a:schemeClr val="tx1"/>
                </a:solidFill>
              </a:rPr>
              <a:t>Random allocation?</a:t>
            </a:r>
          </a:p>
        </p:txBody>
      </p:sp>
      <p:sp>
        <p:nvSpPr>
          <p:cNvPr id="64" name="Rectangle 63"/>
          <p:cNvSpPr/>
          <p:nvPr/>
        </p:nvSpPr>
        <p:spPr>
          <a:xfrm>
            <a:off x="4261447" y="5233103"/>
            <a:ext cx="1325880" cy="54634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solidFill>
                  <a:schemeClr val="tx1"/>
                </a:solidFill>
              </a:rPr>
              <a:t>Comparison group?</a:t>
            </a:r>
          </a:p>
        </p:txBody>
      </p:sp>
      <p:sp>
        <p:nvSpPr>
          <p:cNvPr id="65" name="TextBox 64"/>
          <p:cNvSpPr txBox="1"/>
          <p:nvPr/>
        </p:nvSpPr>
        <p:spPr>
          <a:xfrm>
            <a:off x="1893093" y="2683356"/>
            <a:ext cx="512641" cy="369332"/>
          </a:xfrm>
          <a:prstGeom prst="rect">
            <a:avLst/>
          </a:prstGeom>
          <a:solidFill>
            <a:schemeClr val="bg1">
              <a:tint val="95000"/>
              <a:satMod val="170000"/>
            </a:schemeClr>
          </a:solidFill>
          <a:ln>
            <a:solidFill>
              <a:schemeClr val="lt1"/>
            </a:solidFill>
          </a:ln>
        </p:spPr>
        <p:txBody>
          <a:bodyPr wrap="none" rtlCol="0">
            <a:spAutoFit/>
          </a:bodyPr>
          <a:lstStyle/>
          <a:p>
            <a:r>
              <a:rPr lang="en-US"/>
              <a:t>YES</a:t>
            </a:r>
          </a:p>
        </p:txBody>
      </p:sp>
      <p:sp>
        <p:nvSpPr>
          <p:cNvPr id="66" name="TextBox 65"/>
          <p:cNvSpPr txBox="1"/>
          <p:nvPr/>
        </p:nvSpPr>
        <p:spPr>
          <a:xfrm>
            <a:off x="1893670" y="4676579"/>
            <a:ext cx="512064" cy="369332"/>
          </a:xfrm>
          <a:prstGeom prst="rect">
            <a:avLst/>
          </a:prstGeom>
          <a:solidFill>
            <a:schemeClr val="bg1">
              <a:tint val="95000"/>
              <a:satMod val="170000"/>
            </a:schemeClr>
          </a:solidFill>
          <a:ln>
            <a:solidFill>
              <a:schemeClr val="lt1"/>
            </a:solidFill>
          </a:ln>
        </p:spPr>
        <p:txBody>
          <a:bodyPr wrap="none" rtlCol="0">
            <a:spAutoFit/>
          </a:bodyPr>
          <a:lstStyle/>
          <a:p>
            <a:r>
              <a:rPr lang="en-US"/>
              <a:t>NO</a:t>
            </a:r>
          </a:p>
        </p:txBody>
      </p:sp>
      <p:cxnSp>
        <p:nvCxnSpPr>
          <p:cNvPr id="68" name="Straight Connector 67"/>
          <p:cNvCxnSpPr>
            <a:stCxn id="63" idx="1"/>
            <a:endCxn id="53" idx="3"/>
          </p:cNvCxnSpPr>
          <p:nvPr/>
        </p:nvCxnSpPr>
        <p:spPr>
          <a:xfrm flipH="1">
            <a:off x="4137802" y="2240743"/>
            <a:ext cx="123646"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p:cNvCxnSpPr>
            <a:stCxn id="54" idx="3"/>
            <a:endCxn id="64" idx="1"/>
          </p:cNvCxnSpPr>
          <p:nvPr/>
        </p:nvCxnSpPr>
        <p:spPr>
          <a:xfrm>
            <a:off x="4137801" y="5506273"/>
            <a:ext cx="123646"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sp>
        <p:nvSpPr>
          <p:cNvPr id="73" name="Snip Diagonal Corner Rectangle 72"/>
          <p:cNvSpPr/>
          <p:nvPr/>
        </p:nvSpPr>
        <p:spPr>
          <a:xfrm>
            <a:off x="6521568" y="1341470"/>
            <a:ext cx="1783080" cy="621102"/>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a:solidFill>
                  <a:schemeClr val="tx1"/>
                </a:solidFill>
              </a:rPr>
              <a:t>Randomized Controlled Trial</a:t>
            </a:r>
          </a:p>
        </p:txBody>
      </p:sp>
      <p:sp>
        <p:nvSpPr>
          <p:cNvPr id="74" name="Snip Diagonal Corner Rectangle 73"/>
          <p:cNvSpPr/>
          <p:nvPr/>
        </p:nvSpPr>
        <p:spPr>
          <a:xfrm>
            <a:off x="6521568" y="2513913"/>
            <a:ext cx="1783080" cy="621102"/>
          </a:xfrm>
          <a:prstGeom prst="snip2Diag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a:solidFill>
                  <a:schemeClr val="tx1"/>
                </a:solidFill>
              </a:rPr>
              <a:t>Non-Randomized Controlled Trial</a:t>
            </a:r>
          </a:p>
        </p:txBody>
      </p:sp>
      <p:cxnSp>
        <p:nvCxnSpPr>
          <p:cNvPr id="76" name="Elbow Connector 75"/>
          <p:cNvCxnSpPr>
            <a:stCxn id="63" idx="3"/>
            <a:endCxn id="73" idx="2"/>
          </p:cNvCxnSpPr>
          <p:nvPr/>
        </p:nvCxnSpPr>
        <p:spPr>
          <a:xfrm flipV="1">
            <a:off x="5587328" y="1652021"/>
            <a:ext cx="934240" cy="58872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3" idx="3"/>
            <a:endCxn id="74" idx="2"/>
          </p:cNvCxnSpPr>
          <p:nvPr/>
        </p:nvCxnSpPr>
        <p:spPr>
          <a:xfrm>
            <a:off x="5587328" y="2240743"/>
            <a:ext cx="934240" cy="58372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798127" y="1721060"/>
            <a:ext cx="512641" cy="369332"/>
          </a:xfrm>
          <a:prstGeom prst="rect">
            <a:avLst/>
          </a:prstGeom>
          <a:solidFill>
            <a:schemeClr val="bg1">
              <a:tint val="95000"/>
              <a:satMod val="170000"/>
            </a:schemeClr>
          </a:solidFill>
          <a:ln>
            <a:solidFill>
              <a:schemeClr val="lt1"/>
            </a:solidFill>
          </a:ln>
        </p:spPr>
        <p:txBody>
          <a:bodyPr wrap="none" rtlCol="0">
            <a:spAutoFit/>
          </a:bodyPr>
          <a:lstStyle/>
          <a:p>
            <a:r>
              <a:rPr lang="en-US"/>
              <a:t>YES</a:t>
            </a:r>
          </a:p>
        </p:txBody>
      </p:sp>
      <p:sp>
        <p:nvSpPr>
          <p:cNvPr id="80" name="TextBox 79"/>
          <p:cNvSpPr txBox="1"/>
          <p:nvPr/>
        </p:nvSpPr>
        <p:spPr>
          <a:xfrm>
            <a:off x="5798127" y="2395643"/>
            <a:ext cx="512064" cy="369332"/>
          </a:xfrm>
          <a:prstGeom prst="rect">
            <a:avLst/>
          </a:prstGeom>
          <a:solidFill>
            <a:schemeClr val="bg1">
              <a:tint val="95000"/>
              <a:satMod val="170000"/>
            </a:schemeClr>
          </a:solidFill>
          <a:ln>
            <a:solidFill>
              <a:schemeClr val="lt1"/>
            </a:solidFill>
          </a:ln>
        </p:spPr>
        <p:txBody>
          <a:bodyPr wrap="none" rtlCol="0">
            <a:spAutoFit/>
          </a:bodyPr>
          <a:lstStyle/>
          <a:p>
            <a:r>
              <a:rPr lang="en-US"/>
              <a:t>NO</a:t>
            </a:r>
          </a:p>
        </p:txBody>
      </p:sp>
      <p:sp>
        <p:nvSpPr>
          <p:cNvPr id="81" name="Rectangle 80"/>
          <p:cNvSpPr/>
          <p:nvPr/>
        </p:nvSpPr>
        <p:spPr>
          <a:xfrm>
            <a:off x="6521568" y="4607000"/>
            <a:ext cx="1783080" cy="621102"/>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b="1">
                <a:solidFill>
                  <a:schemeClr val="bg1"/>
                </a:solidFill>
              </a:rPr>
              <a:t>Analytic Study</a:t>
            </a:r>
          </a:p>
        </p:txBody>
      </p:sp>
      <p:sp>
        <p:nvSpPr>
          <p:cNvPr id="82" name="Snip Diagonal Corner Rectangle 81"/>
          <p:cNvSpPr/>
          <p:nvPr/>
        </p:nvSpPr>
        <p:spPr>
          <a:xfrm>
            <a:off x="6521568" y="5779443"/>
            <a:ext cx="1783080" cy="621102"/>
          </a:xfrm>
          <a:prstGeom prst="snip2Diag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a:solidFill>
                  <a:schemeClr val="tx1"/>
                </a:solidFill>
              </a:rPr>
              <a:t>Descriptive Study</a:t>
            </a:r>
          </a:p>
        </p:txBody>
      </p:sp>
      <p:cxnSp>
        <p:nvCxnSpPr>
          <p:cNvPr id="83" name="Elbow Connector 82"/>
          <p:cNvCxnSpPr/>
          <p:nvPr/>
        </p:nvCxnSpPr>
        <p:spPr>
          <a:xfrm flipV="1">
            <a:off x="5587328" y="4917551"/>
            <a:ext cx="934240" cy="58872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Elbow Connector 83"/>
          <p:cNvCxnSpPr>
            <a:endCxn id="82" idx="2"/>
          </p:cNvCxnSpPr>
          <p:nvPr/>
        </p:nvCxnSpPr>
        <p:spPr>
          <a:xfrm>
            <a:off x="5587328" y="5506273"/>
            <a:ext cx="934240" cy="58372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798127" y="4986590"/>
            <a:ext cx="512641" cy="369332"/>
          </a:xfrm>
          <a:prstGeom prst="rect">
            <a:avLst/>
          </a:prstGeom>
          <a:solidFill>
            <a:schemeClr val="bg1">
              <a:tint val="95000"/>
              <a:satMod val="170000"/>
            </a:schemeClr>
          </a:solidFill>
          <a:ln>
            <a:solidFill>
              <a:schemeClr val="lt1"/>
            </a:solidFill>
          </a:ln>
        </p:spPr>
        <p:txBody>
          <a:bodyPr wrap="none" rtlCol="0">
            <a:spAutoFit/>
          </a:bodyPr>
          <a:lstStyle/>
          <a:p>
            <a:r>
              <a:rPr lang="en-US"/>
              <a:t>YES</a:t>
            </a:r>
          </a:p>
        </p:txBody>
      </p:sp>
      <p:sp>
        <p:nvSpPr>
          <p:cNvPr id="86" name="TextBox 85"/>
          <p:cNvSpPr txBox="1"/>
          <p:nvPr/>
        </p:nvSpPr>
        <p:spPr>
          <a:xfrm>
            <a:off x="5798127" y="5661173"/>
            <a:ext cx="512064" cy="369332"/>
          </a:xfrm>
          <a:prstGeom prst="rect">
            <a:avLst/>
          </a:prstGeom>
          <a:solidFill>
            <a:schemeClr val="bg1">
              <a:tint val="95000"/>
              <a:satMod val="170000"/>
            </a:schemeClr>
          </a:solidFill>
          <a:ln>
            <a:solidFill>
              <a:schemeClr val="lt1"/>
            </a:solidFill>
          </a:ln>
        </p:spPr>
        <p:txBody>
          <a:bodyPr wrap="none" rtlCol="0">
            <a:spAutoFit/>
          </a:bodyPr>
          <a:lstStyle/>
          <a:p>
            <a:r>
              <a:rPr lang="en-US"/>
              <a:t>NO</a:t>
            </a:r>
          </a:p>
        </p:txBody>
      </p:sp>
      <p:sp>
        <p:nvSpPr>
          <p:cNvPr id="92" name="Snip Diagonal Corner Rectangle 91"/>
          <p:cNvSpPr/>
          <p:nvPr/>
        </p:nvSpPr>
        <p:spPr>
          <a:xfrm>
            <a:off x="9795006" y="3420436"/>
            <a:ext cx="1783080" cy="621102"/>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a:solidFill>
                  <a:schemeClr val="tx1"/>
                </a:solidFill>
              </a:rPr>
              <a:t>Cohort Study</a:t>
            </a:r>
          </a:p>
        </p:txBody>
      </p:sp>
      <p:sp>
        <p:nvSpPr>
          <p:cNvPr id="93" name="Snip Diagonal Corner Rectangle 92"/>
          <p:cNvSpPr/>
          <p:nvPr/>
        </p:nvSpPr>
        <p:spPr>
          <a:xfrm>
            <a:off x="9769583" y="4601470"/>
            <a:ext cx="1783080" cy="621102"/>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a:solidFill>
                  <a:schemeClr val="tx1"/>
                </a:solidFill>
              </a:rPr>
              <a:t>Case-Control Study</a:t>
            </a:r>
          </a:p>
        </p:txBody>
      </p:sp>
      <p:sp>
        <p:nvSpPr>
          <p:cNvPr id="94" name="Snip Diagonal Corner Rectangle 93"/>
          <p:cNvSpPr/>
          <p:nvPr/>
        </p:nvSpPr>
        <p:spPr>
          <a:xfrm>
            <a:off x="9795006" y="5814011"/>
            <a:ext cx="1783080" cy="621102"/>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a:solidFill>
                  <a:schemeClr val="tx1"/>
                </a:solidFill>
              </a:rPr>
              <a:t>Cross-Sectional Study</a:t>
            </a:r>
          </a:p>
        </p:txBody>
      </p:sp>
      <p:cxnSp>
        <p:nvCxnSpPr>
          <p:cNvPr id="96" name="Straight Connector 95"/>
          <p:cNvCxnSpPr>
            <a:stCxn id="81" idx="3"/>
            <a:endCxn id="93" idx="2"/>
          </p:cNvCxnSpPr>
          <p:nvPr/>
        </p:nvCxnSpPr>
        <p:spPr>
          <a:xfrm flipV="1">
            <a:off x="8304648" y="4912021"/>
            <a:ext cx="1464935" cy="5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81" idx="3"/>
            <a:endCxn id="92" idx="2"/>
          </p:cNvCxnSpPr>
          <p:nvPr/>
        </p:nvCxnSpPr>
        <p:spPr>
          <a:xfrm flipV="1">
            <a:off x="8304648" y="3730987"/>
            <a:ext cx="1490358" cy="1186564"/>
          </a:xfrm>
          <a:prstGeom prst="bentConnector3">
            <a:avLst>
              <a:gd name="adj1" fmla="val 2067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81" idx="3"/>
            <a:endCxn id="94" idx="2"/>
          </p:cNvCxnSpPr>
          <p:nvPr/>
        </p:nvCxnSpPr>
        <p:spPr>
          <a:xfrm>
            <a:off x="8304648" y="4917551"/>
            <a:ext cx="1490358" cy="1207011"/>
          </a:xfrm>
          <a:prstGeom prst="bentConnector3">
            <a:avLst>
              <a:gd name="adj1" fmla="val 2067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9871205" y="4001813"/>
            <a:ext cx="1828800" cy="307777"/>
          </a:xfrm>
          <a:prstGeom prst="rect">
            <a:avLst/>
          </a:prstGeom>
          <a:noFill/>
        </p:spPr>
        <p:txBody>
          <a:bodyPr wrap="none" rtlCol="0">
            <a:spAutoFit/>
          </a:bodyPr>
          <a:lstStyle/>
          <a:p>
            <a:r>
              <a:rPr lang="en-US" sz="1400"/>
              <a:t>Exposure </a:t>
            </a:r>
            <a:r>
              <a:rPr lang="en-US" sz="1400">
                <a:sym typeface="Wingdings" panose="05000000000000000000" pitchFamily="2" charset="2"/>
              </a:rPr>
              <a:t> Outcome</a:t>
            </a:r>
            <a:endParaRPr lang="en-US" sz="1400"/>
          </a:p>
        </p:txBody>
      </p:sp>
      <p:sp>
        <p:nvSpPr>
          <p:cNvPr id="110" name="TextBox 109"/>
          <p:cNvSpPr txBox="1"/>
          <p:nvPr/>
        </p:nvSpPr>
        <p:spPr>
          <a:xfrm>
            <a:off x="9875082" y="5192690"/>
            <a:ext cx="1824923" cy="307777"/>
          </a:xfrm>
          <a:prstGeom prst="rect">
            <a:avLst/>
          </a:prstGeom>
          <a:noFill/>
        </p:spPr>
        <p:txBody>
          <a:bodyPr wrap="none" rtlCol="0">
            <a:spAutoFit/>
          </a:bodyPr>
          <a:lstStyle/>
          <a:p>
            <a:r>
              <a:rPr lang="en-US" sz="1400"/>
              <a:t>Exposure </a:t>
            </a:r>
            <a:r>
              <a:rPr lang="en-US" sz="1400">
                <a:sym typeface="Wingdings" panose="05000000000000000000" pitchFamily="2" charset="2"/>
              </a:rPr>
              <a:t> Outcome</a:t>
            </a:r>
            <a:endParaRPr lang="en-US" sz="1400"/>
          </a:p>
        </p:txBody>
      </p:sp>
      <p:sp>
        <p:nvSpPr>
          <p:cNvPr id="112" name="TextBox 111"/>
          <p:cNvSpPr txBox="1"/>
          <p:nvPr/>
        </p:nvSpPr>
        <p:spPr>
          <a:xfrm>
            <a:off x="9871205" y="6385616"/>
            <a:ext cx="1730345" cy="523220"/>
          </a:xfrm>
          <a:prstGeom prst="rect">
            <a:avLst/>
          </a:prstGeom>
          <a:noFill/>
        </p:spPr>
        <p:txBody>
          <a:bodyPr wrap="none" rtlCol="0">
            <a:spAutoFit/>
          </a:bodyPr>
          <a:lstStyle/>
          <a:p>
            <a:r>
              <a:rPr lang="en-US" sz="1400"/>
              <a:t>Exposure </a:t>
            </a:r>
            <a:r>
              <a:rPr lang="en-US" sz="1400">
                <a:sym typeface="Wingdings" panose="05000000000000000000" pitchFamily="2" charset="2"/>
              </a:rPr>
              <a:t>&amp; Outcome</a:t>
            </a:r>
          </a:p>
          <a:p>
            <a:r>
              <a:rPr lang="en-US" sz="1400">
                <a:sym typeface="Wingdings" panose="05000000000000000000" pitchFamily="2" charset="2"/>
              </a:rPr>
              <a:t>at the same time</a:t>
            </a:r>
            <a:endParaRPr lang="en-US" sz="1400"/>
          </a:p>
        </p:txBody>
      </p:sp>
    </p:spTree>
    <p:extLst>
      <p:ext uri="{BB962C8B-B14F-4D97-AF65-F5344CB8AC3E}">
        <p14:creationId xmlns:p14="http://schemas.microsoft.com/office/powerpoint/2010/main" val="26880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656493"/>
          </a:xfrm>
        </p:spPr>
        <p:txBody>
          <a:bodyPr>
            <a:normAutofit fontScale="90000"/>
          </a:bodyPr>
          <a:lstStyle/>
          <a:p>
            <a:r>
              <a:rPr lang="en-US"/>
              <a:t>Hierarchies of Evidence</a:t>
            </a:r>
          </a:p>
        </p:txBody>
      </p:sp>
      <p:sp>
        <p:nvSpPr>
          <p:cNvPr id="3" name="Content Placeholder 2"/>
          <p:cNvSpPr>
            <a:spLocks noGrp="1"/>
          </p:cNvSpPr>
          <p:nvPr>
            <p:ph idx="1"/>
          </p:nvPr>
        </p:nvSpPr>
        <p:spPr>
          <a:xfrm>
            <a:off x="838200" y="1619250"/>
            <a:ext cx="4791656" cy="4787899"/>
          </a:xfrm>
          <a:ln>
            <a:solidFill>
              <a:schemeClr val="tx1"/>
            </a:solidFill>
          </a:ln>
        </p:spPr>
        <p:txBody>
          <a:bodyPr>
            <a:normAutofit fontScale="62500" lnSpcReduction="20000"/>
          </a:bodyPr>
          <a:lstStyle/>
          <a:p>
            <a:pPr>
              <a:lnSpc>
                <a:spcPct val="80000"/>
              </a:lnSpc>
              <a:buFontTx/>
              <a:buNone/>
            </a:pPr>
            <a:endParaRPr lang="en-US" sz="1000"/>
          </a:p>
          <a:p>
            <a:pPr>
              <a:lnSpc>
                <a:spcPct val="80000"/>
              </a:lnSpc>
              <a:buFontTx/>
              <a:buNone/>
            </a:pPr>
            <a:r>
              <a:rPr lang="en-US"/>
              <a:t>Coherence of evidence from multiple sources</a:t>
            </a:r>
          </a:p>
          <a:p>
            <a:pPr>
              <a:lnSpc>
                <a:spcPct val="80000"/>
              </a:lnSpc>
            </a:pPr>
            <a:endParaRPr lang="en-US"/>
          </a:p>
          <a:p>
            <a:pPr>
              <a:lnSpc>
                <a:spcPct val="80000"/>
              </a:lnSpc>
              <a:buFontTx/>
              <a:buNone/>
            </a:pPr>
            <a:r>
              <a:rPr lang="en-US"/>
              <a:t>Systematic review of well-designed, large randomized trials</a:t>
            </a:r>
          </a:p>
          <a:p>
            <a:pPr>
              <a:lnSpc>
                <a:spcPct val="80000"/>
              </a:lnSpc>
            </a:pPr>
            <a:endParaRPr lang="en-US"/>
          </a:p>
          <a:p>
            <a:pPr>
              <a:lnSpc>
                <a:spcPct val="80000"/>
              </a:lnSpc>
              <a:buFontTx/>
              <a:buNone/>
            </a:pPr>
            <a:r>
              <a:rPr lang="en-US"/>
              <a:t>Strong evidence from one large randomized trial</a:t>
            </a:r>
          </a:p>
          <a:p>
            <a:pPr>
              <a:lnSpc>
                <a:spcPct val="80000"/>
              </a:lnSpc>
            </a:pPr>
            <a:endParaRPr lang="en-US"/>
          </a:p>
          <a:p>
            <a:pPr>
              <a:lnSpc>
                <a:spcPct val="80000"/>
              </a:lnSpc>
              <a:buFontTx/>
              <a:buNone/>
            </a:pPr>
            <a:r>
              <a:rPr lang="en-US"/>
              <a:t>Systematic review of small trials (e.g., surrogate outcome studies)</a:t>
            </a:r>
          </a:p>
          <a:p>
            <a:pPr>
              <a:lnSpc>
                <a:spcPct val="80000"/>
              </a:lnSpc>
            </a:pPr>
            <a:endParaRPr lang="en-US"/>
          </a:p>
          <a:p>
            <a:pPr>
              <a:lnSpc>
                <a:spcPct val="80000"/>
              </a:lnSpc>
              <a:buFontTx/>
              <a:buNone/>
            </a:pPr>
            <a:r>
              <a:rPr lang="en-US"/>
              <a:t>Systematic review of from well-designed cohort studies</a:t>
            </a:r>
          </a:p>
          <a:p>
            <a:pPr>
              <a:lnSpc>
                <a:spcPct val="80000"/>
              </a:lnSpc>
            </a:pPr>
            <a:endParaRPr lang="en-US"/>
          </a:p>
          <a:p>
            <a:pPr>
              <a:lnSpc>
                <a:spcPct val="80000"/>
              </a:lnSpc>
              <a:buFontTx/>
              <a:buNone/>
            </a:pPr>
            <a:r>
              <a:rPr lang="en-US"/>
              <a:t>Strong evidence from one cohort study</a:t>
            </a:r>
          </a:p>
          <a:p>
            <a:pPr>
              <a:lnSpc>
                <a:spcPct val="80000"/>
              </a:lnSpc>
            </a:pPr>
            <a:endParaRPr lang="en-US"/>
          </a:p>
          <a:p>
            <a:pPr>
              <a:lnSpc>
                <a:spcPct val="80000"/>
              </a:lnSpc>
              <a:buFontTx/>
              <a:buNone/>
            </a:pPr>
            <a:r>
              <a:rPr lang="en-US"/>
              <a:t>Unsystematic observations (expert opinions)</a:t>
            </a:r>
          </a:p>
          <a:p>
            <a:pPr marL="0" indent="0">
              <a:buNone/>
            </a:pPr>
            <a:endParaRPr lang="en-US"/>
          </a:p>
        </p:txBody>
      </p:sp>
      <p:sp>
        <p:nvSpPr>
          <p:cNvPr id="4" name="Slide Number Placeholder 3"/>
          <p:cNvSpPr>
            <a:spLocks noGrp="1"/>
          </p:cNvSpPr>
          <p:nvPr>
            <p:ph type="sldNum" sz="quarter" idx="12"/>
          </p:nvPr>
        </p:nvSpPr>
        <p:spPr/>
        <p:txBody>
          <a:bodyPr/>
          <a:lstStyle/>
          <a:p>
            <a:fld id="{260BABFF-207A-4E17-BB6B-068052E132E0}" type="slidenum">
              <a:rPr lang="en-US" smtClean="0"/>
              <a:pPr/>
              <a:t>11</a:t>
            </a:fld>
            <a:endParaRPr lang="en-US"/>
          </a:p>
        </p:txBody>
      </p:sp>
      <p:sp>
        <p:nvSpPr>
          <p:cNvPr id="5" name="Line 5"/>
          <p:cNvSpPr>
            <a:spLocks noChangeShapeType="1"/>
          </p:cNvSpPr>
          <p:nvPr/>
        </p:nvSpPr>
        <p:spPr bwMode="auto">
          <a:xfrm>
            <a:off x="623888" y="1669464"/>
            <a:ext cx="0" cy="4549360"/>
          </a:xfrm>
          <a:prstGeom prst="line">
            <a:avLst/>
          </a:prstGeom>
          <a:noFill/>
          <a:ln w="76200">
            <a:solidFill>
              <a:schemeClr val="tx1"/>
            </a:solidFill>
            <a:round/>
            <a:headEnd/>
            <a:tailEnd type="triangle" w="med" len="med"/>
          </a:ln>
        </p:spPr>
        <p:txBody>
          <a:bodyPr/>
          <a:lstStyle/>
          <a:p>
            <a:endParaRPr lang="en-US"/>
          </a:p>
        </p:txBody>
      </p:sp>
      <p:pic>
        <p:nvPicPr>
          <p:cNvPr id="1028" name="Picture 4" descr="Hierarchy of evidence pyramid. The pyramidal shape qualitatively integrates the amount of evidence generally available from each type of study design and the strength of evidence expected from indicated designs. In each ascending level, the amount of available evidence generally declines. Study designs in ascending levels of the pyramid generally exhibit increased quality of evidence and reduced risk of bias. Confidence in causal relations increases at the upper levels. *Meta-analyses and systematic reviews of observational studies and mechanistic studies are also possible. RCT, randomized controlled trial. Â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706" y="2139951"/>
            <a:ext cx="6331783" cy="371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61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7FCD-807B-4FDE-8B07-E59138AF41A9}"/>
              </a:ext>
            </a:extLst>
          </p:cNvPr>
          <p:cNvSpPr>
            <a:spLocks noGrp="1"/>
          </p:cNvSpPr>
          <p:nvPr>
            <p:ph type="title"/>
          </p:nvPr>
        </p:nvSpPr>
        <p:spPr>
          <a:xfrm>
            <a:off x="838200" y="918307"/>
            <a:ext cx="10515600" cy="1018699"/>
          </a:xfrm>
        </p:spPr>
        <p:txBody>
          <a:bodyPr/>
          <a:lstStyle/>
          <a:p>
            <a:r>
              <a:rPr lang="en-US"/>
              <a:t>Ethical Guidelines for Research I</a:t>
            </a:r>
          </a:p>
        </p:txBody>
      </p:sp>
      <p:sp>
        <p:nvSpPr>
          <p:cNvPr id="3" name="Content Placeholder 2">
            <a:extLst>
              <a:ext uri="{FF2B5EF4-FFF2-40B4-BE49-F238E27FC236}">
                <a16:creationId xmlns:a16="http://schemas.microsoft.com/office/drawing/2014/main" id="{01134093-6E87-473E-9ECC-DCF2F3BCEA95}"/>
              </a:ext>
            </a:extLst>
          </p:cNvPr>
          <p:cNvSpPr>
            <a:spLocks noGrp="1"/>
          </p:cNvSpPr>
          <p:nvPr>
            <p:ph idx="1"/>
          </p:nvPr>
        </p:nvSpPr>
        <p:spPr>
          <a:xfrm>
            <a:off x="838200" y="1737360"/>
            <a:ext cx="6487160" cy="4618989"/>
          </a:xfrm>
        </p:spPr>
        <p:txBody>
          <a:bodyPr>
            <a:normAutofit/>
          </a:bodyPr>
          <a:lstStyle/>
          <a:p>
            <a:r>
              <a:rPr lang="en-US"/>
              <a:t>Nuremberg Code (1947): research ethics and principles resulting from the Nuremberg trials at the end of the Second World War</a:t>
            </a:r>
          </a:p>
          <a:p>
            <a:r>
              <a:rPr lang="en-US"/>
              <a:t>Helsinki Declaration (original 1964; revised multiple times, most recently 2013): a set of ethical principles for human experimentation developed by the World Medical Association, regarded as a cornerstone document for human research ethics</a:t>
            </a:r>
          </a:p>
        </p:txBody>
      </p:sp>
      <p:sp>
        <p:nvSpPr>
          <p:cNvPr id="4" name="Slide Number Placeholder 3">
            <a:extLst>
              <a:ext uri="{FF2B5EF4-FFF2-40B4-BE49-F238E27FC236}">
                <a16:creationId xmlns:a16="http://schemas.microsoft.com/office/drawing/2014/main" id="{1B71CF0E-8258-4C50-9BC6-121D48E156B1}"/>
              </a:ext>
            </a:extLst>
          </p:cNvPr>
          <p:cNvSpPr>
            <a:spLocks noGrp="1"/>
          </p:cNvSpPr>
          <p:nvPr>
            <p:ph type="sldNum" sz="quarter" idx="12"/>
          </p:nvPr>
        </p:nvSpPr>
        <p:spPr>
          <a:xfrm>
            <a:off x="842341" y="6356350"/>
            <a:ext cx="2743200" cy="365125"/>
          </a:xfrm>
        </p:spPr>
        <p:txBody>
          <a:bodyPr/>
          <a:lstStyle/>
          <a:p>
            <a:fld id="{260BABFF-207A-4E17-BB6B-068052E132E0}" type="slidenum">
              <a:rPr lang="en-US" smtClean="0"/>
              <a:pPr/>
              <a:t>12</a:t>
            </a:fld>
            <a:endParaRPr lang="en-US"/>
          </a:p>
        </p:txBody>
      </p:sp>
      <p:pic>
        <p:nvPicPr>
          <p:cNvPr id="1026" name="Picture 2" descr="Image result for nuremberg code">
            <a:extLst>
              <a:ext uri="{FF2B5EF4-FFF2-40B4-BE49-F238E27FC236}">
                <a16:creationId xmlns:a16="http://schemas.microsoft.com/office/drawing/2014/main" id="{CAFDBBE4-5136-43AF-A739-F7BFD24D8C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7288" y="1839986"/>
            <a:ext cx="4319926" cy="343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35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7657-D695-4501-8B73-566A42966137}"/>
              </a:ext>
            </a:extLst>
          </p:cNvPr>
          <p:cNvSpPr>
            <a:spLocks noGrp="1"/>
          </p:cNvSpPr>
          <p:nvPr>
            <p:ph type="title"/>
          </p:nvPr>
        </p:nvSpPr>
        <p:spPr/>
        <p:txBody>
          <a:bodyPr/>
          <a:lstStyle/>
          <a:p>
            <a:r>
              <a:rPr lang="en-US"/>
              <a:t>Ethical Guidelines for Research II</a:t>
            </a:r>
          </a:p>
        </p:txBody>
      </p:sp>
      <p:sp>
        <p:nvSpPr>
          <p:cNvPr id="3" name="Content Placeholder 2">
            <a:extLst>
              <a:ext uri="{FF2B5EF4-FFF2-40B4-BE49-F238E27FC236}">
                <a16:creationId xmlns:a16="http://schemas.microsoft.com/office/drawing/2014/main" id="{A171B9D3-6713-4143-8B73-19C0B68CA7AF}"/>
              </a:ext>
            </a:extLst>
          </p:cNvPr>
          <p:cNvSpPr>
            <a:spLocks noGrp="1"/>
          </p:cNvSpPr>
          <p:nvPr>
            <p:ph idx="1"/>
          </p:nvPr>
        </p:nvSpPr>
        <p:spPr>
          <a:xfrm>
            <a:off x="838200" y="2116393"/>
            <a:ext cx="5786120" cy="4060569"/>
          </a:xfrm>
        </p:spPr>
        <p:txBody>
          <a:bodyPr>
            <a:normAutofit lnSpcReduction="10000"/>
          </a:bodyPr>
          <a:lstStyle/>
          <a:p>
            <a:r>
              <a:rPr lang="en-US"/>
              <a:t>Belmont Report (1978): a US government report summarizing ethical principles and guidelines for research with human subjects, partly prompted by the Tuskegee Syphilis Study (1932-1972)</a:t>
            </a:r>
          </a:p>
          <a:p>
            <a:pPr lvl="1"/>
            <a:r>
              <a:rPr lang="en-US"/>
              <a:t>3 principles: respect for persons, beneficence (“do no harm”), justice</a:t>
            </a:r>
          </a:p>
          <a:p>
            <a:r>
              <a:rPr lang="en-US"/>
              <a:t>Guidelines from the government, hospitals, societies, etc. (HHS, FDA, Uniform Federal Policy) </a:t>
            </a:r>
          </a:p>
          <a:p>
            <a:endParaRPr lang="en-US"/>
          </a:p>
        </p:txBody>
      </p:sp>
      <p:sp>
        <p:nvSpPr>
          <p:cNvPr id="4" name="Slide Number Placeholder 3">
            <a:extLst>
              <a:ext uri="{FF2B5EF4-FFF2-40B4-BE49-F238E27FC236}">
                <a16:creationId xmlns:a16="http://schemas.microsoft.com/office/drawing/2014/main" id="{D8B5A9AB-DF6D-485E-9B82-16F37F6150D5}"/>
              </a:ext>
            </a:extLst>
          </p:cNvPr>
          <p:cNvSpPr>
            <a:spLocks noGrp="1"/>
          </p:cNvSpPr>
          <p:nvPr>
            <p:ph type="sldNum" sz="quarter" idx="12"/>
          </p:nvPr>
        </p:nvSpPr>
        <p:spPr/>
        <p:txBody>
          <a:bodyPr/>
          <a:lstStyle/>
          <a:p>
            <a:fld id="{260BABFF-207A-4E17-BB6B-068052E132E0}" type="slidenum">
              <a:rPr lang="en-US" smtClean="0"/>
              <a:pPr/>
              <a:t>13</a:t>
            </a:fld>
            <a:endParaRPr lang="en-US"/>
          </a:p>
        </p:txBody>
      </p:sp>
      <p:pic>
        <p:nvPicPr>
          <p:cNvPr id="1026" name="Picture 2" descr="Image result for belmont report">
            <a:extLst>
              <a:ext uri="{FF2B5EF4-FFF2-40B4-BE49-F238E27FC236}">
                <a16:creationId xmlns:a16="http://schemas.microsoft.com/office/drawing/2014/main" id="{317D902C-3FDF-4134-8A41-A6675C8EA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305" y="2858073"/>
            <a:ext cx="4366495" cy="223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3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Introduction to Clinical Trials</a:t>
            </a:r>
          </a:p>
        </p:txBody>
      </p:sp>
      <p:sp>
        <p:nvSpPr>
          <p:cNvPr id="6" name="Text Placeholder 5"/>
          <p:cNvSpPr>
            <a:spLocks noGrp="1"/>
          </p:cNvSpPr>
          <p:nvPr>
            <p:ph type="body" idx="1"/>
          </p:nvPr>
        </p:nvSpPr>
        <p:spPr/>
        <p:txBody>
          <a:bodyPr/>
          <a:lstStyle/>
          <a:p>
            <a:r>
              <a:rPr lang="en-US" dirty="0"/>
              <a:t>An introduction to the focus of a majority of the short course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14</a:t>
            </a:fld>
            <a:endParaRPr lang="en-US"/>
          </a:p>
        </p:txBody>
      </p:sp>
    </p:spTree>
    <p:extLst>
      <p:ext uri="{BB962C8B-B14F-4D97-AF65-F5344CB8AC3E}">
        <p14:creationId xmlns:p14="http://schemas.microsoft.com/office/powerpoint/2010/main" val="125673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Randomized Clinical Trial</a:t>
            </a:r>
          </a:p>
        </p:txBody>
      </p:sp>
      <p:sp>
        <p:nvSpPr>
          <p:cNvPr id="6" name="Content Placeholder 5"/>
          <p:cNvSpPr>
            <a:spLocks noGrp="1"/>
          </p:cNvSpPr>
          <p:nvPr>
            <p:ph idx="1"/>
          </p:nvPr>
        </p:nvSpPr>
        <p:spPr>
          <a:xfrm>
            <a:off x="838199" y="1775707"/>
            <a:ext cx="10860221" cy="4401256"/>
          </a:xfrm>
        </p:spPr>
        <p:txBody>
          <a:bodyPr/>
          <a:lstStyle/>
          <a:p>
            <a:r>
              <a:rPr lang="en-US"/>
              <a:t>A prospective study in which the investigators determine who receives or does not receive the intervention by a random process</a:t>
            </a:r>
          </a:p>
          <a:p>
            <a:r>
              <a:rPr lang="en-US"/>
              <a:t>It should represent a carefully planned manipulation of a “natural” state</a:t>
            </a:r>
          </a:p>
          <a:p>
            <a:endParaRPr lang="en-US"/>
          </a:p>
        </p:txBody>
      </p:sp>
      <p:sp>
        <p:nvSpPr>
          <p:cNvPr id="4" name="Slide Number Placeholder 3"/>
          <p:cNvSpPr>
            <a:spLocks noGrp="1"/>
          </p:cNvSpPr>
          <p:nvPr>
            <p:ph type="sldNum" sz="quarter" idx="12"/>
          </p:nvPr>
        </p:nvSpPr>
        <p:spPr/>
        <p:txBody>
          <a:bodyPr/>
          <a:lstStyle/>
          <a:p>
            <a:fld id="{260BABFF-207A-4E17-BB6B-068052E132E0}" type="slidenum">
              <a:rPr lang="en-US" smtClean="0"/>
              <a:pPr/>
              <a:t>15</a:t>
            </a:fld>
            <a:endParaRPr lang="en-US"/>
          </a:p>
        </p:txBody>
      </p:sp>
      <p:pic>
        <p:nvPicPr>
          <p:cNvPr id="4098" name="Picture 2" descr="The phases of a clinical t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429" y="3145164"/>
            <a:ext cx="6607502" cy="357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0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Phases</a:t>
            </a:r>
          </a:p>
        </p:txBody>
      </p:sp>
      <p:sp>
        <p:nvSpPr>
          <p:cNvPr id="3" name="Content Placeholder 2"/>
          <p:cNvSpPr>
            <a:spLocks noGrp="1"/>
          </p:cNvSpPr>
          <p:nvPr>
            <p:ph idx="1"/>
          </p:nvPr>
        </p:nvSpPr>
        <p:spPr/>
        <p:txBody>
          <a:bodyPr>
            <a:normAutofit lnSpcReduction="10000"/>
          </a:bodyPr>
          <a:lstStyle/>
          <a:p>
            <a:r>
              <a:rPr lang="en-US" b="1" dirty="0"/>
              <a:t>Phase I:</a:t>
            </a:r>
            <a:r>
              <a:rPr lang="en-US" dirty="0"/>
              <a:t> safety of the treatment/to identify the highest dose of the drug that can administered safely, usually in healthy individuals, no placebo</a:t>
            </a:r>
          </a:p>
          <a:p>
            <a:r>
              <a:rPr lang="en-US" b="1" dirty="0"/>
              <a:t>Phase II:</a:t>
            </a:r>
            <a:r>
              <a:rPr lang="en-US" dirty="0"/>
              <a:t> efficacy of the treatment in cases (potentially healthy controls for an early comparison group), further describe safety</a:t>
            </a:r>
          </a:p>
          <a:p>
            <a:r>
              <a:rPr lang="en-US" b="1" dirty="0"/>
              <a:t>Phase III:</a:t>
            </a:r>
            <a:r>
              <a:rPr lang="en-US" dirty="0"/>
              <a:t> comparing the safety and effectiveness of the treatment to the current standard treatment, promising results here may lead to FDA approval</a:t>
            </a:r>
          </a:p>
          <a:p>
            <a:r>
              <a:rPr lang="en-US" b="1" dirty="0"/>
              <a:t>Phase IV:</a:t>
            </a:r>
            <a:r>
              <a:rPr lang="en-US" dirty="0"/>
              <a:t> surveillance of drugs already approved by the FDA to continue examining safety over time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16</a:t>
            </a:fld>
            <a:endParaRPr lang="en-US"/>
          </a:p>
        </p:txBody>
      </p:sp>
    </p:spTree>
    <p:extLst>
      <p:ext uri="{BB962C8B-B14F-4D97-AF65-F5344CB8AC3E}">
        <p14:creationId xmlns:p14="http://schemas.microsoft.com/office/powerpoint/2010/main" val="88400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C422-73F1-DA72-F583-15A335E4D0B1}"/>
              </a:ext>
            </a:extLst>
          </p:cNvPr>
          <p:cNvSpPr>
            <a:spLocks noGrp="1"/>
          </p:cNvSpPr>
          <p:nvPr>
            <p:ph type="title"/>
          </p:nvPr>
        </p:nvSpPr>
        <p:spPr/>
        <p:txBody>
          <a:bodyPr/>
          <a:lstStyle/>
          <a:p>
            <a:r>
              <a:rPr lang="en-US" dirty="0"/>
              <a:t>“Types” of Clinical Trials (NIH)</a:t>
            </a:r>
          </a:p>
        </p:txBody>
      </p:sp>
      <p:sp>
        <p:nvSpPr>
          <p:cNvPr id="3" name="Content Placeholder 2">
            <a:extLst>
              <a:ext uri="{FF2B5EF4-FFF2-40B4-BE49-F238E27FC236}">
                <a16:creationId xmlns:a16="http://schemas.microsoft.com/office/drawing/2014/main" id="{7FD37859-CBC8-0475-81F5-10D7C6DCD313}"/>
              </a:ext>
            </a:extLst>
          </p:cNvPr>
          <p:cNvSpPr>
            <a:spLocks noGrp="1"/>
          </p:cNvSpPr>
          <p:nvPr>
            <p:ph idx="1"/>
          </p:nvPr>
        </p:nvSpPr>
        <p:spPr>
          <a:xfrm>
            <a:off x="838200" y="1961271"/>
            <a:ext cx="10515600" cy="4605082"/>
          </a:xfrm>
        </p:spPr>
        <p:txBody>
          <a:bodyPr>
            <a:normAutofit fontScale="92500" lnSpcReduction="10000"/>
          </a:bodyPr>
          <a:lstStyle/>
          <a:p>
            <a:r>
              <a:rPr lang="en-US" b="1" dirty="0"/>
              <a:t>Treatment trials</a:t>
            </a:r>
            <a:r>
              <a:rPr lang="en-US" dirty="0"/>
              <a:t> test new treatments, new combinations of drugs, or new approaches to surgery or radiation therapy.</a:t>
            </a:r>
            <a:endParaRPr lang="en-US" b="1" dirty="0"/>
          </a:p>
          <a:p>
            <a:pPr>
              <a:buFont typeface="Arial" panose="020B0604020202020204" pitchFamily="34" charset="0"/>
              <a:buChar char="•"/>
            </a:pPr>
            <a:r>
              <a:rPr lang="en-US" b="1" dirty="0"/>
              <a:t>Prevention trials</a:t>
            </a:r>
            <a:r>
              <a:rPr lang="en-US" dirty="0"/>
              <a:t> look for better ways to prevent a disease in people who have never had the disease or to prevent the disease from returning. Approaches may include medicines, vaccines, or lifestyle changes.</a:t>
            </a:r>
          </a:p>
          <a:p>
            <a:pPr>
              <a:buFont typeface="Arial" panose="020B0604020202020204" pitchFamily="34" charset="0"/>
              <a:buChar char="•"/>
            </a:pPr>
            <a:r>
              <a:rPr lang="en-US" b="1" dirty="0"/>
              <a:t>Screening trials</a:t>
            </a:r>
            <a:r>
              <a:rPr lang="en-US" dirty="0"/>
              <a:t> test new ways for detecting diseases or health conditions.</a:t>
            </a:r>
          </a:p>
          <a:p>
            <a:pPr>
              <a:buFont typeface="Arial" panose="020B0604020202020204" pitchFamily="34" charset="0"/>
              <a:buChar char="•"/>
            </a:pPr>
            <a:r>
              <a:rPr lang="en-US" b="1" dirty="0"/>
              <a:t>Diagnostic trials</a:t>
            </a:r>
            <a:r>
              <a:rPr lang="en-US" dirty="0"/>
              <a:t> study or compare tests or procedures for diagnosing a particular disease or condition.</a:t>
            </a:r>
          </a:p>
          <a:p>
            <a:pPr>
              <a:buFont typeface="Arial" panose="020B0604020202020204" pitchFamily="34" charset="0"/>
              <a:buChar char="•"/>
            </a:pPr>
            <a:r>
              <a:rPr lang="en-US" b="1" dirty="0"/>
              <a:t>Behavioral trials </a:t>
            </a:r>
            <a:r>
              <a:rPr lang="en-US" dirty="0"/>
              <a:t>evaluate or compare ways to promote behavioral changes designed to improve health.</a:t>
            </a:r>
          </a:p>
          <a:p>
            <a:pPr>
              <a:buFont typeface="Arial" panose="020B0604020202020204" pitchFamily="34" charset="0"/>
              <a:buChar char="•"/>
            </a:pPr>
            <a:r>
              <a:rPr lang="en-US" b="1" dirty="0"/>
              <a:t>Quality of life trials</a:t>
            </a:r>
            <a:r>
              <a:rPr lang="en-US" dirty="0"/>
              <a:t> explore and measure ways to improve the comfort and quality of life of people with conditions or illnesses.</a:t>
            </a:r>
          </a:p>
        </p:txBody>
      </p:sp>
      <p:sp>
        <p:nvSpPr>
          <p:cNvPr id="4" name="Slide Number Placeholder 3">
            <a:extLst>
              <a:ext uri="{FF2B5EF4-FFF2-40B4-BE49-F238E27FC236}">
                <a16:creationId xmlns:a16="http://schemas.microsoft.com/office/drawing/2014/main" id="{3418E800-593C-B7C7-A117-1B58A53DA500}"/>
              </a:ext>
            </a:extLst>
          </p:cNvPr>
          <p:cNvSpPr>
            <a:spLocks noGrp="1"/>
          </p:cNvSpPr>
          <p:nvPr>
            <p:ph type="sldNum" sz="quarter" idx="12"/>
          </p:nvPr>
        </p:nvSpPr>
        <p:spPr/>
        <p:txBody>
          <a:bodyPr/>
          <a:lstStyle/>
          <a:p>
            <a:fld id="{260BABFF-207A-4E17-BB6B-068052E132E0}" type="slidenum">
              <a:rPr lang="en-US" smtClean="0"/>
              <a:pPr/>
              <a:t>17</a:t>
            </a:fld>
            <a:endParaRPr lang="en-US"/>
          </a:p>
        </p:txBody>
      </p:sp>
    </p:spTree>
    <p:extLst>
      <p:ext uri="{BB962C8B-B14F-4D97-AF65-F5344CB8AC3E}">
        <p14:creationId xmlns:p14="http://schemas.microsoft.com/office/powerpoint/2010/main" val="37639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normAutofit fontScale="90000"/>
          </a:bodyPr>
          <a:lstStyle/>
          <a:p>
            <a:r>
              <a:rPr lang="en-US" dirty="0"/>
              <a:t>Clinical Trials Lexicon: (Frequentist) Trial Operating Characteristics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a:xfrm>
                <a:off x="838199" y="2116393"/>
                <a:ext cx="10975521" cy="4060569"/>
              </a:xfrm>
            </p:spPr>
            <p:txBody>
              <a:bodyPr>
                <a:normAutofit fontScale="92500" lnSpcReduction="10000"/>
              </a:bodyPr>
              <a:lstStyle/>
              <a:p>
                <a:pPr marL="2743200" indent="-2743200">
                  <a:buNone/>
                </a:pPr>
                <a:r>
                  <a:rPr lang="en-US" b="1" dirty="0"/>
                  <a:t>Power</a:t>
                </a:r>
                <a:r>
                  <a:rPr lang="en-US" dirty="0"/>
                  <a:t>	the probability of detecting a desired effect if it exists (equal to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𝛽</m:t>
                    </m:r>
                  </m:oMath>
                </a14:m>
                <a:r>
                  <a:rPr lang="en-US" b="1" dirty="0"/>
                  <a:t> </a:t>
                </a:r>
                <a:r>
                  <a:rPr lang="en-US" dirty="0"/>
                  <a:t>where </a:t>
                </a:r>
                <a14:m>
                  <m:oMath xmlns:m="http://schemas.openxmlformats.org/officeDocument/2006/math">
                    <m:r>
                      <a:rPr lang="en-US" b="0" i="1" smtClean="0">
                        <a:latin typeface="Cambria Math" panose="02040503050406030204" pitchFamily="18" charset="0"/>
                      </a:rPr>
                      <m:t>𝛽</m:t>
                    </m:r>
                  </m:oMath>
                </a14:m>
                <a:r>
                  <a:rPr lang="en-US" b="1" dirty="0"/>
                  <a:t> </a:t>
                </a:r>
                <a:r>
                  <a:rPr lang="en-US" dirty="0"/>
                  <a:t>is our type II error rate)</a:t>
                </a:r>
              </a:p>
              <a:p>
                <a:pPr marL="2743200" indent="-2743200">
                  <a:buNone/>
                </a:pPr>
                <a:endParaRPr lang="en-US" dirty="0"/>
              </a:p>
              <a:p>
                <a:pPr marL="2743200" indent="-2743200">
                  <a:buNone/>
                </a:pPr>
                <a:r>
                  <a:rPr lang="en-US" b="1" dirty="0"/>
                  <a:t>Type I Error Rate	</a:t>
                </a:r>
                <a:r>
                  <a:rPr lang="en-US" dirty="0"/>
                  <a:t>the probability of erroneously detecting an effect when none exists (i.e., a null scenario), commonly denoted </a:t>
                </a:r>
                <a14:m>
                  <m:oMath xmlns:m="http://schemas.openxmlformats.org/officeDocument/2006/math">
                    <m:r>
                      <a:rPr lang="en-US" b="0" i="1" smtClean="0">
                        <a:latin typeface="Cambria Math" panose="02040503050406030204" pitchFamily="18" charset="0"/>
                      </a:rPr>
                      <m:t>𝛼</m:t>
                    </m:r>
                  </m:oMath>
                </a14:m>
                <a:endParaRPr lang="en-US" b="1" dirty="0"/>
              </a:p>
              <a:p>
                <a:pPr marL="2743200" indent="-2743200">
                  <a:buNone/>
                </a:pPr>
                <a:endParaRPr lang="en-US" b="1" dirty="0"/>
              </a:p>
              <a:p>
                <a:pPr marL="2743200" indent="-2743200">
                  <a:buNone/>
                </a:pPr>
                <a:r>
                  <a:rPr lang="en-US" b="1" dirty="0"/>
                  <a:t>Sample Size	</a:t>
                </a:r>
                <a:r>
                  <a:rPr lang="en-US" dirty="0"/>
                  <a:t>the number of participants enrolled in a clinical trial</a:t>
                </a:r>
              </a:p>
              <a:p>
                <a:pPr marL="2743200" indent="-2743200">
                  <a:buNone/>
                </a:pPr>
                <a:endParaRPr lang="en-US" b="1" dirty="0"/>
              </a:p>
              <a:p>
                <a:pPr marL="2743200" indent="-2743200">
                  <a:buNone/>
                </a:pPr>
                <a:r>
                  <a:rPr lang="en-US" b="1" dirty="0"/>
                  <a:t>Max Sample Size</a:t>
                </a:r>
                <a:r>
                  <a:rPr lang="en-US" dirty="0"/>
                  <a:t>	the largest possible number of participants to be enrolled in a clinical trial</a:t>
                </a:r>
              </a:p>
            </p:txBody>
          </p:sp>
        </mc:Choice>
        <mc:Fallback>
          <p:sp>
            <p:nvSpPr>
              <p:cNvPr id="3" name="Content Placeholder 2">
                <a:extLst>
                  <a:ext uri="{FF2B5EF4-FFF2-40B4-BE49-F238E27FC236}">
                    <a16:creationId xmlns:a16="http://schemas.microsoft.com/office/drawing/2014/main" id="{4FE76BA8-6F3F-2888-DD60-EFC608B08717}"/>
                  </a:ext>
                </a:extLst>
              </p:cNvPr>
              <p:cNvSpPr>
                <a:spLocks noGrp="1" noRot="1" noChangeAspect="1" noMove="1" noResize="1" noEditPoints="1" noAdjustHandles="1" noChangeArrowheads="1" noChangeShapeType="1" noTextEdit="1"/>
              </p:cNvSpPr>
              <p:nvPr>
                <p:ph idx="1"/>
              </p:nvPr>
            </p:nvSpPr>
            <p:spPr>
              <a:xfrm>
                <a:off x="838199" y="2116393"/>
                <a:ext cx="10975521" cy="4060569"/>
              </a:xfrm>
              <a:blipFill>
                <a:blip r:embed="rId2"/>
                <a:stretch>
                  <a:fillRect l="-944" t="-3003" r="-1610" b="-3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18</a:t>
            </a:fld>
            <a:endParaRPr lang="en-US"/>
          </a:p>
        </p:txBody>
      </p:sp>
    </p:spTree>
    <p:extLst>
      <p:ext uri="{BB962C8B-B14F-4D97-AF65-F5344CB8AC3E}">
        <p14:creationId xmlns:p14="http://schemas.microsoft.com/office/powerpoint/2010/main" val="228228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Documentation</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Protocol</a:t>
            </a:r>
            <a:r>
              <a:rPr lang="en-US" dirty="0"/>
              <a:t>	The written description of a clinical study. It includes the study's objectives, design, and methods. It may also include relevant scientific background and statistical information.</a:t>
            </a:r>
          </a:p>
          <a:p>
            <a:pPr marL="2743200" indent="-2743200">
              <a:buNone/>
            </a:pPr>
            <a:endParaRPr lang="en-US" dirty="0"/>
          </a:p>
          <a:p>
            <a:pPr marL="2743200" indent="-2743200">
              <a:buNone/>
            </a:pPr>
            <a:r>
              <a:rPr lang="en-US" b="1" dirty="0"/>
              <a:t>Statistical Analysis Plan </a:t>
            </a:r>
          </a:p>
          <a:p>
            <a:pPr marL="2743200" indent="-2743200">
              <a:buNone/>
            </a:pPr>
            <a:r>
              <a:rPr lang="en-US" b="1" dirty="0"/>
              <a:t>	</a:t>
            </a:r>
            <a:r>
              <a:rPr lang="en-US" dirty="0"/>
              <a:t>(SAP) Provides specific information on the statistical analyses to be conducted. May also include planned or mock tables/listings/figures.</a:t>
            </a:r>
            <a:endParaRPr lang="en-US" b="1" dirty="0"/>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19</a:t>
            </a:fld>
            <a:endParaRPr lang="en-US"/>
          </a:p>
        </p:txBody>
      </p:sp>
    </p:spTree>
    <p:extLst>
      <p:ext uri="{BB962C8B-B14F-4D97-AF65-F5344CB8AC3E}">
        <p14:creationId xmlns:p14="http://schemas.microsoft.com/office/powerpoint/2010/main" val="154219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Phases of the Translational Research Paradigm</a:t>
            </a:r>
          </a:p>
        </p:txBody>
      </p:sp>
      <p:sp>
        <p:nvSpPr>
          <p:cNvPr id="6" name="Text Placeholder 5"/>
          <p:cNvSpPr>
            <a:spLocks noGrp="1"/>
          </p:cNvSpPr>
          <p:nvPr>
            <p:ph type="body" idx="1"/>
          </p:nvPr>
        </p:nvSpPr>
        <p:spPr/>
        <p:txBody>
          <a:bodyPr/>
          <a:lstStyle/>
          <a:p>
            <a:r>
              <a:rPr lang="en-US"/>
              <a:t>Everyone has a place at the research table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a:t>
            </a:fld>
            <a:endParaRPr lang="en-US"/>
          </a:p>
        </p:txBody>
      </p:sp>
    </p:spTree>
    <p:extLst>
      <p:ext uri="{BB962C8B-B14F-4D97-AF65-F5344CB8AC3E}">
        <p14:creationId xmlns:p14="http://schemas.microsoft.com/office/powerpoint/2010/main" val="3335880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Enrollment</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Blinding/Masking</a:t>
            </a:r>
            <a:r>
              <a:rPr lang="en-US" dirty="0"/>
              <a:t>	Process of preventing someone from knowing their study allocation (e.g., single-blind often means participants do not know allocation, double-blind means research team also does not know)</a:t>
            </a:r>
          </a:p>
          <a:p>
            <a:pPr marL="2743200" indent="-2743200">
              <a:buNone/>
            </a:pPr>
            <a:endParaRPr lang="en-US" dirty="0"/>
          </a:p>
          <a:p>
            <a:pPr marL="2743200" indent="-2743200">
              <a:buNone/>
            </a:pPr>
            <a:r>
              <a:rPr lang="en-US" b="1" dirty="0"/>
              <a:t>Inclusion/Exclusion Criteria  </a:t>
            </a:r>
          </a:p>
          <a:p>
            <a:pPr marL="2743200" indent="-2743200">
              <a:buNone/>
            </a:pPr>
            <a:r>
              <a:rPr lang="en-US" b="1" dirty="0"/>
              <a:t>	</a:t>
            </a:r>
            <a:r>
              <a:rPr lang="en-US" dirty="0"/>
              <a:t>Details included in the study protocol that identifies who is eligible to participate. May also be called </a:t>
            </a:r>
            <a:r>
              <a:rPr lang="en-US" i="1" dirty="0"/>
              <a:t>Eligibility Criteria</a:t>
            </a:r>
            <a:r>
              <a:rPr lang="en-US" dirty="0"/>
              <a:t>.</a:t>
            </a:r>
            <a:endParaRPr lang="en-US" b="1" dirty="0"/>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20</a:t>
            </a:fld>
            <a:endParaRPr lang="en-US"/>
          </a:p>
        </p:txBody>
      </p:sp>
    </p:spTree>
    <p:extLst>
      <p:ext uri="{BB962C8B-B14F-4D97-AF65-F5344CB8AC3E}">
        <p14:creationId xmlns:p14="http://schemas.microsoft.com/office/powerpoint/2010/main" val="1997132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Enrollment</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Informed Consent</a:t>
            </a:r>
            <a:r>
              <a:rPr lang="en-US" dirty="0"/>
              <a:t>	A process used by researchers to communicate to potential and enrolled participants the risks and potential benefits of participating in a clinical study. </a:t>
            </a:r>
          </a:p>
          <a:p>
            <a:pPr marL="2743200" indent="-2743200">
              <a:buNone/>
            </a:pPr>
            <a:endParaRPr lang="en-US" dirty="0"/>
          </a:p>
          <a:p>
            <a:pPr marL="2743200" indent="-2743200">
              <a:buNone/>
            </a:pPr>
            <a:r>
              <a:rPr lang="en-US" b="1" dirty="0"/>
              <a:t>Informed Consent Form</a:t>
            </a:r>
            <a:r>
              <a:rPr lang="en-US" dirty="0"/>
              <a:t> Document (may be physical or electronic) that records participants consent to participate in the study.</a:t>
            </a:r>
            <a:endParaRPr lang="en-US" b="1" dirty="0"/>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21</a:t>
            </a:fld>
            <a:endParaRPr lang="en-US"/>
          </a:p>
        </p:txBody>
      </p:sp>
    </p:spTree>
    <p:extLst>
      <p:ext uri="{BB962C8B-B14F-4D97-AF65-F5344CB8AC3E}">
        <p14:creationId xmlns:p14="http://schemas.microsoft.com/office/powerpoint/2010/main" val="390709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Randomization</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Randomization</a:t>
            </a:r>
            <a:r>
              <a:rPr lang="en-US" dirty="0"/>
              <a:t>	The process of prospectively assigning participants to study arms by chance instead of by choice.</a:t>
            </a:r>
          </a:p>
          <a:p>
            <a:pPr marL="2743200" indent="-2743200">
              <a:buNone/>
            </a:pPr>
            <a:endParaRPr lang="en-US" dirty="0"/>
          </a:p>
          <a:p>
            <a:pPr marL="2743200" indent="-2743200">
              <a:buNone/>
            </a:pPr>
            <a:r>
              <a:rPr lang="en-US" b="1" dirty="0"/>
              <a:t>Allocation Ratio	</a:t>
            </a:r>
            <a:r>
              <a:rPr lang="en-US" dirty="0"/>
              <a:t>The target ratio for randomization to study arms (e.g., 1:1 represents equal allocation to arms A and B, 2:1 indicates for 2 participants in A for every 1 in B, etc.).</a:t>
            </a:r>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22</a:t>
            </a:fld>
            <a:endParaRPr lang="en-US"/>
          </a:p>
        </p:txBody>
      </p:sp>
    </p:spTree>
    <p:extLst>
      <p:ext uri="{BB962C8B-B14F-4D97-AF65-F5344CB8AC3E}">
        <p14:creationId xmlns:p14="http://schemas.microsoft.com/office/powerpoint/2010/main" val="103670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Study Arms</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fontScale="92500" lnSpcReduction="10000"/>
          </a:bodyPr>
          <a:lstStyle/>
          <a:p>
            <a:pPr marL="2743200" indent="-2743200">
              <a:buNone/>
            </a:pPr>
            <a:r>
              <a:rPr lang="en-US" b="1" dirty="0"/>
              <a:t>Study Arm	</a:t>
            </a:r>
            <a:r>
              <a:rPr lang="en-US" dirty="0"/>
              <a:t>Group of participants in a clinical trial to receive an intervention based on the study protocol.</a:t>
            </a:r>
          </a:p>
          <a:p>
            <a:pPr marL="2743200" indent="-2743200">
              <a:buNone/>
            </a:pPr>
            <a:endParaRPr lang="en-US" b="1" dirty="0"/>
          </a:p>
          <a:p>
            <a:pPr marL="2743200" indent="-2743200">
              <a:buNone/>
            </a:pPr>
            <a:r>
              <a:rPr lang="en-US" b="1" dirty="0"/>
              <a:t>Placebo	</a:t>
            </a:r>
            <a:r>
              <a:rPr lang="en-US" dirty="0"/>
              <a:t>An intervention that looks like the “new” or “active” treatment but without active ingredients.</a:t>
            </a:r>
          </a:p>
          <a:p>
            <a:pPr marL="2743200" indent="-2743200">
              <a:buNone/>
            </a:pPr>
            <a:endParaRPr lang="en-US" b="1" dirty="0"/>
          </a:p>
          <a:p>
            <a:pPr marL="2743200" indent="-2743200">
              <a:buNone/>
            </a:pPr>
            <a:r>
              <a:rPr lang="en-US" b="1" dirty="0"/>
              <a:t>Control	</a:t>
            </a:r>
            <a:r>
              <a:rPr lang="en-US" dirty="0"/>
              <a:t>Arm not receiving any intervention being studied.</a:t>
            </a:r>
          </a:p>
          <a:p>
            <a:pPr marL="2743200" indent="-2743200">
              <a:buNone/>
            </a:pPr>
            <a:endParaRPr lang="en-US" dirty="0"/>
          </a:p>
          <a:p>
            <a:pPr marL="2743200" indent="-2743200">
              <a:buNone/>
            </a:pPr>
            <a:r>
              <a:rPr lang="en-US" b="1" dirty="0"/>
              <a:t>Standard of Care</a:t>
            </a:r>
            <a:r>
              <a:rPr lang="en-US" dirty="0"/>
              <a:t>	(SOC) Arm receiving whatever intervention(s) are considered standard of care outside the study.</a:t>
            </a:r>
            <a:endParaRPr lang="en-US" b="1" dirty="0"/>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23</a:t>
            </a:fld>
            <a:endParaRPr lang="en-US"/>
          </a:p>
        </p:txBody>
      </p:sp>
    </p:spTree>
    <p:extLst>
      <p:ext uri="{BB962C8B-B14F-4D97-AF65-F5344CB8AC3E}">
        <p14:creationId xmlns:p14="http://schemas.microsoft.com/office/powerpoint/2010/main" val="326175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Analysis Population  </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a:xfrm>
            <a:off x="838200" y="2116393"/>
            <a:ext cx="10515600" cy="4439528"/>
          </a:xfrm>
        </p:spPr>
        <p:txBody>
          <a:bodyPr>
            <a:normAutofit fontScale="85000" lnSpcReduction="10000"/>
          </a:bodyPr>
          <a:lstStyle/>
          <a:p>
            <a:pPr marL="2743200" indent="-2743200">
              <a:buNone/>
            </a:pPr>
            <a:r>
              <a:rPr lang="en-US" b="1" dirty="0"/>
              <a:t>Intention to Treat	</a:t>
            </a:r>
            <a:r>
              <a:rPr lang="en-US" dirty="0"/>
              <a:t>(ITT) Includes all patients ever enrolled in their assigned treatment group regardless of treatment ultimately received. </a:t>
            </a:r>
          </a:p>
          <a:p>
            <a:pPr marL="2743200" indent="-2743200">
              <a:buNone/>
            </a:pPr>
            <a:endParaRPr lang="en-US" b="1" dirty="0"/>
          </a:p>
          <a:p>
            <a:pPr marL="2743200" indent="-2743200">
              <a:buNone/>
            </a:pPr>
            <a:r>
              <a:rPr lang="en-US" b="1" dirty="0"/>
              <a:t>Per Protocol	</a:t>
            </a:r>
            <a:r>
              <a:rPr lang="en-US" dirty="0"/>
              <a:t>(PP) Subgroup of participants who followed the protocol without “major” deviations.</a:t>
            </a:r>
          </a:p>
          <a:p>
            <a:pPr marL="2743200" indent="-2743200">
              <a:buNone/>
            </a:pPr>
            <a:endParaRPr lang="en-US" b="1" dirty="0"/>
          </a:p>
          <a:p>
            <a:pPr marL="2743200" indent="-2743200">
              <a:buNone/>
            </a:pPr>
            <a:r>
              <a:rPr lang="en-US" b="1" dirty="0"/>
              <a:t>Modified ITT</a:t>
            </a:r>
            <a:r>
              <a:rPr lang="en-US" dirty="0"/>
              <a:t>	(</a:t>
            </a:r>
            <a:r>
              <a:rPr lang="en-US" dirty="0" err="1"/>
              <a:t>mITT</a:t>
            </a:r>
            <a:r>
              <a:rPr lang="en-US" dirty="0"/>
              <a:t>) Subgroup of ITT that allows for pre-planned exclusion criteria set prior to enrollment (e.g., gold standard diagnosis delayed by 48 hours, only include those with positive test).</a:t>
            </a:r>
          </a:p>
          <a:p>
            <a:pPr marL="2743200" indent="-2743200">
              <a:buNone/>
            </a:pPr>
            <a:endParaRPr lang="en-US" b="1" dirty="0"/>
          </a:p>
          <a:p>
            <a:pPr marL="2743200" indent="-2743200">
              <a:buNone/>
            </a:pPr>
            <a:r>
              <a:rPr lang="en-US" b="1" dirty="0"/>
              <a:t>As Treated	</a:t>
            </a:r>
            <a:r>
              <a:rPr lang="en-US" dirty="0"/>
              <a:t>(AT) Treatment grouping based on whatever treatment(s) were received during the study.</a:t>
            </a:r>
            <a:endParaRPr lang="en-US" b="1" dirty="0"/>
          </a:p>
          <a:p>
            <a:pPr marL="2743200" indent="-2743200">
              <a:buNone/>
            </a:pPr>
            <a:endParaRPr lang="en-US" b="1" dirty="0"/>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24</a:t>
            </a:fld>
            <a:endParaRPr lang="en-US"/>
          </a:p>
        </p:txBody>
      </p:sp>
    </p:spTree>
    <p:extLst>
      <p:ext uri="{BB962C8B-B14F-4D97-AF65-F5344CB8AC3E}">
        <p14:creationId xmlns:p14="http://schemas.microsoft.com/office/powerpoint/2010/main" val="210930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Outcomes</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fontScale="92500" lnSpcReduction="20000"/>
          </a:bodyPr>
          <a:lstStyle/>
          <a:p>
            <a:pPr marL="2743200" indent="-2743200">
              <a:buNone/>
            </a:pPr>
            <a:r>
              <a:rPr lang="en-US" b="1" dirty="0"/>
              <a:t>Primary	</a:t>
            </a:r>
            <a:r>
              <a:rPr lang="en-US" dirty="0"/>
              <a:t>The most important measure(s) in the study, specified in advance, often the basis for power calculations to estimate sample size.</a:t>
            </a:r>
          </a:p>
          <a:p>
            <a:pPr marL="2743200" indent="-2743200">
              <a:buNone/>
            </a:pPr>
            <a:endParaRPr lang="en-US" b="1" dirty="0"/>
          </a:p>
          <a:p>
            <a:pPr marL="2743200" indent="-2743200">
              <a:buNone/>
            </a:pPr>
            <a:r>
              <a:rPr lang="en-US" b="1" dirty="0"/>
              <a:t>Secondary	</a:t>
            </a:r>
            <a:r>
              <a:rPr lang="en-US" dirty="0"/>
              <a:t>Often pre-specified and limited in number, represent other important outcomes beyond the primary. May also be used or noted for potential statistical power and sample size justification.</a:t>
            </a:r>
          </a:p>
          <a:p>
            <a:pPr marL="2743200" indent="-2743200">
              <a:buNone/>
            </a:pPr>
            <a:endParaRPr lang="en-US" b="1" dirty="0"/>
          </a:p>
          <a:p>
            <a:pPr marL="2743200" indent="-2743200">
              <a:buNone/>
            </a:pPr>
            <a:r>
              <a:rPr lang="en-US" b="1" dirty="0"/>
              <a:t>Exploratory</a:t>
            </a:r>
            <a:r>
              <a:rPr lang="en-US" dirty="0"/>
              <a:t>	Additional questions of interest, may or may not be stated in advance, often are hypothesis generating.</a:t>
            </a:r>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25</a:t>
            </a:fld>
            <a:endParaRPr lang="en-US"/>
          </a:p>
        </p:txBody>
      </p:sp>
    </p:spTree>
    <p:extLst>
      <p:ext uri="{BB962C8B-B14F-4D97-AF65-F5344CB8AC3E}">
        <p14:creationId xmlns:p14="http://schemas.microsoft.com/office/powerpoint/2010/main" val="1914580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Outcomes</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Co-Primary	</a:t>
            </a:r>
            <a:r>
              <a:rPr lang="en-US" dirty="0"/>
              <a:t>The presence of two (or more) primary outcomes, need to reject both null hypotheses for an intervention to be considered effective.</a:t>
            </a:r>
          </a:p>
          <a:p>
            <a:pPr marL="2743200" indent="-2743200">
              <a:buNone/>
            </a:pPr>
            <a:endParaRPr lang="en-US" b="1" dirty="0"/>
          </a:p>
          <a:p>
            <a:pPr marL="2743200" indent="-2743200">
              <a:buNone/>
            </a:pPr>
            <a:r>
              <a:rPr lang="en-US" b="1" dirty="0"/>
              <a:t>Composite	</a:t>
            </a:r>
            <a:r>
              <a:rPr lang="en-US" dirty="0"/>
              <a:t>An event that is considered to have occurred if any one of several different events or outcomes are observed (e.g., fatal or non-fatal stroke).</a:t>
            </a:r>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26</a:t>
            </a:fld>
            <a:endParaRPr lang="en-US"/>
          </a:p>
        </p:txBody>
      </p:sp>
    </p:spTree>
    <p:extLst>
      <p:ext uri="{BB962C8B-B14F-4D97-AF65-F5344CB8AC3E}">
        <p14:creationId xmlns:p14="http://schemas.microsoft.com/office/powerpoint/2010/main" val="3860159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normAutofit/>
          </a:bodyPr>
          <a:lstStyle/>
          <a:p>
            <a:r>
              <a:rPr lang="en-US" dirty="0"/>
              <a:t>Clinical Trials Lexicon: Monitoring</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Data Safety Monitoring Board	</a:t>
            </a:r>
            <a:r>
              <a:rPr lang="en-US" dirty="0"/>
              <a:t>(DSMB) A group of independent scientists who monitor the safety and scientific integrity of a clinical trial. May also be called a </a:t>
            </a:r>
            <a:r>
              <a:rPr lang="en-US" i="1" dirty="0"/>
              <a:t>Data Monitoring Committee</a:t>
            </a:r>
            <a:r>
              <a:rPr lang="en-US" dirty="0"/>
              <a:t> (DMC).</a:t>
            </a:r>
          </a:p>
          <a:p>
            <a:pPr marL="2743200" indent="-2743200">
              <a:buNone/>
            </a:pPr>
            <a:endParaRPr lang="en-US" dirty="0"/>
          </a:p>
          <a:p>
            <a:pPr marL="2743200" indent="-2743200">
              <a:buNone/>
            </a:pPr>
            <a:r>
              <a:rPr lang="en-US" b="1" dirty="0"/>
              <a:t>Interim Analysis</a:t>
            </a:r>
            <a:r>
              <a:rPr lang="en-US" dirty="0"/>
              <a:t>	A look at certain aspects of an ongoing trial; often pre-planned for DSMB meetings, making interim decisions, etc.</a:t>
            </a:r>
            <a:endParaRPr lang="en-US" b="1" dirty="0"/>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27</a:t>
            </a:fld>
            <a:endParaRPr lang="en-US"/>
          </a:p>
        </p:txBody>
      </p:sp>
    </p:spTree>
    <p:extLst>
      <p:ext uri="{BB962C8B-B14F-4D97-AF65-F5344CB8AC3E}">
        <p14:creationId xmlns:p14="http://schemas.microsoft.com/office/powerpoint/2010/main" val="1832525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normAutofit/>
          </a:bodyPr>
          <a:lstStyle/>
          <a:p>
            <a:r>
              <a:rPr lang="en-US" dirty="0"/>
              <a:t>Clinical Trials Lexicon: Safety</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fontScale="92500" lnSpcReduction="10000"/>
          </a:bodyPr>
          <a:lstStyle/>
          <a:p>
            <a:pPr marL="2743200" indent="-2743200">
              <a:buNone/>
            </a:pPr>
            <a:r>
              <a:rPr lang="en-US" b="1" dirty="0"/>
              <a:t>Adverse Event	</a:t>
            </a:r>
            <a:r>
              <a:rPr lang="en-US" dirty="0"/>
              <a:t>An unfavorable change in the health of a participant, including abnormal laboratory findings, that happens during a clinical study or within a certain amount of time after the study has ended. This change may or may not be caused by the intervention/treatment being studied.</a:t>
            </a:r>
          </a:p>
          <a:p>
            <a:pPr marL="2743200" indent="-2743200">
              <a:buNone/>
            </a:pPr>
            <a:endParaRPr lang="en-US" dirty="0"/>
          </a:p>
          <a:p>
            <a:pPr marL="2743200" indent="-2743200">
              <a:buNone/>
            </a:pPr>
            <a:r>
              <a:rPr lang="en-US" b="1" dirty="0"/>
              <a:t>Serious AE</a:t>
            </a:r>
            <a:r>
              <a:rPr lang="en-US" dirty="0"/>
              <a:t>	AE that results in death, is life-threatening, requires inpatient hospitalization or extends a current hospital stay, results in an ongoing or significant incapacity or interferes substantially with normal life functions, or causes a congenital anomaly or birth defect.</a:t>
            </a:r>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28</a:t>
            </a:fld>
            <a:endParaRPr lang="en-US"/>
          </a:p>
        </p:txBody>
      </p:sp>
    </p:spTree>
    <p:extLst>
      <p:ext uri="{BB962C8B-B14F-4D97-AF65-F5344CB8AC3E}">
        <p14:creationId xmlns:p14="http://schemas.microsoft.com/office/powerpoint/2010/main" val="4250114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normAutofit/>
          </a:bodyPr>
          <a:lstStyle/>
          <a:p>
            <a:r>
              <a:rPr lang="en-US" dirty="0"/>
              <a:t>Clinical Trials Lexicon: Safety</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Mild/Moderate/Severe AE  </a:t>
            </a:r>
            <a:r>
              <a:rPr lang="en-US" dirty="0"/>
              <a:t>Severity is not synonymous with seriousness, instead it classifies how the AE may interfere with normal activities and need for medical intervention.</a:t>
            </a:r>
          </a:p>
          <a:p>
            <a:pPr marL="2743200" indent="-2743200">
              <a:buNone/>
            </a:pPr>
            <a:endParaRPr lang="en-US" dirty="0"/>
          </a:p>
          <a:p>
            <a:pPr marL="2743200" indent="-2743200">
              <a:buNone/>
            </a:pPr>
            <a:r>
              <a:rPr lang="en-US" b="1" dirty="0"/>
              <a:t>Expected/Unexpected AE</a:t>
            </a:r>
            <a:r>
              <a:rPr lang="en-US" dirty="0"/>
              <a:t>  An AE is assessed for whether it is expected or unexpected based on current knowledge found in the protocol, consent form, investigator brochure, product label, etc.</a:t>
            </a:r>
            <a:endParaRPr lang="en-US" b="1" dirty="0"/>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29</a:t>
            </a:fld>
            <a:endParaRPr lang="en-US"/>
          </a:p>
        </p:txBody>
      </p:sp>
    </p:spTree>
    <p:extLst>
      <p:ext uri="{BB962C8B-B14F-4D97-AF65-F5344CB8AC3E}">
        <p14:creationId xmlns:p14="http://schemas.microsoft.com/office/powerpoint/2010/main" val="79112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Translational Research Paradigm</a:t>
            </a:r>
          </a:p>
        </p:txBody>
      </p:sp>
      <p:sp>
        <p:nvSpPr>
          <p:cNvPr id="3" name="Content Placeholder 2"/>
          <p:cNvSpPr>
            <a:spLocks noGrp="1"/>
          </p:cNvSpPr>
          <p:nvPr>
            <p:ph idx="1"/>
          </p:nvPr>
        </p:nvSpPr>
        <p:spPr/>
        <p:txBody>
          <a:bodyPr/>
          <a:lstStyle/>
          <a:p>
            <a:r>
              <a:rPr lang="en-US" u="sng"/>
              <a:t>T1</a:t>
            </a:r>
            <a:r>
              <a:rPr lang="en-US"/>
              <a:t> research explores basic research for clinical effect or applicability (sometimes split into T0 and T1)</a:t>
            </a:r>
          </a:p>
          <a:p>
            <a:r>
              <a:rPr lang="en-US" u="sng"/>
              <a:t>T2</a:t>
            </a:r>
            <a:r>
              <a:rPr lang="en-US"/>
              <a:t> research uses controlled environments to test new interventions</a:t>
            </a:r>
          </a:p>
          <a:p>
            <a:r>
              <a:rPr lang="en-US" u="sng"/>
              <a:t>T3</a:t>
            </a:r>
            <a:r>
              <a:rPr lang="en-US"/>
              <a:t> research attempts to identify how interventions work in real-world settings (beyond the controlled environment)</a:t>
            </a:r>
          </a:p>
          <a:p>
            <a:r>
              <a:rPr lang="en-US" u="sng"/>
              <a:t>T4</a:t>
            </a:r>
            <a:r>
              <a:rPr lang="en-US"/>
              <a:t> research focuses on the health of populations with the intent to improve global health</a:t>
            </a:r>
          </a:p>
          <a:p>
            <a:endParaRPr lang="en-US"/>
          </a:p>
          <a:p>
            <a:endParaRPr lang="en-US"/>
          </a:p>
        </p:txBody>
      </p:sp>
      <p:sp>
        <p:nvSpPr>
          <p:cNvPr id="4" name="Slide Number Placeholder 3"/>
          <p:cNvSpPr>
            <a:spLocks noGrp="1"/>
          </p:cNvSpPr>
          <p:nvPr>
            <p:ph type="sldNum" sz="quarter" idx="12"/>
          </p:nvPr>
        </p:nvSpPr>
        <p:spPr/>
        <p:txBody>
          <a:bodyPr/>
          <a:lstStyle/>
          <a:p>
            <a:fld id="{260BABFF-207A-4E17-BB6B-068052E132E0}" type="slidenum">
              <a:rPr lang="en-US" smtClean="0"/>
              <a:pPr/>
              <a:t>3</a:t>
            </a:fld>
            <a:endParaRPr lang="en-US"/>
          </a:p>
        </p:txBody>
      </p:sp>
    </p:spTree>
    <p:extLst>
      <p:ext uri="{BB962C8B-B14F-4D97-AF65-F5344CB8AC3E}">
        <p14:creationId xmlns:p14="http://schemas.microsoft.com/office/powerpoint/2010/main" val="1614013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normAutofit fontScale="90000"/>
          </a:bodyPr>
          <a:lstStyle/>
          <a:p>
            <a:r>
              <a:rPr lang="en-US" dirty="0"/>
              <a:t>Clinical Trials Lexicon: Efficacy vs. Effectiveness</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Efficacy	</a:t>
            </a:r>
            <a:r>
              <a:rPr lang="en-US" dirty="0"/>
              <a:t>Treatment effect estimated under ideal conditions (e.g., a well-controlled clinical trial of a subset of the overall population).  Comparison group is often a placebo.</a:t>
            </a:r>
          </a:p>
          <a:p>
            <a:pPr marL="2743200" indent="-2743200">
              <a:buNone/>
            </a:pPr>
            <a:endParaRPr lang="en-US" b="1" dirty="0"/>
          </a:p>
          <a:p>
            <a:pPr marL="2743200" indent="-2743200">
              <a:buNone/>
            </a:pPr>
            <a:r>
              <a:rPr lang="en-US" b="1" dirty="0"/>
              <a:t>Effectiveness	</a:t>
            </a:r>
            <a:r>
              <a:rPr lang="en-US" dirty="0"/>
              <a:t>Treatment effect estimated in more real-world settings with minimal control (e.g., a pragmatic trial). Comparison group is often usual care.</a:t>
            </a:r>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30</a:t>
            </a:fld>
            <a:endParaRPr lang="en-US"/>
          </a:p>
        </p:txBody>
      </p:sp>
    </p:spTree>
    <p:extLst>
      <p:ext uri="{BB962C8B-B14F-4D97-AF65-F5344CB8AC3E}">
        <p14:creationId xmlns:p14="http://schemas.microsoft.com/office/powerpoint/2010/main" val="867278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normAutofit/>
          </a:bodyPr>
          <a:lstStyle/>
          <a:p>
            <a:r>
              <a:rPr lang="en-US" dirty="0"/>
              <a:t>Clinical Trials Lexicon: Pragmatic</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Pragmatic	</a:t>
            </a:r>
            <a:r>
              <a:rPr lang="en-US" dirty="0"/>
              <a:t>A study undertaken in a more “real-word” setting, measuring effectiveness of an intervention. The PRECIS-2 framework may be helpful to summarize how flexible a study is:</a:t>
            </a:r>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31</a:t>
            </a:fld>
            <a:endParaRPr lang="en-US"/>
          </a:p>
        </p:txBody>
      </p:sp>
      <p:pic>
        <p:nvPicPr>
          <p:cNvPr id="6" name="Picture 5">
            <a:extLst>
              <a:ext uri="{FF2B5EF4-FFF2-40B4-BE49-F238E27FC236}">
                <a16:creationId xmlns:a16="http://schemas.microsoft.com/office/drawing/2014/main" id="{BDB5DFE6-756E-630C-EA22-DC54152E9558}"/>
              </a:ext>
            </a:extLst>
          </p:cNvPr>
          <p:cNvPicPr>
            <a:picLocks noChangeAspect="1"/>
          </p:cNvPicPr>
          <p:nvPr/>
        </p:nvPicPr>
        <p:blipFill rotWithShape="1">
          <a:blip r:embed="rId3"/>
          <a:srcRect b="5126"/>
          <a:stretch/>
        </p:blipFill>
        <p:spPr>
          <a:xfrm>
            <a:off x="7055655" y="3342509"/>
            <a:ext cx="4104923" cy="3515492"/>
          </a:xfrm>
          <a:prstGeom prst="rect">
            <a:avLst/>
          </a:prstGeom>
        </p:spPr>
      </p:pic>
      <p:sp>
        <p:nvSpPr>
          <p:cNvPr id="7" name="TextBox 6">
            <a:extLst>
              <a:ext uri="{FF2B5EF4-FFF2-40B4-BE49-F238E27FC236}">
                <a16:creationId xmlns:a16="http://schemas.microsoft.com/office/drawing/2014/main" id="{F85EC024-F2F4-3E6E-8897-C2A434941C0A}"/>
              </a:ext>
            </a:extLst>
          </p:cNvPr>
          <p:cNvSpPr txBox="1"/>
          <p:nvPr/>
        </p:nvSpPr>
        <p:spPr>
          <a:xfrm>
            <a:off x="10484672" y="6427113"/>
            <a:ext cx="1729973" cy="430887"/>
          </a:xfrm>
          <a:prstGeom prst="rect">
            <a:avLst/>
          </a:prstGeom>
          <a:noFill/>
        </p:spPr>
        <p:txBody>
          <a:bodyPr wrap="square" rtlCol="0">
            <a:spAutoFit/>
          </a:bodyPr>
          <a:lstStyle/>
          <a:p>
            <a:r>
              <a:rPr lang="en-US" sz="1100" i="1" dirty="0"/>
              <a:t>Source:</a:t>
            </a:r>
          </a:p>
          <a:p>
            <a:r>
              <a:rPr lang="en-US" sz="1100" i="1" dirty="0"/>
              <a:t> https://www.precis-2.org/</a:t>
            </a:r>
          </a:p>
        </p:txBody>
      </p:sp>
    </p:spTree>
    <p:extLst>
      <p:ext uri="{BB962C8B-B14F-4D97-AF65-F5344CB8AC3E}">
        <p14:creationId xmlns:p14="http://schemas.microsoft.com/office/powerpoint/2010/main" val="2732260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1EA7-A1F7-0C12-21D7-3CE5071CFAF4}"/>
              </a:ext>
            </a:extLst>
          </p:cNvPr>
          <p:cNvSpPr>
            <a:spLocks noGrp="1"/>
          </p:cNvSpPr>
          <p:nvPr>
            <p:ph type="title"/>
          </p:nvPr>
        </p:nvSpPr>
        <p:spPr/>
        <p:txBody>
          <a:bodyPr/>
          <a:lstStyle/>
          <a:p>
            <a:r>
              <a:rPr lang="en-US" dirty="0"/>
              <a:t>Clinical Trials Lexicon: Estimands</a:t>
            </a:r>
          </a:p>
        </p:txBody>
      </p:sp>
      <p:sp>
        <p:nvSpPr>
          <p:cNvPr id="3" name="Content Placeholder 2">
            <a:extLst>
              <a:ext uri="{FF2B5EF4-FFF2-40B4-BE49-F238E27FC236}">
                <a16:creationId xmlns:a16="http://schemas.microsoft.com/office/drawing/2014/main" id="{4FE76BA8-6F3F-2888-DD60-EFC608B08717}"/>
              </a:ext>
            </a:extLst>
          </p:cNvPr>
          <p:cNvSpPr>
            <a:spLocks noGrp="1"/>
          </p:cNvSpPr>
          <p:nvPr>
            <p:ph idx="1"/>
          </p:nvPr>
        </p:nvSpPr>
        <p:spPr/>
        <p:txBody>
          <a:bodyPr>
            <a:normAutofit/>
          </a:bodyPr>
          <a:lstStyle/>
          <a:p>
            <a:pPr marL="2743200" indent="-2743200">
              <a:buNone/>
            </a:pPr>
            <a:r>
              <a:rPr lang="en-US" b="1" dirty="0"/>
              <a:t>Estimand	</a:t>
            </a:r>
            <a:r>
              <a:rPr lang="en-US" dirty="0"/>
              <a:t>Parameter in the population which is to be estimated in a statistical analysis</a:t>
            </a:r>
          </a:p>
          <a:p>
            <a:pPr marL="2743200" indent="-2743200">
              <a:buNone/>
            </a:pPr>
            <a:endParaRPr lang="en-US" b="1" dirty="0"/>
          </a:p>
          <a:p>
            <a:pPr marL="2743200" indent="-2743200">
              <a:buNone/>
            </a:pPr>
            <a:r>
              <a:rPr lang="en-US" b="1" dirty="0"/>
              <a:t>Estimator	</a:t>
            </a:r>
            <a:r>
              <a:rPr lang="en-US" dirty="0"/>
              <a:t>Approach/function for calculating an estimate of a given quantity based on observed data</a:t>
            </a:r>
          </a:p>
          <a:p>
            <a:pPr marL="2743200" indent="-2743200">
              <a:buNone/>
            </a:pPr>
            <a:endParaRPr lang="en-US" b="1" dirty="0"/>
          </a:p>
          <a:p>
            <a:pPr marL="2743200" indent="-2743200">
              <a:buNone/>
            </a:pPr>
            <a:r>
              <a:rPr lang="en-US" b="1" dirty="0"/>
              <a:t>Estimate</a:t>
            </a:r>
            <a:r>
              <a:rPr lang="en-US" dirty="0"/>
              <a:t>	Result of applying the estimator to observed data</a:t>
            </a:r>
          </a:p>
        </p:txBody>
      </p:sp>
      <p:sp>
        <p:nvSpPr>
          <p:cNvPr id="4" name="Slide Number Placeholder 3">
            <a:extLst>
              <a:ext uri="{FF2B5EF4-FFF2-40B4-BE49-F238E27FC236}">
                <a16:creationId xmlns:a16="http://schemas.microsoft.com/office/drawing/2014/main" id="{AA4AC9D1-68F3-BA0B-9B55-2838E11E9218}"/>
              </a:ext>
            </a:extLst>
          </p:cNvPr>
          <p:cNvSpPr>
            <a:spLocks noGrp="1"/>
          </p:cNvSpPr>
          <p:nvPr>
            <p:ph type="sldNum" sz="quarter" idx="12"/>
          </p:nvPr>
        </p:nvSpPr>
        <p:spPr/>
        <p:txBody>
          <a:bodyPr/>
          <a:lstStyle/>
          <a:p>
            <a:fld id="{260BABFF-207A-4E17-BB6B-068052E132E0}" type="slidenum">
              <a:rPr lang="en-US" smtClean="0"/>
              <a:pPr/>
              <a:t>32</a:t>
            </a:fld>
            <a:endParaRPr lang="en-US"/>
          </a:p>
        </p:txBody>
      </p:sp>
    </p:spTree>
    <p:extLst>
      <p:ext uri="{BB962C8B-B14F-4D97-AF65-F5344CB8AC3E}">
        <p14:creationId xmlns:p14="http://schemas.microsoft.com/office/powerpoint/2010/main" val="1376042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0425-3EEC-E606-945D-03E3B1E711D1}"/>
              </a:ext>
            </a:extLst>
          </p:cNvPr>
          <p:cNvSpPr>
            <a:spLocks noGrp="1"/>
          </p:cNvSpPr>
          <p:nvPr>
            <p:ph type="title"/>
          </p:nvPr>
        </p:nvSpPr>
        <p:spPr/>
        <p:txBody>
          <a:bodyPr/>
          <a:lstStyle/>
          <a:p>
            <a:r>
              <a:rPr lang="en-US" dirty="0"/>
              <a:t>Clinical Trials Lexicon: </a:t>
            </a:r>
            <a:r>
              <a:rPr lang="en-US" dirty="0" err="1"/>
              <a:t>Estimands</a:t>
            </a:r>
            <a:endParaRPr lang="en-US" dirty="0"/>
          </a:p>
        </p:txBody>
      </p:sp>
      <p:sp>
        <p:nvSpPr>
          <p:cNvPr id="4" name="Slide Number Placeholder 3">
            <a:extLst>
              <a:ext uri="{FF2B5EF4-FFF2-40B4-BE49-F238E27FC236}">
                <a16:creationId xmlns:a16="http://schemas.microsoft.com/office/drawing/2014/main" id="{EE802F65-9D1E-AA4E-2C37-3F1301C0065C}"/>
              </a:ext>
            </a:extLst>
          </p:cNvPr>
          <p:cNvSpPr>
            <a:spLocks noGrp="1"/>
          </p:cNvSpPr>
          <p:nvPr>
            <p:ph type="sldNum" sz="quarter" idx="12"/>
          </p:nvPr>
        </p:nvSpPr>
        <p:spPr/>
        <p:txBody>
          <a:bodyPr/>
          <a:lstStyle/>
          <a:p>
            <a:fld id="{260BABFF-207A-4E17-BB6B-068052E132E0}" type="slidenum">
              <a:rPr lang="en-US" smtClean="0"/>
              <a:pPr/>
              <a:t>33</a:t>
            </a:fld>
            <a:endParaRPr lang="en-US"/>
          </a:p>
        </p:txBody>
      </p:sp>
      <p:pic>
        <p:nvPicPr>
          <p:cNvPr id="6" name="Content Placeholder 5" descr="A snowman and a snowman&#10;&#10;Description automatically generated">
            <a:extLst>
              <a:ext uri="{FF2B5EF4-FFF2-40B4-BE49-F238E27FC236}">
                <a16:creationId xmlns:a16="http://schemas.microsoft.com/office/drawing/2014/main" id="{6E4CD6E5-E8AF-99E7-2981-B75F750E1B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4521" y="1937006"/>
            <a:ext cx="7982958" cy="4490414"/>
          </a:xfrm>
          <a:prstGeom prst="rect">
            <a:avLst/>
          </a:prstGeom>
        </p:spPr>
      </p:pic>
      <p:sp>
        <p:nvSpPr>
          <p:cNvPr id="5" name="TextBox 4">
            <a:extLst>
              <a:ext uri="{FF2B5EF4-FFF2-40B4-BE49-F238E27FC236}">
                <a16:creationId xmlns:a16="http://schemas.microsoft.com/office/drawing/2014/main" id="{F4D1854D-9794-CC3D-DE61-BA5A490F31C9}"/>
              </a:ext>
            </a:extLst>
          </p:cNvPr>
          <p:cNvSpPr txBox="1"/>
          <p:nvPr/>
        </p:nvSpPr>
        <p:spPr>
          <a:xfrm>
            <a:off x="8358515" y="6427420"/>
            <a:ext cx="1819729" cy="261610"/>
          </a:xfrm>
          <a:prstGeom prst="rect">
            <a:avLst/>
          </a:prstGeom>
          <a:noFill/>
        </p:spPr>
        <p:txBody>
          <a:bodyPr wrap="none" rtlCol="0">
            <a:spAutoFit/>
          </a:bodyPr>
          <a:lstStyle/>
          <a:p>
            <a:r>
              <a:rPr lang="en-US" sz="1100" i="1" dirty="0"/>
              <a:t>Source: @PWGTennant on X</a:t>
            </a:r>
          </a:p>
        </p:txBody>
      </p:sp>
    </p:spTree>
    <p:extLst>
      <p:ext uri="{BB962C8B-B14F-4D97-AF65-F5344CB8AC3E}">
        <p14:creationId xmlns:p14="http://schemas.microsoft.com/office/powerpoint/2010/main" val="2762396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5CB265-F877-05D4-51C5-09ABD6C90E78}"/>
              </a:ext>
            </a:extLst>
          </p:cNvPr>
          <p:cNvSpPr>
            <a:spLocks noGrp="1"/>
          </p:cNvSpPr>
          <p:nvPr>
            <p:ph type="title"/>
          </p:nvPr>
        </p:nvSpPr>
        <p:spPr/>
        <p:txBody>
          <a:bodyPr/>
          <a:lstStyle/>
          <a:p>
            <a:r>
              <a:rPr lang="en-US" dirty="0"/>
              <a:t>Trial Reporting</a:t>
            </a:r>
          </a:p>
        </p:txBody>
      </p:sp>
      <p:sp>
        <p:nvSpPr>
          <p:cNvPr id="6" name="Text Placeholder 5">
            <a:extLst>
              <a:ext uri="{FF2B5EF4-FFF2-40B4-BE49-F238E27FC236}">
                <a16:creationId xmlns:a16="http://schemas.microsoft.com/office/drawing/2014/main" id="{380B72D0-6772-B290-2E69-4CB4CC6C0A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8F9E47-6619-75BC-75D7-557C7F074B5E}"/>
              </a:ext>
            </a:extLst>
          </p:cNvPr>
          <p:cNvSpPr>
            <a:spLocks noGrp="1"/>
          </p:cNvSpPr>
          <p:nvPr>
            <p:ph type="sldNum" sz="quarter" idx="12"/>
          </p:nvPr>
        </p:nvSpPr>
        <p:spPr/>
        <p:txBody>
          <a:bodyPr/>
          <a:lstStyle/>
          <a:p>
            <a:fld id="{260BABFF-207A-4E17-BB6B-068052E132E0}" type="slidenum">
              <a:rPr lang="en-US" smtClean="0"/>
              <a:pPr/>
              <a:t>34</a:t>
            </a:fld>
            <a:endParaRPr lang="en-US"/>
          </a:p>
        </p:txBody>
      </p:sp>
    </p:spTree>
    <p:extLst>
      <p:ext uri="{BB962C8B-B14F-4D97-AF65-F5344CB8AC3E}">
        <p14:creationId xmlns:p14="http://schemas.microsoft.com/office/powerpoint/2010/main" val="1413218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AF29-AE9B-3355-B62D-CE94AA8B2913}"/>
              </a:ext>
            </a:extLst>
          </p:cNvPr>
          <p:cNvSpPr>
            <a:spLocks noGrp="1"/>
          </p:cNvSpPr>
          <p:nvPr>
            <p:ph type="title"/>
          </p:nvPr>
        </p:nvSpPr>
        <p:spPr/>
        <p:txBody>
          <a:bodyPr/>
          <a:lstStyle/>
          <a:p>
            <a:r>
              <a:rPr lang="en-US" dirty="0"/>
              <a:t>ClinicalTrials.gov</a:t>
            </a:r>
          </a:p>
        </p:txBody>
      </p:sp>
      <p:sp>
        <p:nvSpPr>
          <p:cNvPr id="3" name="Content Placeholder 2">
            <a:extLst>
              <a:ext uri="{FF2B5EF4-FFF2-40B4-BE49-F238E27FC236}">
                <a16:creationId xmlns:a16="http://schemas.microsoft.com/office/drawing/2014/main" id="{D01A1A0C-93E2-F819-4F51-C88BBDAD5D32}"/>
              </a:ext>
            </a:extLst>
          </p:cNvPr>
          <p:cNvSpPr>
            <a:spLocks noGrp="1"/>
          </p:cNvSpPr>
          <p:nvPr>
            <p:ph sz="half" idx="1"/>
          </p:nvPr>
        </p:nvSpPr>
        <p:spPr/>
        <p:txBody>
          <a:bodyPr/>
          <a:lstStyle/>
          <a:p>
            <a:r>
              <a:rPr lang="en-US" dirty="0"/>
              <a:t>ClinicalTrials.gov allows you to search for existing/completed clinical trials</a:t>
            </a:r>
          </a:p>
          <a:p>
            <a:r>
              <a:rPr lang="en-US" dirty="0"/>
              <a:t>Also includes background and information on study design (e.g., “Study Basics” tab on the screenshot)</a:t>
            </a:r>
          </a:p>
          <a:p>
            <a:r>
              <a:rPr lang="en-US" dirty="0"/>
              <a:t>Required to submit your trial for most research projects</a:t>
            </a:r>
          </a:p>
        </p:txBody>
      </p:sp>
      <p:pic>
        <p:nvPicPr>
          <p:cNvPr id="11" name="Content Placeholder 10">
            <a:extLst>
              <a:ext uri="{FF2B5EF4-FFF2-40B4-BE49-F238E27FC236}">
                <a16:creationId xmlns:a16="http://schemas.microsoft.com/office/drawing/2014/main" id="{51E00241-0A14-1342-BB22-2E33813B8AEF}"/>
              </a:ext>
            </a:extLst>
          </p:cNvPr>
          <p:cNvPicPr>
            <a:picLocks noGrp="1" noChangeAspect="1"/>
          </p:cNvPicPr>
          <p:nvPr>
            <p:ph sz="half" idx="2"/>
          </p:nvPr>
        </p:nvPicPr>
        <p:blipFill>
          <a:blip r:embed="rId2"/>
          <a:stretch>
            <a:fillRect/>
          </a:stretch>
        </p:blipFill>
        <p:spPr>
          <a:xfrm>
            <a:off x="6096000" y="1513113"/>
            <a:ext cx="5563988" cy="5025799"/>
          </a:xfrm>
        </p:spPr>
      </p:pic>
      <p:sp>
        <p:nvSpPr>
          <p:cNvPr id="4" name="Slide Number Placeholder 3">
            <a:extLst>
              <a:ext uri="{FF2B5EF4-FFF2-40B4-BE49-F238E27FC236}">
                <a16:creationId xmlns:a16="http://schemas.microsoft.com/office/drawing/2014/main" id="{49E60EE4-9078-CD5D-3C89-3E632D8D3F5A}"/>
              </a:ext>
            </a:extLst>
          </p:cNvPr>
          <p:cNvSpPr>
            <a:spLocks noGrp="1"/>
          </p:cNvSpPr>
          <p:nvPr>
            <p:ph type="sldNum" sz="quarter" idx="12"/>
          </p:nvPr>
        </p:nvSpPr>
        <p:spPr/>
        <p:txBody>
          <a:bodyPr/>
          <a:lstStyle/>
          <a:p>
            <a:fld id="{260BABFF-207A-4E17-BB6B-068052E132E0}" type="slidenum">
              <a:rPr lang="en-US" smtClean="0"/>
              <a:pPr/>
              <a:t>35</a:t>
            </a:fld>
            <a:endParaRPr lang="en-US"/>
          </a:p>
        </p:txBody>
      </p:sp>
    </p:spTree>
    <p:extLst>
      <p:ext uri="{BB962C8B-B14F-4D97-AF65-F5344CB8AC3E}">
        <p14:creationId xmlns:p14="http://schemas.microsoft.com/office/powerpoint/2010/main" val="769693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5B1725-3E7C-4BE4-941E-6638620C1BC7}"/>
              </a:ext>
            </a:extLst>
          </p:cNvPr>
          <p:cNvSpPr>
            <a:spLocks noGrp="1"/>
          </p:cNvSpPr>
          <p:nvPr>
            <p:ph type="title"/>
          </p:nvPr>
        </p:nvSpPr>
        <p:spPr/>
        <p:txBody>
          <a:bodyPr/>
          <a:lstStyle/>
          <a:p>
            <a:r>
              <a:rPr lang="en-US" dirty="0"/>
              <a:t>How to Report Your Data</a:t>
            </a:r>
          </a:p>
        </p:txBody>
      </p:sp>
      <p:sp>
        <p:nvSpPr>
          <p:cNvPr id="6" name="Content Placeholder 5">
            <a:extLst>
              <a:ext uri="{FF2B5EF4-FFF2-40B4-BE49-F238E27FC236}">
                <a16:creationId xmlns:a16="http://schemas.microsoft.com/office/drawing/2014/main" id="{4C2EF81E-0194-46EC-83F6-4B656AF2102E}"/>
              </a:ext>
            </a:extLst>
          </p:cNvPr>
          <p:cNvSpPr>
            <a:spLocks noGrp="1"/>
          </p:cNvSpPr>
          <p:nvPr>
            <p:ph idx="1"/>
          </p:nvPr>
        </p:nvSpPr>
        <p:spPr>
          <a:xfrm>
            <a:off x="3347720" y="2109346"/>
            <a:ext cx="8656320" cy="4612129"/>
          </a:xfrm>
        </p:spPr>
        <p:txBody>
          <a:bodyPr>
            <a:normAutofit lnSpcReduction="10000"/>
          </a:bodyPr>
          <a:lstStyle/>
          <a:p>
            <a:r>
              <a:rPr lang="en-US" dirty="0"/>
              <a:t>CONsolidated Standard Of Reporting Trials (CONSORT) Group developed framework for randomized controlled trials to address challenge of inadequate reporting</a:t>
            </a:r>
          </a:p>
          <a:p>
            <a:r>
              <a:rPr lang="en-US" dirty="0"/>
              <a:t>STrengthening the Reporting of OBservational studies in Epidemiology (STROBE)</a:t>
            </a:r>
          </a:p>
          <a:p>
            <a:r>
              <a:rPr lang="en-US" dirty="0"/>
              <a:t>STAndards for the Reporting of Diagnostic accuracy studies (STARD)</a:t>
            </a:r>
          </a:p>
          <a:p>
            <a:r>
              <a:rPr lang="en-US" dirty="0"/>
              <a:t>STrengthening the REporting of Genetic Association studies (STREGA)</a:t>
            </a:r>
          </a:p>
          <a:p>
            <a:r>
              <a:rPr lang="en-US" dirty="0"/>
              <a:t>Preferred Reporting Items for Systematic reviews and Meta-Analyses (PRISMA)</a:t>
            </a:r>
          </a:p>
          <a:p>
            <a:endParaRPr lang="en-US" dirty="0"/>
          </a:p>
        </p:txBody>
      </p:sp>
      <p:sp>
        <p:nvSpPr>
          <p:cNvPr id="4" name="Slide Number Placeholder 3">
            <a:extLst>
              <a:ext uri="{FF2B5EF4-FFF2-40B4-BE49-F238E27FC236}">
                <a16:creationId xmlns:a16="http://schemas.microsoft.com/office/drawing/2014/main" id="{6DA46F02-106E-40AD-9C23-F938C7B9B752}"/>
              </a:ext>
            </a:extLst>
          </p:cNvPr>
          <p:cNvSpPr>
            <a:spLocks noGrp="1"/>
          </p:cNvSpPr>
          <p:nvPr>
            <p:ph type="sldNum" sz="quarter" idx="12"/>
          </p:nvPr>
        </p:nvSpPr>
        <p:spPr/>
        <p:txBody>
          <a:bodyPr/>
          <a:lstStyle/>
          <a:p>
            <a:fld id="{260BABFF-207A-4E17-BB6B-068052E132E0}" type="slidenum">
              <a:rPr lang="en-US" smtClean="0"/>
              <a:pPr/>
              <a:t>36</a:t>
            </a:fld>
            <a:endParaRPr lang="en-US" dirty="0"/>
          </a:p>
        </p:txBody>
      </p:sp>
      <p:grpSp>
        <p:nvGrpSpPr>
          <p:cNvPr id="8" name="Group 7">
            <a:extLst>
              <a:ext uri="{FF2B5EF4-FFF2-40B4-BE49-F238E27FC236}">
                <a16:creationId xmlns:a16="http://schemas.microsoft.com/office/drawing/2014/main" id="{D6AEBA1D-7E06-419B-9034-65572B3EEB83}"/>
              </a:ext>
            </a:extLst>
          </p:cNvPr>
          <p:cNvGrpSpPr/>
          <p:nvPr/>
        </p:nvGrpSpPr>
        <p:grpSpPr>
          <a:xfrm>
            <a:off x="853282" y="2333335"/>
            <a:ext cx="2357438" cy="481965"/>
            <a:chOff x="9568338" y="2529716"/>
            <a:chExt cx="2357438" cy="481965"/>
          </a:xfrm>
        </p:grpSpPr>
        <p:sp>
          <p:nvSpPr>
            <p:cNvPr id="7" name="Rectangle 6">
              <a:extLst>
                <a:ext uri="{FF2B5EF4-FFF2-40B4-BE49-F238E27FC236}">
                  <a16:creationId xmlns:a16="http://schemas.microsoft.com/office/drawing/2014/main" id="{29A1CAF2-05BB-4123-9EA1-7BEA5DDAFC2D}"/>
                </a:ext>
              </a:extLst>
            </p:cNvPr>
            <p:cNvSpPr/>
            <p:nvPr/>
          </p:nvSpPr>
          <p:spPr>
            <a:xfrm>
              <a:off x="9568338" y="2529716"/>
              <a:ext cx="2357438" cy="481965"/>
            </a:xfrm>
            <a:prstGeom prst="rect">
              <a:avLst/>
            </a:prstGeom>
            <a:solidFill>
              <a:schemeClr val="bg1">
                <a:lumMod val="75000"/>
              </a:schemeClr>
            </a:solidFill>
            <a:ln w="31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100" name="Picture 4" descr="Consort">
              <a:extLst>
                <a:ext uri="{FF2B5EF4-FFF2-40B4-BE49-F238E27FC236}">
                  <a16:creationId xmlns:a16="http://schemas.microsoft.com/office/drawing/2014/main" id="{EC66BA48-E92B-4123-80D2-C1A26F863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494" y="2551623"/>
              <a:ext cx="2143125" cy="43815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6" descr="https://www.strobe-statement.org/fileadmin/template_resources/strobe/logo-strobe.jpg">
            <a:extLst>
              <a:ext uri="{FF2B5EF4-FFF2-40B4-BE49-F238E27FC236}">
                <a16:creationId xmlns:a16="http://schemas.microsoft.com/office/drawing/2014/main" id="{C4E632A2-1846-422F-BBCF-F0BBDBCD23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06" y="3208995"/>
            <a:ext cx="2813050" cy="62512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RISMA logo">
            <a:extLst>
              <a:ext uri="{FF2B5EF4-FFF2-40B4-BE49-F238E27FC236}">
                <a16:creationId xmlns:a16="http://schemas.microsoft.com/office/drawing/2014/main" id="{9FB4E256-8BBA-42E5-A877-71C71DBE2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249" y="5731255"/>
            <a:ext cx="742950" cy="60007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genes">
            <a:extLst>
              <a:ext uri="{FF2B5EF4-FFF2-40B4-BE49-F238E27FC236}">
                <a16:creationId xmlns:a16="http://schemas.microsoft.com/office/drawing/2014/main" id="{0CD11F47-5D7E-4DCA-8416-BAFB3A8A67D3}"/>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058" t="10371" r="30297" b="19165"/>
          <a:stretch/>
        </p:blipFill>
        <p:spPr bwMode="auto">
          <a:xfrm>
            <a:off x="2524918" y="4921965"/>
            <a:ext cx="589281" cy="72801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checklist">
            <a:extLst>
              <a:ext uri="{FF2B5EF4-FFF2-40B4-BE49-F238E27FC236}">
                <a16:creationId xmlns:a16="http://schemas.microsoft.com/office/drawing/2014/main" id="{3AAB08E8-89A6-448B-99CE-BDD6177E6F70}"/>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27" t="31951" r="23973" b="31547"/>
          <a:stretch/>
        </p:blipFill>
        <p:spPr bwMode="auto">
          <a:xfrm>
            <a:off x="2308991" y="4025587"/>
            <a:ext cx="1021134" cy="72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5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94D5B3-F84A-BF73-D8DA-C8D0AE1DD554}"/>
              </a:ext>
            </a:extLst>
          </p:cNvPr>
          <p:cNvPicPr>
            <a:picLocks noChangeAspect="1"/>
          </p:cNvPicPr>
          <p:nvPr/>
        </p:nvPicPr>
        <p:blipFill>
          <a:blip r:embed="rId2"/>
          <a:stretch>
            <a:fillRect/>
          </a:stretch>
        </p:blipFill>
        <p:spPr>
          <a:xfrm>
            <a:off x="4449710" y="1808410"/>
            <a:ext cx="6998289" cy="5039585"/>
          </a:xfrm>
          <a:prstGeom prst="rect">
            <a:avLst/>
          </a:prstGeom>
        </p:spPr>
      </p:pic>
      <p:sp>
        <p:nvSpPr>
          <p:cNvPr id="2" name="Title 1">
            <a:extLst>
              <a:ext uri="{FF2B5EF4-FFF2-40B4-BE49-F238E27FC236}">
                <a16:creationId xmlns:a16="http://schemas.microsoft.com/office/drawing/2014/main" id="{D8F4026C-0622-4810-B6EE-A4D0DEC8ED41}"/>
              </a:ext>
            </a:extLst>
          </p:cNvPr>
          <p:cNvSpPr>
            <a:spLocks noGrp="1"/>
          </p:cNvSpPr>
          <p:nvPr>
            <p:ph type="title"/>
          </p:nvPr>
        </p:nvSpPr>
        <p:spPr/>
        <p:txBody>
          <a:bodyPr/>
          <a:lstStyle/>
          <a:p>
            <a:r>
              <a:rPr lang="en-US" dirty="0"/>
              <a:t>Where to get more information…</a:t>
            </a:r>
          </a:p>
        </p:txBody>
      </p:sp>
      <p:sp>
        <p:nvSpPr>
          <p:cNvPr id="3" name="Content Placeholder 2">
            <a:extLst>
              <a:ext uri="{FF2B5EF4-FFF2-40B4-BE49-F238E27FC236}">
                <a16:creationId xmlns:a16="http://schemas.microsoft.com/office/drawing/2014/main" id="{738E2784-6B90-41D3-B46D-E1C2166BE287}"/>
              </a:ext>
            </a:extLst>
          </p:cNvPr>
          <p:cNvSpPr>
            <a:spLocks noGrp="1"/>
          </p:cNvSpPr>
          <p:nvPr>
            <p:ph idx="1"/>
          </p:nvPr>
        </p:nvSpPr>
        <p:spPr>
          <a:xfrm>
            <a:off x="838200" y="2860834"/>
            <a:ext cx="3347720" cy="3641566"/>
          </a:xfrm>
        </p:spPr>
        <p:txBody>
          <a:bodyPr>
            <a:normAutofit fontScale="92500"/>
          </a:bodyPr>
          <a:lstStyle/>
          <a:p>
            <a:r>
              <a:rPr lang="en-US" dirty="0"/>
              <a:t>Enhancing the QUAlity and Transparent Of health Research</a:t>
            </a:r>
          </a:p>
          <a:p>
            <a:r>
              <a:rPr lang="en-US" dirty="0"/>
              <a:t>International initiative to promote transparency</a:t>
            </a:r>
          </a:p>
          <a:p>
            <a:r>
              <a:rPr lang="en-US" dirty="0">
                <a:hlinkClick r:id="rId3"/>
              </a:rPr>
              <a:t>http://www.equator-network.org/</a:t>
            </a:r>
            <a:r>
              <a:rPr lang="en-US" dirty="0"/>
              <a:t> </a:t>
            </a:r>
          </a:p>
        </p:txBody>
      </p:sp>
      <p:sp>
        <p:nvSpPr>
          <p:cNvPr id="4" name="Slide Number Placeholder 3">
            <a:extLst>
              <a:ext uri="{FF2B5EF4-FFF2-40B4-BE49-F238E27FC236}">
                <a16:creationId xmlns:a16="http://schemas.microsoft.com/office/drawing/2014/main" id="{F53ECEC5-1AA1-418A-9484-CDDE155D9E5D}"/>
              </a:ext>
            </a:extLst>
          </p:cNvPr>
          <p:cNvSpPr>
            <a:spLocks noGrp="1"/>
          </p:cNvSpPr>
          <p:nvPr>
            <p:ph type="sldNum" sz="quarter" idx="12"/>
          </p:nvPr>
        </p:nvSpPr>
        <p:spPr/>
        <p:txBody>
          <a:bodyPr/>
          <a:lstStyle/>
          <a:p>
            <a:fld id="{260BABFF-207A-4E17-BB6B-068052E132E0}" type="slidenum">
              <a:rPr lang="en-US" smtClean="0"/>
              <a:pPr/>
              <a:t>37</a:t>
            </a:fld>
            <a:endParaRPr lang="en-US" dirty="0"/>
          </a:p>
        </p:txBody>
      </p:sp>
      <p:pic>
        <p:nvPicPr>
          <p:cNvPr id="5124" name="Picture 4" descr="http://www.equator-network.org/wp-content/themes/equator/images/equator_logo.png">
            <a:extLst>
              <a:ext uri="{FF2B5EF4-FFF2-40B4-BE49-F238E27FC236}">
                <a16:creationId xmlns:a16="http://schemas.microsoft.com/office/drawing/2014/main" id="{6EA6818A-0812-4880-BF65-3483085DA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665" y="1842135"/>
            <a:ext cx="2952750" cy="85725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6B794442-9BDF-46EA-8719-18E9C725A9A6}"/>
              </a:ext>
            </a:extLst>
          </p:cNvPr>
          <p:cNvGrpSpPr/>
          <p:nvPr/>
        </p:nvGrpSpPr>
        <p:grpSpPr>
          <a:xfrm>
            <a:off x="7134800" y="5664797"/>
            <a:ext cx="2641600" cy="549791"/>
            <a:chOff x="7264400" y="6141204"/>
            <a:chExt cx="2641600" cy="549791"/>
          </a:xfrm>
        </p:grpSpPr>
        <p:sp>
          <p:nvSpPr>
            <p:cNvPr id="6" name="Oval 5">
              <a:extLst>
                <a:ext uri="{FF2B5EF4-FFF2-40B4-BE49-F238E27FC236}">
                  <a16:creationId xmlns:a16="http://schemas.microsoft.com/office/drawing/2014/main" id="{EDCFD88A-A855-4ED8-97A0-4A329607D7FB}"/>
                </a:ext>
              </a:extLst>
            </p:cNvPr>
            <p:cNvSpPr/>
            <p:nvPr/>
          </p:nvSpPr>
          <p:spPr>
            <a:xfrm>
              <a:off x="7660640" y="6325870"/>
              <a:ext cx="224536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533C496-875C-421A-B5EF-876AABC9F94B}"/>
                </a:ext>
              </a:extLst>
            </p:cNvPr>
            <p:cNvSpPr txBox="1"/>
            <p:nvPr/>
          </p:nvSpPr>
          <p:spPr>
            <a:xfrm rot="20491665">
              <a:off x="7264400" y="6141204"/>
              <a:ext cx="924560" cy="369332"/>
            </a:xfrm>
            <a:prstGeom prst="rect">
              <a:avLst/>
            </a:prstGeom>
            <a:noFill/>
          </p:spPr>
          <p:txBody>
            <a:bodyPr wrap="square" rtlCol="0">
              <a:spAutoFit/>
            </a:bodyPr>
            <a:lstStyle/>
            <a:p>
              <a:r>
                <a:rPr lang="en-US" b="1" dirty="0">
                  <a:solidFill>
                    <a:srgbClr val="FF0000"/>
                  </a:solidFill>
                  <a:latin typeface="Arial Black" panose="020B0A04020102020204" pitchFamily="34" charset="0"/>
                </a:rPr>
                <a:t>!!!!!!!!!</a:t>
              </a:r>
            </a:p>
          </p:txBody>
        </p:sp>
      </p:grpSp>
    </p:spTree>
    <p:extLst>
      <p:ext uri="{BB962C8B-B14F-4D97-AF65-F5344CB8AC3E}">
        <p14:creationId xmlns:p14="http://schemas.microsoft.com/office/powerpoint/2010/main" val="272338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0FED-6768-4F9E-A663-B5CFDBB8E910}"/>
              </a:ext>
            </a:extLst>
          </p:cNvPr>
          <p:cNvSpPr>
            <a:spLocks noGrp="1"/>
          </p:cNvSpPr>
          <p:nvPr>
            <p:ph type="title"/>
          </p:nvPr>
        </p:nvSpPr>
        <p:spPr/>
        <p:txBody>
          <a:bodyPr/>
          <a:lstStyle/>
          <a:p>
            <a:r>
              <a:rPr lang="en-US" dirty="0"/>
              <a:t>CONSORT History</a:t>
            </a:r>
          </a:p>
        </p:txBody>
      </p:sp>
      <p:sp>
        <p:nvSpPr>
          <p:cNvPr id="3" name="Content Placeholder 2">
            <a:extLst>
              <a:ext uri="{FF2B5EF4-FFF2-40B4-BE49-F238E27FC236}">
                <a16:creationId xmlns:a16="http://schemas.microsoft.com/office/drawing/2014/main" id="{17E55B6A-FE50-4B7C-9781-5FE0D12605A4}"/>
              </a:ext>
            </a:extLst>
          </p:cNvPr>
          <p:cNvSpPr>
            <a:spLocks noGrp="1"/>
          </p:cNvSpPr>
          <p:nvPr>
            <p:ph idx="1"/>
          </p:nvPr>
        </p:nvSpPr>
        <p:spPr/>
        <p:txBody>
          <a:bodyPr/>
          <a:lstStyle/>
          <a:p>
            <a:r>
              <a:rPr lang="en-US" dirty="0"/>
              <a:t>Initial statement came from concurrent, yet independent, meetings of </a:t>
            </a:r>
          </a:p>
          <a:p>
            <a:pPr lvl="1"/>
            <a:r>
              <a:rPr lang="en-US" dirty="0"/>
              <a:t>30 experts (medical journal editors, clinical trialists, methodologists) in Ottawa, Canada in 1993 </a:t>
            </a:r>
          </a:p>
          <a:p>
            <a:pPr lvl="1"/>
            <a:r>
              <a:rPr lang="en-US" dirty="0"/>
              <a:t>Asilomar (California) Working Group on Recommendations for Reporting of Clinical Trials in Biomedical Literature</a:t>
            </a:r>
          </a:p>
          <a:p>
            <a:r>
              <a:rPr lang="en-US" dirty="0"/>
              <a:t>Drummond Rennie, Deputy Editor of JAMA, suggested the groups meet to combine their statements and checklists</a:t>
            </a:r>
          </a:p>
          <a:p>
            <a:r>
              <a:rPr lang="en-US" dirty="0"/>
              <a:t>The original CONSORT statement was published in 2001 and a revision was completed in 2010</a:t>
            </a:r>
          </a:p>
        </p:txBody>
      </p:sp>
      <p:sp>
        <p:nvSpPr>
          <p:cNvPr id="4" name="Slide Number Placeholder 3">
            <a:extLst>
              <a:ext uri="{FF2B5EF4-FFF2-40B4-BE49-F238E27FC236}">
                <a16:creationId xmlns:a16="http://schemas.microsoft.com/office/drawing/2014/main" id="{486A2024-588C-46DD-9B7B-22C71902F103}"/>
              </a:ext>
            </a:extLst>
          </p:cNvPr>
          <p:cNvSpPr>
            <a:spLocks noGrp="1"/>
          </p:cNvSpPr>
          <p:nvPr>
            <p:ph type="sldNum" sz="quarter" idx="12"/>
          </p:nvPr>
        </p:nvSpPr>
        <p:spPr/>
        <p:txBody>
          <a:bodyPr/>
          <a:lstStyle/>
          <a:p>
            <a:fld id="{260BABFF-207A-4E17-BB6B-068052E132E0}" type="slidenum">
              <a:rPr lang="en-US" smtClean="0"/>
              <a:pPr/>
              <a:t>38</a:t>
            </a:fld>
            <a:endParaRPr lang="en-US" dirty="0"/>
          </a:p>
        </p:txBody>
      </p:sp>
    </p:spTree>
    <p:extLst>
      <p:ext uri="{BB962C8B-B14F-4D97-AF65-F5344CB8AC3E}">
        <p14:creationId xmlns:p14="http://schemas.microsoft.com/office/powerpoint/2010/main" val="1614764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54D8-4AD3-4A80-B413-4233572AC2A7}"/>
              </a:ext>
            </a:extLst>
          </p:cNvPr>
          <p:cNvSpPr>
            <a:spLocks noGrp="1"/>
          </p:cNvSpPr>
          <p:nvPr>
            <p:ph type="title"/>
          </p:nvPr>
        </p:nvSpPr>
        <p:spPr/>
        <p:txBody>
          <a:bodyPr/>
          <a:lstStyle/>
          <a:p>
            <a:r>
              <a:rPr lang="en-US" dirty="0"/>
              <a:t>CONSORT Key Pieces: Checklist</a:t>
            </a:r>
          </a:p>
        </p:txBody>
      </p:sp>
      <p:sp>
        <p:nvSpPr>
          <p:cNvPr id="3" name="Content Placeholder 2">
            <a:extLst>
              <a:ext uri="{FF2B5EF4-FFF2-40B4-BE49-F238E27FC236}">
                <a16:creationId xmlns:a16="http://schemas.microsoft.com/office/drawing/2014/main" id="{C0CEEE87-87CB-4BFD-9A90-610D780F1C54}"/>
              </a:ext>
            </a:extLst>
          </p:cNvPr>
          <p:cNvSpPr>
            <a:spLocks noGrp="1"/>
          </p:cNvSpPr>
          <p:nvPr>
            <p:ph idx="1"/>
          </p:nvPr>
        </p:nvSpPr>
        <p:spPr>
          <a:xfrm>
            <a:off x="838200" y="2116393"/>
            <a:ext cx="5034280" cy="4060569"/>
          </a:xfrm>
        </p:spPr>
        <p:txBody>
          <a:bodyPr/>
          <a:lstStyle/>
          <a:p>
            <a:r>
              <a:rPr lang="en-US" dirty="0"/>
              <a:t>25-item checklist to make sure you’ve included all important information in your article</a:t>
            </a:r>
          </a:p>
          <a:p>
            <a:pPr lvl="1"/>
            <a:r>
              <a:rPr lang="en-US" dirty="0"/>
              <a:t>Note: Their website is very interactive and provides free materials to use or modify as needed: </a:t>
            </a:r>
            <a:r>
              <a:rPr lang="en-US" dirty="0">
                <a:hlinkClick r:id="rId3"/>
              </a:rPr>
              <a:t>http://www.consort-statement.org/consort-statement/checklist</a:t>
            </a:r>
            <a:r>
              <a:rPr lang="en-US" dirty="0"/>
              <a:t> </a:t>
            </a:r>
          </a:p>
        </p:txBody>
      </p:sp>
      <p:sp>
        <p:nvSpPr>
          <p:cNvPr id="4" name="Slide Number Placeholder 3">
            <a:extLst>
              <a:ext uri="{FF2B5EF4-FFF2-40B4-BE49-F238E27FC236}">
                <a16:creationId xmlns:a16="http://schemas.microsoft.com/office/drawing/2014/main" id="{01B3007B-FAE6-4D60-AA80-643B5E25E093}"/>
              </a:ext>
            </a:extLst>
          </p:cNvPr>
          <p:cNvSpPr>
            <a:spLocks noGrp="1"/>
          </p:cNvSpPr>
          <p:nvPr>
            <p:ph type="sldNum" sz="quarter" idx="12"/>
          </p:nvPr>
        </p:nvSpPr>
        <p:spPr/>
        <p:txBody>
          <a:bodyPr/>
          <a:lstStyle/>
          <a:p>
            <a:fld id="{260BABFF-207A-4E17-BB6B-068052E132E0}" type="slidenum">
              <a:rPr lang="en-US" smtClean="0"/>
              <a:pPr/>
              <a:t>39</a:t>
            </a:fld>
            <a:endParaRPr lang="en-US" dirty="0"/>
          </a:p>
        </p:txBody>
      </p:sp>
      <p:pic>
        <p:nvPicPr>
          <p:cNvPr id="5" name="Picture 4"/>
          <p:cNvPicPr>
            <a:picLocks noChangeAspect="1"/>
          </p:cNvPicPr>
          <p:nvPr/>
        </p:nvPicPr>
        <p:blipFill>
          <a:blip r:embed="rId4"/>
          <a:stretch>
            <a:fillRect/>
          </a:stretch>
        </p:blipFill>
        <p:spPr>
          <a:xfrm>
            <a:off x="5724052" y="2167792"/>
            <a:ext cx="6467948" cy="4690208"/>
          </a:xfrm>
          <a:prstGeom prst="rect">
            <a:avLst/>
          </a:prstGeom>
        </p:spPr>
      </p:pic>
    </p:spTree>
    <p:extLst>
      <p:ext uri="{BB962C8B-B14F-4D97-AF65-F5344CB8AC3E}">
        <p14:creationId xmlns:p14="http://schemas.microsoft.com/office/powerpoint/2010/main" val="225920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Translational Research Paradigm cont.</a:t>
            </a:r>
          </a:p>
        </p:txBody>
      </p:sp>
      <p:sp>
        <p:nvSpPr>
          <p:cNvPr id="3" name="Content Placeholder 2"/>
          <p:cNvSpPr>
            <a:spLocks noGrp="1"/>
          </p:cNvSpPr>
          <p:nvPr>
            <p:ph idx="1"/>
          </p:nvPr>
        </p:nvSpPr>
        <p:spPr/>
        <p:txBody>
          <a:bodyPr/>
          <a:lstStyle/>
          <a:p>
            <a:pPr marL="0" indent="0" algn="ctr">
              <a:buNone/>
            </a:pPr>
            <a:endParaRPr lang="en-US" sz="3200" b="1" dirty="0"/>
          </a:p>
          <a:p>
            <a:pPr marL="0" indent="0" algn="ctr">
              <a:buNone/>
            </a:pPr>
            <a:r>
              <a:rPr lang="en-US" sz="3200" b="1" dirty="0"/>
              <a:t>Where might it be useful to have training in study design?</a:t>
            </a:r>
          </a:p>
          <a:p>
            <a:pPr marL="0" indent="0" algn="ctr">
              <a:buNone/>
            </a:pPr>
            <a:endParaRPr lang="en-US" dirty="0"/>
          </a:p>
          <a:p>
            <a:pPr marL="0" indent="0">
              <a:buNone/>
            </a:pPr>
            <a:r>
              <a:rPr lang="en-US" dirty="0"/>
              <a:t>The answer:</a:t>
            </a:r>
          </a:p>
          <a:p>
            <a:pPr marL="0" indent="0">
              <a:buNone/>
            </a:pPr>
            <a:endParaRPr lang="en-US" dirty="0"/>
          </a:p>
          <a:p>
            <a:pPr marL="0" indent="0" algn="ctr">
              <a:buNone/>
            </a:pPr>
            <a:r>
              <a:rPr lang="en-US" sz="3600" b="1" u="sng" dirty="0"/>
              <a:t>Across the entire translational paradigm!!!</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a:t>
            </a:fld>
            <a:endParaRPr lang="en-US"/>
          </a:p>
        </p:txBody>
      </p:sp>
    </p:spTree>
    <p:extLst>
      <p:ext uri="{BB962C8B-B14F-4D97-AF65-F5344CB8AC3E}">
        <p14:creationId xmlns:p14="http://schemas.microsoft.com/office/powerpoint/2010/main" val="159022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495836" y="1628965"/>
            <a:ext cx="5141182" cy="5135582"/>
          </a:xfrm>
          <a:prstGeom prst="rect">
            <a:avLst/>
          </a:prstGeom>
        </p:spPr>
      </p:pic>
      <p:sp>
        <p:nvSpPr>
          <p:cNvPr id="3" name="Content Placeholder 2">
            <a:extLst>
              <a:ext uri="{FF2B5EF4-FFF2-40B4-BE49-F238E27FC236}">
                <a16:creationId xmlns:a16="http://schemas.microsoft.com/office/drawing/2014/main" id="{A99064F6-94D7-432B-9B5E-D39A163B2E55}"/>
              </a:ext>
            </a:extLst>
          </p:cNvPr>
          <p:cNvSpPr>
            <a:spLocks noGrp="1"/>
          </p:cNvSpPr>
          <p:nvPr>
            <p:ph idx="1"/>
          </p:nvPr>
        </p:nvSpPr>
        <p:spPr>
          <a:xfrm>
            <a:off x="838200" y="2116393"/>
            <a:ext cx="5481320" cy="4060569"/>
          </a:xfrm>
        </p:spPr>
        <p:txBody>
          <a:bodyPr/>
          <a:lstStyle/>
          <a:p>
            <a:r>
              <a:rPr lang="en-US" dirty="0"/>
              <a:t>Common figure we saw in many trial examples throughout the course</a:t>
            </a:r>
          </a:p>
          <a:p>
            <a:r>
              <a:rPr lang="en-US" dirty="0"/>
              <a:t>Available on CONSORT website as PDF and MS Word file:</a:t>
            </a:r>
          </a:p>
          <a:p>
            <a:pPr lvl="1"/>
            <a:r>
              <a:rPr lang="en-US" dirty="0">
                <a:hlinkClick r:id="rId3"/>
              </a:rPr>
              <a:t>http://www.consort-statement.org/consort-statement/flow-diagram</a:t>
            </a:r>
            <a:endParaRPr lang="en-US" dirty="0"/>
          </a:p>
        </p:txBody>
      </p:sp>
      <p:sp>
        <p:nvSpPr>
          <p:cNvPr id="4" name="Slide Number Placeholder 3">
            <a:extLst>
              <a:ext uri="{FF2B5EF4-FFF2-40B4-BE49-F238E27FC236}">
                <a16:creationId xmlns:a16="http://schemas.microsoft.com/office/drawing/2014/main" id="{33535719-0626-435F-A56B-CEDDB41785BC}"/>
              </a:ext>
            </a:extLst>
          </p:cNvPr>
          <p:cNvSpPr>
            <a:spLocks noGrp="1"/>
          </p:cNvSpPr>
          <p:nvPr>
            <p:ph type="sldNum" sz="quarter" idx="12"/>
          </p:nvPr>
        </p:nvSpPr>
        <p:spPr/>
        <p:txBody>
          <a:bodyPr/>
          <a:lstStyle/>
          <a:p>
            <a:fld id="{260BABFF-207A-4E17-BB6B-068052E132E0}" type="slidenum">
              <a:rPr lang="en-US" smtClean="0"/>
              <a:pPr/>
              <a:t>40</a:t>
            </a:fld>
            <a:endParaRPr lang="en-US" dirty="0"/>
          </a:p>
        </p:txBody>
      </p:sp>
      <p:sp>
        <p:nvSpPr>
          <p:cNvPr id="2" name="Title 1">
            <a:extLst>
              <a:ext uri="{FF2B5EF4-FFF2-40B4-BE49-F238E27FC236}">
                <a16:creationId xmlns:a16="http://schemas.microsoft.com/office/drawing/2014/main" id="{44AA788F-8004-4FDA-8390-B16597AE1761}"/>
              </a:ext>
            </a:extLst>
          </p:cNvPr>
          <p:cNvSpPr>
            <a:spLocks noGrp="1"/>
          </p:cNvSpPr>
          <p:nvPr>
            <p:ph type="title"/>
          </p:nvPr>
        </p:nvSpPr>
        <p:spPr/>
        <p:txBody>
          <a:bodyPr/>
          <a:lstStyle/>
          <a:p>
            <a:r>
              <a:rPr lang="en-US" dirty="0"/>
              <a:t>CONSORT Key Pieces: Flow Diagram</a:t>
            </a:r>
          </a:p>
        </p:txBody>
      </p:sp>
    </p:spTree>
    <p:extLst>
      <p:ext uri="{BB962C8B-B14F-4D97-AF65-F5344CB8AC3E}">
        <p14:creationId xmlns:p14="http://schemas.microsoft.com/office/powerpoint/2010/main" val="2918683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AA02B-15ED-47F4-9B57-3B915DA27EFB}"/>
              </a:ext>
            </a:extLst>
          </p:cNvPr>
          <p:cNvSpPr>
            <a:spLocks noGrp="1"/>
          </p:cNvSpPr>
          <p:nvPr>
            <p:ph idx="1"/>
          </p:nvPr>
        </p:nvSpPr>
        <p:spPr>
          <a:xfrm>
            <a:off x="838200" y="2116393"/>
            <a:ext cx="5400040" cy="4060569"/>
          </a:xfrm>
        </p:spPr>
        <p:txBody>
          <a:bodyPr/>
          <a:lstStyle/>
          <a:p>
            <a:r>
              <a:rPr lang="en-US" dirty="0"/>
              <a:t>CONSORT 2010 has been formally translated into 13 languages (for various components):</a:t>
            </a:r>
          </a:p>
          <a:p>
            <a:pPr lvl="1"/>
            <a:r>
              <a:rPr lang="en-US" dirty="0"/>
              <a:t>Chinese, French, German, Greek, Italian, Japanese, Persian, Polish, Portuguese, Russian, Spanish, Turkish, Vietnamese</a:t>
            </a:r>
          </a:p>
          <a:p>
            <a:r>
              <a:rPr lang="en-US" dirty="0"/>
              <a:t>Translations help to illustrate concern for appropriate reporting globally</a:t>
            </a:r>
          </a:p>
        </p:txBody>
      </p:sp>
      <p:sp>
        <p:nvSpPr>
          <p:cNvPr id="4" name="Slide Number Placeholder 3">
            <a:extLst>
              <a:ext uri="{FF2B5EF4-FFF2-40B4-BE49-F238E27FC236}">
                <a16:creationId xmlns:a16="http://schemas.microsoft.com/office/drawing/2014/main" id="{DB752E79-2C62-4874-A02A-20F623EA2383}"/>
              </a:ext>
            </a:extLst>
          </p:cNvPr>
          <p:cNvSpPr>
            <a:spLocks noGrp="1"/>
          </p:cNvSpPr>
          <p:nvPr>
            <p:ph type="sldNum" sz="quarter" idx="12"/>
          </p:nvPr>
        </p:nvSpPr>
        <p:spPr/>
        <p:txBody>
          <a:bodyPr/>
          <a:lstStyle/>
          <a:p>
            <a:fld id="{260BABFF-207A-4E17-BB6B-068052E132E0}" type="slidenum">
              <a:rPr lang="en-US" smtClean="0"/>
              <a:pPr/>
              <a:t>41</a:t>
            </a:fld>
            <a:endParaRPr lang="en-US" dirty="0"/>
          </a:p>
        </p:txBody>
      </p:sp>
      <p:pic>
        <p:nvPicPr>
          <p:cNvPr id="5" name="Picture 4">
            <a:extLst>
              <a:ext uri="{FF2B5EF4-FFF2-40B4-BE49-F238E27FC236}">
                <a16:creationId xmlns:a16="http://schemas.microsoft.com/office/drawing/2014/main" id="{B61BD0B2-9613-4AE3-97D8-04BEB38F438A}"/>
              </a:ext>
            </a:extLst>
          </p:cNvPr>
          <p:cNvPicPr>
            <a:picLocks noChangeAspect="1"/>
          </p:cNvPicPr>
          <p:nvPr/>
        </p:nvPicPr>
        <p:blipFill>
          <a:blip r:embed="rId3"/>
          <a:stretch>
            <a:fillRect/>
          </a:stretch>
        </p:blipFill>
        <p:spPr>
          <a:xfrm>
            <a:off x="7102793" y="1219706"/>
            <a:ext cx="4803457" cy="1942526"/>
          </a:xfrm>
          <a:prstGeom prst="rect">
            <a:avLst/>
          </a:prstGeom>
        </p:spPr>
      </p:pic>
      <p:pic>
        <p:nvPicPr>
          <p:cNvPr id="6" name="Picture 5">
            <a:extLst>
              <a:ext uri="{FF2B5EF4-FFF2-40B4-BE49-F238E27FC236}">
                <a16:creationId xmlns:a16="http://schemas.microsoft.com/office/drawing/2014/main" id="{BC554C7A-8264-4405-B69D-A01BEFE3FC81}"/>
              </a:ext>
            </a:extLst>
          </p:cNvPr>
          <p:cNvPicPr>
            <a:picLocks noChangeAspect="1"/>
          </p:cNvPicPr>
          <p:nvPr/>
        </p:nvPicPr>
        <p:blipFill>
          <a:blip r:embed="rId4"/>
          <a:stretch>
            <a:fillRect/>
          </a:stretch>
        </p:blipFill>
        <p:spPr>
          <a:xfrm>
            <a:off x="6326188" y="2748847"/>
            <a:ext cx="5027612" cy="1962200"/>
          </a:xfrm>
          <a:prstGeom prst="rect">
            <a:avLst/>
          </a:prstGeom>
        </p:spPr>
      </p:pic>
      <p:pic>
        <p:nvPicPr>
          <p:cNvPr id="7" name="Picture 6">
            <a:extLst>
              <a:ext uri="{FF2B5EF4-FFF2-40B4-BE49-F238E27FC236}">
                <a16:creationId xmlns:a16="http://schemas.microsoft.com/office/drawing/2014/main" id="{766AEAC6-ADB1-405E-9E9A-000386B61452}"/>
              </a:ext>
            </a:extLst>
          </p:cNvPr>
          <p:cNvPicPr>
            <a:picLocks noChangeAspect="1"/>
          </p:cNvPicPr>
          <p:nvPr/>
        </p:nvPicPr>
        <p:blipFill>
          <a:blip r:embed="rId5"/>
          <a:stretch>
            <a:fillRect/>
          </a:stretch>
        </p:blipFill>
        <p:spPr>
          <a:xfrm>
            <a:off x="7335203" y="4173605"/>
            <a:ext cx="4723447" cy="2365307"/>
          </a:xfrm>
          <a:prstGeom prst="rect">
            <a:avLst/>
          </a:prstGeom>
        </p:spPr>
      </p:pic>
      <p:sp>
        <p:nvSpPr>
          <p:cNvPr id="2" name="Title 1">
            <a:extLst>
              <a:ext uri="{FF2B5EF4-FFF2-40B4-BE49-F238E27FC236}">
                <a16:creationId xmlns:a16="http://schemas.microsoft.com/office/drawing/2014/main" id="{6A9592FB-694A-4D5A-AFA2-013DE4FD2DBE}"/>
              </a:ext>
            </a:extLst>
          </p:cNvPr>
          <p:cNvSpPr>
            <a:spLocks noGrp="1"/>
          </p:cNvSpPr>
          <p:nvPr>
            <p:ph type="title"/>
          </p:nvPr>
        </p:nvSpPr>
        <p:spPr/>
        <p:txBody>
          <a:bodyPr/>
          <a:lstStyle/>
          <a:p>
            <a:r>
              <a:rPr lang="en-US" dirty="0"/>
              <a:t>The Global Reach of CONSORT</a:t>
            </a:r>
          </a:p>
        </p:txBody>
      </p:sp>
    </p:spTree>
    <p:extLst>
      <p:ext uri="{BB962C8B-B14F-4D97-AF65-F5344CB8AC3E}">
        <p14:creationId xmlns:p14="http://schemas.microsoft.com/office/powerpoint/2010/main" val="2365858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3CFC-7036-4878-B205-F4412C0B0168}"/>
              </a:ext>
            </a:extLst>
          </p:cNvPr>
          <p:cNvSpPr>
            <a:spLocks noGrp="1"/>
          </p:cNvSpPr>
          <p:nvPr>
            <p:ph type="title"/>
          </p:nvPr>
        </p:nvSpPr>
        <p:spPr/>
        <p:txBody>
          <a:bodyPr/>
          <a:lstStyle/>
          <a:p>
            <a:r>
              <a:rPr lang="en-US" dirty="0"/>
              <a:t>CONSORT Extensions</a:t>
            </a:r>
          </a:p>
        </p:txBody>
      </p:sp>
      <p:sp>
        <p:nvSpPr>
          <p:cNvPr id="3" name="Content Placeholder 2">
            <a:extLst>
              <a:ext uri="{FF2B5EF4-FFF2-40B4-BE49-F238E27FC236}">
                <a16:creationId xmlns:a16="http://schemas.microsoft.com/office/drawing/2014/main" id="{D4BC6BDE-66B1-4B26-9E41-4E44AFC3A8F9}"/>
              </a:ext>
            </a:extLst>
          </p:cNvPr>
          <p:cNvSpPr>
            <a:spLocks noGrp="1"/>
          </p:cNvSpPr>
          <p:nvPr>
            <p:ph idx="1"/>
          </p:nvPr>
        </p:nvSpPr>
        <p:spPr>
          <a:xfrm>
            <a:off x="838200" y="2116393"/>
            <a:ext cx="10515600" cy="4550807"/>
          </a:xfrm>
        </p:spPr>
        <p:txBody>
          <a:bodyPr>
            <a:normAutofit/>
          </a:bodyPr>
          <a:lstStyle/>
          <a:p>
            <a:r>
              <a:rPr lang="en-US" dirty="0"/>
              <a:t>Given the wide variety of trials and research, CONSORT has also produced extensions for special cases, such as</a:t>
            </a:r>
          </a:p>
          <a:p>
            <a:pPr lvl="1"/>
            <a:r>
              <a:rPr lang="en-US" dirty="0"/>
              <a:t>Chinese herbal medicine formulas</a:t>
            </a:r>
          </a:p>
          <a:p>
            <a:pPr lvl="1"/>
            <a:r>
              <a:rPr lang="en-US" dirty="0"/>
              <a:t>Herbal interventions</a:t>
            </a:r>
          </a:p>
          <a:p>
            <a:pPr lvl="1"/>
            <a:r>
              <a:rPr lang="en-US" dirty="0"/>
              <a:t>Acupuncture</a:t>
            </a:r>
          </a:p>
          <a:p>
            <a:pPr lvl="1"/>
            <a:r>
              <a:rPr lang="en-US" dirty="0"/>
              <a:t>Cluster trials</a:t>
            </a:r>
          </a:p>
          <a:p>
            <a:pPr lvl="1"/>
            <a:r>
              <a:rPr lang="en-US" dirty="0"/>
              <a:t>N-of-1 trials</a:t>
            </a:r>
          </a:p>
          <a:p>
            <a:pPr lvl="1"/>
            <a:r>
              <a:rPr lang="en-US" dirty="0"/>
              <a:t>Non-inferiority and equivalence trials</a:t>
            </a:r>
          </a:p>
          <a:p>
            <a:pPr lvl="1"/>
            <a:r>
              <a:rPr lang="en-US" dirty="0"/>
              <a:t>Pilot and feasibility trials</a:t>
            </a:r>
          </a:p>
          <a:p>
            <a:pPr lvl="1"/>
            <a:r>
              <a:rPr lang="en-US" dirty="0"/>
              <a:t>Pragmatic trials</a:t>
            </a:r>
          </a:p>
          <a:p>
            <a:pPr lvl="1"/>
            <a:r>
              <a:rPr lang="en-US" dirty="0"/>
              <a:t>Reporting harms in randomized trials</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15B6B68-C60B-4F65-A246-B1301373010C}"/>
              </a:ext>
            </a:extLst>
          </p:cNvPr>
          <p:cNvSpPr>
            <a:spLocks noGrp="1"/>
          </p:cNvSpPr>
          <p:nvPr>
            <p:ph type="sldNum" sz="quarter" idx="12"/>
          </p:nvPr>
        </p:nvSpPr>
        <p:spPr/>
        <p:txBody>
          <a:bodyPr/>
          <a:lstStyle/>
          <a:p>
            <a:fld id="{260BABFF-207A-4E17-BB6B-068052E132E0}" type="slidenum">
              <a:rPr lang="en-US" smtClean="0"/>
              <a:pPr/>
              <a:t>42</a:t>
            </a:fld>
            <a:endParaRPr lang="en-US" dirty="0"/>
          </a:p>
        </p:txBody>
      </p:sp>
    </p:spTree>
    <p:extLst>
      <p:ext uri="{BB962C8B-B14F-4D97-AF65-F5344CB8AC3E}">
        <p14:creationId xmlns:p14="http://schemas.microsoft.com/office/powerpoint/2010/main" val="3235308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43</a:t>
            </a:fld>
            <a:endParaRPr lang="en-US"/>
          </a:p>
        </p:txBody>
      </p:sp>
    </p:spTree>
    <p:extLst>
      <p:ext uri="{BB962C8B-B14F-4D97-AF65-F5344CB8AC3E}">
        <p14:creationId xmlns:p14="http://schemas.microsoft.com/office/powerpoint/2010/main" val="3181347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Aspirin Myocardial Infarction Study (AMIS) (no NCT, trial published 1991)</a:t>
            </a:r>
          </a:p>
          <a:p>
            <a:pPr marL="0" indent="0">
              <a:buNone/>
            </a:pPr>
            <a:r>
              <a:rPr lang="en-US" b="1" dirty="0"/>
              <a:t>Design: </a:t>
            </a:r>
            <a:r>
              <a:rPr lang="en-US" dirty="0"/>
              <a:t>multi-site, double-blind, placebo-controlled, secondary prevention</a:t>
            </a:r>
            <a:endParaRPr lang="en-US" b="1" dirty="0"/>
          </a:p>
          <a:p>
            <a:pPr marL="0" indent="0">
              <a:buNone/>
            </a:pPr>
            <a:r>
              <a:rPr lang="en-US" b="1" dirty="0"/>
              <a:t>Population: </a:t>
            </a:r>
            <a:r>
              <a:rPr lang="en-US" dirty="0"/>
              <a:t>men and women 30-69, able to take aspirin, had at least one previously documented MI</a:t>
            </a:r>
          </a:p>
          <a:p>
            <a:pPr marL="0" indent="0">
              <a:buNone/>
            </a:pPr>
            <a:r>
              <a:rPr lang="en-US" b="1" dirty="0"/>
              <a:t>Purpose: </a:t>
            </a:r>
            <a:r>
              <a:rPr lang="en-US" dirty="0"/>
              <a:t>to determine whether regular use of aspirin resulted in a reduction in 3-year mortality among patients who had at least one documented MI</a:t>
            </a:r>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44</a:t>
            </a:fld>
            <a:endParaRPr lang="en-US"/>
          </a:p>
        </p:txBody>
      </p:sp>
    </p:spTree>
    <p:extLst>
      <p:ext uri="{BB962C8B-B14F-4D97-AF65-F5344CB8AC3E}">
        <p14:creationId xmlns:p14="http://schemas.microsoft.com/office/powerpoint/2010/main" val="19574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Example</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4524</a:t>
            </a:r>
            <a:endParaRPr lang="en-US" b="1" dirty="0"/>
          </a:p>
          <a:p>
            <a:pPr marL="0" indent="0">
              <a:buNone/>
            </a:pPr>
            <a:r>
              <a:rPr lang="en-US" b="1" dirty="0"/>
              <a:t>Randomization Ratio: </a:t>
            </a:r>
            <a:r>
              <a:rPr lang="en-US" dirty="0"/>
              <a:t>1:1</a:t>
            </a:r>
          </a:p>
          <a:p>
            <a:pPr marL="0" indent="0">
              <a:buNone/>
            </a:pPr>
            <a:r>
              <a:rPr lang="en-US" b="1" dirty="0"/>
              <a:t>Primary Outcome: </a:t>
            </a:r>
            <a:r>
              <a:rPr lang="en-US" dirty="0"/>
              <a:t>total mortality (expect most deaths are due to cardiovascular disease), need at least 3 years of follow-up from start of study</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45</a:t>
            </a:fld>
            <a:endParaRPr lang="en-US"/>
          </a:p>
        </p:txBody>
      </p:sp>
    </p:spTree>
    <p:extLst>
      <p:ext uri="{BB962C8B-B14F-4D97-AF65-F5344CB8AC3E}">
        <p14:creationId xmlns:p14="http://schemas.microsoft.com/office/powerpoint/2010/main" val="417714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Clinical Trial: AMIS Characteristics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9809489"/>
              </p:ext>
            </p:extLst>
          </p:nvPr>
        </p:nvGraphicFramePr>
        <p:xfrm>
          <a:off x="838200" y="2116138"/>
          <a:ext cx="8600768" cy="3657600"/>
        </p:xfrm>
        <a:graphic>
          <a:graphicData uri="http://schemas.openxmlformats.org/drawingml/2006/table">
            <a:tbl>
              <a:tblPr firstRow="1" bandRow="1">
                <a:tableStyleId>{073A0DAA-6AF3-43AB-8588-CEC1D06C72B9}</a:tableStyleId>
              </a:tblPr>
              <a:tblGrid>
                <a:gridCol w="3025877">
                  <a:extLst>
                    <a:ext uri="{9D8B030D-6E8A-4147-A177-3AD203B41FA5}">
                      <a16:colId xmlns:a16="http://schemas.microsoft.com/office/drawing/2014/main" val="936836363"/>
                    </a:ext>
                  </a:extLst>
                </a:gridCol>
                <a:gridCol w="2666509">
                  <a:extLst>
                    <a:ext uri="{9D8B030D-6E8A-4147-A177-3AD203B41FA5}">
                      <a16:colId xmlns:a16="http://schemas.microsoft.com/office/drawing/2014/main" val="4060219919"/>
                    </a:ext>
                  </a:extLst>
                </a:gridCol>
                <a:gridCol w="2908382">
                  <a:extLst>
                    <a:ext uri="{9D8B030D-6E8A-4147-A177-3AD203B41FA5}">
                      <a16:colId xmlns:a16="http://schemas.microsoft.com/office/drawing/2014/main" val="3987710462"/>
                    </a:ext>
                  </a:extLst>
                </a:gridCol>
              </a:tblGrid>
              <a:tr h="370840">
                <a:tc>
                  <a:txBody>
                    <a:bodyPr/>
                    <a:lstStyle/>
                    <a:p>
                      <a:r>
                        <a:rPr lang="en-US" sz="2400">
                          <a:solidFill>
                            <a:sysClr val="windowText" lastClr="000000"/>
                          </a:solidFill>
                        </a:rPr>
                        <a:t>Covariate</a:t>
                      </a:r>
                    </a:p>
                  </a:txBody>
                  <a:tcPr/>
                </a:tc>
                <a:tc>
                  <a:txBody>
                    <a:bodyPr/>
                    <a:lstStyle/>
                    <a:p>
                      <a:pPr algn="ctr"/>
                      <a:r>
                        <a:rPr lang="en-US" sz="2400">
                          <a:solidFill>
                            <a:sysClr val="windowText" lastClr="000000"/>
                          </a:solidFill>
                        </a:rPr>
                        <a:t>Aspirin (N=2267)</a:t>
                      </a:r>
                    </a:p>
                  </a:txBody>
                  <a:tcPr/>
                </a:tc>
                <a:tc>
                  <a:txBody>
                    <a:bodyPr/>
                    <a:lstStyle/>
                    <a:p>
                      <a:pPr algn="ctr"/>
                      <a:r>
                        <a:rPr lang="en-US" sz="2400">
                          <a:solidFill>
                            <a:sysClr val="windowText" lastClr="000000"/>
                          </a:solidFill>
                        </a:rPr>
                        <a:t>Placebo (N=2257)</a:t>
                      </a:r>
                    </a:p>
                  </a:txBody>
                  <a:tcPr/>
                </a:tc>
                <a:extLst>
                  <a:ext uri="{0D108BD9-81ED-4DB2-BD59-A6C34878D82A}">
                    <a16:rowId xmlns:a16="http://schemas.microsoft.com/office/drawing/2014/main" val="1414406909"/>
                  </a:ext>
                </a:extLst>
              </a:tr>
              <a:tr h="370840">
                <a:tc>
                  <a:txBody>
                    <a:bodyPr/>
                    <a:lstStyle/>
                    <a:p>
                      <a:r>
                        <a:rPr lang="en-US" sz="2400">
                          <a:solidFill>
                            <a:sysClr val="windowText" lastClr="000000"/>
                          </a:solidFill>
                        </a:rPr>
                        <a:t>Men (%)</a:t>
                      </a:r>
                    </a:p>
                  </a:txBody>
                  <a:tcPr/>
                </a:tc>
                <a:tc>
                  <a:txBody>
                    <a:bodyPr/>
                    <a:lstStyle/>
                    <a:p>
                      <a:pPr algn="ctr"/>
                      <a:r>
                        <a:rPr lang="en-US" sz="2400">
                          <a:solidFill>
                            <a:sysClr val="windowText" lastClr="000000"/>
                          </a:solidFill>
                        </a:rPr>
                        <a:t>88.4</a:t>
                      </a:r>
                    </a:p>
                  </a:txBody>
                  <a:tcPr/>
                </a:tc>
                <a:tc>
                  <a:txBody>
                    <a:bodyPr/>
                    <a:lstStyle/>
                    <a:p>
                      <a:pPr algn="ctr"/>
                      <a:r>
                        <a:rPr lang="en-US" sz="2400">
                          <a:solidFill>
                            <a:sysClr val="windowText" lastClr="000000"/>
                          </a:solidFill>
                        </a:rPr>
                        <a:t>89.4</a:t>
                      </a:r>
                    </a:p>
                  </a:txBody>
                  <a:tcPr/>
                </a:tc>
                <a:extLst>
                  <a:ext uri="{0D108BD9-81ED-4DB2-BD59-A6C34878D82A}">
                    <a16:rowId xmlns:a16="http://schemas.microsoft.com/office/drawing/2014/main" val="1728221227"/>
                  </a:ext>
                </a:extLst>
              </a:tr>
              <a:tr h="370840">
                <a:tc>
                  <a:txBody>
                    <a:bodyPr/>
                    <a:lstStyle/>
                    <a:p>
                      <a:r>
                        <a:rPr lang="en-US" sz="2400">
                          <a:solidFill>
                            <a:sysClr val="windowText" lastClr="000000"/>
                          </a:solidFill>
                        </a:rPr>
                        <a:t>White (%)</a:t>
                      </a:r>
                    </a:p>
                  </a:txBody>
                  <a:tcPr/>
                </a:tc>
                <a:tc>
                  <a:txBody>
                    <a:bodyPr/>
                    <a:lstStyle/>
                    <a:p>
                      <a:pPr algn="ctr"/>
                      <a:r>
                        <a:rPr lang="en-US" sz="2400">
                          <a:solidFill>
                            <a:sysClr val="windowText" lastClr="000000"/>
                          </a:solidFill>
                        </a:rPr>
                        <a:t>91.7</a:t>
                      </a:r>
                    </a:p>
                  </a:txBody>
                  <a:tcPr/>
                </a:tc>
                <a:tc>
                  <a:txBody>
                    <a:bodyPr/>
                    <a:lstStyle/>
                    <a:p>
                      <a:pPr algn="ctr"/>
                      <a:r>
                        <a:rPr lang="en-US" sz="2400">
                          <a:solidFill>
                            <a:sysClr val="windowText" lastClr="000000"/>
                          </a:solidFill>
                        </a:rPr>
                        <a:t>91.5</a:t>
                      </a:r>
                    </a:p>
                  </a:txBody>
                  <a:tcPr/>
                </a:tc>
                <a:extLst>
                  <a:ext uri="{0D108BD9-81ED-4DB2-BD59-A6C34878D82A}">
                    <a16:rowId xmlns:a16="http://schemas.microsoft.com/office/drawing/2014/main" val="233608312"/>
                  </a:ext>
                </a:extLst>
              </a:tr>
              <a:tr h="370840">
                <a:tc>
                  <a:txBody>
                    <a:bodyPr/>
                    <a:lstStyle/>
                    <a:p>
                      <a:r>
                        <a:rPr lang="en-US" sz="2400">
                          <a:solidFill>
                            <a:sysClr val="windowText" lastClr="000000"/>
                          </a:solidFill>
                        </a:rPr>
                        <a:t>SBP (mmHg)</a:t>
                      </a:r>
                    </a:p>
                  </a:txBody>
                  <a:tcPr/>
                </a:tc>
                <a:tc>
                  <a:txBody>
                    <a:bodyPr/>
                    <a:lstStyle/>
                    <a:p>
                      <a:pPr algn="ctr"/>
                      <a:r>
                        <a:rPr lang="en-US" sz="2400">
                          <a:solidFill>
                            <a:sysClr val="windowText" lastClr="000000"/>
                          </a:solidFill>
                        </a:rPr>
                        <a:t>127.9</a:t>
                      </a:r>
                    </a:p>
                  </a:txBody>
                  <a:tcPr/>
                </a:tc>
                <a:tc>
                  <a:txBody>
                    <a:bodyPr/>
                    <a:lstStyle/>
                    <a:p>
                      <a:pPr algn="ctr"/>
                      <a:r>
                        <a:rPr lang="en-US" sz="2400">
                          <a:solidFill>
                            <a:sysClr val="windowText" lastClr="000000"/>
                          </a:solidFill>
                        </a:rPr>
                        <a:t>128.2</a:t>
                      </a:r>
                    </a:p>
                  </a:txBody>
                  <a:tcPr/>
                </a:tc>
                <a:extLst>
                  <a:ext uri="{0D108BD9-81ED-4DB2-BD59-A6C34878D82A}">
                    <a16:rowId xmlns:a16="http://schemas.microsoft.com/office/drawing/2014/main" val="1688191556"/>
                  </a:ext>
                </a:extLst>
              </a:tr>
              <a:tr h="370840">
                <a:tc>
                  <a:txBody>
                    <a:bodyPr/>
                    <a:lstStyle/>
                    <a:p>
                      <a:r>
                        <a:rPr lang="en-US" sz="2400" dirty="0">
                          <a:solidFill>
                            <a:sysClr val="windowText" lastClr="000000"/>
                          </a:solidFill>
                        </a:rPr>
                        <a:t>Cholesterol (</a:t>
                      </a:r>
                      <a:r>
                        <a:rPr lang="el-GR" sz="2400" dirty="0">
                          <a:solidFill>
                            <a:sysClr val="windowText" lastClr="000000"/>
                          </a:solidFill>
                        </a:rPr>
                        <a:t>μ</a:t>
                      </a:r>
                      <a:r>
                        <a:rPr lang="en-US" sz="2400" dirty="0">
                          <a:solidFill>
                            <a:sysClr val="windowText" lastClr="000000"/>
                          </a:solidFill>
                        </a:rPr>
                        <a:t> mol/l)</a:t>
                      </a:r>
                    </a:p>
                  </a:txBody>
                  <a:tcPr/>
                </a:tc>
                <a:tc>
                  <a:txBody>
                    <a:bodyPr/>
                    <a:lstStyle/>
                    <a:p>
                      <a:pPr algn="ctr"/>
                      <a:r>
                        <a:rPr lang="en-US" sz="2400">
                          <a:solidFill>
                            <a:sysClr val="windowText" lastClr="000000"/>
                          </a:solidFill>
                        </a:rPr>
                        <a:t>6.1</a:t>
                      </a:r>
                    </a:p>
                  </a:txBody>
                  <a:tcPr/>
                </a:tc>
                <a:tc>
                  <a:txBody>
                    <a:bodyPr/>
                    <a:lstStyle/>
                    <a:p>
                      <a:pPr algn="ctr"/>
                      <a:r>
                        <a:rPr lang="en-US" sz="2400">
                          <a:solidFill>
                            <a:sysClr val="windowText" lastClr="000000"/>
                          </a:solidFill>
                        </a:rPr>
                        <a:t>6.1</a:t>
                      </a:r>
                    </a:p>
                  </a:txBody>
                  <a:tcPr/>
                </a:tc>
                <a:extLst>
                  <a:ext uri="{0D108BD9-81ED-4DB2-BD59-A6C34878D82A}">
                    <a16:rowId xmlns:a16="http://schemas.microsoft.com/office/drawing/2014/main" val="1364841926"/>
                  </a:ext>
                </a:extLst>
              </a:tr>
              <a:tr h="370840">
                <a:tc>
                  <a:txBody>
                    <a:bodyPr/>
                    <a:lstStyle/>
                    <a:p>
                      <a:r>
                        <a:rPr lang="en-US" sz="2400">
                          <a:solidFill>
                            <a:sysClr val="windowText" lastClr="000000"/>
                          </a:solidFill>
                        </a:rPr>
                        <a:t>Age (years)</a:t>
                      </a:r>
                    </a:p>
                  </a:txBody>
                  <a:tcPr/>
                </a:tc>
                <a:tc>
                  <a:txBody>
                    <a:bodyPr/>
                    <a:lstStyle/>
                    <a:p>
                      <a:pPr algn="ctr"/>
                      <a:r>
                        <a:rPr lang="en-US" sz="2400">
                          <a:solidFill>
                            <a:sysClr val="windowText" lastClr="000000"/>
                          </a:solidFill>
                        </a:rPr>
                        <a:t>54.8</a:t>
                      </a:r>
                    </a:p>
                  </a:txBody>
                  <a:tcPr/>
                </a:tc>
                <a:tc>
                  <a:txBody>
                    <a:bodyPr/>
                    <a:lstStyle/>
                    <a:p>
                      <a:pPr algn="ctr"/>
                      <a:r>
                        <a:rPr lang="en-US" sz="2400">
                          <a:solidFill>
                            <a:sysClr val="windowText" lastClr="000000"/>
                          </a:solidFill>
                        </a:rPr>
                        <a:t>54.8</a:t>
                      </a:r>
                    </a:p>
                  </a:txBody>
                  <a:tcPr/>
                </a:tc>
                <a:extLst>
                  <a:ext uri="{0D108BD9-81ED-4DB2-BD59-A6C34878D82A}">
                    <a16:rowId xmlns:a16="http://schemas.microsoft.com/office/drawing/2014/main" val="1266990049"/>
                  </a:ext>
                </a:extLst>
              </a:tr>
              <a:tr h="370840">
                <a:tc>
                  <a:txBody>
                    <a:bodyPr/>
                    <a:lstStyle/>
                    <a:p>
                      <a:r>
                        <a:rPr lang="en-US" sz="2400">
                          <a:solidFill>
                            <a:sysClr val="windowText" lastClr="000000"/>
                          </a:solidFill>
                        </a:rPr>
                        <a:t>Smoker</a:t>
                      </a:r>
                      <a:r>
                        <a:rPr lang="en-US" sz="2400" baseline="0">
                          <a:solidFill>
                            <a:sysClr val="windowText" lastClr="000000"/>
                          </a:solidFill>
                        </a:rPr>
                        <a:t> (%)</a:t>
                      </a:r>
                      <a:endParaRPr lang="en-US" sz="2400">
                        <a:solidFill>
                          <a:sysClr val="windowText" lastClr="000000"/>
                        </a:solidFill>
                      </a:endParaRPr>
                    </a:p>
                  </a:txBody>
                  <a:tcPr/>
                </a:tc>
                <a:tc>
                  <a:txBody>
                    <a:bodyPr/>
                    <a:lstStyle/>
                    <a:p>
                      <a:pPr algn="ctr"/>
                      <a:r>
                        <a:rPr lang="en-US" sz="2400">
                          <a:solidFill>
                            <a:sysClr val="windowText" lastClr="000000"/>
                          </a:solidFill>
                        </a:rPr>
                        <a:t>27.5</a:t>
                      </a:r>
                    </a:p>
                  </a:txBody>
                  <a:tcPr/>
                </a:tc>
                <a:tc>
                  <a:txBody>
                    <a:bodyPr/>
                    <a:lstStyle/>
                    <a:p>
                      <a:pPr algn="ctr"/>
                      <a:r>
                        <a:rPr lang="en-US" sz="2400">
                          <a:solidFill>
                            <a:sysClr val="windowText" lastClr="000000"/>
                          </a:solidFill>
                        </a:rPr>
                        <a:t>27.2</a:t>
                      </a:r>
                    </a:p>
                  </a:txBody>
                  <a:tcPr/>
                </a:tc>
                <a:extLst>
                  <a:ext uri="{0D108BD9-81ED-4DB2-BD59-A6C34878D82A}">
                    <a16:rowId xmlns:a16="http://schemas.microsoft.com/office/drawing/2014/main" val="208970244"/>
                  </a:ext>
                </a:extLst>
              </a:tr>
              <a:tr h="370840">
                <a:tc>
                  <a:txBody>
                    <a:bodyPr/>
                    <a:lstStyle/>
                    <a:p>
                      <a:r>
                        <a:rPr lang="en-US" sz="2400">
                          <a:solidFill>
                            <a:sysClr val="windowText" lastClr="000000"/>
                          </a:solidFill>
                        </a:rPr>
                        <a:t>Number of MI’s</a:t>
                      </a:r>
                    </a:p>
                  </a:txBody>
                  <a:tcPr/>
                </a:tc>
                <a:tc>
                  <a:txBody>
                    <a:bodyPr/>
                    <a:lstStyle/>
                    <a:p>
                      <a:pPr algn="ctr"/>
                      <a:r>
                        <a:rPr lang="en-US" sz="2400">
                          <a:solidFill>
                            <a:sysClr val="windowText" lastClr="000000"/>
                          </a:solidFill>
                        </a:rPr>
                        <a:t>1.2</a:t>
                      </a:r>
                    </a:p>
                  </a:txBody>
                  <a:tcPr/>
                </a:tc>
                <a:tc>
                  <a:txBody>
                    <a:bodyPr/>
                    <a:lstStyle/>
                    <a:p>
                      <a:pPr algn="ctr"/>
                      <a:r>
                        <a:rPr lang="en-US" sz="2400" dirty="0">
                          <a:solidFill>
                            <a:sysClr val="windowText" lastClr="000000"/>
                          </a:solidFill>
                        </a:rPr>
                        <a:t>1.2</a:t>
                      </a:r>
                    </a:p>
                  </a:txBody>
                  <a:tcPr/>
                </a:tc>
                <a:extLst>
                  <a:ext uri="{0D108BD9-81ED-4DB2-BD59-A6C34878D82A}">
                    <a16:rowId xmlns:a16="http://schemas.microsoft.com/office/drawing/2014/main" val="2069586957"/>
                  </a:ext>
                </a:extLst>
              </a:tr>
            </a:tbl>
          </a:graphicData>
        </a:graphic>
      </p:graphicFrame>
    </p:spTree>
    <p:extLst>
      <p:ext uri="{BB962C8B-B14F-4D97-AF65-F5344CB8AC3E}">
        <p14:creationId xmlns:p14="http://schemas.microsoft.com/office/powerpoint/2010/main" val="3362282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Clinical Trial: AMIS Conclusions</a:t>
            </a:r>
          </a:p>
        </p:txBody>
      </p:sp>
      <p:sp>
        <p:nvSpPr>
          <p:cNvPr id="3" name="Content Placeholder 2"/>
          <p:cNvSpPr>
            <a:spLocks noGrp="1"/>
          </p:cNvSpPr>
          <p:nvPr>
            <p:ph idx="1"/>
          </p:nvPr>
        </p:nvSpPr>
        <p:spPr/>
        <p:txBody>
          <a:bodyPr/>
          <a:lstStyle/>
          <a:p>
            <a:r>
              <a:rPr lang="en-US" dirty="0"/>
              <a:t>No beneficial effect of aspirin…</a:t>
            </a:r>
          </a:p>
          <a:p>
            <a:pPr lvl="1"/>
            <a:r>
              <a:rPr lang="en-US" dirty="0"/>
              <a:t>In this population (at least one previous MI)</a:t>
            </a:r>
          </a:p>
          <a:p>
            <a:pPr lvl="1"/>
            <a:r>
              <a:rPr lang="en-US" dirty="0"/>
              <a:t>At this dose</a:t>
            </a:r>
          </a:p>
          <a:p>
            <a:pPr lvl="1"/>
            <a:r>
              <a:rPr lang="en-US" dirty="0"/>
              <a:t>When given for (only) 3 years</a:t>
            </a:r>
          </a:p>
          <a:p>
            <a:pPr lvl="1"/>
            <a:r>
              <a:rPr lang="en-US" dirty="0"/>
              <a:t>On total mortality (there was some reduction in non-fatal MI and stroke found in their study)</a:t>
            </a:r>
          </a:p>
          <a:p>
            <a:pPr lvl="1"/>
            <a:endParaRPr lang="en-US" dirty="0"/>
          </a:p>
          <a:p>
            <a:pPr marL="0" lvl="1" indent="0">
              <a:buNone/>
            </a:pPr>
            <a:r>
              <a:rPr lang="en-US" b="1" dirty="0"/>
              <a:t>Final recommendation: “Aspirin is not recommended for routine use in patients who have survived an MI.”</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47</a:t>
            </a:fld>
            <a:endParaRPr lang="en-US"/>
          </a:p>
        </p:txBody>
      </p:sp>
    </p:spTree>
    <p:extLst>
      <p:ext uri="{BB962C8B-B14F-4D97-AF65-F5344CB8AC3E}">
        <p14:creationId xmlns:p14="http://schemas.microsoft.com/office/powerpoint/2010/main" val="2117633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Conclusions</a:t>
            </a:r>
            <a:endParaRPr lang="en-US" dirty="0"/>
          </a:p>
        </p:txBody>
      </p:sp>
      <p:sp>
        <p:nvSpPr>
          <p:cNvPr id="3" name="Content Placeholder 2"/>
          <p:cNvSpPr>
            <a:spLocks noGrp="1"/>
          </p:cNvSpPr>
          <p:nvPr>
            <p:ph idx="1"/>
          </p:nvPr>
        </p:nvSpPr>
        <p:spPr/>
        <p:txBody>
          <a:bodyPr/>
          <a:lstStyle/>
          <a:p>
            <a:r>
              <a:rPr lang="en-US" dirty="0"/>
              <a:t>Many study designs exist, in this course we focus on clinical trials</a:t>
            </a:r>
          </a:p>
          <a:p>
            <a:r>
              <a:rPr lang="en-US" dirty="0"/>
              <a:t>Studies are needed across the translational spectrum</a:t>
            </a:r>
          </a:p>
          <a:p>
            <a:r>
              <a:rPr lang="en-US" dirty="0"/>
              <a:t>Clinical trials have their own lexicon that is helpful to know</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48</a:t>
            </a:fld>
            <a:endParaRPr lang="en-US"/>
          </a:p>
        </p:txBody>
      </p:sp>
    </p:spTree>
    <p:extLst>
      <p:ext uri="{BB962C8B-B14F-4D97-AF65-F5344CB8AC3E}">
        <p14:creationId xmlns:p14="http://schemas.microsoft.com/office/powerpoint/2010/main" val="3116945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4757-29C7-9DB3-7A14-F4C65DB40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8011A5-127D-F60D-5075-6673B7995304}"/>
              </a:ext>
            </a:extLst>
          </p:cNvPr>
          <p:cNvSpPr>
            <a:spLocks noGrp="1"/>
          </p:cNvSpPr>
          <p:nvPr>
            <p:ph idx="1"/>
          </p:nvPr>
        </p:nvSpPr>
        <p:spPr/>
        <p:txBody>
          <a:bodyPr>
            <a:normAutofit/>
          </a:bodyPr>
          <a:lstStyle/>
          <a:p>
            <a:r>
              <a:rPr lang="en-US" sz="1800" dirty="0" err="1">
                <a:effectLst/>
                <a:ea typeface="MS Mincho" panose="02020609040205080304" pitchFamily="49" charset="-128"/>
              </a:rPr>
              <a:t>Meinert</a:t>
            </a:r>
            <a:r>
              <a:rPr lang="en-US" sz="1800" dirty="0">
                <a:effectLst/>
                <a:ea typeface="MS Mincho" panose="02020609040205080304" pitchFamily="49" charset="-128"/>
              </a:rPr>
              <a:t>, Curtis L. </a:t>
            </a:r>
            <a:r>
              <a:rPr lang="en-US" sz="1800" i="1" dirty="0">
                <a:effectLst/>
                <a:ea typeface="MS Mincho" panose="02020609040205080304" pitchFamily="49" charset="-128"/>
              </a:rPr>
              <a:t>Clinical trials dictionary: terminology and usage recommendations</a:t>
            </a:r>
            <a:r>
              <a:rPr lang="en-US" sz="1800" dirty="0">
                <a:effectLst/>
                <a:ea typeface="MS Mincho" panose="02020609040205080304" pitchFamily="49" charset="-128"/>
              </a:rPr>
              <a:t>. John Wiley &amp; Sons, 2012.</a:t>
            </a:r>
          </a:p>
          <a:p>
            <a:r>
              <a:rPr lang="en-US" sz="1800" dirty="0">
                <a:effectLst/>
                <a:ea typeface="MS Mincho" panose="02020609040205080304" pitchFamily="49" charset="-128"/>
              </a:rPr>
              <a:t>Schulz, Kenneth F., Douglas G. Altman, and David Moher. "CONSORT 2010 statement: updated guidelines for reporting parallel group </a:t>
            </a:r>
            <a:r>
              <a:rPr lang="en-US" sz="1800" dirty="0" err="1">
                <a:effectLst/>
                <a:ea typeface="MS Mincho" panose="02020609040205080304" pitchFamily="49" charset="-128"/>
              </a:rPr>
              <a:t>randomised</a:t>
            </a:r>
            <a:r>
              <a:rPr lang="en-US" sz="1800" dirty="0">
                <a:effectLst/>
                <a:ea typeface="MS Mincho" panose="02020609040205080304" pitchFamily="49" charset="-128"/>
              </a:rPr>
              <a:t> trials." </a:t>
            </a:r>
            <a:r>
              <a:rPr lang="en-US" sz="1800" i="1" dirty="0">
                <a:effectLst/>
                <a:ea typeface="MS Mincho" panose="02020609040205080304" pitchFamily="49" charset="-128"/>
              </a:rPr>
              <a:t>Journal of Pharmacology and pharmacotherapeutics</a:t>
            </a:r>
            <a:r>
              <a:rPr lang="en-US" sz="1800" dirty="0">
                <a:effectLst/>
                <a:ea typeface="MS Mincho" panose="02020609040205080304" pitchFamily="49" charset="-128"/>
              </a:rPr>
              <a:t> 1.2 (2010): 100-107.</a:t>
            </a:r>
          </a:p>
          <a:p>
            <a:r>
              <a:rPr lang="en-US" sz="1800" dirty="0">
                <a:effectLst/>
                <a:ea typeface="MS Mincho" panose="02020609040205080304" pitchFamily="49" charset="-128"/>
              </a:rPr>
              <a:t>Loudon, Kirsty, et al. "The PRECIS-2 tool: designing trials that are fit for purpose." </a:t>
            </a:r>
            <a:r>
              <a:rPr lang="en-US" sz="1800" i="1" dirty="0">
                <a:effectLst/>
                <a:ea typeface="MS Mincho" panose="02020609040205080304" pitchFamily="49" charset="-128"/>
              </a:rPr>
              <a:t>BMJ</a:t>
            </a:r>
            <a:r>
              <a:rPr lang="en-US" sz="1800" dirty="0">
                <a:effectLst/>
                <a:ea typeface="MS Mincho" panose="02020609040205080304" pitchFamily="49" charset="-128"/>
              </a:rPr>
              <a:t> 350 (2015).</a:t>
            </a:r>
          </a:p>
          <a:p>
            <a:r>
              <a:rPr lang="en-US" sz="1800" dirty="0">
                <a:effectLst/>
                <a:ea typeface="MS Mincho" panose="02020609040205080304" pitchFamily="49" charset="-128"/>
              </a:rPr>
              <a:t>Manson, JoAnn E., et al. "A prospective study of aspirin use and primary prevention of cardiovascular disease in women." </a:t>
            </a:r>
            <a:r>
              <a:rPr lang="en-US" sz="1800" i="1" dirty="0">
                <a:effectLst/>
                <a:ea typeface="MS Mincho" panose="02020609040205080304" pitchFamily="49" charset="-128"/>
              </a:rPr>
              <a:t>Jama</a:t>
            </a:r>
            <a:r>
              <a:rPr lang="en-US" sz="1800" dirty="0">
                <a:effectLst/>
                <a:ea typeface="MS Mincho" panose="02020609040205080304" pitchFamily="49" charset="-128"/>
              </a:rPr>
              <a:t> 266.4 (1991): 521-527.</a:t>
            </a:r>
          </a:p>
          <a:p>
            <a:endParaRPr lang="en-US" sz="1800" dirty="0">
              <a:effectLst/>
              <a:ea typeface="MS Mincho" panose="02020609040205080304" pitchFamily="49" charset="-128"/>
            </a:endParaRPr>
          </a:p>
        </p:txBody>
      </p:sp>
    </p:spTree>
    <p:extLst>
      <p:ext uri="{BB962C8B-B14F-4D97-AF65-F5344CB8AC3E}">
        <p14:creationId xmlns:p14="http://schemas.microsoft.com/office/powerpoint/2010/main" val="10461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Translational Research Paradigm cont.</a:t>
            </a:r>
          </a:p>
        </p:txBody>
      </p:sp>
      <p:sp>
        <p:nvSpPr>
          <p:cNvPr id="3" name="Content Placeholder 2"/>
          <p:cNvSpPr>
            <a:spLocks noGrp="1"/>
          </p:cNvSpPr>
          <p:nvPr>
            <p:ph idx="1"/>
          </p:nvPr>
        </p:nvSpPr>
        <p:spPr/>
        <p:txBody>
          <a:bodyPr/>
          <a:lstStyle/>
          <a:p>
            <a:r>
              <a:rPr lang="en-US" i="1"/>
              <a:t>T1 research explores basic research for clinical effect or applicability</a:t>
            </a:r>
          </a:p>
          <a:p>
            <a:pPr lvl="1"/>
            <a:r>
              <a:rPr lang="en-US"/>
              <a:t>Preclinical and animal studies</a:t>
            </a:r>
          </a:p>
          <a:p>
            <a:pPr lvl="1"/>
            <a:r>
              <a:rPr lang="en-US"/>
              <a:t>Human physiology studies</a:t>
            </a:r>
          </a:p>
          <a:p>
            <a:pPr lvl="1"/>
            <a:r>
              <a:rPr lang="en-US"/>
              <a:t>First in human (FIH) studies (with healthy volunteers)</a:t>
            </a:r>
          </a:p>
          <a:p>
            <a:pPr lvl="1"/>
            <a:r>
              <a:rPr lang="en-US"/>
              <a:t>Proof of concept studies</a:t>
            </a:r>
          </a:p>
          <a:p>
            <a:pPr lvl="1"/>
            <a:r>
              <a:rPr lang="en-US"/>
              <a:t>Phase I clinical trials</a:t>
            </a:r>
          </a:p>
          <a:p>
            <a:r>
              <a:rPr lang="en-US" i="1"/>
              <a:t>T2 research uses controlled environments to test new interventions</a:t>
            </a:r>
          </a:p>
          <a:p>
            <a:pPr lvl="1"/>
            <a:r>
              <a:rPr lang="en-US"/>
              <a:t>Phase II clinical trials</a:t>
            </a:r>
          </a:p>
          <a:p>
            <a:pPr lvl="1"/>
            <a:r>
              <a:rPr lang="en-US"/>
              <a:t>Phase III clinical trials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5</a:t>
            </a:fld>
            <a:endParaRPr lang="en-US"/>
          </a:p>
        </p:txBody>
      </p:sp>
    </p:spTree>
    <p:extLst>
      <p:ext uri="{BB962C8B-B14F-4D97-AF65-F5344CB8AC3E}">
        <p14:creationId xmlns:p14="http://schemas.microsoft.com/office/powerpoint/2010/main" val="2487666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180-F5FE-D2EF-6E4D-38537933913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B0007C0-CDF4-97C3-F502-449928BD96CF}"/>
              </a:ext>
            </a:extLst>
          </p:cNvPr>
          <p:cNvSpPr>
            <a:spLocks noGrp="1"/>
          </p:cNvSpPr>
          <p:nvPr>
            <p:ph idx="1"/>
          </p:nvPr>
        </p:nvSpPr>
        <p:spPr>
          <a:xfrm>
            <a:off x="838200" y="1843089"/>
            <a:ext cx="10515600" cy="4333874"/>
          </a:xfrm>
        </p:spPr>
        <p:txBody>
          <a:bodyPr/>
          <a:lstStyle/>
          <a:p>
            <a:r>
              <a:rPr lang="en-US" dirty="0"/>
              <a:t>Email: </a:t>
            </a:r>
          </a:p>
          <a:p>
            <a:pPr lvl="1"/>
            <a:r>
              <a:rPr lang="en-US" dirty="0"/>
              <a:t>alex.kaizer@cuanschutz.edu</a:t>
            </a:r>
          </a:p>
          <a:p>
            <a:r>
              <a:rPr lang="en-US" dirty="0"/>
              <a:t>Website: www.alexkaizer.com</a:t>
            </a:r>
          </a:p>
          <a:p>
            <a:r>
              <a:rPr lang="en-US" dirty="0"/>
              <a:t>GitHub: </a:t>
            </a:r>
            <a:r>
              <a:rPr lang="en-US" dirty="0" err="1"/>
              <a:t>alexbiostats</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2010BD74-0AF9-1187-EADA-4879634C6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093" y="1038226"/>
            <a:ext cx="2971800" cy="2971800"/>
          </a:xfrm>
          <a:prstGeom prst="rect">
            <a:avLst/>
          </a:prstGeom>
        </p:spPr>
      </p:pic>
    </p:spTree>
    <p:extLst>
      <p:ext uri="{BB962C8B-B14F-4D97-AF65-F5344CB8AC3E}">
        <p14:creationId xmlns:p14="http://schemas.microsoft.com/office/powerpoint/2010/main" val="31727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Translational Research Paradigm cont.</a:t>
            </a:r>
          </a:p>
        </p:txBody>
      </p:sp>
      <p:sp>
        <p:nvSpPr>
          <p:cNvPr id="3" name="Content Placeholder 2"/>
          <p:cNvSpPr>
            <a:spLocks noGrp="1"/>
          </p:cNvSpPr>
          <p:nvPr>
            <p:ph idx="1"/>
          </p:nvPr>
        </p:nvSpPr>
        <p:spPr/>
        <p:txBody>
          <a:bodyPr/>
          <a:lstStyle/>
          <a:p>
            <a:r>
              <a:rPr lang="en-US" i="1" dirty="0"/>
              <a:t>T3 research attempts to identify how interventions work in real-world settings (beyond the controlled environment)</a:t>
            </a:r>
          </a:p>
          <a:p>
            <a:pPr lvl="1"/>
            <a:r>
              <a:rPr lang="en-US" dirty="0"/>
              <a:t>Phase IV clinical trials</a:t>
            </a:r>
          </a:p>
          <a:p>
            <a:pPr lvl="1"/>
            <a:r>
              <a:rPr lang="en-US" dirty="0"/>
              <a:t>Health services research</a:t>
            </a:r>
          </a:p>
          <a:p>
            <a:pPr lvl="1"/>
            <a:r>
              <a:rPr lang="en-US" dirty="0"/>
              <a:t>Clinical outcomes research</a:t>
            </a:r>
          </a:p>
          <a:p>
            <a:r>
              <a:rPr lang="en-US" i="1" dirty="0"/>
              <a:t>T4 research focuses on the health of populations with the intent to improve global health</a:t>
            </a:r>
          </a:p>
          <a:p>
            <a:pPr lvl="1"/>
            <a:r>
              <a:rPr lang="en-US" dirty="0"/>
              <a:t>Population-level outcome studies</a:t>
            </a:r>
          </a:p>
          <a:p>
            <a:pPr lvl="1"/>
            <a:r>
              <a:rPr lang="en-US" dirty="0"/>
              <a:t>Social determinants of health</a:t>
            </a:r>
          </a:p>
        </p:txBody>
      </p:sp>
      <p:sp>
        <p:nvSpPr>
          <p:cNvPr id="4" name="Slide Number Placeholder 3"/>
          <p:cNvSpPr>
            <a:spLocks noGrp="1"/>
          </p:cNvSpPr>
          <p:nvPr>
            <p:ph type="sldNum" sz="quarter" idx="12"/>
          </p:nvPr>
        </p:nvSpPr>
        <p:spPr/>
        <p:txBody>
          <a:bodyPr/>
          <a:lstStyle/>
          <a:p>
            <a:fld id="{260BABFF-207A-4E17-BB6B-068052E132E0}" type="slidenum">
              <a:rPr lang="en-US" smtClean="0"/>
              <a:pPr/>
              <a:t>6</a:t>
            </a:fld>
            <a:endParaRPr lang="en-US"/>
          </a:p>
        </p:txBody>
      </p:sp>
    </p:spTree>
    <p:extLst>
      <p:ext uri="{BB962C8B-B14F-4D97-AF65-F5344CB8AC3E}">
        <p14:creationId xmlns:p14="http://schemas.microsoft.com/office/powerpoint/2010/main" val="85867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AD48B0-D5F9-E21A-6F7C-48FE74697494}"/>
              </a:ext>
            </a:extLst>
          </p:cNvPr>
          <p:cNvPicPr>
            <a:picLocks noGrp="1" noChangeAspect="1"/>
          </p:cNvPicPr>
          <p:nvPr>
            <p:ph idx="1"/>
          </p:nvPr>
        </p:nvPicPr>
        <p:blipFill>
          <a:blip r:embed="rId3"/>
          <a:stretch>
            <a:fillRect/>
          </a:stretch>
        </p:blipFill>
        <p:spPr>
          <a:xfrm>
            <a:off x="1283816" y="971528"/>
            <a:ext cx="9038055" cy="5749947"/>
          </a:xfrm>
        </p:spPr>
      </p:pic>
      <p:sp>
        <p:nvSpPr>
          <p:cNvPr id="4" name="Slide Number Placeholder 3">
            <a:extLst>
              <a:ext uri="{FF2B5EF4-FFF2-40B4-BE49-F238E27FC236}">
                <a16:creationId xmlns:a16="http://schemas.microsoft.com/office/drawing/2014/main" id="{025C7F86-BD0F-E1B3-4D03-AFD0C66DA698}"/>
              </a:ext>
            </a:extLst>
          </p:cNvPr>
          <p:cNvSpPr>
            <a:spLocks noGrp="1"/>
          </p:cNvSpPr>
          <p:nvPr>
            <p:ph type="sldNum" sz="quarter" idx="12"/>
          </p:nvPr>
        </p:nvSpPr>
        <p:spPr/>
        <p:txBody>
          <a:bodyPr/>
          <a:lstStyle/>
          <a:p>
            <a:fld id="{260BABFF-207A-4E17-BB6B-068052E132E0}" type="slidenum">
              <a:rPr lang="en-US" smtClean="0"/>
              <a:pPr/>
              <a:t>7</a:t>
            </a:fld>
            <a:endParaRPr lang="en-US"/>
          </a:p>
        </p:txBody>
      </p:sp>
      <p:sp>
        <p:nvSpPr>
          <p:cNvPr id="7" name="TextBox 6">
            <a:extLst>
              <a:ext uri="{FF2B5EF4-FFF2-40B4-BE49-F238E27FC236}">
                <a16:creationId xmlns:a16="http://schemas.microsoft.com/office/drawing/2014/main" id="{8628CE0E-F80B-057B-9C65-A7478397C7C8}"/>
              </a:ext>
            </a:extLst>
          </p:cNvPr>
          <p:cNvSpPr txBox="1"/>
          <p:nvPr/>
        </p:nvSpPr>
        <p:spPr>
          <a:xfrm>
            <a:off x="1449091" y="6538912"/>
            <a:ext cx="5726624" cy="261610"/>
          </a:xfrm>
          <a:prstGeom prst="rect">
            <a:avLst/>
          </a:prstGeom>
          <a:noFill/>
        </p:spPr>
        <p:txBody>
          <a:bodyPr wrap="square" rtlCol="0">
            <a:spAutoFit/>
          </a:bodyPr>
          <a:lstStyle/>
          <a:p>
            <a:r>
              <a:rPr lang="en-US" sz="1100" dirty="0"/>
              <a:t>Source: UW Institute for Clinical and Translational Research</a:t>
            </a:r>
          </a:p>
        </p:txBody>
      </p:sp>
    </p:spTree>
    <p:extLst>
      <p:ext uri="{BB962C8B-B14F-4D97-AF65-F5344CB8AC3E}">
        <p14:creationId xmlns:p14="http://schemas.microsoft.com/office/powerpoint/2010/main" val="73147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Study Design Overview</a:t>
            </a:r>
          </a:p>
        </p:txBody>
      </p:sp>
      <p:sp>
        <p:nvSpPr>
          <p:cNvPr id="6" name="Text Placeholder 5"/>
          <p:cNvSpPr>
            <a:spLocks noGrp="1"/>
          </p:cNvSpPr>
          <p:nvPr>
            <p:ph type="body" idx="1"/>
          </p:nvPr>
        </p:nvSpPr>
        <p:spPr/>
        <p:txBody>
          <a:bodyPr/>
          <a:lstStyle/>
          <a:p>
            <a:r>
              <a:rPr lang="en-US" dirty="0"/>
              <a:t>A quick run through of the basics of study designs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8</a:t>
            </a:fld>
            <a:endParaRPr lang="en-US"/>
          </a:p>
        </p:txBody>
      </p:sp>
    </p:spTree>
    <p:extLst>
      <p:ext uri="{BB962C8B-B14F-4D97-AF65-F5344CB8AC3E}">
        <p14:creationId xmlns:p14="http://schemas.microsoft.com/office/powerpoint/2010/main" val="5301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Methods of Investigation</a:t>
            </a:r>
          </a:p>
        </p:txBody>
      </p:sp>
      <p:sp>
        <p:nvSpPr>
          <p:cNvPr id="3" name="Content Placeholder 2"/>
          <p:cNvSpPr>
            <a:spLocks noGrp="1"/>
          </p:cNvSpPr>
          <p:nvPr>
            <p:ph idx="1"/>
          </p:nvPr>
        </p:nvSpPr>
        <p:spPr/>
        <p:txBody>
          <a:bodyPr/>
          <a:lstStyle/>
          <a:p>
            <a:pPr marL="514350" indent="-514350">
              <a:buFont typeface="+mj-lt"/>
              <a:buAutoNum type="arabicPeriod"/>
            </a:pPr>
            <a:r>
              <a:rPr lang="en-US"/>
              <a:t>Chance observations</a:t>
            </a:r>
          </a:p>
          <a:p>
            <a:pPr marL="514350" indent="-514350">
              <a:buFont typeface="+mj-lt"/>
              <a:buAutoNum type="arabicPeriod"/>
            </a:pPr>
            <a:r>
              <a:rPr lang="en-US"/>
              <a:t>Case histories (individual cases and case series)</a:t>
            </a:r>
          </a:p>
          <a:p>
            <a:pPr marL="514350" indent="-514350">
              <a:buFont typeface="+mj-lt"/>
              <a:buAutoNum type="arabicPeriod"/>
            </a:pPr>
            <a:r>
              <a:rPr lang="en-US"/>
              <a:t>Uncontrolled trials of an intervention</a:t>
            </a:r>
          </a:p>
          <a:p>
            <a:pPr marL="514350" indent="-514350">
              <a:buFont typeface="+mj-lt"/>
              <a:buAutoNum type="arabicPeriod"/>
            </a:pPr>
            <a:r>
              <a:rPr lang="en-US"/>
              <a:t>Cross-sectional (naturalistic) studies</a:t>
            </a:r>
          </a:p>
          <a:p>
            <a:pPr marL="514350" indent="-514350">
              <a:buFont typeface="+mj-lt"/>
              <a:buAutoNum type="arabicPeriod"/>
            </a:pPr>
            <a:r>
              <a:rPr lang="en-US"/>
              <a:t>Case-control studies</a:t>
            </a:r>
          </a:p>
          <a:p>
            <a:pPr marL="514350" indent="-514350">
              <a:buFont typeface="+mj-lt"/>
              <a:buAutoNum type="arabicPeriod"/>
            </a:pPr>
            <a:r>
              <a:rPr lang="en-US"/>
              <a:t>Prospective follow-up studies</a:t>
            </a:r>
          </a:p>
          <a:p>
            <a:pPr marL="514350" indent="-514350">
              <a:buFont typeface="+mj-lt"/>
              <a:buAutoNum type="arabicPeriod"/>
            </a:pPr>
            <a:r>
              <a:rPr lang="en-US"/>
              <a:t>Randomized clinical trial</a:t>
            </a:r>
          </a:p>
        </p:txBody>
      </p:sp>
      <p:sp>
        <p:nvSpPr>
          <p:cNvPr id="4" name="Slide Number Placeholder 3"/>
          <p:cNvSpPr>
            <a:spLocks noGrp="1"/>
          </p:cNvSpPr>
          <p:nvPr>
            <p:ph type="sldNum" sz="quarter" idx="12"/>
          </p:nvPr>
        </p:nvSpPr>
        <p:spPr/>
        <p:txBody>
          <a:bodyPr/>
          <a:lstStyle/>
          <a:p>
            <a:fld id="{260BABFF-207A-4E17-BB6B-068052E132E0}" type="slidenum">
              <a:rPr lang="en-US" smtClean="0"/>
              <a:pPr/>
              <a:t>9</a:t>
            </a:fld>
            <a:endParaRPr lang="en-US"/>
          </a:p>
        </p:txBody>
      </p:sp>
      <p:sp>
        <p:nvSpPr>
          <p:cNvPr id="5" name="TextBox 4"/>
          <p:cNvSpPr txBox="1"/>
          <p:nvPr/>
        </p:nvSpPr>
        <p:spPr>
          <a:xfrm>
            <a:off x="9010650" y="2018090"/>
            <a:ext cx="2000249" cy="1569660"/>
          </a:xfrm>
          <a:prstGeom prst="rect">
            <a:avLst/>
          </a:prstGeom>
          <a:noFill/>
          <a:ln>
            <a:solidFill>
              <a:schemeClr val="tx1"/>
            </a:solidFill>
          </a:ln>
        </p:spPr>
        <p:txBody>
          <a:bodyPr wrap="square" rtlCol="0">
            <a:spAutoFit/>
          </a:bodyPr>
          <a:lstStyle/>
          <a:p>
            <a:pPr algn="ctr"/>
            <a:r>
              <a:rPr lang="en-US" sz="2400"/>
              <a:t>No planned concurrent comparison group</a:t>
            </a:r>
          </a:p>
        </p:txBody>
      </p:sp>
      <p:sp>
        <p:nvSpPr>
          <p:cNvPr id="6" name="Right Brace 5"/>
          <p:cNvSpPr/>
          <p:nvPr/>
        </p:nvSpPr>
        <p:spPr>
          <a:xfrm>
            <a:off x="7778750" y="2006600"/>
            <a:ext cx="1231900" cy="15811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98382034"/>
      </p:ext>
    </p:extLst>
  </p:cSld>
  <p:clrMapOvr>
    <a:masterClrMapping/>
  </p:clrMapOvr>
</p:sld>
</file>

<file path=ppt/theme/theme1.xml><?xml version="1.0" encoding="utf-8"?>
<a:theme xmlns:a="http://schemas.openxmlformats.org/drawingml/2006/main" name="Office Theme">
  <a:themeElements>
    <a:clrScheme name="Generic Colorado School of Public Health">
      <a:dk1>
        <a:srgbClr val="FFFFFF"/>
      </a:dk1>
      <a:lt1>
        <a:srgbClr val="080808"/>
      </a:lt1>
      <a:dk2>
        <a:srgbClr val="D8D8D8"/>
      </a:dk2>
      <a:lt2>
        <a:srgbClr val="080808"/>
      </a:lt2>
      <a:accent1>
        <a:srgbClr val="008239"/>
      </a:accent1>
      <a:accent2>
        <a:srgbClr val="005390"/>
      </a:accent2>
      <a:accent3>
        <a:srgbClr val="542378"/>
      </a:accent3>
      <a:accent4>
        <a:srgbClr val="7F0000"/>
      </a:accent4>
      <a:accent5>
        <a:srgbClr val="FFC000"/>
      </a:accent5>
      <a:accent6>
        <a:srgbClr val="262627"/>
      </a:accent6>
      <a:hlink>
        <a:srgbClr val="080808"/>
      </a:hlink>
      <a:folHlink>
        <a:srgbClr val="0808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8D46D727BB8B43B8798A80B118EDDB" ma:contentTypeVersion="0" ma:contentTypeDescription="Create a new document." ma:contentTypeScope="" ma:versionID="3a954d86e9ce22a5fe55d1f564f4b10e">
  <xsd:schema xmlns:xsd="http://www.w3.org/2001/XMLSchema" xmlns:xs="http://www.w3.org/2001/XMLSchema" xmlns:p="http://schemas.microsoft.com/office/2006/metadata/properties" targetNamespace="http://schemas.microsoft.com/office/2006/metadata/properties" ma:root="true" ma:fieldsID="6a8898fd043fd830b20f0b6098ebec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F395C0-4C6A-4E5A-8F37-3DD794B62CF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EDB8ACA-6B42-4974-BCA8-570878EA97BB}">
  <ds:schemaRefs>
    <ds:schemaRef ds:uri="http://schemas.microsoft.com/sharepoint/v3/contenttype/forms"/>
  </ds:schemaRefs>
</ds:datastoreItem>
</file>

<file path=customXml/itemProps3.xml><?xml version="1.0" encoding="utf-8"?>
<ds:datastoreItem xmlns:ds="http://schemas.openxmlformats.org/officeDocument/2006/customXml" ds:itemID="{D5D2E692-D9F7-47F3-9509-7B9EE88A1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1839</TotalTime>
  <Words>3399</Words>
  <Application>Microsoft Office PowerPoint</Application>
  <PresentationFormat>Widescreen</PresentationFormat>
  <Paragraphs>394</Paragraphs>
  <Slides>50</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MS Mincho</vt:lpstr>
      <vt:lpstr>Arial</vt:lpstr>
      <vt:lpstr>Arial Black</vt:lpstr>
      <vt:lpstr>Calibri</vt:lpstr>
      <vt:lpstr>Calibri Light</vt:lpstr>
      <vt:lpstr>Cambria Math</vt:lpstr>
      <vt:lpstr>Wingdings</vt:lpstr>
      <vt:lpstr>Office Theme</vt:lpstr>
      <vt:lpstr>Adaptive and Bayesian Methods for Clinical Trial Design Short Course</vt:lpstr>
      <vt:lpstr>Phases of the Translational Research Paradigm</vt:lpstr>
      <vt:lpstr>The Translational Research Paradigm</vt:lpstr>
      <vt:lpstr>The Translational Research Paradigm cont.</vt:lpstr>
      <vt:lpstr>The Translational Research Paradigm cont.</vt:lpstr>
      <vt:lpstr>The Translational Research Paradigm cont.</vt:lpstr>
      <vt:lpstr>PowerPoint Presentation</vt:lpstr>
      <vt:lpstr>Study Design Overview</vt:lpstr>
      <vt:lpstr>General Methods of Investigation</vt:lpstr>
      <vt:lpstr>Overview of Study Designs</vt:lpstr>
      <vt:lpstr>Hierarchies of Evidence</vt:lpstr>
      <vt:lpstr>Ethical Guidelines for Research I</vt:lpstr>
      <vt:lpstr>Ethical Guidelines for Research II</vt:lpstr>
      <vt:lpstr>Introduction to Clinical Trials</vt:lpstr>
      <vt:lpstr>Randomized Clinical Trial</vt:lpstr>
      <vt:lpstr>Clinical Trial: Phases</vt:lpstr>
      <vt:lpstr>“Types” of Clinical Trials (NIH)</vt:lpstr>
      <vt:lpstr>Clinical Trials Lexicon: (Frequentist) Trial Operating Characteristics</vt:lpstr>
      <vt:lpstr>Clinical Trials Lexicon: Documentation</vt:lpstr>
      <vt:lpstr>Clinical Trials Lexicon: Enrollment</vt:lpstr>
      <vt:lpstr>Clinical Trials Lexicon: Enrollment</vt:lpstr>
      <vt:lpstr>Clinical Trials Lexicon: Randomization</vt:lpstr>
      <vt:lpstr>Clinical Trials Lexicon: Study Arms</vt:lpstr>
      <vt:lpstr>Clinical Trials Lexicon: Analysis Population  </vt:lpstr>
      <vt:lpstr>Clinical Trials Lexicon: Outcomes</vt:lpstr>
      <vt:lpstr>Clinical Trials Lexicon: Outcomes</vt:lpstr>
      <vt:lpstr>Clinical Trials Lexicon: Monitoring</vt:lpstr>
      <vt:lpstr>Clinical Trials Lexicon: Safety</vt:lpstr>
      <vt:lpstr>Clinical Trials Lexicon: Safety</vt:lpstr>
      <vt:lpstr>Clinical Trials Lexicon: Efficacy vs. Effectiveness</vt:lpstr>
      <vt:lpstr>Clinical Trials Lexicon: Pragmatic</vt:lpstr>
      <vt:lpstr>Clinical Trials Lexicon: Estimands</vt:lpstr>
      <vt:lpstr>Clinical Trials Lexicon: Estimands</vt:lpstr>
      <vt:lpstr>Trial Reporting</vt:lpstr>
      <vt:lpstr>ClinicalTrials.gov</vt:lpstr>
      <vt:lpstr>How to Report Your Data</vt:lpstr>
      <vt:lpstr>Where to get more information…</vt:lpstr>
      <vt:lpstr>CONSORT History</vt:lpstr>
      <vt:lpstr>CONSORT Key Pieces: Checklist</vt:lpstr>
      <vt:lpstr>CONSORT Key Pieces: Flow Diagram</vt:lpstr>
      <vt:lpstr>The Global Reach of CONSORT</vt:lpstr>
      <vt:lpstr>CONSORT Extensions</vt:lpstr>
      <vt:lpstr>Case Study</vt:lpstr>
      <vt:lpstr>Clinical Trial: Example</vt:lpstr>
      <vt:lpstr>Clinical Trial: Example</vt:lpstr>
      <vt:lpstr>Clinical Trial: AMIS Characteristics</vt:lpstr>
      <vt:lpstr>Clinical Trial: AMIS Conclusions</vt:lpstr>
      <vt:lpstr>Module Conclusions</vt:lpstr>
      <vt:lpstr>References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Price, Kara</dc:creator>
  <cp:lastModifiedBy>Kaizer, Alex M</cp:lastModifiedBy>
  <cp:revision>104</cp:revision>
  <dcterms:created xsi:type="dcterms:W3CDTF">2015-07-27T20:53:12Z</dcterms:created>
  <dcterms:modified xsi:type="dcterms:W3CDTF">2024-05-24T19:14:42Z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0x010100378D46D727BB8B43B8798A80B118EDDB</vt:lpwstr>
  </property>
  <property fmtid="{D5CDD505-2E9C-101B-9397-08002B2CF9AE}" pid="3" name="AuthorIds_UIVersion_512">
    <vt:lpwstr>12</vt:lpwstr>
  </property>
  <property fmtid="{D5CDD505-2E9C-101B-9397-08002B2CF9AE}" pid="4" name="AuthorIds_UIVersion_1024">
    <vt:lpwstr>12</vt:lpwstr>
  </property>
</Properties>
</file>