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496" r:id="rId5"/>
    <p:sldId id="497" r:id="rId6"/>
    <p:sldId id="498" r:id="rId7"/>
    <p:sldId id="499" r:id="rId8"/>
    <p:sldId id="500" r:id="rId9"/>
    <p:sldId id="265" r:id="rId10"/>
    <p:sldId id="266" r:id="rId11"/>
    <p:sldId id="504" r:id="rId12"/>
    <p:sldId id="505" r:id="rId13"/>
    <p:sldId id="503" r:id="rId14"/>
    <p:sldId id="267" r:id="rId15"/>
    <p:sldId id="268" r:id="rId16"/>
    <p:sldId id="269" r:id="rId17"/>
    <p:sldId id="506" r:id="rId18"/>
    <p:sldId id="501" r:id="rId19"/>
    <p:sldId id="502" r:id="rId20"/>
    <p:sldId id="507" r:id="rId21"/>
    <p:sldId id="510" r:id="rId22"/>
    <p:sldId id="511" r:id="rId23"/>
    <p:sldId id="508" r:id="rId24"/>
    <p:sldId id="512" r:id="rId25"/>
    <p:sldId id="509" r:id="rId26"/>
    <p:sldId id="513" r:id="rId27"/>
    <p:sldId id="271" r:id="rId28"/>
    <p:sldId id="330" r:id="rId29"/>
    <p:sldId id="515" r:id="rId30"/>
    <p:sldId id="527" r:id="rId31"/>
    <p:sldId id="529" r:id="rId32"/>
    <p:sldId id="528" r:id="rId33"/>
    <p:sldId id="517" r:id="rId34"/>
    <p:sldId id="518" r:id="rId35"/>
    <p:sldId id="526" r:id="rId36"/>
    <p:sldId id="275" r:id="rId37"/>
    <p:sldId id="4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0E7A2-156F-40D8-9042-B328BD19A520}">
          <p14:sldIdLst>
            <p14:sldId id="496"/>
            <p14:sldId id="497"/>
            <p14:sldId id="498"/>
            <p14:sldId id="499"/>
            <p14:sldId id="500"/>
            <p14:sldId id="265"/>
            <p14:sldId id="266"/>
            <p14:sldId id="504"/>
            <p14:sldId id="505"/>
            <p14:sldId id="503"/>
            <p14:sldId id="267"/>
            <p14:sldId id="268"/>
            <p14:sldId id="269"/>
            <p14:sldId id="506"/>
            <p14:sldId id="501"/>
            <p14:sldId id="502"/>
            <p14:sldId id="507"/>
            <p14:sldId id="510"/>
            <p14:sldId id="511"/>
            <p14:sldId id="508"/>
            <p14:sldId id="512"/>
            <p14:sldId id="509"/>
            <p14:sldId id="513"/>
            <p14:sldId id="271"/>
            <p14:sldId id="330"/>
            <p14:sldId id="515"/>
            <p14:sldId id="527"/>
            <p14:sldId id="529"/>
            <p14:sldId id="528"/>
            <p14:sldId id="517"/>
            <p14:sldId id="518"/>
            <p14:sldId id="526"/>
            <p14:sldId id="275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4" d="100"/>
          <a:sy n="94" d="100"/>
        </p:scale>
        <p:origin x="146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F325-4E3A-4A07-9D27-CCF5150B33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EEE41-A4DF-4714-A5A0-DF34E98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F601-252A-45E2-9DD7-BE4ED440EC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7AC0A-6604-464F-889C-A0807269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FE341-7FA7-4D97-982A-779D612A9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7"/>
            <a:ext cx="10515600" cy="1018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060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5606"/>
            <a:ext cx="10515600" cy="7850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9652"/>
            <a:ext cx="3932237" cy="11577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ABFF-207A-4E17-BB6B-068052E132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83"/>
            <a:ext cx="5372100" cy="488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85602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ocs/ld_mcmc/index_onepag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1130528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Adaptive and Bayesian Methods for Clinical Trial Design Short Course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Dr. Alex Kaizer</a:t>
            </a:r>
          </a:p>
          <a:p>
            <a:endParaRPr lang="en-US" sz="2000" dirty="0"/>
          </a:p>
          <a:p>
            <a:r>
              <a:rPr lang="en-US" sz="2800" b="1" i="1" dirty="0"/>
              <a:t>A Crash Course in Bayesian (Bayes 101)</a:t>
            </a:r>
          </a:p>
        </p:txBody>
      </p:sp>
    </p:spTree>
    <p:extLst>
      <p:ext uri="{BB962C8B-B14F-4D97-AF65-F5344CB8AC3E}">
        <p14:creationId xmlns:p14="http://schemas.microsoft.com/office/powerpoint/2010/main" val="893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8D81-DBAC-8ADC-8E45-37E2665A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F523-348E-2E8C-F2F9-C2BCF036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posterior is used to estimate our parameter(s) of interest and conduct any statistical inference</a:t>
            </a:r>
          </a:p>
          <a:p>
            <a:r>
              <a:rPr lang="en-US" dirty="0"/>
              <a:t>In many cases the posterior is not a known distribution that can be mathematically derived, instead we must use algorithms (e.g., Markov Chain Monte Carlo methods) to sample from this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1605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80C0-5448-4F2D-E1C3-B178E3D3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0DCF-1F0A-29C9-A141-1221F64B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6393"/>
            <a:ext cx="7014275" cy="4060569"/>
          </a:xfrm>
        </p:spPr>
        <p:txBody>
          <a:bodyPr>
            <a:normAutofit/>
          </a:bodyPr>
          <a:lstStyle/>
          <a:p>
            <a:r>
              <a:rPr lang="en-US" dirty="0"/>
              <a:t>In Bayesian analyses, posterior is rarely known or closed form</a:t>
            </a:r>
          </a:p>
          <a:p>
            <a:r>
              <a:rPr lang="en-US" dirty="0"/>
              <a:t>Instead, we can use MCMC algorithms to simulate samples from the posterior distribution</a:t>
            </a:r>
          </a:p>
          <a:p>
            <a:r>
              <a:rPr lang="en-US" dirty="0"/>
              <a:t>Numerous algorithms have been proposed (e.g., </a:t>
            </a:r>
            <a:r>
              <a:rPr lang="en-US" dirty="0">
                <a:hlinkClick r:id="rId3"/>
              </a:rPr>
              <a:t>42 different ones in </a:t>
            </a:r>
            <a:r>
              <a:rPr lang="en-US" dirty="0" err="1">
                <a:hlinkClick r:id="rId3"/>
              </a:rPr>
              <a:t>LaplacesDemon</a:t>
            </a:r>
            <a:r>
              <a:rPr lang="en-US" dirty="0">
                <a:hlinkClick r:id="rId3"/>
              </a:rPr>
              <a:t> R package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42FA1-7A3E-08DA-D21F-9D1A3F55C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06" y="1937006"/>
            <a:ext cx="3008805" cy="46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4D27-D454-7AC9-327C-AE65E65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F498-3A61-B4F8-855A-C44E222D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packages (e.g., PROC MCMC in SAS, brms in R) include default MCMC algorithms to avoid users having to code their own</a:t>
            </a:r>
          </a:p>
          <a:p>
            <a:r>
              <a:rPr lang="en-US" dirty="0"/>
              <a:t>Output from MCMC algorithms are usually rectangular datasets with a column for each </a:t>
            </a:r>
            <a:r>
              <a:rPr lang="en-US" i="1" dirty="0"/>
              <a:t>chain</a:t>
            </a:r>
            <a:r>
              <a:rPr lang="en-US" dirty="0"/>
              <a:t> and a row for each </a:t>
            </a:r>
            <a:r>
              <a:rPr lang="en-US" i="1" dirty="0"/>
              <a:t>iteration</a:t>
            </a:r>
          </a:p>
          <a:p>
            <a:r>
              <a:rPr lang="en-US" i="1" dirty="0"/>
              <a:t>Chains</a:t>
            </a:r>
            <a:r>
              <a:rPr lang="en-US" dirty="0"/>
              <a:t> are separate instances of the MCMC algorithm, often with different initial values</a:t>
            </a:r>
          </a:p>
          <a:p>
            <a:r>
              <a:rPr lang="en-US" i="1" dirty="0"/>
              <a:t>Burn-in periods</a:t>
            </a:r>
            <a:r>
              <a:rPr lang="en-US" dirty="0"/>
              <a:t> are the first “X” of each chain discarded to provide time for convergence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60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A80-A8C8-CDD8-75EC-B3E526C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4E5-5958-6894-1BEA-169CDE01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not the focus of this talk, we note a few diagnostic tools:</a:t>
            </a:r>
          </a:p>
          <a:p>
            <a:pPr lvl="1"/>
            <a:r>
              <a:rPr lang="en-US" dirty="0"/>
              <a:t>Trace plots</a:t>
            </a:r>
          </a:p>
          <a:p>
            <a:pPr lvl="1"/>
            <a:r>
              <a:rPr lang="en-US" dirty="0"/>
              <a:t>Autocorrelation plots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Numerical diagnostics</a:t>
            </a:r>
          </a:p>
          <a:p>
            <a:r>
              <a:rPr lang="en-US" dirty="0"/>
              <a:t>Major goal is to assess whether simulation converged to the posterior distribution or if changes need to be made</a:t>
            </a:r>
          </a:p>
        </p:txBody>
      </p:sp>
    </p:spTree>
    <p:extLst>
      <p:ext uri="{BB962C8B-B14F-4D97-AF65-F5344CB8AC3E}">
        <p14:creationId xmlns:p14="http://schemas.microsoft.com/office/powerpoint/2010/main" val="151677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AE05-3FA4-B919-7A3D-0F7ACC22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Convergence </a:t>
            </a:r>
          </a:p>
        </p:txBody>
      </p:sp>
      <p:pic>
        <p:nvPicPr>
          <p:cNvPr id="6" name="Picture 5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6EBE1757-DFBA-4C5B-3C47-7C633EC8A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10515600" cy="384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C15AA-CF3C-C8AA-39F1-75F1F0F381DD}"/>
              </a:ext>
            </a:extLst>
          </p:cNvPr>
          <p:cNvSpPr txBox="1"/>
          <p:nvPr/>
        </p:nvSpPr>
        <p:spPr>
          <a:xfrm>
            <a:off x="1413752" y="5771745"/>
            <a:ext cx="433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Good MCMC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114D4-97E4-B330-4166-E6CC7399E320}"/>
              </a:ext>
            </a:extLst>
          </p:cNvPr>
          <p:cNvSpPr txBox="1"/>
          <p:nvPr/>
        </p:nvSpPr>
        <p:spPr>
          <a:xfrm>
            <a:off x="6543474" y="5771745"/>
            <a:ext cx="469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Suboptimal MCMC Performance</a:t>
            </a:r>
          </a:p>
        </p:txBody>
      </p:sp>
    </p:spTree>
    <p:extLst>
      <p:ext uri="{BB962C8B-B14F-4D97-AF65-F5344CB8AC3E}">
        <p14:creationId xmlns:p14="http://schemas.microsoft.com/office/powerpoint/2010/main" val="69266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0D2-AEF5-BDD1-C4F2-31823A2A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Prior, Likelihood, and Posterior -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77C3268-4125-026F-BBB2-EAB3581239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74023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Linear regression beta coefficient for treatment effect: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=10000</m:t>
                        </m:r>
                      </m:e>
                    </m:d>
                  </m:oMath>
                </a14:m>
                <a:r>
                  <a:rPr lang="en-US" b="0" dirty="0"/>
                  <a:t> is fairly vague as can be seen by the wide range of possible values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Likelihood</a:t>
                </a:r>
                <a:r>
                  <a:rPr lang="en-US" dirty="0"/>
                  <a:t> (i.e., observed data): mostly null effect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Posterior</a:t>
                </a:r>
                <a:r>
                  <a:rPr lang="en-US" dirty="0"/>
                  <a:t>: very similar to likelihood, reflects null effect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77C3268-4125-026F-BBB2-EAB358123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740236" cy="4351338"/>
              </a:xfrm>
              <a:blipFill>
                <a:blip r:embed="rId2"/>
                <a:stretch>
                  <a:fillRect l="-190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48DFD3E-F089-020B-3483-1DD8E55FA7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r="32723"/>
          <a:stretch/>
        </p:blipFill>
        <p:spPr>
          <a:xfrm>
            <a:off x="8072283" y="1737137"/>
            <a:ext cx="3414251" cy="4768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F9B3C-6E8E-CEB1-A622-DCE3486C1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437" y="2001981"/>
            <a:ext cx="1205508" cy="6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0D2-AEF5-BDD1-C4F2-31823A2A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Prior, Likelihood, and Posterior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77C3268-4125-026F-BBB2-EAB3581239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86492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regression beta coefficient for treatment effect: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</m:oMath>
                </a14:m>
                <a:r>
                  <a:rPr lang="en-US" b="0" dirty="0"/>
                  <a:t> is informative in both location (mean) and smaller variance (i.e., (2.5</a:t>
                </a:r>
                <a:r>
                  <a:rPr lang="en-US" b="0" baseline="30000" dirty="0"/>
                  <a:t>th</a:t>
                </a:r>
                <a:r>
                  <a:rPr lang="en-US" dirty="0"/>
                  <a:t>, 97.5</a:t>
                </a:r>
                <a:r>
                  <a:rPr lang="en-US" baseline="30000" dirty="0"/>
                  <a:t>th</a:t>
                </a:r>
                <a:r>
                  <a:rPr lang="en-US" dirty="0"/>
                  <a:t>) is    (</a:t>
                </a:r>
                <a:r>
                  <a:rPr lang="en-US" b="0" dirty="0"/>
                  <a:t>-49.6,-10.4) [doesn’t include null!]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Likelihood</a:t>
                </a:r>
                <a:r>
                  <a:rPr lang="en-US" dirty="0"/>
                  <a:t> (i.e., observed data): mostly null effect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Posterior</a:t>
                </a:r>
                <a:r>
                  <a:rPr lang="en-US" dirty="0"/>
                  <a:t>: strong prior has influenced our estimate to a lower value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77C3268-4125-026F-BBB2-EAB358123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864927" cy="4351338"/>
              </a:xfrm>
              <a:blipFill>
                <a:blip r:embed="rId2"/>
                <a:stretch>
                  <a:fillRect l="-1775" t="-2381" r="-301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48DFD3E-F089-020B-3483-1DD8E55FA7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0"/>
          <a:stretch/>
        </p:blipFill>
        <p:spPr>
          <a:xfrm>
            <a:off x="8022962" y="1739414"/>
            <a:ext cx="3330838" cy="4768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14A8D1-FFA2-D66E-E8B2-49218882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437" y="2001981"/>
            <a:ext cx="1205508" cy="6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1A31-638B-53D6-E47D-55AF7669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JCTS Data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CB97-84B9-06D4-E3F4-ED09AD17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clinical trial from anesthesiologist collaborators</a:t>
            </a:r>
          </a:p>
          <a:p>
            <a:r>
              <a:rPr lang="en-US" dirty="0"/>
              <a:t>Comparing sublingual sufentanil to standard of care IV fentanyl</a:t>
            </a:r>
          </a:p>
          <a:p>
            <a:r>
              <a:rPr lang="en-US" dirty="0"/>
              <a:t>75 total randomized, but we use the 66 per protocol population to illustrate the analysis (and to avoid duplicating past work)</a:t>
            </a:r>
          </a:p>
          <a:p>
            <a:r>
              <a:rPr lang="en-US" dirty="0"/>
              <a:t>Continuous outcome of time to readiness for discharge after arrival in the post-anesthesia care unit (minutes)</a:t>
            </a:r>
          </a:p>
          <a:p>
            <a:r>
              <a:rPr lang="en-US" dirty="0"/>
              <a:t>Categorical outcome of preoperative nerve block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3309-1E23-DAD6-48FB-2DA1B708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Protocol Table 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F0C8D0-BCF2-E3FD-E86D-3334B24E0E89}"/>
              </a:ext>
            </a:extLst>
          </p:cNvPr>
          <p:cNvGraphicFramePr>
            <a:graphicFrameLocks noGrp="1"/>
          </p:cNvGraphicFramePr>
          <p:nvPr/>
        </p:nvGraphicFramePr>
        <p:xfrm>
          <a:off x="958645" y="1937006"/>
          <a:ext cx="7596340" cy="4308937"/>
        </p:xfrm>
        <a:graphic>
          <a:graphicData uri="http://schemas.openxmlformats.org/drawingml/2006/table">
            <a:tbl>
              <a:tblPr/>
              <a:tblGrid>
                <a:gridCol w="4001593">
                  <a:extLst>
                    <a:ext uri="{9D8B030D-6E8A-4147-A177-3AD203B41FA5}">
                      <a16:colId xmlns:a16="http://schemas.microsoft.com/office/drawing/2014/main" val="1291654426"/>
                    </a:ext>
                  </a:extLst>
                </a:gridCol>
                <a:gridCol w="1810379">
                  <a:extLst>
                    <a:ext uri="{9D8B030D-6E8A-4147-A177-3AD203B41FA5}">
                      <a16:colId xmlns:a16="http://schemas.microsoft.com/office/drawing/2014/main" val="2802893677"/>
                    </a:ext>
                  </a:extLst>
                </a:gridCol>
                <a:gridCol w="1784368">
                  <a:extLst>
                    <a:ext uri="{9D8B030D-6E8A-4147-A177-3AD203B41FA5}">
                      <a16:colId xmlns:a16="http://schemas.microsoft.com/office/drawing/2014/main" val="4240793959"/>
                    </a:ext>
                  </a:extLst>
                </a:gridCol>
              </a:tblGrid>
              <a:tr h="4219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Drug Group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72283"/>
                  </a:ext>
                </a:extLst>
              </a:tr>
              <a:tr h="1100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Sublingual Sufentanil,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n=33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Fentanyl,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n=33        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24358"/>
                  </a:ext>
                </a:extLst>
              </a:tr>
              <a:tr h="441642">
                <a:tc>
                  <a:txBody>
                    <a:bodyPr/>
                    <a:lstStyle/>
                    <a:p>
                      <a:pPr marL="0" marR="0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Sex, Female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(%)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(60.6)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(51.5)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452197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marL="0" marR="0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Preoperative nerve block, Yes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(%)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30.3)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882221"/>
                  </a:ext>
                </a:extLst>
              </a:tr>
              <a:tr h="1004777">
                <a:tc>
                  <a:txBody>
                    <a:bodyPr/>
                    <a:lstStyle/>
                    <a:p>
                      <a:pPr marL="0" marR="0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to readiness for discharge after arrival in PACU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 (SD)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98.1 (31.7)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94.4 (29.0)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10706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marL="0" marR="0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 length (minutes)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 (SD)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57.0 (41.6)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84.6 (54.3)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84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D590-E0EA-B4D3-55EE-1192EC73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 Explored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A88094-C410-FFED-7C60-D6E25FA4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71" y="1815562"/>
            <a:ext cx="10462529" cy="3012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813E3-B296-E4F6-B818-96FCCB4F62D7}"/>
              </a:ext>
            </a:extLst>
          </p:cNvPr>
          <p:cNvSpPr txBox="1"/>
          <p:nvPr/>
        </p:nvSpPr>
        <p:spPr>
          <a:xfrm>
            <a:off x="838199" y="5036344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Explored a range of priors: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Vague (e.g., large variances)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Skeptical (e.g., smaller variance for treatment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Optimistic (e.g., smaller variance for treatment group and mean specified at power calculation)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“Pseudo” Vague (e.g., not as vague as one may think for the intercept)</a:t>
            </a:r>
          </a:p>
        </p:txBody>
      </p:sp>
    </p:spTree>
    <p:extLst>
      <p:ext uri="{BB962C8B-B14F-4D97-AF65-F5344CB8AC3E}">
        <p14:creationId xmlns:p14="http://schemas.microsoft.com/office/powerpoint/2010/main" val="26024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547B-03F2-3E85-FC3F-B0375E40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Reference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EC4B17-0398-1BA7-B110-DECE82FA1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99" y="1821426"/>
            <a:ext cx="11052801" cy="5036574"/>
          </a:xfrm>
        </p:spPr>
      </p:pic>
    </p:spTree>
    <p:extLst>
      <p:ext uri="{BB962C8B-B14F-4D97-AF65-F5344CB8AC3E}">
        <p14:creationId xmlns:p14="http://schemas.microsoft.com/office/powerpoint/2010/main" val="368397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EF1B-6334-B9D0-F1D3-8165F0DD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Readiness Results</a:t>
            </a:r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72193A8-1F15-130D-62DE-51C98393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6" b="5568"/>
          <a:stretch/>
        </p:blipFill>
        <p:spPr>
          <a:xfrm>
            <a:off x="941439" y="1937006"/>
            <a:ext cx="6038172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6C1D9-811C-3BCA-43B4-37150CD7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99" y="2139744"/>
            <a:ext cx="3442616" cy="335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1AC1E-E246-20CC-D9D9-18F46ACCFF7D}"/>
              </a:ext>
            </a:extLst>
          </p:cNvPr>
          <p:cNvSpPr txBox="1"/>
          <p:nvPr/>
        </p:nvSpPr>
        <p:spPr>
          <a:xfrm>
            <a:off x="7102999" y="2493681"/>
            <a:ext cx="4424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Dashed line is frequentist estimate</a:t>
            </a:r>
          </a:p>
          <a:p>
            <a:endParaRPr lang="en-US" i="1" dirty="0"/>
          </a:p>
          <a:p>
            <a:r>
              <a:rPr lang="en-US" b="1" dirty="0"/>
              <a:t>SAS Vague Prior Interpretation:</a:t>
            </a:r>
            <a:endParaRPr lang="en-US" dirty="0"/>
          </a:p>
          <a:p>
            <a:r>
              <a:rPr lang="en-US" dirty="0"/>
              <a:t>Those in the sublingual sufentanil group had on average a 3.8 minute longer time to readiness for discharge compared to the fentanyl group (95% HPD </a:t>
            </a:r>
            <a:r>
              <a:rPr lang="en-US" dirty="0" err="1"/>
              <a:t>CrI</a:t>
            </a:r>
            <a:r>
              <a:rPr lang="en-US" dirty="0"/>
              <a:t>: −11.1, 18.2). </a:t>
            </a:r>
          </a:p>
          <a:p>
            <a:endParaRPr lang="en-US" dirty="0"/>
          </a:p>
          <a:p>
            <a:r>
              <a:rPr lang="en-US" dirty="0"/>
              <a:t>The posterior probability of a decrease in time to readiness for discharge was 29.7% indicating there is not a high posterior probability that the new drug reduces the outcome.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221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20AD-D70E-A72F-5A5A-6B7FB82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RStan</a:t>
            </a:r>
            <a:r>
              <a:rPr lang="en-US" dirty="0"/>
              <a:t> Diagnostics, Vague Prior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1BFD1B-0E12-FD3B-1D3C-F1617B04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64" y="2116393"/>
            <a:ext cx="4073236" cy="4060569"/>
          </a:xfrm>
        </p:spPr>
        <p:txBody>
          <a:bodyPr/>
          <a:lstStyle/>
          <a:p>
            <a:r>
              <a:rPr lang="en-US" dirty="0"/>
              <a:t>Good mixing of MCMC chains (2 here)</a:t>
            </a:r>
          </a:p>
          <a:p>
            <a:r>
              <a:rPr lang="en-US" dirty="0"/>
              <a:t>Posterior density plots look largely unimodal</a:t>
            </a:r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99F65FE-9F26-93F2-788E-76EAD721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1937006"/>
            <a:ext cx="5202382" cy="4805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138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D89A-7A4C-9A58-581C-489112EA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B7F2-AA83-6B6F-3B6B-84C832AD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Preop Nerve Block Results</a:t>
            </a:r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E1C5BA4-D326-2EFF-5536-89E57343E8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4" b="6017"/>
          <a:stretch/>
        </p:blipFill>
        <p:spPr>
          <a:xfrm>
            <a:off x="919316" y="1937006"/>
            <a:ext cx="6102567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155BD-3F0B-D1CB-468A-AE53F275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99" y="2139744"/>
            <a:ext cx="3442616" cy="335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6861F-EBD2-B70A-6F72-8414B265D1AE}"/>
              </a:ext>
            </a:extLst>
          </p:cNvPr>
          <p:cNvSpPr txBox="1"/>
          <p:nvPr/>
        </p:nvSpPr>
        <p:spPr>
          <a:xfrm>
            <a:off x="7102999" y="2493681"/>
            <a:ext cx="4424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Dashed line is frequentist estimate</a:t>
            </a:r>
          </a:p>
          <a:p>
            <a:endParaRPr lang="en-US" i="1" dirty="0"/>
          </a:p>
          <a:p>
            <a:r>
              <a:rPr lang="en-US" b="1" dirty="0"/>
              <a:t>SAS Vague Prior Interpretation:</a:t>
            </a:r>
            <a:endParaRPr lang="en-US" dirty="0"/>
          </a:p>
          <a:p>
            <a:r>
              <a:rPr lang="en-US" dirty="0"/>
              <a:t>Sublingual sufentanil reduced the odds of preoperative nerve block by 39% on average (Posterior Mean OR: 0.61, 95% HPD </a:t>
            </a:r>
            <a:r>
              <a:rPr lang="en-US" dirty="0" err="1"/>
              <a:t>CrI</a:t>
            </a:r>
            <a:r>
              <a:rPr lang="en-US" dirty="0"/>
              <a:t>: 0.08, 1.32). </a:t>
            </a:r>
          </a:p>
          <a:p>
            <a:endParaRPr lang="en-US" dirty="0"/>
          </a:p>
          <a:p>
            <a:r>
              <a:rPr lang="en-US" dirty="0"/>
              <a:t>The posterior probability that sublingual sufentanil reduced the odds of preoperative nerve block was 87.5%, a high posterior probability that the new drug reduces the odds of the outcome.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59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8625-ECF4-823F-8E2B-8FEF42465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CA9-09BF-D1B7-64C8-7C8C31E4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SAS/Stata Diagnostics, Vague Prior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982913-6F8D-9959-3A1B-E347C08A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206" y="2116393"/>
            <a:ext cx="3554362" cy="4551280"/>
          </a:xfrm>
        </p:spPr>
        <p:txBody>
          <a:bodyPr/>
          <a:lstStyle/>
          <a:p>
            <a:r>
              <a:rPr lang="en-US" dirty="0"/>
              <a:t>Good mixing of chain(s in Stata)</a:t>
            </a:r>
          </a:p>
          <a:p>
            <a:r>
              <a:rPr lang="en-US" dirty="0"/>
              <a:t>Posterior density plots look largely unimodal</a:t>
            </a:r>
          </a:p>
          <a:p>
            <a:r>
              <a:rPr lang="en-US" dirty="0"/>
              <a:t>Autocorrelation (lag) decreases quickly</a:t>
            </a:r>
          </a:p>
          <a:p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3CA548D-D0A6-3F0A-2BA3-BF254B15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051"/>
            <a:ext cx="3110069" cy="485362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046EC6-7068-9F0F-D959-151284B34103}"/>
              </a:ext>
            </a:extLst>
          </p:cNvPr>
          <p:cNvGrpSpPr/>
          <p:nvPr/>
        </p:nvGrpSpPr>
        <p:grpSpPr>
          <a:xfrm>
            <a:off x="3948269" y="1814051"/>
            <a:ext cx="4363065" cy="4853622"/>
            <a:chOff x="0" y="0"/>
            <a:chExt cx="5029200" cy="7299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399483-2E88-89CA-3DBE-A37A097F0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29200" cy="365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998EAF-9037-6333-50F5-8FE5F103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41698"/>
              <a:ext cx="5029200" cy="365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7921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373E-F613-3A6A-012B-CE552F2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Checklist: Statistical Components to Include in Bayesian Data Analysis Plan (Table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E33E-E438-94C2-745F-539CB477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590882"/>
          </a:xfrm>
        </p:spPr>
        <p:txBody>
          <a:bodyPr>
            <a:normAutofit fontScale="85000" lnSpcReduction="20000"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outcome, primary variable of interest, and covariates with labels as to their function as adjustment for confounding, precision variables, or mediators, etc.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Regression modeling framework being used (linear regression, logistic regression, or other).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Prior distribution with parameters; a description of non-informative to informative and a justification for the selection when appropriate; </a:t>
            </a:r>
            <a:r>
              <a:rPr lang="en-US" sz="1800" i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multiple priors should be investigated over a range of assumptions regarding a priori beliefs about the values of the parameters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and software version with specifics about the MCMC algorithm used.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Chain/iteration length and number, burn-in, and thinning if used.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Parameter initialization values.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Assessment(s) of convergence.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ea typeface="MS Mincho" panose="02020609040205080304" pitchFamily="49" charset="-128"/>
              </a:rPr>
              <a:t>D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escription of how posteriors will be summarized.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80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1F5833-85CF-0FE5-B742-584D13C6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345885-26CA-7B77-56F9-10246DF1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0B9E-C94D-B989-6CF6-391C30D2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A704-0E57-C06C-0CD3-EF22C44D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More Complex Analysis</a:t>
            </a:r>
          </a:p>
        </p:txBody>
      </p:sp>
      <p:pic>
        <p:nvPicPr>
          <p:cNvPr id="5" name="Content Placeholder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172FA010-AEA9-82A4-A33D-5D2E1D67C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601"/>
            <a:ext cx="8623646" cy="4788054"/>
          </a:xfrm>
        </p:spPr>
      </p:pic>
    </p:spTree>
    <p:extLst>
      <p:ext uri="{BB962C8B-B14F-4D97-AF65-F5344CB8AC3E}">
        <p14:creationId xmlns:p14="http://schemas.microsoft.com/office/powerpoint/2010/main" val="207851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A55E-2EF1-41AF-4D78-E56E912A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1AD3-8149-D529-586D-81F6FDC8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a global pandemic by the World Health Organization in March 2020</a:t>
            </a:r>
          </a:p>
          <a:p>
            <a:r>
              <a:rPr lang="en-US" dirty="0"/>
              <a:t>Need to identify potential interventions (both novel and existing drugs for other conditions)</a:t>
            </a:r>
          </a:p>
          <a:p>
            <a:r>
              <a:rPr lang="en-US" dirty="0"/>
              <a:t>Many unknowns in 2020 when study was designed (planning April 2020, first patient enrolled June 2020)</a:t>
            </a:r>
          </a:p>
          <a:p>
            <a:r>
              <a:rPr lang="en-US" dirty="0"/>
              <a:t>Continual evolution of new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D9D2-63CB-D00E-2AB3-E4FCAE4F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Trial: Bayesian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Name: </a:t>
            </a:r>
            <a:r>
              <a:rPr lang="en-US" b="1" dirty="0" err="1"/>
              <a:t>TR</a:t>
            </a:r>
            <a:r>
              <a:rPr lang="en-US" dirty="0" err="1"/>
              <a:t>ial</a:t>
            </a:r>
            <a:r>
              <a:rPr lang="en-US" dirty="0"/>
              <a:t> of </a:t>
            </a:r>
            <a:r>
              <a:rPr lang="en-US" b="1" dirty="0"/>
              <a:t>E</a:t>
            </a:r>
            <a:r>
              <a:rPr lang="en-US" dirty="0"/>
              <a:t>arly </a:t>
            </a:r>
            <a:r>
              <a:rPr lang="en-US" b="1" dirty="0"/>
              <a:t>A</a:t>
            </a:r>
            <a:r>
              <a:rPr lang="en-US" dirty="0"/>
              <a:t>ntiviral </a:t>
            </a:r>
            <a:r>
              <a:rPr lang="en-US" b="1" dirty="0"/>
              <a:t>T</a:t>
            </a:r>
            <a:r>
              <a:rPr lang="en-US" dirty="0"/>
              <a:t>herapies during </a:t>
            </a:r>
            <a:r>
              <a:rPr lang="en-US" b="1" dirty="0"/>
              <a:t>N</a:t>
            </a:r>
            <a:r>
              <a:rPr lang="en-US" dirty="0"/>
              <a:t>on-hospitalized </a:t>
            </a:r>
            <a:r>
              <a:rPr lang="en-US" b="1" dirty="0"/>
              <a:t>O</a:t>
            </a:r>
            <a:r>
              <a:rPr lang="en-US" dirty="0"/>
              <a:t>utpatient </a:t>
            </a:r>
            <a:r>
              <a:rPr lang="en-US" b="1" dirty="0"/>
              <a:t>W</a:t>
            </a:r>
            <a:r>
              <a:rPr lang="en-US" dirty="0"/>
              <a:t>indow (TREAT NOW; NCT04372628)</a:t>
            </a:r>
          </a:p>
          <a:p>
            <a:pPr marL="0" indent="0">
              <a:buNone/>
            </a:pPr>
            <a:r>
              <a:rPr lang="en-US" b="1" dirty="0"/>
              <a:t>Design: </a:t>
            </a:r>
            <a:r>
              <a:rPr lang="en-US" dirty="0"/>
              <a:t>multi-center, double-blind, randomized, placebo-controlled, decentralized trial; initial design as a platform trial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Population: </a:t>
            </a:r>
            <a:r>
              <a:rPr lang="en-US" dirty="0"/>
              <a:t>outpatient treatment of adults with COVID-19 within 7 days of positive test</a:t>
            </a:r>
          </a:p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compare existing anti-viral therapies to a placebo arm to identify if any are effective in treating COVID-19; initial anti-viral therapies included lopinavir/ritonavir and hydroxychloroquine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Trial: Bayesian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N: </a:t>
            </a:r>
            <a:r>
              <a:rPr lang="en-US" dirty="0"/>
              <a:t>300 per arm</a:t>
            </a:r>
          </a:p>
          <a:p>
            <a:pPr marL="0" indent="0">
              <a:buNone/>
            </a:pPr>
            <a:r>
              <a:rPr lang="en-US" b="1" dirty="0"/>
              <a:t>Randomization Ratio: </a:t>
            </a:r>
            <a:r>
              <a:rPr lang="en-US" dirty="0"/>
              <a:t>1:1 (equal allocation across all arms)</a:t>
            </a:r>
          </a:p>
          <a:p>
            <a:pPr marL="0" indent="0">
              <a:buNone/>
            </a:pPr>
            <a:r>
              <a:rPr lang="en-US" b="1" dirty="0"/>
              <a:t>Primary Outcome: </a:t>
            </a:r>
            <a:r>
              <a:rPr lang="en-US" dirty="0"/>
              <a:t>daily ordinal scale over 15 days:</a:t>
            </a:r>
            <a:endParaRPr lang="en-US" b="1" dirty="0"/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Not hospitalized without symptoms nor limitation in activity 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Not hospitalized with symptoms but no limitation in activity 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Not hospitalized with symptoms and limitation in activity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Hospitalized not on supplemental oxygen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Hospitalized on supplemental oxygen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Hospitalized on mechanical ventilation or ECMO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900" dirty="0"/>
              <a:t>Death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1E10-1052-FF4B-31F3-65B6BEDD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6113-5448-B428-90BF-DC5956CA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access and interest in the use of Bayesian methods</a:t>
            </a:r>
          </a:p>
          <a:p>
            <a:r>
              <a:rPr lang="en-US" dirty="0"/>
              <a:t>Introduce Bayesian concepts and contrast with frequentist approaches</a:t>
            </a:r>
          </a:p>
          <a:p>
            <a:r>
              <a:rPr lang="en-US" dirty="0"/>
              <a:t>Provide coding examples in R, SAS, and Stata</a:t>
            </a:r>
          </a:p>
          <a:p>
            <a:r>
              <a:rPr lang="en-US" dirty="0"/>
              <a:t>Use a previously completed clinical trial to illustrate how to implement and interpret the Bayesian analysis for both linear and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327E-D49A-850C-4A9E-BB030A5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Outcome</a:t>
            </a:r>
          </a:p>
        </p:txBody>
      </p:sp>
      <p:pic>
        <p:nvPicPr>
          <p:cNvPr id="10" name="Content Placeholder 9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4898AF4-BF1D-37A2-A457-BA76DDED7C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0575"/>
            <a:ext cx="7398327" cy="5176215"/>
          </a:xfrm>
        </p:spPr>
      </p:pic>
    </p:spTree>
    <p:extLst>
      <p:ext uri="{BB962C8B-B14F-4D97-AF65-F5344CB8AC3E}">
        <p14:creationId xmlns:p14="http://schemas.microsoft.com/office/powerpoint/2010/main" val="3199471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AAC67-AA3D-DD16-E302-65AE5018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0FC-945E-9ACB-52A2-01FCB5D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Outcome Conclusion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3C5B84-2CE4-531F-3737-960A2F1DE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508" y="1650575"/>
            <a:ext cx="7398327" cy="5176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FD697E-A37B-C81E-DB95-24CCA74BB2B8}"/>
              </a:ext>
            </a:extLst>
          </p:cNvPr>
          <p:cNvSpPr txBox="1"/>
          <p:nvPr/>
        </p:nvSpPr>
        <p:spPr>
          <a:xfrm>
            <a:off x="7966363" y="1690688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implemented in brms package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shows benefit for control (C) versus lopinavir/ritonavir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trial results after stopping early for futility: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Unadjusted OR=0.956 (95% </a:t>
            </a:r>
            <a:r>
              <a:rPr lang="en-US" sz="2400" dirty="0" err="1"/>
              <a:t>CrI</a:t>
            </a:r>
            <a:r>
              <a:rPr lang="en-US" sz="2400" dirty="0"/>
              <a:t>: 0.656, 1.411)</a:t>
            </a:r>
          </a:p>
        </p:txBody>
      </p:sp>
    </p:spTree>
    <p:extLst>
      <p:ext uri="{BB962C8B-B14F-4D97-AF65-F5344CB8AC3E}">
        <p14:creationId xmlns:p14="http://schemas.microsoft.com/office/powerpoint/2010/main" val="14922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63A3F-688A-C8CB-7B12-E08052D1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2D82-1F0D-2C92-8838-1B7B19EC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JCTS paper meant to be hands-on guide with code examples of how to implement Bayesian approaches to translational research projects</a:t>
            </a:r>
          </a:p>
          <a:p>
            <a:r>
              <a:rPr lang="en-US" dirty="0"/>
              <a:t>TREAT NOW showed example of a more complex trial with Bayesian methods and primary form of analysis</a:t>
            </a:r>
          </a:p>
          <a:p>
            <a:r>
              <a:rPr lang="en-US" dirty="0"/>
              <a:t>In many cases, Bayesian and frequentist methods are not that different but important philosophical differences exist</a:t>
            </a:r>
          </a:p>
        </p:txBody>
      </p:sp>
    </p:spTree>
    <p:extLst>
      <p:ext uri="{BB962C8B-B14F-4D97-AF65-F5344CB8AC3E}">
        <p14:creationId xmlns:p14="http://schemas.microsoft.com/office/powerpoint/2010/main" val="152849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4757-29C7-9DB3-7A14-F4C65DB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11A5-127D-F60D-5075-6673B799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MS Mincho" panose="02020609040205080304" pitchFamily="49" charset="-128"/>
              </a:rPr>
              <a:t>Gunn-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Sandell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Lauren B., et al. "A practical guide to adopting Bayesian analyses in clinical research."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Journal of Clinical and Translational Science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8.1 (2024): e3.</a:t>
            </a:r>
          </a:p>
          <a:p>
            <a:r>
              <a:rPr lang="en-US" sz="1800" dirty="0">
                <a:effectLst/>
                <a:ea typeface="MS Mincho" panose="02020609040205080304" pitchFamily="49" charset="-128"/>
              </a:rPr>
              <a:t>Kaizer, Alexander M., et al. "Trial of Early Antiviral Therapies during Non-hospitalized Outpatient Window (TREAT NOW) for COVID-19: a summary of the protocol and analysis plan for a decentralized randomized controlled trial."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Trials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23.1 (2022): 273.</a:t>
            </a:r>
          </a:p>
          <a:p>
            <a:r>
              <a:rPr lang="en-US" sz="1800" dirty="0">
                <a:effectLst/>
                <a:ea typeface="MS Mincho" panose="02020609040205080304" pitchFamily="49" charset="-128"/>
              </a:rPr>
              <a:t>Kaizer, Alexander M., et al. "Lopinavir/ritonavir for treatment of non-hospitalized patients with COVID-19: a randomized clinical trial."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International Journal of Infectious Diseases </a:t>
            </a:r>
            <a:r>
              <a:rPr lang="en-US" sz="1800" dirty="0">
                <a:effectLst/>
                <a:ea typeface="MS Mincho" panose="02020609040205080304" pitchFamily="49" charset="-128"/>
              </a:rPr>
              <a:t>128 (2023): 223-229.</a:t>
            </a:r>
          </a:p>
        </p:txBody>
      </p:sp>
    </p:spTree>
    <p:extLst>
      <p:ext uri="{BB962C8B-B14F-4D97-AF65-F5344CB8AC3E}">
        <p14:creationId xmlns:p14="http://schemas.microsoft.com/office/powerpoint/2010/main" val="10461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80-F5FE-D2EF-6E4D-3853793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07C0-CDF4-97C3-F502-449928BD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9"/>
            <a:ext cx="10515600" cy="4333874"/>
          </a:xfrm>
        </p:spPr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alex.kaizer@cuanschutz.edu</a:t>
            </a:r>
          </a:p>
          <a:p>
            <a:r>
              <a:rPr lang="en-US" dirty="0"/>
              <a:t>Website: www.alexkaizer.com</a:t>
            </a:r>
          </a:p>
          <a:p>
            <a:r>
              <a:rPr lang="en-US" dirty="0"/>
              <a:t>GitHub: </a:t>
            </a:r>
            <a:r>
              <a:rPr lang="en-US" dirty="0" err="1"/>
              <a:t>alexbiostats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010BD74-0AF9-1187-EADA-4879634C6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93" y="103822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8ABE-D46D-4897-48EB-B703E1C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Bayes?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B741-F5F6-9B81-5B21-6C7586C0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integrate prior assumptions and knowledge</a:t>
            </a:r>
          </a:p>
          <a:p>
            <a:r>
              <a:rPr lang="en-US" dirty="0"/>
              <a:t>Interpretation of many summaries are more natural (e.g., posterior probabilities and credible intervals)</a:t>
            </a:r>
          </a:p>
          <a:p>
            <a:r>
              <a:rPr lang="en-US" dirty="0"/>
              <a:t>Usefulness in adaptive clinical trial designs</a:t>
            </a:r>
          </a:p>
          <a:p>
            <a:r>
              <a:rPr lang="en-US" dirty="0"/>
              <a:t>Methods to incorporate historic data through information sharing</a:t>
            </a:r>
          </a:p>
          <a:p>
            <a:r>
              <a:rPr lang="en-US" dirty="0"/>
              <a:t>Potential for more stable estimation properties in complex modeling problems</a:t>
            </a:r>
          </a:p>
        </p:txBody>
      </p:sp>
    </p:spTree>
    <p:extLst>
      <p:ext uri="{BB962C8B-B14F-4D97-AF65-F5344CB8AC3E}">
        <p14:creationId xmlns:p14="http://schemas.microsoft.com/office/powerpoint/2010/main" val="20289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3C0F-3472-52BA-0D12-A4CD5F7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be the Bayes?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1DB-80D9-AD5F-D159-9CDDE180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Bayesian statistical methods papers have increased 30% from 2010 to 2020, there was only a 1.8% increase in clinical journals. This may be due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methods not traditionally taught in intro courses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prior specification (can be tricky!)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Perception as more complex than frequentist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7E84-6657-C2D6-ECE0-F44E5E91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776E94-28E3-7C87-3D67-14EFD90808EA}"/>
                  </a:ext>
                </a:extLst>
              </p:cNvPr>
              <p:cNvSpPr txBox="1"/>
              <p:nvPr/>
            </p:nvSpPr>
            <p:spPr>
              <a:xfrm>
                <a:off x="3618528" y="3731499"/>
                <a:ext cx="5040354" cy="1303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40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0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776E94-28E3-7C87-3D67-14EFD908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28" y="3731499"/>
                <a:ext cx="5040354" cy="1303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17124-6C50-F8FB-645B-E47C6D833187}"/>
                  </a:ext>
                </a:extLst>
              </p:cNvPr>
              <p:cNvSpPr txBox="1"/>
              <p:nvPr/>
            </p:nvSpPr>
            <p:spPr>
              <a:xfrm>
                <a:off x="923611" y="1937006"/>
                <a:ext cx="1043018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: observed data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200" dirty="0"/>
                  <a:t>: parameter(s)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17124-6C50-F8FB-645B-E47C6D83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1" y="1937006"/>
                <a:ext cx="10430189" cy="984885"/>
              </a:xfrm>
              <a:prstGeom prst="rect">
                <a:avLst/>
              </a:prstGeom>
              <a:blipFill>
                <a:blip r:embed="rId3"/>
                <a:stretch>
                  <a:fillRect l="-117" t="-13043" b="-24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7275A6-F115-0DF6-C528-D0D2B4E0F9D8}"/>
              </a:ext>
            </a:extLst>
          </p:cNvPr>
          <p:cNvSpPr txBox="1"/>
          <p:nvPr/>
        </p:nvSpPr>
        <p:spPr>
          <a:xfrm>
            <a:off x="984738" y="4091020"/>
            <a:ext cx="190918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Posterior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10907-7EAB-B964-B444-643BE33016E9}"/>
              </a:ext>
            </a:extLst>
          </p:cNvPr>
          <p:cNvSpPr txBox="1"/>
          <p:nvPr/>
        </p:nvSpPr>
        <p:spPr>
          <a:xfrm>
            <a:off x="5568460" y="2746614"/>
            <a:ext cx="2133601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Likelihood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FECD-D8E7-49E0-45F0-E108B4AFE48C}"/>
              </a:ext>
            </a:extLst>
          </p:cNvPr>
          <p:cNvSpPr txBox="1"/>
          <p:nvPr/>
        </p:nvSpPr>
        <p:spPr>
          <a:xfrm>
            <a:off x="9220199" y="4091020"/>
            <a:ext cx="21336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00C11E-599E-C1AF-7975-48829FAC4DE1}"/>
                  </a:ext>
                </a:extLst>
              </p:cNvPr>
              <p:cNvSpPr txBox="1"/>
              <p:nvPr/>
            </p:nvSpPr>
            <p:spPr>
              <a:xfrm>
                <a:off x="4577860" y="5530764"/>
                <a:ext cx="4114800" cy="109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Normalizing Constant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00C11E-599E-C1AF-7975-48829FAC4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860" y="5530764"/>
                <a:ext cx="4114800" cy="1096006"/>
              </a:xfrm>
              <a:prstGeom prst="rect">
                <a:avLst/>
              </a:prstGeom>
              <a:blipFill>
                <a:blip r:embed="rId4"/>
                <a:stretch>
                  <a:fillRect l="-3259" t="-7222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8A2620-FF93-CDAC-006E-A2053918E42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893925" y="4383408"/>
            <a:ext cx="724603" cy="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ECC8E-DE91-35F8-576F-30C3703D9E0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455688" y="4383407"/>
            <a:ext cx="764511" cy="1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4DA3C-5F2A-7808-4212-F027B781AD2D}"/>
              </a:ext>
            </a:extLst>
          </p:cNvPr>
          <p:cNvCxnSpPr>
            <a:cxnSpLocks/>
          </p:cNvCxnSpPr>
          <p:nvPr/>
        </p:nvCxnSpPr>
        <p:spPr>
          <a:xfrm>
            <a:off x="6635260" y="3331389"/>
            <a:ext cx="0" cy="429567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ADF60-CB44-19CA-3C3F-B805564689FD}"/>
              </a:ext>
            </a:extLst>
          </p:cNvPr>
          <p:cNvCxnSpPr>
            <a:cxnSpLocks/>
          </p:cNvCxnSpPr>
          <p:nvPr/>
        </p:nvCxnSpPr>
        <p:spPr>
          <a:xfrm flipV="1">
            <a:off x="6595065" y="5074418"/>
            <a:ext cx="0" cy="45634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7E84-6657-C2D6-ECE0-F44E5E91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776E94-28E3-7C87-3D67-14EFD90808EA}"/>
                  </a:ext>
                </a:extLst>
              </p:cNvPr>
              <p:cNvSpPr txBox="1"/>
              <p:nvPr/>
            </p:nvSpPr>
            <p:spPr>
              <a:xfrm>
                <a:off x="3734263" y="4083154"/>
                <a:ext cx="49324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40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40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40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776E94-28E3-7C87-3D67-14EFD908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63" y="4083154"/>
                <a:ext cx="49324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17124-6C50-F8FB-645B-E47C6D833187}"/>
                  </a:ext>
                </a:extLst>
              </p:cNvPr>
              <p:cNvSpPr txBox="1"/>
              <p:nvPr/>
            </p:nvSpPr>
            <p:spPr>
              <a:xfrm>
                <a:off x="923611" y="1937006"/>
                <a:ext cx="1043018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: observed data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200" dirty="0"/>
                  <a:t>: parameter(s)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17124-6C50-F8FB-645B-E47C6D83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1" y="1937006"/>
                <a:ext cx="10430189" cy="984885"/>
              </a:xfrm>
              <a:prstGeom prst="rect">
                <a:avLst/>
              </a:prstGeom>
              <a:blipFill>
                <a:blip r:embed="rId3"/>
                <a:stretch>
                  <a:fillRect l="-117" t="-13043" b="-24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7275A6-F115-0DF6-C528-D0D2B4E0F9D8}"/>
              </a:ext>
            </a:extLst>
          </p:cNvPr>
          <p:cNvSpPr txBox="1"/>
          <p:nvPr/>
        </p:nvSpPr>
        <p:spPr>
          <a:xfrm>
            <a:off x="984738" y="4091020"/>
            <a:ext cx="190918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Posterior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10907-7EAB-B964-B444-643BE33016E9}"/>
              </a:ext>
            </a:extLst>
          </p:cNvPr>
          <p:cNvSpPr txBox="1"/>
          <p:nvPr/>
        </p:nvSpPr>
        <p:spPr>
          <a:xfrm>
            <a:off x="5568460" y="2746614"/>
            <a:ext cx="2133601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Likelihood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FECD-D8E7-49E0-45F0-E108B4AFE48C}"/>
              </a:ext>
            </a:extLst>
          </p:cNvPr>
          <p:cNvSpPr txBox="1"/>
          <p:nvPr/>
        </p:nvSpPr>
        <p:spPr>
          <a:xfrm>
            <a:off x="9220199" y="4091020"/>
            <a:ext cx="21336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8A2620-FF93-CDAC-006E-A2053918E42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893925" y="4383408"/>
            <a:ext cx="840338" cy="752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ECC8E-DE91-35F8-576F-30C3703D9E0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455688" y="4383407"/>
            <a:ext cx="764511" cy="1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4DA3C-5F2A-7808-4212-F027B781AD2D}"/>
              </a:ext>
            </a:extLst>
          </p:cNvPr>
          <p:cNvCxnSpPr>
            <a:cxnSpLocks/>
          </p:cNvCxnSpPr>
          <p:nvPr/>
        </p:nvCxnSpPr>
        <p:spPr>
          <a:xfrm>
            <a:off x="6635260" y="3331389"/>
            <a:ext cx="0" cy="751765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08005-F93E-7027-0A92-6ECD9DE22793}"/>
                  </a:ext>
                </a:extLst>
              </p:cNvPr>
              <p:cNvSpPr txBox="1"/>
              <p:nvPr/>
            </p:nvSpPr>
            <p:spPr>
              <a:xfrm>
                <a:off x="5255288" y="1333830"/>
                <a:ext cx="6521380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Related to the model or distribution of the data (i.e., outcome)</a:t>
                </a:r>
              </a:p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e.g., normal likelihood for linear regression assuming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08005-F93E-7027-0A92-6ECD9DE2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288" y="1333830"/>
                <a:ext cx="6521380" cy="1402563"/>
              </a:xfrm>
              <a:prstGeom prst="rect">
                <a:avLst/>
              </a:prstGeom>
              <a:blipFill>
                <a:blip r:embed="rId4"/>
                <a:stretch>
                  <a:fillRect l="-748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672BE-739C-D83B-FEF6-6EF8D5738FAD}"/>
                  </a:ext>
                </a:extLst>
              </p:cNvPr>
              <p:cNvSpPr txBox="1"/>
              <p:nvPr/>
            </p:nvSpPr>
            <p:spPr>
              <a:xfrm>
                <a:off x="7134330" y="4968182"/>
                <a:ext cx="4983981" cy="178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Prior distribution on parameters quantify a “belief” in the values of the parameters prior to observing study data</a:t>
                </a:r>
              </a:p>
              <a:p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where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a,b,c,d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are based on context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672BE-739C-D83B-FEF6-6EF8D5738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330" y="4968182"/>
                <a:ext cx="4983981" cy="1782155"/>
              </a:xfrm>
              <a:prstGeom prst="rect">
                <a:avLst/>
              </a:prstGeom>
              <a:blipFill>
                <a:blip r:embed="rId5"/>
                <a:stretch>
                  <a:fillRect l="-978" t="-2055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A27CB5-1086-94D2-6EEA-E6F33B83CA98}"/>
              </a:ext>
            </a:extLst>
          </p:cNvPr>
          <p:cNvSpPr txBox="1"/>
          <p:nvPr/>
        </p:nvSpPr>
        <p:spPr>
          <a:xfrm>
            <a:off x="185520" y="4998961"/>
            <a:ext cx="586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Expresses uncertainty in the parameter(s) after observing the data and incorporating priors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Commonly summarized by its mean, median, or mode; probability; and credible interval from the Markov Chain Monte Carlo (MCMC) chain(s)</a:t>
            </a:r>
          </a:p>
        </p:txBody>
      </p:sp>
    </p:spTree>
    <p:extLst>
      <p:ext uri="{BB962C8B-B14F-4D97-AF65-F5344CB8AC3E}">
        <p14:creationId xmlns:p14="http://schemas.microsoft.com/office/powerpoint/2010/main" val="31397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09B5-E231-3B43-D486-9837AE3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vs. Frequentist Concepts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9D0CAD-C678-C253-1B74-95073341F6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16138"/>
          <a:ext cx="10515600" cy="430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632934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3839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6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P-value (p):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the probability of obtaining a test result at least as extreme as the result observed, assuming the null hypothesis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Posterior probability (PP):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the probability of the event occurring given our observed data and prior information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[it means what you think it means]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 confidence interval (CI):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we are 95% </a:t>
                      </a:r>
                      <a:r>
                        <a:rPr lang="en-US" i="1" u="sng" dirty="0">
                          <a:solidFill>
                            <a:schemeClr val="tx1"/>
                          </a:solidFill>
                        </a:rPr>
                        <a:t>confident</a:t>
                      </a:r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 that the true parameter falls in this interval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the long-run proportion of CIs that theoretically contain the true value of the parameter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 credible interval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CrI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there is a 95% </a:t>
                      </a:r>
                      <a:r>
                        <a:rPr lang="en-US" i="1" u="sng" dirty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 that the true estimate would lie within the interval 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[however, there are multiple ways to approach this calculation such as highest posterior density (HPD) and equal-tailed]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1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Treats CI bounds as random variables and the parameter as a fixed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Treats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CrI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bounds as fixed and the estimated parameter as a random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2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Conditional power: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probability of rejecting the null hypothesis at the final analysis, given the current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Predictive probability [of success]: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the result of averaging the conditional power over the posterior distribution of the effect 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921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2135A3-895A-58CB-D95C-D442892045C3}"/>
              </a:ext>
            </a:extLst>
          </p:cNvPr>
          <p:cNvSpPr/>
          <p:nvPr/>
        </p:nvSpPr>
        <p:spPr>
          <a:xfrm>
            <a:off x="838199" y="3429000"/>
            <a:ext cx="5257801" cy="14024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D99B4-88D7-212D-6ADA-AFC3D9AEEBF0}"/>
              </a:ext>
            </a:extLst>
          </p:cNvPr>
          <p:cNvSpPr/>
          <p:nvPr/>
        </p:nvSpPr>
        <p:spPr>
          <a:xfrm>
            <a:off x="838199" y="4831404"/>
            <a:ext cx="10515600" cy="6679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32A0E-DC7E-3FCE-7013-EAA6BD67BFDE}"/>
              </a:ext>
            </a:extLst>
          </p:cNvPr>
          <p:cNvSpPr/>
          <p:nvPr/>
        </p:nvSpPr>
        <p:spPr>
          <a:xfrm>
            <a:off x="838199" y="5499370"/>
            <a:ext cx="5257800" cy="9195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4B176-0BE0-0D6C-5E57-D529F794322E}"/>
              </a:ext>
            </a:extLst>
          </p:cNvPr>
          <p:cNvSpPr/>
          <p:nvPr/>
        </p:nvSpPr>
        <p:spPr>
          <a:xfrm>
            <a:off x="6095999" y="3429000"/>
            <a:ext cx="5257801" cy="14024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AA34A-28DD-90BF-D770-25116DD191FE}"/>
              </a:ext>
            </a:extLst>
          </p:cNvPr>
          <p:cNvSpPr/>
          <p:nvPr/>
        </p:nvSpPr>
        <p:spPr>
          <a:xfrm>
            <a:off x="6095999" y="5499370"/>
            <a:ext cx="5257800" cy="9195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4DCDF-B0A3-149B-3985-0633922B0938}"/>
              </a:ext>
            </a:extLst>
          </p:cNvPr>
          <p:cNvSpPr/>
          <p:nvPr/>
        </p:nvSpPr>
        <p:spPr>
          <a:xfrm>
            <a:off x="6095999" y="2509472"/>
            <a:ext cx="5257800" cy="9195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0B00-8711-25CA-D4F2-6F00FCC3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8CE8C0-3CBF-E9AB-78F1-B21B67C7C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670964" cy="4802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Prior distributions on the parameters quantify a belief in the parameter values</a:t>
            </a:r>
          </a:p>
          <a:p>
            <a:r>
              <a:rPr lang="en-US" dirty="0"/>
              <a:t>In linear and logistic regression we place a prior on each beta coefficient</a:t>
            </a:r>
          </a:p>
          <a:p>
            <a:r>
              <a:rPr lang="en-US" dirty="0"/>
              <a:t>For example, a treatment effect prior with a mean of 0 indicates a prior belief of no difference</a:t>
            </a:r>
          </a:p>
          <a:p>
            <a:r>
              <a:rPr lang="en-US" dirty="0"/>
              <a:t>Priors have different “strengths” of information</a:t>
            </a:r>
          </a:p>
          <a:p>
            <a:r>
              <a:rPr lang="en-US" dirty="0"/>
              <a:t>Should specify multiple priors to evaluate for sensitivity analyses</a:t>
            </a:r>
          </a:p>
        </p:txBody>
      </p:sp>
      <p:pic>
        <p:nvPicPr>
          <p:cNvPr id="9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B835721-D4F7-02E7-E7A9-7A1111414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30"/>
          <a:stretch/>
        </p:blipFill>
        <p:spPr>
          <a:xfrm>
            <a:off x="7846833" y="1184848"/>
            <a:ext cx="3944503" cy="5632892"/>
          </a:xfrm>
        </p:spPr>
      </p:pic>
    </p:spTree>
    <p:extLst>
      <p:ext uri="{BB962C8B-B14F-4D97-AF65-F5344CB8AC3E}">
        <p14:creationId xmlns:p14="http://schemas.microsoft.com/office/powerpoint/2010/main" val="22821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Generic Colorado School of Public Health">
      <a:dk1>
        <a:srgbClr val="FFFFFF"/>
      </a:dk1>
      <a:lt1>
        <a:srgbClr val="080808"/>
      </a:lt1>
      <a:dk2>
        <a:srgbClr val="D8D8D8"/>
      </a:dk2>
      <a:lt2>
        <a:srgbClr val="080808"/>
      </a:lt2>
      <a:accent1>
        <a:srgbClr val="008239"/>
      </a:accent1>
      <a:accent2>
        <a:srgbClr val="005390"/>
      </a:accent2>
      <a:accent3>
        <a:srgbClr val="542378"/>
      </a:accent3>
      <a:accent4>
        <a:srgbClr val="7F0000"/>
      </a:accent4>
      <a:accent5>
        <a:srgbClr val="FFC000"/>
      </a:accent5>
      <a:accent6>
        <a:srgbClr val="262627"/>
      </a:accent6>
      <a:hlink>
        <a:srgbClr val="080808"/>
      </a:hlink>
      <a:folHlink>
        <a:srgbClr val="08080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D46D727BB8B43B8798A80B118EDDB" ma:contentTypeVersion="0" ma:contentTypeDescription="Create a new document." ma:contentTypeScope="" ma:versionID="3a954d86e9ce22a5fe55d1f564f4b1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a8898fd043fd830b20f0b6098ebec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F395C0-4C6A-4E5A-8F37-3DD794B62C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DB8ACA-6B42-4974-BCA8-570878EA97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D2E692-D9F7-47F3-9509-7B9EE88A1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2051</Words>
  <Application>Microsoft Office PowerPoint</Application>
  <PresentationFormat>Widescreen</PresentationFormat>
  <Paragraphs>208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MS Mincho</vt:lpstr>
      <vt:lpstr>Arial</vt:lpstr>
      <vt:lpstr>Calibri</vt:lpstr>
      <vt:lpstr>Calibri Light</vt:lpstr>
      <vt:lpstr>Cambria</vt:lpstr>
      <vt:lpstr>Cambria Math</vt:lpstr>
      <vt:lpstr>Wingdings</vt:lpstr>
      <vt:lpstr>Office Theme</vt:lpstr>
      <vt:lpstr>Adaptive and Bayesian Methods for Clinical Trial Design Short Course</vt:lpstr>
      <vt:lpstr>Paper Reference</vt:lpstr>
      <vt:lpstr>Paper Motivation</vt:lpstr>
      <vt:lpstr>Why Bayes?</vt:lpstr>
      <vt:lpstr>Where be the Bayes?</vt:lpstr>
      <vt:lpstr>Bayes Overview</vt:lpstr>
      <vt:lpstr>Bayes Overview</vt:lpstr>
      <vt:lpstr>Bayesian vs. Frequentist Concepts</vt:lpstr>
      <vt:lpstr>Priors</vt:lpstr>
      <vt:lpstr>Posterior Estimation</vt:lpstr>
      <vt:lpstr>Markov Chain Monte Carlo (MCMC)</vt:lpstr>
      <vt:lpstr>MCMC cont.</vt:lpstr>
      <vt:lpstr>MCMC Diagnostics</vt:lpstr>
      <vt:lpstr>MCMC Convergence </vt:lpstr>
      <vt:lpstr>Prior, Likelihood, and Posterior - I</vt:lpstr>
      <vt:lpstr>Prior, Likelihood, and Posterior - II</vt:lpstr>
      <vt:lpstr>JCTS Data Illustration</vt:lpstr>
      <vt:lpstr>Per Protocol Table 1</vt:lpstr>
      <vt:lpstr>Priors Explored</vt:lpstr>
      <vt:lpstr>Time to Readiness Results</vt:lpstr>
      <vt:lpstr>RStan Diagnostics, Vague Prior</vt:lpstr>
      <vt:lpstr>Preop Nerve Block Results</vt:lpstr>
      <vt:lpstr>SAS/Stata Diagnostics, Vague Prior</vt:lpstr>
      <vt:lpstr>Checklist: Statistical Components to Include in Bayesian Data Analysis Plan (Table 2)</vt:lpstr>
      <vt:lpstr>Case Study</vt:lpstr>
      <vt:lpstr>Example of More Complex Analysis</vt:lpstr>
      <vt:lpstr>Motivation: COVID-19</vt:lpstr>
      <vt:lpstr>Clinical Trial: Bayesian Example</vt:lpstr>
      <vt:lpstr>Clinical Trial: Bayesian Example</vt:lpstr>
      <vt:lpstr>Primary Outcome</vt:lpstr>
      <vt:lpstr>Primary Outcome Conclusion</vt:lpstr>
      <vt:lpstr>Module Conclusions</vt:lpstr>
      <vt:lpstr>References</vt:lpstr>
      <vt:lpstr>Contact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Presentation</dc:title>
  <dc:creator>Price, Kara</dc:creator>
  <cp:lastModifiedBy>Kaizer, Alex M</cp:lastModifiedBy>
  <cp:revision>88</cp:revision>
  <dcterms:created xsi:type="dcterms:W3CDTF">2015-07-27T20:53:12Z</dcterms:created>
  <dcterms:modified xsi:type="dcterms:W3CDTF">2024-06-06T14:50:48Z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0x010100378D46D727BB8B43B8798A80B118EDDB</vt:lpwstr>
  </property>
  <property fmtid="{D5CDD505-2E9C-101B-9397-08002B2CF9AE}" pid="3" name="AuthorIds_UIVersion_512">
    <vt:lpwstr>12</vt:lpwstr>
  </property>
  <property fmtid="{D5CDD505-2E9C-101B-9397-08002B2CF9AE}" pid="4" name="AuthorIds_UIVersion_1024">
    <vt:lpwstr>12</vt:lpwstr>
  </property>
</Properties>
</file>