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496" r:id="rId5"/>
    <p:sldId id="437" r:id="rId6"/>
    <p:sldId id="448" r:id="rId7"/>
    <p:sldId id="497" r:id="rId8"/>
    <p:sldId id="427" r:id="rId9"/>
    <p:sldId id="436" r:id="rId10"/>
    <p:sldId id="394" r:id="rId11"/>
    <p:sldId id="428" r:id="rId12"/>
    <p:sldId id="430" r:id="rId13"/>
    <p:sldId id="431" r:id="rId14"/>
    <p:sldId id="438" r:id="rId15"/>
    <p:sldId id="429" r:id="rId16"/>
    <p:sldId id="439" r:id="rId17"/>
    <p:sldId id="432" r:id="rId18"/>
    <p:sldId id="441" r:id="rId19"/>
    <p:sldId id="499" r:id="rId20"/>
    <p:sldId id="507" r:id="rId21"/>
    <p:sldId id="520" r:id="rId22"/>
    <p:sldId id="510" r:id="rId23"/>
    <p:sldId id="433" r:id="rId24"/>
    <p:sldId id="442" r:id="rId25"/>
    <p:sldId id="443" r:id="rId26"/>
    <p:sldId id="444" r:id="rId27"/>
    <p:sldId id="435" r:id="rId28"/>
    <p:sldId id="440" r:id="rId29"/>
    <p:sldId id="498" r:id="rId30"/>
    <p:sldId id="500" r:id="rId31"/>
    <p:sldId id="514" r:id="rId32"/>
    <p:sldId id="515" r:id="rId33"/>
    <p:sldId id="502" r:id="rId34"/>
    <p:sldId id="503" r:id="rId35"/>
    <p:sldId id="504" r:id="rId36"/>
    <p:sldId id="330" r:id="rId37"/>
    <p:sldId id="516" r:id="rId38"/>
    <p:sldId id="517" r:id="rId39"/>
    <p:sldId id="506" r:id="rId40"/>
    <p:sldId id="508" r:id="rId41"/>
    <p:sldId id="501" r:id="rId42"/>
    <p:sldId id="518" r:id="rId43"/>
    <p:sldId id="519" r:id="rId44"/>
    <p:sldId id="512" r:id="rId45"/>
    <p:sldId id="513" r:id="rId46"/>
    <p:sldId id="312" r:id="rId47"/>
    <p:sldId id="509" r:id="rId48"/>
    <p:sldId id="275" r:id="rId49"/>
    <p:sldId id="49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496"/>
            <p14:sldId id="437"/>
            <p14:sldId id="448"/>
            <p14:sldId id="497"/>
            <p14:sldId id="427"/>
            <p14:sldId id="436"/>
            <p14:sldId id="394"/>
            <p14:sldId id="428"/>
            <p14:sldId id="430"/>
            <p14:sldId id="431"/>
            <p14:sldId id="438"/>
            <p14:sldId id="429"/>
            <p14:sldId id="439"/>
            <p14:sldId id="432"/>
            <p14:sldId id="441"/>
            <p14:sldId id="499"/>
            <p14:sldId id="507"/>
            <p14:sldId id="520"/>
            <p14:sldId id="510"/>
            <p14:sldId id="433"/>
            <p14:sldId id="442"/>
            <p14:sldId id="443"/>
            <p14:sldId id="444"/>
            <p14:sldId id="435"/>
            <p14:sldId id="440"/>
            <p14:sldId id="498"/>
            <p14:sldId id="500"/>
            <p14:sldId id="514"/>
            <p14:sldId id="515"/>
            <p14:sldId id="502"/>
            <p14:sldId id="503"/>
            <p14:sldId id="504"/>
            <p14:sldId id="330"/>
            <p14:sldId id="516"/>
            <p14:sldId id="517"/>
            <p14:sldId id="506"/>
            <p14:sldId id="508"/>
            <p14:sldId id="501"/>
            <p14:sldId id="518"/>
            <p14:sldId id="519"/>
            <p14:sldId id="512"/>
            <p14:sldId id="513"/>
            <p14:sldId id="312"/>
            <p14:sldId id="509"/>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3" autoAdjust="0"/>
    <p:restoredTop sz="79436" autoAdjust="0"/>
  </p:normalViewPr>
  <p:slideViewPr>
    <p:cSldViewPr snapToGrid="0">
      <p:cViewPr varScale="1">
        <p:scale>
          <a:sx n="94" d="100"/>
          <a:sy n="94" d="100"/>
        </p:scale>
        <p:origin x="1387"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5/31/2024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7:13:06.178"/>
    </inkml:context>
    <inkml:brush xml:id="br0">
      <inkml:brushProperty name="width" value="0.05" units="cm"/>
      <inkml:brushProperty name="height" value="0.05" units="cm"/>
      <inkml:brushProperty name="ignorePressure" value="1"/>
    </inkml:brush>
  </inkml:definitions>
  <inkml:trace contextRef="#ctx0" brushRef="#br0">1 1,'3'5,"271"436,-218-355,51 72,105 120,-140-195,4-3,3-4,82 61,-39-49,3-5,4-6,4-5,111 41,-49-36,4-8,2-9,34-2,407 57,8-33,-538-69,731 81,516 63,-13 63,-1120-169,-2 10,117 52,-159-41,-3 7,-5 9,22 22,-131-71,-1 3,-2 3,-3 3,-1 2,-3 3,-2 2,-2 2,-3 2,-3 3,-2 1,-4 2,13 31,-23-35,-2 0,-3 2,-3 1,-2 0,-3 2,-4 0,-2 0,-2 8,-6-29,-1 0,-3 0,-1-1,-3 1,-1-1,-3 0,-1-1,-2 0,-2-1,-2 0,-1-2,-18 28,-10 4,-3-2,-3-2,-3-3,-3-2,-3-2,-2-3,-36 23,-32 16,-5-6,-3-5,-75 29,7-17,-4-10,-3-9,-135 28,-676 132,756-182,-987 241,783-163,-272 126,374-101,295-121,3 2,1 4,-43 37,89-61,1 0,0 2,2 1,1 1,1 0,1 2,1 0,2 2,0 0,7-10,2 1,0 0,1 1,1-1,0 1,2 1,1-1,1 0,0 1,2 0,0-1,1 1,2-1,1 7,5 9,2 0,1-1,2 0,2-1,1-1,1 0,2-1,1-2,20 23,19 17,2-2,3-4,37 26,-17-19,4-4,3-4,2-4,3-4,74 30,162 52,221 57,84-3,593 105,454 15,-1130-215,1813 349,-1991-366,1164 313,-1090-272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1:37.07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1,'0'0,"0"0,0 0,0 0,0 0,0 0,0 0,0 0,0 0,3 1,33 17,0-2,2-1,0-3,0 0,1-3,31 4,43 1,90-1,1-16,-101 0,22 5,421 27,266-8,-419-14,902 41,-1122-38,0-8,1-8,9-8,150-7,-314 21,18-3,-20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1:39.02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129 155,'0'0,"0"0,-2-2,-35-35,19 17,-1 2,-1 0,-9-5,25 21,17 3,185-14,41-3,65 10,-51 11,537 27,-471-9,220 23,-244-20,56-12,-301-12,495-13,-407 5,47 3,-172 5,0 0,0 1,-1 0,1 1,-1 1,0 0,0 0,-1 1,6 4,-4-3,42 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2:58.34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2665,'5'-30,"1"1,2 0,1 0,9-19,11-18,15-22,-4 18,3 2,3 1,3 3,22-19,68-66,25-11,-42 55,98-65,-67 55,129-97,166-87,-25 63,-321 185,2 5,33-6,220-63,414-83,-684 182,50-2,-1 1,-40 2,1 4,0 5,25 4,-115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03.94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1,'0'0,"0"0,6 14,22 54,-10-24,1-1,12 17,-13-33,1-1,1-2,21 21,17 20,82 97,7-6,9-5,-23-34,11-2,-3-3,-37-31,3-5,73 38,69 50,-129-81,48 21,215 98,-252-142,1-5,6-5,184 71,38 11,-244-94,2-6,1-5,21-2,58 5,-48-7,21-4,-145-18,-1-1,22-4,-2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13.11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0,'0'0,"0"0,0 0,13 1,0 0,-1 1,1 1,1 0,34 6,48-2,36-6,28 2,439 13,4 0,-364-7,-1-11,0-10,22-13,-226 20,37-4,1 2,-1 3,5 3,-57 3,-1 1,-1 1,1 0,0 1,-1 1,0 0,-1 2,1 0,6 5,31 20,-2 2,0 4,-46-34,279 225,121 138,-366-331,21 24,1 7,-14-15,51 44,-95-94,-1 0,1-1,0 1,1-1,-1 0,0-1,1 1,3 0,12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19.79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1047,'10'3,"0"0,0 0,0-1,0-1,1 0,-1 0,0-1,1 0,3-2,11 2,440 15,-35 0,-387-15,391 10,-258 1,79 19,-42 0,1-10,134-7,294-11,-583-2,0-2,-1-3,1-2,0-3,-51 7,0 1,0-2,0 1,0-1,-1 0,0-1,0 1,6-6,51-50,-42 39,386-421,-208 216,140-154,-332 368,-9 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30</a:t>
            </a:fld>
            <a:endParaRPr lang="en-US"/>
          </a:p>
        </p:txBody>
      </p:sp>
    </p:spTree>
    <p:extLst>
      <p:ext uri="{BB962C8B-B14F-4D97-AF65-F5344CB8AC3E}">
        <p14:creationId xmlns:p14="http://schemas.microsoft.com/office/powerpoint/2010/main" val="9778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Johnston, Karen C., et al. "Intensive vs standard treatment of hyperglycemia and functional outcome in patients with acute ischemic stroke: the SHINE randomized clinical trial." </a:t>
            </a:r>
            <a:r>
              <a:rPr lang="en-US" sz="1200" i="1" dirty="0">
                <a:effectLst/>
                <a:ea typeface="MS Mincho" panose="02020609040205080304" pitchFamily="49" charset="-128"/>
              </a:rPr>
              <a:t>JAMA</a:t>
            </a:r>
            <a:r>
              <a:rPr lang="en-US" sz="1200" dirty="0">
                <a:effectLst/>
                <a:ea typeface="MS Mincho" panose="02020609040205080304" pitchFamily="49" charset="-128"/>
              </a:rPr>
              <a:t> 322.4 (2019): 326-335.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34</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link: https://www.facebook.com/155970861157578/photos/it-has-been-about-10-years-since-the-last-change-to-the-rankin-scale-is-it-time-/2861269263961044/?_rdr</a:t>
            </a:r>
          </a:p>
        </p:txBody>
      </p:sp>
      <p:sp>
        <p:nvSpPr>
          <p:cNvPr id="4" name="Slide Number Placeholder 3"/>
          <p:cNvSpPr>
            <a:spLocks noGrp="1"/>
          </p:cNvSpPr>
          <p:nvPr>
            <p:ph type="sldNum" sz="quarter" idx="10"/>
          </p:nvPr>
        </p:nvSpPr>
        <p:spPr/>
        <p:txBody>
          <a:bodyPr/>
          <a:lstStyle/>
          <a:p>
            <a:fld id="{CE77AC0A-6604-464F-889C-A0807269330A}" type="slidenum">
              <a:rPr lang="en-US" smtClean="0"/>
              <a:t>35</a:t>
            </a:fld>
            <a:endParaRPr lang="en-US"/>
          </a:p>
        </p:txBody>
      </p:sp>
    </p:spTree>
    <p:extLst>
      <p:ext uri="{BB962C8B-B14F-4D97-AF65-F5344CB8AC3E}">
        <p14:creationId xmlns:p14="http://schemas.microsoft.com/office/powerpoint/2010/main" val="90306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36</a:t>
            </a:fld>
            <a:endParaRPr lang="en-US"/>
          </a:p>
        </p:txBody>
      </p:sp>
    </p:spTree>
    <p:extLst>
      <p:ext uri="{BB962C8B-B14F-4D97-AF65-F5344CB8AC3E}">
        <p14:creationId xmlns:p14="http://schemas.microsoft.com/office/powerpoint/2010/main" val="228042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39</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40</a:t>
            </a:fld>
            <a:endParaRPr lang="en-US"/>
          </a:p>
        </p:txBody>
      </p:sp>
    </p:spTree>
    <p:extLst>
      <p:ext uri="{BB962C8B-B14F-4D97-AF65-F5344CB8AC3E}">
        <p14:creationId xmlns:p14="http://schemas.microsoft.com/office/powerpoint/2010/main" val="1222646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41</a:t>
            </a:fld>
            <a:endParaRPr lang="en-US"/>
          </a:p>
        </p:txBody>
      </p:sp>
    </p:spTree>
    <p:extLst>
      <p:ext uri="{BB962C8B-B14F-4D97-AF65-F5344CB8AC3E}">
        <p14:creationId xmlns:p14="http://schemas.microsoft.com/office/powerpoint/2010/main" val="104087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 from Ciolino, Jody D., Alexander M. Kaizer, and Lauren </a:t>
            </a:r>
            <a:r>
              <a:rPr lang="en-US" dirty="0" err="1"/>
              <a:t>Balmert</a:t>
            </a:r>
            <a:r>
              <a:rPr lang="en-US" dirty="0"/>
              <a:t> Bonner. "Guidance on interim analysis methods in clinical trials." </a:t>
            </a:r>
            <a:r>
              <a:rPr lang="en-US" i="1" dirty="0"/>
              <a:t>Journal of Clinical and Translational Science</a:t>
            </a:r>
            <a:r>
              <a:rPr lang="en-US" dirty="0"/>
              <a:t> 7.1 (2023): e124.</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4</a:t>
            </a:fld>
            <a:endParaRPr lang="en-US"/>
          </a:p>
        </p:txBody>
      </p:sp>
    </p:spTree>
    <p:extLst>
      <p:ext uri="{BB962C8B-B14F-4D97-AF65-F5344CB8AC3E}">
        <p14:creationId xmlns:p14="http://schemas.microsoft.com/office/powerpoint/2010/main" val="377781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7</a:t>
            </a:fld>
            <a:endParaRPr lang="en-US" dirty="0"/>
          </a:p>
        </p:txBody>
      </p:sp>
    </p:spTree>
    <p:extLst>
      <p:ext uri="{BB962C8B-B14F-4D97-AF65-F5344CB8AC3E}">
        <p14:creationId xmlns:p14="http://schemas.microsoft.com/office/powerpoint/2010/main" val="94294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https://www.eupati.eu/clinical-development-and-trials/new-approaches-to-clinical-trials-adaptive-designs/</a:t>
            </a:r>
          </a:p>
        </p:txBody>
      </p:sp>
      <p:sp>
        <p:nvSpPr>
          <p:cNvPr id="4" name="Slide Number Placeholder 3"/>
          <p:cNvSpPr>
            <a:spLocks noGrp="1"/>
          </p:cNvSpPr>
          <p:nvPr>
            <p:ph type="sldNum" sz="quarter" idx="5"/>
          </p:nvPr>
        </p:nvSpPr>
        <p:spPr/>
        <p:txBody>
          <a:bodyPr/>
          <a:lstStyle/>
          <a:p>
            <a:fld id="{CE77AC0A-6604-464F-889C-A0807269330A}" type="slidenum">
              <a:rPr lang="en-US" smtClean="0"/>
              <a:t>13</a:t>
            </a:fld>
            <a:endParaRPr lang="en-US" dirty="0"/>
          </a:p>
        </p:txBody>
      </p:sp>
    </p:spTree>
    <p:extLst>
      <p:ext uri="{BB962C8B-B14F-4D97-AF65-F5344CB8AC3E}">
        <p14:creationId xmlns:p14="http://schemas.microsoft.com/office/powerpoint/2010/main" val="265438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http://www.clker.com/cliparts/f/b/2/f/1238968076936815408scott_kirkwood_scales.svg.hi.png</a:t>
            </a:r>
          </a:p>
        </p:txBody>
      </p:sp>
      <p:sp>
        <p:nvSpPr>
          <p:cNvPr id="4" name="Slide Number Placeholder 3"/>
          <p:cNvSpPr>
            <a:spLocks noGrp="1"/>
          </p:cNvSpPr>
          <p:nvPr>
            <p:ph type="sldNum" sz="quarter" idx="5"/>
          </p:nvPr>
        </p:nvSpPr>
        <p:spPr/>
        <p:txBody>
          <a:bodyPr/>
          <a:lstStyle/>
          <a:p>
            <a:fld id="{CE77AC0A-6604-464F-889C-A0807269330A}" type="slidenum">
              <a:rPr lang="en-US" smtClean="0"/>
              <a:t>24</a:t>
            </a:fld>
            <a:endParaRPr lang="en-US" dirty="0"/>
          </a:p>
        </p:txBody>
      </p:sp>
    </p:spTree>
    <p:extLst>
      <p:ext uri="{BB962C8B-B14F-4D97-AF65-F5344CB8AC3E}">
        <p14:creationId xmlns:p14="http://schemas.microsoft.com/office/powerpoint/2010/main" val="160219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(without labels) created with </a:t>
            </a:r>
            <a:r>
              <a:rPr lang="en-US" dirty="0" err="1"/>
              <a:t>gsDesign</a:t>
            </a:r>
            <a:r>
              <a:rPr lang="en-US" dirty="0"/>
              <a:t> in R: </a:t>
            </a:r>
            <a:r>
              <a:rPr lang="en-US" dirty="0" err="1"/>
              <a:t>gsDesign</a:t>
            </a:r>
            <a:r>
              <a:rPr lang="en-US" dirty="0"/>
              <a:t>(k=5, </a:t>
            </a:r>
            <a:r>
              <a:rPr lang="en-US" dirty="0" err="1"/>
              <a:t>test.type</a:t>
            </a:r>
            <a:r>
              <a:rPr lang="en-US" dirty="0"/>
              <a:t>=2, </a:t>
            </a:r>
            <a:r>
              <a:rPr lang="en-US" dirty="0" err="1"/>
              <a:t>n.fix</a:t>
            </a:r>
            <a:r>
              <a:rPr lang="en-US" dirty="0"/>
              <a:t>=500)</a:t>
            </a:r>
          </a:p>
        </p:txBody>
      </p:sp>
      <p:sp>
        <p:nvSpPr>
          <p:cNvPr id="4" name="Slide Number Placeholder 3"/>
          <p:cNvSpPr>
            <a:spLocks noGrp="1"/>
          </p:cNvSpPr>
          <p:nvPr>
            <p:ph type="sldNum" sz="quarter" idx="5"/>
          </p:nvPr>
        </p:nvSpPr>
        <p:spPr/>
        <p:txBody>
          <a:bodyPr/>
          <a:lstStyle/>
          <a:p>
            <a:fld id="{CE77AC0A-6604-464F-889C-A0807269330A}" type="slidenum">
              <a:rPr lang="en-US" smtClean="0"/>
              <a:t>25</a:t>
            </a:fld>
            <a:endParaRPr lang="en-US" dirty="0"/>
          </a:p>
        </p:txBody>
      </p:sp>
    </p:spTree>
    <p:extLst>
      <p:ext uri="{BB962C8B-B14F-4D97-AF65-F5344CB8AC3E}">
        <p14:creationId xmlns:p14="http://schemas.microsoft.com/office/powerpoint/2010/main" val="427552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a:t>
            </a:r>
            <a:r>
              <a:rPr lang="en-US" dirty="0" err="1"/>
              <a:t>rpact</a:t>
            </a:r>
            <a:r>
              <a:rPr lang="en-US" dirty="0"/>
              <a:t>)</a:t>
            </a:r>
          </a:p>
          <a:p>
            <a:endParaRPr lang="en-US" dirty="0"/>
          </a:p>
          <a:p>
            <a:r>
              <a:rPr lang="en-US" dirty="0"/>
              <a:t># Example: non-binding futility boundary at each interim in case</a:t>
            </a:r>
          </a:p>
          <a:p>
            <a:r>
              <a:rPr lang="en-US" dirty="0"/>
              <a:t># estimated treatment effect is null or goes in "the wrong direction"</a:t>
            </a:r>
          </a:p>
          <a:p>
            <a:r>
              <a:rPr lang="en-US" dirty="0"/>
              <a:t>design &lt;- </a:t>
            </a:r>
            <a:r>
              <a:rPr lang="en-US" dirty="0" err="1"/>
              <a:t>getDesignGroupSequential</a:t>
            </a:r>
            <a:r>
              <a:rPr lang="en-US" dirty="0"/>
              <a:t>(</a:t>
            </a:r>
          </a:p>
          <a:p>
            <a:r>
              <a:rPr lang="en-US" dirty="0"/>
              <a:t>	sided = 2, alpha = 0.05, </a:t>
            </a:r>
          </a:p>
          <a:p>
            <a:r>
              <a:rPr lang="en-US" dirty="0"/>
              <a:t>	</a:t>
            </a:r>
            <a:r>
              <a:rPr lang="en-US" dirty="0" err="1"/>
              <a:t>informationRates</a:t>
            </a:r>
            <a:r>
              <a:rPr lang="en-US" dirty="0"/>
              <a:t> = c(0.2, 0.4, 0.6, 0.8, 1), </a:t>
            </a:r>
            <a:r>
              <a:rPr lang="en-US" dirty="0" err="1"/>
              <a:t>typeOfDesign</a:t>
            </a:r>
            <a:r>
              <a:rPr lang="en-US" dirty="0"/>
              <a:t> = "</a:t>
            </a:r>
            <a:r>
              <a:rPr lang="en-US" dirty="0" err="1"/>
              <a:t>asOF</a:t>
            </a:r>
            <a:r>
              <a:rPr lang="en-US" dirty="0"/>
              <a:t>",</a:t>
            </a:r>
          </a:p>
          <a:p>
            <a:r>
              <a:rPr lang="en-US" dirty="0"/>
              <a:t>	</a:t>
            </a:r>
            <a:r>
              <a:rPr lang="en-US" dirty="0" err="1"/>
              <a:t>typeBetaSpending</a:t>
            </a:r>
            <a:r>
              <a:rPr lang="en-US" dirty="0"/>
              <a:t> = "</a:t>
            </a:r>
            <a:r>
              <a:rPr lang="en-US" dirty="0" err="1"/>
              <a:t>bsOF</a:t>
            </a:r>
            <a:r>
              <a:rPr lang="en-US" dirty="0"/>
              <a:t>")</a:t>
            </a:r>
          </a:p>
          <a:p>
            <a:endParaRPr lang="en-US" dirty="0"/>
          </a:p>
          <a:p>
            <a:r>
              <a:rPr lang="en-US" dirty="0"/>
              <a:t>plot(design)</a:t>
            </a:r>
          </a:p>
        </p:txBody>
      </p:sp>
      <p:sp>
        <p:nvSpPr>
          <p:cNvPr id="4" name="Slide Number Placeholder 3"/>
          <p:cNvSpPr>
            <a:spLocks noGrp="1"/>
          </p:cNvSpPr>
          <p:nvPr>
            <p:ph type="sldNum" sz="quarter" idx="5"/>
          </p:nvPr>
        </p:nvSpPr>
        <p:spPr/>
        <p:txBody>
          <a:bodyPr/>
          <a:lstStyle/>
          <a:p>
            <a:fld id="{CE77AC0A-6604-464F-889C-A0807269330A}" type="slidenum">
              <a:rPr lang="en-US" smtClean="0"/>
              <a:t>26</a:t>
            </a:fld>
            <a:endParaRPr lang="en-US"/>
          </a:p>
        </p:txBody>
      </p:sp>
    </p:spTree>
    <p:extLst>
      <p:ext uri="{BB962C8B-B14F-4D97-AF65-F5344CB8AC3E}">
        <p14:creationId xmlns:p14="http://schemas.microsoft.com/office/powerpoint/2010/main" val="292760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Martins, Sheila O., et al. "Thrombectomy for stroke in the public health care system of Brazil." </a:t>
            </a:r>
            <a:r>
              <a:rPr lang="en-US" sz="1200" i="1" dirty="0">
                <a:effectLst/>
                <a:ea typeface="MS Mincho" panose="02020609040205080304" pitchFamily="49" charset="-128"/>
              </a:rPr>
              <a:t>New England Journal of Medicine </a:t>
            </a:r>
            <a:r>
              <a:rPr lang="en-US" sz="1200" dirty="0">
                <a:effectLst/>
                <a:ea typeface="MS Mincho" panose="02020609040205080304" pitchFamily="49" charset="-128"/>
              </a:rPr>
              <a:t>382.24 (2020): 2316-2326.</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28</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link: https://www.facebook.com/155970861157578/photos/it-has-been-about-10-years-since-the-last-change-to-the-rankin-scale-is-it-time-/2861269263961044/?_rdr</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29</a:t>
            </a:fld>
            <a:endParaRPr lang="en-US"/>
          </a:p>
        </p:txBody>
      </p:sp>
    </p:spTree>
    <p:extLst>
      <p:ext uri="{BB962C8B-B14F-4D97-AF65-F5344CB8AC3E}">
        <p14:creationId xmlns:p14="http://schemas.microsoft.com/office/powerpoint/2010/main" val="2396990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customXml" Target="../ink/ink3.xml"/><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fda.gov/RegulatoryInformation/Guidances/ucm127069.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Interim Monitoring for Efficacy/Futility/Safety</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we need an independent DSMB?</a:t>
            </a:r>
          </a:p>
        </p:txBody>
      </p:sp>
      <p:sp>
        <p:nvSpPr>
          <p:cNvPr id="3" name="Content Placeholder 2"/>
          <p:cNvSpPr>
            <a:spLocks noGrp="1"/>
          </p:cNvSpPr>
          <p:nvPr>
            <p:ph idx="1"/>
          </p:nvPr>
        </p:nvSpPr>
        <p:spPr/>
        <p:txBody>
          <a:bodyPr>
            <a:noAutofit/>
          </a:bodyPr>
          <a:lstStyle/>
          <a:p>
            <a:pPr>
              <a:spcBef>
                <a:spcPct val="50000"/>
              </a:spcBef>
            </a:pPr>
            <a:r>
              <a:rPr lang="en-US" dirty="0"/>
              <a:t>Early phase studies</a:t>
            </a:r>
          </a:p>
          <a:p>
            <a:pPr lvl="1">
              <a:spcBef>
                <a:spcPct val="50000"/>
              </a:spcBef>
            </a:pPr>
            <a:r>
              <a:rPr lang="en-US" dirty="0"/>
              <a:t>Monitoring usually at local level; independent DMC not usually needed.</a:t>
            </a:r>
          </a:p>
          <a:p>
            <a:pPr>
              <a:spcBef>
                <a:spcPct val="50000"/>
              </a:spcBef>
            </a:pPr>
            <a:r>
              <a:rPr lang="en-US" dirty="0"/>
              <a:t>Phase III &amp; IV studies with morbidity/mortality outcomes; pivotal phase III trials</a:t>
            </a:r>
          </a:p>
          <a:p>
            <a:pPr>
              <a:spcBef>
                <a:spcPct val="50000"/>
              </a:spcBef>
            </a:pPr>
            <a:r>
              <a:rPr lang="en-US" dirty="0"/>
              <a:t>Frail populations, e.g., children, elderly</a:t>
            </a:r>
          </a:p>
          <a:p>
            <a:pPr>
              <a:spcBef>
                <a:spcPct val="50000"/>
              </a:spcBef>
            </a:pPr>
            <a:r>
              <a:rPr lang="en-US" dirty="0"/>
              <a:t>Trial with substantial uncertainty about safety, e.g., gene therapy</a:t>
            </a:r>
          </a:p>
          <a:p>
            <a:pPr marL="0" indent="0">
              <a:spcBef>
                <a:spcPct val="50000"/>
              </a:spcBef>
              <a:buNone/>
            </a:pPr>
            <a:endParaRPr lang="en-US" sz="1000" dirty="0"/>
          </a:p>
          <a:p>
            <a:pPr marL="0" indent="0">
              <a:spcBef>
                <a:spcPct val="50000"/>
              </a:spcBef>
              <a:buNone/>
            </a:pPr>
            <a:r>
              <a:rPr lang="en-US" sz="1800" i="1" dirty="0"/>
              <a:t>See FDA Guidance documents and ICH/E9, section 4.5 for more information.</a:t>
            </a:r>
          </a:p>
          <a:p>
            <a:pPr lvl="1">
              <a:spcBef>
                <a:spcPct val="50000"/>
              </a:spcBef>
            </a:pPr>
            <a:endParaRPr lang="en-US" sz="2800"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10</a:t>
            </a:fld>
            <a:endParaRPr lang="en-US" dirty="0"/>
          </a:p>
        </p:txBody>
      </p:sp>
    </p:spTree>
    <p:extLst>
      <p:ext uri="{BB962C8B-B14F-4D97-AF65-F5344CB8AC3E}">
        <p14:creationId xmlns:p14="http://schemas.microsoft.com/office/powerpoint/2010/main" val="36564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45FC73-6F60-46A3-9EE7-2F83F03F21F6}"/>
              </a:ext>
            </a:extLst>
          </p:cNvPr>
          <p:cNvSpPr>
            <a:spLocks noGrp="1"/>
          </p:cNvSpPr>
          <p:nvPr>
            <p:ph type="title"/>
          </p:nvPr>
        </p:nvSpPr>
        <p:spPr/>
        <p:txBody>
          <a:bodyPr/>
          <a:lstStyle/>
          <a:p>
            <a:r>
              <a:rPr lang="en-US" dirty="0"/>
              <a:t>Statistical Designs and Considerations</a:t>
            </a:r>
          </a:p>
        </p:txBody>
      </p:sp>
      <p:sp>
        <p:nvSpPr>
          <p:cNvPr id="6" name="Text Placeholder 5">
            <a:extLst>
              <a:ext uri="{FF2B5EF4-FFF2-40B4-BE49-F238E27FC236}">
                <a16:creationId xmlns:a16="http://schemas.microsoft.com/office/drawing/2014/main" id="{EC92BE03-2F3F-44D6-93F2-6EE411B6EF73}"/>
              </a:ext>
            </a:extLst>
          </p:cNvPr>
          <p:cNvSpPr>
            <a:spLocks noGrp="1"/>
          </p:cNvSpPr>
          <p:nvPr>
            <p:ph type="body" idx="1"/>
          </p:nvPr>
        </p:nvSpPr>
        <p:spPr/>
        <p:txBody>
          <a:bodyPr/>
          <a:lstStyle/>
          <a:p>
            <a:r>
              <a:rPr lang="en-US" dirty="0"/>
              <a:t>Some trade-offs and considerations for different interim analyses</a:t>
            </a:r>
          </a:p>
        </p:txBody>
      </p:sp>
      <p:sp>
        <p:nvSpPr>
          <p:cNvPr id="4" name="Slide Number Placeholder 3">
            <a:extLst>
              <a:ext uri="{FF2B5EF4-FFF2-40B4-BE49-F238E27FC236}">
                <a16:creationId xmlns:a16="http://schemas.microsoft.com/office/drawing/2014/main" id="{78BED198-311F-481B-874A-AF6C26085219}"/>
              </a:ext>
            </a:extLst>
          </p:cNvPr>
          <p:cNvSpPr>
            <a:spLocks noGrp="1"/>
          </p:cNvSpPr>
          <p:nvPr>
            <p:ph type="sldNum" sz="quarter" idx="12"/>
          </p:nvPr>
        </p:nvSpPr>
        <p:spPr/>
        <p:txBody>
          <a:bodyPr/>
          <a:lstStyle/>
          <a:p>
            <a:fld id="{260BABFF-207A-4E17-BB6B-068052E132E0}" type="slidenum">
              <a:rPr lang="en-US" smtClean="0"/>
              <a:pPr/>
              <a:t>11</a:t>
            </a:fld>
            <a:endParaRPr lang="en-US" dirty="0"/>
          </a:p>
        </p:txBody>
      </p:sp>
    </p:spTree>
    <p:extLst>
      <p:ext uri="{BB962C8B-B14F-4D97-AF65-F5344CB8AC3E}">
        <p14:creationId xmlns:p14="http://schemas.microsoft.com/office/powerpoint/2010/main" val="387827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Early Termination of Trials</a:t>
            </a:r>
          </a:p>
        </p:txBody>
      </p:sp>
      <p:sp>
        <p:nvSpPr>
          <p:cNvPr id="3" name="Content Placeholder 2"/>
          <p:cNvSpPr>
            <a:spLocks noGrp="1"/>
          </p:cNvSpPr>
          <p:nvPr>
            <p:ph idx="1"/>
          </p:nvPr>
        </p:nvSpPr>
        <p:spPr/>
        <p:txBody>
          <a:bodyPr>
            <a:normAutofit lnSpcReduction="10000"/>
          </a:bodyPr>
          <a:lstStyle/>
          <a:p>
            <a:pPr>
              <a:spcBef>
                <a:spcPct val="25000"/>
              </a:spcBef>
            </a:pPr>
            <a:r>
              <a:rPr lang="en-US" dirty="0"/>
              <a:t>Based on accumulated data from the trial:</a:t>
            </a:r>
          </a:p>
          <a:p>
            <a:pPr lvl="1">
              <a:spcBef>
                <a:spcPct val="25000"/>
              </a:spcBef>
            </a:pPr>
            <a:r>
              <a:rPr lang="en-US" dirty="0"/>
              <a:t>Unequivocal evidence of treatment benefit or harm</a:t>
            </a:r>
          </a:p>
          <a:p>
            <a:pPr lvl="1">
              <a:spcBef>
                <a:spcPct val="25000"/>
              </a:spcBef>
            </a:pPr>
            <a:r>
              <a:rPr lang="en-US" dirty="0"/>
              <a:t>Unexpected, unacceptable side effects</a:t>
            </a:r>
          </a:p>
          <a:p>
            <a:pPr lvl="1">
              <a:spcBef>
                <a:spcPct val="25000"/>
              </a:spcBef>
            </a:pPr>
            <a:r>
              <a:rPr lang="en-US" dirty="0"/>
              <a:t>No emerging trends and no reasonable chance of demonstrating benefit</a:t>
            </a:r>
          </a:p>
          <a:p>
            <a:pPr>
              <a:buFontTx/>
              <a:buNone/>
            </a:pPr>
            <a:endParaRPr lang="en-US" sz="2200" dirty="0"/>
          </a:p>
          <a:p>
            <a:pPr>
              <a:spcBef>
                <a:spcPct val="25000"/>
              </a:spcBef>
            </a:pPr>
            <a:r>
              <a:rPr lang="en-US" dirty="0"/>
              <a:t>Based on overall progress of the trial:</a:t>
            </a:r>
          </a:p>
          <a:p>
            <a:pPr lvl="1">
              <a:spcBef>
                <a:spcPct val="25000"/>
              </a:spcBef>
            </a:pPr>
            <a:r>
              <a:rPr lang="en-US" dirty="0"/>
              <a:t>Failure to include enough patients at a sufficient rate</a:t>
            </a:r>
          </a:p>
          <a:p>
            <a:pPr lvl="1">
              <a:spcBef>
                <a:spcPct val="25000"/>
              </a:spcBef>
            </a:pPr>
            <a:r>
              <a:rPr lang="en-US" dirty="0"/>
              <a:t>Lack of compliance in a large number of patients</a:t>
            </a:r>
          </a:p>
          <a:p>
            <a:pPr lvl="1">
              <a:spcBef>
                <a:spcPct val="25000"/>
              </a:spcBef>
            </a:pPr>
            <a:r>
              <a:rPr lang="en-US" dirty="0"/>
              <a:t>Poor follow-up</a:t>
            </a:r>
          </a:p>
          <a:p>
            <a:pPr lvl="1">
              <a:spcBef>
                <a:spcPct val="25000"/>
              </a:spcBef>
            </a:pPr>
            <a:r>
              <a:rPr lang="en-US" dirty="0"/>
              <a:t>Poor data quality</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12</a:t>
            </a:fld>
            <a:endParaRPr lang="en-US" dirty="0"/>
          </a:p>
        </p:txBody>
      </p:sp>
    </p:spTree>
    <p:extLst>
      <p:ext uri="{BB962C8B-B14F-4D97-AF65-F5344CB8AC3E}">
        <p14:creationId xmlns:p14="http://schemas.microsoft.com/office/powerpoint/2010/main" val="19605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55CD-D20E-40F5-8A13-2382CBDF46EA}"/>
              </a:ext>
            </a:extLst>
          </p:cNvPr>
          <p:cNvSpPr>
            <a:spLocks noGrp="1"/>
          </p:cNvSpPr>
          <p:nvPr>
            <p:ph type="title"/>
          </p:nvPr>
        </p:nvSpPr>
        <p:spPr/>
        <p:txBody>
          <a:bodyPr>
            <a:normAutofit fontScale="90000"/>
          </a:bodyPr>
          <a:lstStyle/>
          <a:p>
            <a:r>
              <a:rPr lang="en-US" dirty="0"/>
              <a:t>The Original Adaptive Design:  Interim Monitoring</a:t>
            </a:r>
          </a:p>
        </p:txBody>
      </p:sp>
      <p:sp>
        <p:nvSpPr>
          <p:cNvPr id="4" name="Slide Number Placeholder 3">
            <a:extLst>
              <a:ext uri="{FF2B5EF4-FFF2-40B4-BE49-F238E27FC236}">
                <a16:creationId xmlns:a16="http://schemas.microsoft.com/office/drawing/2014/main" id="{BFA990F7-F353-4596-9F78-893693BC3BA2}"/>
              </a:ext>
            </a:extLst>
          </p:cNvPr>
          <p:cNvSpPr>
            <a:spLocks noGrp="1"/>
          </p:cNvSpPr>
          <p:nvPr>
            <p:ph type="sldNum" sz="quarter" idx="12"/>
          </p:nvPr>
        </p:nvSpPr>
        <p:spPr/>
        <p:txBody>
          <a:bodyPr/>
          <a:lstStyle/>
          <a:p>
            <a:fld id="{260BABFF-207A-4E17-BB6B-068052E132E0}" type="slidenum">
              <a:rPr lang="en-US" smtClean="0"/>
              <a:pPr/>
              <a:t>13</a:t>
            </a:fld>
            <a:endParaRPr lang="en-US" dirty="0"/>
          </a:p>
        </p:txBody>
      </p:sp>
      <p:pic>
        <p:nvPicPr>
          <p:cNvPr id="2050" name="Picture 2" descr="A diagram depicting an example trial using a group sequential design. There are two interims specified across the timeline of the trial at which there are possible early stops. Interim 1 allows for early stops on the basis of a progression-free survival assessment. Interim 2 allows for early stops on the basis of an overall survival assessment. After the trial ends, an overall survival assessment is also carried out. In this example trial, participants are randomised onto one of two arms. In the first arm, the participants receive treatment one. In the second arm, participants receive a combination of treatment one and treatment two.">
            <a:extLst>
              <a:ext uri="{FF2B5EF4-FFF2-40B4-BE49-F238E27FC236}">
                <a16:creationId xmlns:a16="http://schemas.microsoft.com/office/drawing/2014/main" id="{51DDA849-BE0F-4EC5-91BF-335A448907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39589" y="1937006"/>
            <a:ext cx="9581301" cy="40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3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 early (statistically)</a:t>
            </a:r>
          </a:p>
        </p:txBody>
      </p:sp>
      <p:sp>
        <p:nvSpPr>
          <p:cNvPr id="3" name="Content Placeholder 2"/>
          <p:cNvSpPr>
            <a:spLocks noGrp="1"/>
          </p:cNvSpPr>
          <p:nvPr>
            <p:ph idx="1"/>
          </p:nvPr>
        </p:nvSpPr>
        <p:spPr>
          <a:xfrm>
            <a:off x="838199" y="2116393"/>
            <a:ext cx="10158197" cy="4060569"/>
          </a:xfrm>
        </p:spPr>
        <p:txBody>
          <a:bodyPr/>
          <a:lstStyle/>
          <a:p>
            <a:r>
              <a:rPr lang="en-US" dirty="0"/>
              <a:t>The important things are to…</a:t>
            </a:r>
          </a:p>
          <a:p>
            <a:pPr lvl="1"/>
            <a:r>
              <a:rPr lang="en-US" dirty="0"/>
              <a:t>Define </a:t>
            </a:r>
            <a:r>
              <a:rPr lang="en-US" i="1" dirty="0"/>
              <a:t>a priori</a:t>
            </a:r>
            <a:r>
              <a:rPr lang="en-US" dirty="0"/>
              <a:t> how many interim “looks” you want to do</a:t>
            </a:r>
          </a:p>
          <a:p>
            <a:pPr lvl="1"/>
            <a:r>
              <a:rPr lang="en-US" dirty="0"/>
              <a:t>The trade-off with stopping earlier vs. later (clearly define boundary type)</a:t>
            </a:r>
          </a:p>
          <a:p>
            <a:r>
              <a:rPr lang="en-US" dirty="0"/>
              <a:t>There are many, many different methods that have been proposed (e.g., Pocock, O’Brien-Fleming, </a:t>
            </a:r>
            <a:r>
              <a:rPr lang="en-US" dirty="0" err="1"/>
              <a:t>Haybittle-Peto</a:t>
            </a:r>
            <a:r>
              <a:rPr lang="en-US" dirty="0"/>
              <a:t>, alpha spending, etc.)</a:t>
            </a:r>
          </a:p>
          <a:p>
            <a:r>
              <a:rPr lang="en-US" dirty="0"/>
              <a:t>There is “no free lunch” with interim monitoring, you have trade-offs with sample size, type I/II errors, and the number of looks</a:t>
            </a:r>
          </a:p>
          <a:p>
            <a:pPr lvl="1"/>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14</a:t>
            </a:fld>
            <a:endParaRPr lang="en-US" dirty="0"/>
          </a:p>
        </p:txBody>
      </p:sp>
    </p:spTree>
    <p:extLst>
      <p:ext uri="{BB962C8B-B14F-4D97-AF65-F5344CB8AC3E}">
        <p14:creationId xmlns:p14="http://schemas.microsoft.com/office/powerpoint/2010/main" val="19481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E9F2-325E-424D-8546-2E22D61365A3}"/>
              </a:ext>
            </a:extLst>
          </p:cNvPr>
          <p:cNvSpPr>
            <a:spLocks noGrp="1"/>
          </p:cNvSpPr>
          <p:nvPr>
            <p:ph type="title"/>
          </p:nvPr>
        </p:nvSpPr>
        <p:spPr/>
        <p:txBody>
          <a:bodyPr/>
          <a:lstStyle/>
          <a:p>
            <a:r>
              <a:rPr lang="en-US" dirty="0"/>
              <a:t>When to “look”</a:t>
            </a:r>
          </a:p>
        </p:txBody>
      </p:sp>
      <p:sp>
        <p:nvSpPr>
          <p:cNvPr id="3" name="Content Placeholder 2">
            <a:extLst>
              <a:ext uri="{FF2B5EF4-FFF2-40B4-BE49-F238E27FC236}">
                <a16:creationId xmlns:a16="http://schemas.microsoft.com/office/drawing/2014/main" id="{447617F0-AA43-44E7-81AA-D9B88A9EC1D7}"/>
              </a:ext>
            </a:extLst>
          </p:cNvPr>
          <p:cNvSpPr>
            <a:spLocks noGrp="1"/>
          </p:cNvSpPr>
          <p:nvPr>
            <p:ph idx="1"/>
          </p:nvPr>
        </p:nvSpPr>
        <p:spPr/>
        <p:txBody>
          <a:bodyPr/>
          <a:lstStyle/>
          <a:p>
            <a:r>
              <a:rPr lang="en-US" dirty="0"/>
              <a:t>Can vary depending on purpose (e.g., stopping early for futility and/or efficacy, safety monitoring, enrollment reports, etc.)</a:t>
            </a:r>
          </a:p>
          <a:p>
            <a:r>
              <a:rPr lang="en-US" dirty="0"/>
              <a:t>Can be spaced in terms of calendar time or the available data</a:t>
            </a:r>
          </a:p>
          <a:p>
            <a:pPr lvl="1"/>
            <a:r>
              <a:rPr lang="en-US" dirty="0"/>
              <a:t>Calendar time (equal): every six months</a:t>
            </a:r>
          </a:p>
          <a:p>
            <a:pPr lvl="1"/>
            <a:r>
              <a:rPr lang="en-US" dirty="0"/>
              <a:t>Calendar time (unequal): monthly for 4 months, then every 3 months</a:t>
            </a:r>
          </a:p>
          <a:p>
            <a:pPr lvl="1"/>
            <a:r>
              <a:rPr lang="en-US" dirty="0"/>
              <a:t>Data (equal): every 50 participants/events</a:t>
            </a:r>
          </a:p>
          <a:p>
            <a:pPr lvl="1"/>
            <a:r>
              <a:rPr lang="en-US" dirty="0"/>
              <a:t>Data (unequal): after 10, 25, 50 events, then every 50 events</a:t>
            </a:r>
          </a:p>
          <a:p>
            <a:r>
              <a:rPr lang="en-US" dirty="0"/>
              <a:t>Lots of flexibility, but should be defined </a:t>
            </a:r>
            <a:r>
              <a:rPr lang="en-US" i="1" u="sng" dirty="0"/>
              <a:t>a priori</a:t>
            </a:r>
            <a:r>
              <a:rPr lang="en-US" dirty="0"/>
              <a:t>!!!</a:t>
            </a:r>
          </a:p>
        </p:txBody>
      </p:sp>
      <p:sp>
        <p:nvSpPr>
          <p:cNvPr id="4" name="Slide Number Placeholder 3">
            <a:extLst>
              <a:ext uri="{FF2B5EF4-FFF2-40B4-BE49-F238E27FC236}">
                <a16:creationId xmlns:a16="http://schemas.microsoft.com/office/drawing/2014/main" id="{D2691358-C851-4C67-BB33-D1A00F60215C}"/>
              </a:ext>
            </a:extLst>
          </p:cNvPr>
          <p:cNvSpPr>
            <a:spLocks noGrp="1"/>
          </p:cNvSpPr>
          <p:nvPr>
            <p:ph type="sldNum" sz="quarter" idx="12"/>
          </p:nvPr>
        </p:nvSpPr>
        <p:spPr/>
        <p:txBody>
          <a:bodyPr/>
          <a:lstStyle/>
          <a:p>
            <a:fld id="{260BABFF-207A-4E17-BB6B-068052E132E0}" type="slidenum">
              <a:rPr lang="en-US" smtClean="0"/>
              <a:pPr/>
              <a:t>15</a:t>
            </a:fld>
            <a:endParaRPr lang="en-US" dirty="0"/>
          </a:p>
        </p:txBody>
      </p:sp>
    </p:spTree>
    <p:extLst>
      <p:ext uri="{BB962C8B-B14F-4D97-AF65-F5344CB8AC3E}">
        <p14:creationId xmlns:p14="http://schemas.microsoft.com/office/powerpoint/2010/main" val="410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6698-C97C-4942-0B1A-F8AE596FCE57}"/>
              </a:ext>
            </a:extLst>
          </p:cNvPr>
          <p:cNvSpPr>
            <a:spLocks noGrp="1"/>
          </p:cNvSpPr>
          <p:nvPr>
            <p:ph type="title"/>
          </p:nvPr>
        </p:nvSpPr>
        <p:spPr>
          <a:xfrm>
            <a:off x="839788" y="905606"/>
            <a:ext cx="11104562" cy="785082"/>
          </a:xfrm>
        </p:spPr>
        <p:txBody>
          <a:bodyPr>
            <a:normAutofit fontScale="90000"/>
          </a:bodyPr>
          <a:lstStyle/>
          <a:p>
            <a:r>
              <a:rPr lang="en-US" dirty="0"/>
              <a:t>Group Sequential Methods vs. </a:t>
            </a:r>
            <a:r>
              <a:rPr lang="el-GR" dirty="0"/>
              <a:t>α</a:t>
            </a:r>
            <a:r>
              <a:rPr lang="en-US" dirty="0"/>
              <a:t>-Spending Functions</a:t>
            </a:r>
          </a:p>
        </p:txBody>
      </p:sp>
      <p:sp>
        <p:nvSpPr>
          <p:cNvPr id="5" name="Text Placeholder 4">
            <a:extLst>
              <a:ext uri="{FF2B5EF4-FFF2-40B4-BE49-F238E27FC236}">
                <a16:creationId xmlns:a16="http://schemas.microsoft.com/office/drawing/2014/main" id="{21299674-70FA-58C0-B7AA-8C50519B5F7E}"/>
              </a:ext>
            </a:extLst>
          </p:cNvPr>
          <p:cNvSpPr>
            <a:spLocks noGrp="1"/>
          </p:cNvSpPr>
          <p:nvPr>
            <p:ph type="body" idx="1"/>
          </p:nvPr>
        </p:nvSpPr>
        <p:spPr/>
        <p:txBody>
          <a:bodyPr/>
          <a:lstStyle/>
          <a:p>
            <a:r>
              <a:rPr lang="en-US" dirty="0"/>
              <a:t>Group Sequential Methods</a:t>
            </a:r>
          </a:p>
        </p:txBody>
      </p:sp>
      <p:sp>
        <p:nvSpPr>
          <p:cNvPr id="6" name="Content Placeholder 5">
            <a:extLst>
              <a:ext uri="{FF2B5EF4-FFF2-40B4-BE49-F238E27FC236}">
                <a16:creationId xmlns:a16="http://schemas.microsoft.com/office/drawing/2014/main" id="{EBE7FB09-0F1A-B0D9-9C0E-D1A242BC25C2}"/>
              </a:ext>
            </a:extLst>
          </p:cNvPr>
          <p:cNvSpPr>
            <a:spLocks noGrp="1"/>
          </p:cNvSpPr>
          <p:nvPr>
            <p:ph sz="half" idx="2"/>
          </p:nvPr>
        </p:nvSpPr>
        <p:spPr/>
        <p:txBody>
          <a:bodyPr>
            <a:normAutofit fontScale="92500"/>
          </a:bodyPr>
          <a:lstStyle/>
          <a:p>
            <a:pPr marL="514350" indent="-514350">
              <a:buFont typeface="+mj-lt"/>
              <a:buAutoNum type="arabicPeriod"/>
            </a:pPr>
            <a:r>
              <a:rPr lang="en-US" dirty="0"/>
              <a:t>Predates alpha-spending, overall design calibrated for planned interim analyses to control the type I error rate (</a:t>
            </a:r>
            <a:r>
              <a:rPr lang="el-GR" dirty="0"/>
              <a:t>α</a:t>
            </a:r>
            <a:r>
              <a:rPr lang="en-US" dirty="0"/>
              <a:t>)</a:t>
            </a:r>
          </a:p>
          <a:p>
            <a:pPr marL="514350" indent="-514350">
              <a:buFont typeface="+mj-lt"/>
              <a:buAutoNum type="arabicPeriod"/>
            </a:pPr>
            <a:r>
              <a:rPr lang="en-US" dirty="0"/>
              <a:t>Prespecified number of interim looks at study data</a:t>
            </a:r>
          </a:p>
          <a:p>
            <a:pPr marL="514350" indent="-514350">
              <a:buFont typeface="+mj-lt"/>
              <a:buAutoNum type="arabicPeriod"/>
            </a:pPr>
            <a:r>
              <a:rPr lang="en-US" dirty="0"/>
              <a:t>Three common boundary categories: Pocock, Peto, and O’Brien-Fleming</a:t>
            </a:r>
          </a:p>
        </p:txBody>
      </p:sp>
      <p:sp>
        <p:nvSpPr>
          <p:cNvPr id="7" name="Text Placeholder 6">
            <a:extLst>
              <a:ext uri="{FF2B5EF4-FFF2-40B4-BE49-F238E27FC236}">
                <a16:creationId xmlns:a16="http://schemas.microsoft.com/office/drawing/2014/main" id="{194EA900-6DCA-263C-1F67-A9F23A19C273}"/>
              </a:ext>
            </a:extLst>
          </p:cNvPr>
          <p:cNvSpPr>
            <a:spLocks noGrp="1"/>
          </p:cNvSpPr>
          <p:nvPr>
            <p:ph type="body" sz="quarter" idx="3"/>
          </p:nvPr>
        </p:nvSpPr>
        <p:spPr/>
        <p:txBody>
          <a:bodyPr/>
          <a:lstStyle/>
          <a:p>
            <a:r>
              <a:rPr lang="en-US" dirty="0"/>
              <a:t>Alpha-Spending Functions</a:t>
            </a:r>
          </a:p>
        </p:txBody>
      </p:sp>
      <p:sp>
        <p:nvSpPr>
          <p:cNvPr id="8" name="Content Placeholder 7">
            <a:extLst>
              <a:ext uri="{FF2B5EF4-FFF2-40B4-BE49-F238E27FC236}">
                <a16:creationId xmlns:a16="http://schemas.microsoft.com/office/drawing/2014/main" id="{9C13007C-8D7E-86E8-B167-2FDF3C350001}"/>
              </a:ext>
            </a:extLst>
          </p:cNvPr>
          <p:cNvSpPr>
            <a:spLocks noGrp="1"/>
          </p:cNvSpPr>
          <p:nvPr>
            <p:ph sz="quarter" idx="4"/>
          </p:nvPr>
        </p:nvSpPr>
        <p:spPr/>
        <p:txBody>
          <a:bodyPr>
            <a:normAutofit fontScale="92500"/>
          </a:bodyPr>
          <a:lstStyle/>
          <a:p>
            <a:pPr marL="514350" indent="-514350">
              <a:buFont typeface="+mj-lt"/>
              <a:buAutoNum type="arabicPeriod"/>
            </a:pPr>
            <a:r>
              <a:rPr lang="en-US" dirty="0"/>
              <a:t>Newer approach that “spends” overall alpha over the study</a:t>
            </a:r>
          </a:p>
          <a:p>
            <a:pPr marL="514350" indent="-514350">
              <a:buFont typeface="+mj-lt"/>
              <a:buAutoNum type="arabicPeriod"/>
            </a:pPr>
            <a:r>
              <a:rPr lang="en-US" dirty="0"/>
              <a:t>More flexible, allows for unplanned/unanticipated, unequally spaced, and different weights for interim looks</a:t>
            </a:r>
          </a:p>
          <a:p>
            <a:pPr marL="514350" indent="-514350">
              <a:buFont typeface="+mj-lt"/>
              <a:buAutoNum type="arabicPeriod"/>
            </a:pPr>
            <a:r>
              <a:rPr lang="en-US" dirty="0"/>
              <a:t>Can adopt group sequential boundary style, or have more flexibility </a:t>
            </a:r>
          </a:p>
        </p:txBody>
      </p:sp>
      <p:sp>
        <p:nvSpPr>
          <p:cNvPr id="4" name="Slide Number Placeholder 3">
            <a:extLst>
              <a:ext uri="{FF2B5EF4-FFF2-40B4-BE49-F238E27FC236}">
                <a16:creationId xmlns:a16="http://schemas.microsoft.com/office/drawing/2014/main" id="{32CC1C58-A8A1-26B8-33DA-466F3809F080}"/>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42304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49BF35-182A-7D3D-1EDF-8A2A49DF1BA8}"/>
              </a:ext>
            </a:extLst>
          </p:cNvPr>
          <p:cNvSpPr>
            <a:spLocks noGrp="1"/>
          </p:cNvSpPr>
          <p:nvPr>
            <p:ph type="title"/>
          </p:nvPr>
        </p:nvSpPr>
        <p:spPr/>
        <p:txBody>
          <a:bodyPr/>
          <a:lstStyle/>
          <a:p>
            <a:r>
              <a:rPr lang="en-US" dirty="0"/>
              <a:t>Additional Futility Monitoring Approaches</a:t>
            </a:r>
          </a:p>
        </p:txBody>
      </p:sp>
      <p:sp>
        <p:nvSpPr>
          <p:cNvPr id="9" name="Content Placeholder 8">
            <a:extLst>
              <a:ext uri="{FF2B5EF4-FFF2-40B4-BE49-F238E27FC236}">
                <a16:creationId xmlns:a16="http://schemas.microsoft.com/office/drawing/2014/main" id="{5AA39ECE-FE44-C466-4A30-8E04C2B73F41}"/>
              </a:ext>
            </a:extLst>
          </p:cNvPr>
          <p:cNvSpPr>
            <a:spLocks noGrp="1"/>
          </p:cNvSpPr>
          <p:nvPr>
            <p:ph idx="1"/>
          </p:nvPr>
        </p:nvSpPr>
        <p:spPr>
          <a:xfrm>
            <a:off x="838200" y="2116393"/>
            <a:ext cx="10706100" cy="4060569"/>
          </a:xfrm>
        </p:spPr>
        <p:txBody>
          <a:bodyPr>
            <a:normAutofit lnSpcReduction="10000"/>
          </a:bodyPr>
          <a:lstStyle/>
          <a:p>
            <a:pPr marL="0" indent="0">
              <a:buNone/>
            </a:pPr>
            <a:r>
              <a:rPr lang="en-US" dirty="0"/>
              <a:t>In addition to group sequential methods or alpha-spending, other approaches to evaluate futility are available:</a:t>
            </a:r>
          </a:p>
          <a:p>
            <a:r>
              <a:rPr lang="en-US" b="1" dirty="0"/>
              <a:t>Conditional Power: </a:t>
            </a:r>
            <a:r>
              <a:rPr lang="en-US" dirty="0"/>
              <a:t>a frequentist measure, the probability of seeing a significant effect at the end of the trial based on the current trend in the data and making specific assumptions for remaining participants</a:t>
            </a:r>
          </a:p>
          <a:p>
            <a:r>
              <a:rPr lang="en-US" b="1" dirty="0"/>
              <a:t>Predictive Probability of Success (</a:t>
            </a:r>
            <a:r>
              <a:rPr lang="en-US" b="1" dirty="0" err="1"/>
              <a:t>PPoS</a:t>
            </a:r>
            <a:r>
              <a:rPr lang="en-US" b="1" dirty="0"/>
              <a:t>): </a:t>
            </a:r>
            <a:r>
              <a:rPr lang="en-US" dirty="0"/>
              <a:t>a Bayesian measure, updating the prior assumptions of the treatment effect with observed data and averaging the conditional power over this posterior distribution</a:t>
            </a:r>
          </a:p>
          <a:p>
            <a:pPr marL="0" indent="0">
              <a:buNone/>
            </a:pPr>
            <a:r>
              <a:rPr lang="en-US" dirty="0"/>
              <a:t>Both approaches define a threshold (e.g., &lt;10%) to recommend futility, or may leverage group sequential-like boundaries </a:t>
            </a:r>
            <a:r>
              <a:rPr lang="en-US"/>
              <a:t>for thresholds</a:t>
            </a:r>
            <a:endParaRPr lang="en-US" dirty="0"/>
          </a:p>
        </p:txBody>
      </p:sp>
      <p:sp>
        <p:nvSpPr>
          <p:cNvPr id="7" name="Slide Number Placeholder 6">
            <a:extLst>
              <a:ext uri="{FF2B5EF4-FFF2-40B4-BE49-F238E27FC236}">
                <a16:creationId xmlns:a16="http://schemas.microsoft.com/office/drawing/2014/main" id="{D97AE88A-8C2E-31E5-2E7F-FF28A0E7D5D9}"/>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383246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49BF35-182A-7D3D-1EDF-8A2A49DF1BA8}"/>
              </a:ext>
            </a:extLst>
          </p:cNvPr>
          <p:cNvSpPr>
            <a:spLocks noGrp="1"/>
          </p:cNvSpPr>
          <p:nvPr>
            <p:ph type="title"/>
          </p:nvPr>
        </p:nvSpPr>
        <p:spPr/>
        <p:txBody>
          <a:bodyPr/>
          <a:lstStyle/>
          <a:p>
            <a:r>
              <a:rPr lang="en-US" dirty="0"/>
              <a:t>Additional Efficacy Monitoring Approaches</a:t>
            </a:r>
          </a:p>
        </p:txBody>
      </p:sp>
      <p:sp>
        <p:nvSpPr>
          <p:cNvPr id="9" name="Content Placeholder 8">
            <a:extLst>
              <a:ext uri="{FF2B5EF4-FFF2-40B4-BE49-F238E27FC236}">
                <a16:creationId xmlns:a16="http://schemas.microsoft.com/office/drawing/2014/main" id="{5AA39ECE-FE44-C466-4A30-8E04C2B73F41}"/>
              </a:ext>
            </a:extLst>
          </p:cNvPr>
          <p:cNvSpPr>
            <a:spLocks noGrp="1"/>
          </p:cNvSpPr>
          <p:nvPr>
            <p:ph idx="1"/>
          </p:nvPr>
        </p:nvSpPr>
        <p:spPr>
          <a:xfrm>
            <a:off x="838200" y="2116393"/>
            <a:ext cx="11106150" cy="4605082"/>
          </a:xfrm>
        </p:spPr>
        <p:txBody>
          <a:bodyPr>
            <a:normAutofit fontScale="92500" lnSpcReduction="20000"/>
          </a:bodyPr>
          <a:lstStyle/>
          <a:p>
            <a:r>
              <a:rPr lang="en-US" dirty="0"/>
              <a:t>Conditional power and </a:t>
            </a:r>
            <a:r>
              <a:rPr lang="en-US" dirty="0" err="1"/>
              <a:t>PPoS</a:t>
            </a:r>
            <a:r>
              <a:rPr lang="en-US" dirty="0"/>
              <a:t> can be applied in conjunction with efficacy monitoring approaches, but require some additional considerations</a:t>
            </a:r>
          </a:p>
          <a:p>
            <a:r>
              <a:rPr lang="en-US" dirty="0"/>
              <a:t>Since both measures calculate the probability of success </a:t>
            </a:r>
            <a:r>
              <a:rPr lang="en-US" i="1" dirty="0"/>
              <a:t>at the end of the study</a:t>
            </a:r>
            <a:r>
              <a:rPr lang="en-US" dirty="0"/>
              <a:t>, we cannot simply stop our study whenever there is a high (e.g., &gt;95%) probability, because the p-value/posterior probability may not be significant based on the observed data</a:t>
            </a:r>
          </a:p>
          <a:p>
            <a:r>
              <a:rPr lang="en-US" dirty="0"/>
              <a:t>Instead, we could potentially use such measures to estimate the probability of “success” based on all enrolled participants who do not have an outcome yet to determine if a potentially unplanned interim analysis for efficacy after all outcomes have been observed</a:t>
            </a:r>
          </a:p>
          <a:p>
            <a:r>
              <a:rPr lang="en-US" dirty="0"/>
              <a:t>However, a significant result is not guaranteed given we may find ourselves on the “boundary” of significance assuming the effect truly exists, and it may be worth continuing to the next planned interim analysis or study completion, or considering re-estimation procedures</a:t>
            </a:r>
          </a:p>
        </p:txBody>
      </p:sp>
      <p:sp>
        <p:nvSpPr>
          <p:cNvPr id="7" name="Slide Number Placeholder 6">
            <a:extLst>
              <a:ext uri="{FF2B5EF4-FFF2-40B4-BE49-F238E27FC236}">
                <a16:creationId xmlns:a16="http://schemas.microsoft.com/office/drawing/2014/main" id="{D97AE88A-8C2E-31E5-2E7F-FF28A0E7D5D9}"/>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325618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6B3-3A84-2F78-8395-C154D8CF20B9}"/>
              </a:ext>
            </a:extLst>
          </p:cNvPr>
          <p:cNvSpPr>
            <a:spLocks noGrp="1"/>
          </p:cNvSpPr>
          <p:nvPr>
            <p:ph type="title"/>
          </p:nvPr>
        </p:nvSpPr>
        <p:spPr/>
        <p:txBody>
          <a:bodyPr>
            <a:normAutofit fontScale="90000"/>
          </a:bodyPr>
          <a:lstStyle/>
          <a:p>
            <a:r>
              <a:rPr lang="en-US" dirty="0"/>
              <a:t>Binding or Non-Binding Interim Stopping Rules</a:t>
            </a:r>
          </a:p>
        </p:txBody>
      </p:sp>
      <p:sp>
        <p:nvSpPr>
          <p:cNvPr id="3" name="Content Placeholder 2">
            <a:extLst>
              <a:ext uri="{FF2B5EF4-FFF2-40B4-BE49-F238E27FC236}">
                <a16:creationId xmlns:a16="http://schemas.microsoft.com/office/drawing/2014/main" id="{937C5EC9-1143-02F6-00BC-B4C40B244037}"/>
              </a:ext>
            </a:extLst>
          </p:cNvPr>
          <p:cNvSpPr>
            <a:spLocks noGrp="1"/>
          </p:cNvSpPr>
          <p:nvPr>
            <p:ph idx="1"/>
          </p:nvPr>
        </p:nvSpPr>
        <p:spPr/>
        <p:txBody>
          <a:bodyPr/>
          <a:lstStyle/>
          <a:p>
            <a:r>
              <a:rPr lang="en-US" dirty="0"/>
              <a:t>Interim decision boundaries can be </a:t>
            </a:r>
            <a:r>
              <a:rPr lang="en-US" i="1" dirty="0"/>
              <a:t>binding</a:t>
            </a:r>
            <a:r>
              <a:rPr lang="en-US" dirty="0"/>
              <a:t> or </a:t>
            </a:r>
            <a:r>
              <a:rPr lang="en-US" i="1" dirty="0"/>
              <a:t>non-binding</a:t>
            </a:r>
            <a:r>
              <a:rPr lang="en-US" dirty="0"/>
              <a:t>, and are specified in the protocol/SAP for the DSMB (or other decision-making bodies) to use</a:t>
            </a:r>
          </a:p>
          <a:p>
            <a:r>
              <a:rPr lang="en-US" b="1" dirty="0"/>
              <a:t>Binding</a:t>
            </a:r>
            <a:r>
              <a:rPr lang="en-US" dirty="0"/>
              <a:t> decision rules must be followed regardless of other considerations [</a:t>
            </a:r>
            <a:r>
              <a:rPr lang="en-US" u="sng" dirty="0"/>
              <a:t>not</a:t>
            </a:r>
            <a:r>
              <a:rPr lang="en-US" dirty="0"/>
              <a:t> recommended in practice]</a:t>
            </a:r>
          </a:p>
          <a:p>
            <a:r>
              <a:rPr lang="en-US" b="1" dirty="0"/>
              <a:t>Non-binding</a:t>
            </a:r>
            <a:r>
              <a:rPr lang="en-US" dirty="0"/>
              <a:t> decision rules provide the DSMB with flexibility to continue a study if other information suggests potential benefits (e.g., important secondary outcomes, external study findings, etc.) [recommended in practice]</a:t>
            </a:r>
          </a:p>
        </p:txBody>
      </p:sp>
      <p:sp>
        <p:nvSpPr>
          <p:cNvPr id="4" name="Slide Number Placeholder 3">
            <a:extLst>
              <a:ext uri="{FF2B5EF4-FFF2-40B4-BE49-F238E27FC236}">
                <a16:creationId xmlns:a16="http://schemas.microsoft.com/office/drawing/2014/main" id="{C3EBA0FB-704B-4E4B-DC42-D28D18300205}"/>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297035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E6BB-0CAC-4702-B9E5-9383961A3502}"/>
              </a:ext>
            </a:extLst>
          </p:cNvPr>
          <p:cNvSpPr>
            <a:spLocks noGrp="1"/>
          </p:cNvSpPr>
          <p:nvPr>
            <p:ph type="title"/>
          </p:nvPr>
        </p:nvSpPr>
        <p:spPr/>
        <p:txBody>
          <a:bodyPr/>
          <a:lstStyle/>
          <a:p>
            <a:r>
              <a:rPr lang="en-US" dirty="0"/>
              <a:t>Some Background and Logistics</a:t>
            </a:r>
          </a:p>
        </p:txBody>
      </p:sp>
      <p:sp>
        <p:nvSpPr>
          <p:cNvPr id="3" name="Text Placeholder 2">
            <a:extLst>
              <a:ext uri="{FF2B5EF4-FFF2-40B4-BE49-F238E27FC236}">
                <a16:creationId xmlns:a16="http://schemas.microsoft.com/office/drawing/2014/main" id="{F50BAFFA-0EE7-4E8C-88D8-5A1F2750FC09}"/>
              </a:ext>
            </a:extLst>
          </p:cNvPr>
          <p:cNvSpPr>
            <a:spLocks noGrp="1"/>
          </p:cNvSpPr>
          <p:nvPr>
            <p:ph type="body" idx="1"/>
          </p:nvPr>
        </p:nvSpPr>
        <p:spPr/>
        <p:txBody>
          <a:bodyPr/>
          <a:lstStyle/>
          <a:p>
            <a:r>
              <a:rPr lang="en-US" dirty="0"/>
              <a:t>Some of the practical considerations</a:t>
            </a:r>
          </a:p>
        </p:txBody>
      </p:sp>
      <p:sp>
        <p:nvSpPr>
          <p:cNvPr id="4" name="Slide Number Placeholder 3">
            <a:extLst>
              <a:ext uri="{FF2B5EF4-FFF2-40B4-BE49-F238E27FC236}">
                <a16:creationId xmlns:a16="http://schemas.microsoft.com/office/drawing/2014/main" id="{A3B9099F-384E-4614-865A-B8488B44F12C}"/>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234940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5875266" cy="1018699"/>
          </a:xfrm>
        </p:spPr>
        <p:txBody>
          <a:bodyPr/>
          <a:lstStyle/>
          <a:p>
            <a:r>
              <a:rPr lang="en-US" dirty="0"/>
              <a:t>A Graphical Example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20</a:t>
            </a:fld>
            <a:endParaRPr lang="en-US" dirty="0"/>
          </a:p>
        </p:txBody>
      </p:sp>
      <p:pic>
        <p:nvPicPr>
          <p:cNvPr id="5" name="Picture 2" descr="App0008"/>
          <p:cNvPicPr>
            <a:picLocks noGrp="1" noChangeAspect="1" noChangeArrowheads="1"/>
          </p:cNvPicPr>
          <p:nvPr>
            <p:ph idx="1"/>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p:sp>
        <p:nvSpPr>
          <p:cNvPr id="6" name="Content Placeholder 2"/>
          <p:cNvSpPr txBox="1">
            <a:spLocks/>
          </p:cNvSpPr>
          <p:nvPr/>
        </p:nvSpPr>
        <p:spPr>
          <a:xfrm>
            <a:off x="838200" y="2116393"/>
            <a:ext cx="5257800" cy="4060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right we see an example of different stopping boundaries for a two-sided hypothesis test (e.g., H</a:t>
            </a:r>
            <a:r>
              <a:rPr lang="en-US" baseline="-25000" dirty="0"/>
              <a:t>0</a:t>
            </a:r>
            <a:r>
              <a:rPr lang="en-US" dirty="0"/>
              <a:t>: there is no difference between groups) </a:t>
            </a:r>
          </a:p>
          <a:p>
            <a:r>
              <a:rPr lang="en-US" dirty="0"/>
              <a:t>We’ll talk through some of the trade-offs for these boundaries…</a:t>
            </a:r>
          </a:p>
        </p:txBody>
      </p:sp>
      <p:sp>
        <p:nvSpPr>
          <p:cNvPr id="3" name="TextBox 2">
            <a:extLst>
              <a:ext uri="{FF2B5EF4-FFF2-40B4-BE49-F238E27FC236}">
                <a16:creationId xmlns:a16="http://schemas.microsoft.com/office/drawing/2014/main" id="{61940EF4-4B89-4CF3-A4AD-A07B63312D29}"/>
              </a:ext>
            </a:extLst>
          </p:cNvPr>
          <p:cNvSpPr txBox="1"/>
          <p:nvPr/>
        </p:nvSpPr>
        <p:spPr>
          <a:xfrm>
            <a:off x="10703551" y="1198342"/>
            <a:ext cx="1336810" cy="1477328"/>
          </a:xfrm>
          <a:prstGeom prst="rect">
            <a:avLst/>
          </a:prstGeom>
          <a:noFill/>
          <a:ln>
            <a:solidFill>
              <a:schemeClr val="tx1"/>
            </a:solidFill>
          </a:ln>
        </p:spPr>
        <p:txBody>
          <a:bodyPr wrap="square" rtlCol="0">
            <a:spAutoFit/>
          </a:bodyPr>
          <a:lstStyle/>
          <a:p>
            <a:r>
              <a:rPr lang="en-US" dirty="0"/>
              <a:t>Poor use of language, should be “fail to reject H</a:t>
            </a:r>
            <a:r>
              <a:rPr lang="en-US" baseline="-25000" dirty="0"/>
              <a:t>0</a:t>
            </a:r>
            <a:r>
              <a:rPr lang="en-US" dirty="0"/>
              <a:t>”</a:t>
            </a:r>
          </a:p>
        </p:txBody>
      </p:sp>
      <p:cxnSp>
        <p:nvCxnSpPr>
          <p:cNvPr id="8" name="Straight Arrow Connector 7">
            <a:extLst>
              <a:ext uri="{FF2B5EF4-FFF2-40B4-BE49-F238E27FC236}">
                <a16:creationId xmlns:a16="http://schemas.microsoft.com/office/drawing/2014/main" id="{67B990C1-8653-4996-9EE1-6BA7F1D5FFEA}"/>
              </a:ext>
            </a:extLst>
          </p:cNvPr>
          <p:cNvCxnSpPr/>
          <p:nvPr/>
        </p:nvCxnSpPr>
        <p:spPr>
          <a:xfrm flipH="1">
            <a:off x="10486670" y="2675670"/>
            <a:ext cx="211015" cy="187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92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2ED6-1056-4BF7-B095-2DEE53EB2F03}"/>
              </a:ext>
            </a:extLst>
          </p:cNvPr>
          <p:cNvSpPr>
            <a:spLocks noGrp="1"/>
          </p:cNvSpPr>
          <p:nvPr>
            <p:ph type="title"/>
          </p:nvPr>
        </p:nvSpPr>
        <p:spPr/>
        <p:txBody>
          <a:bodyPr/>
          <a:lstStyle/>
          <a:p>
            <a:r>
              <a:rPr lang="en-US" dirty="0"/>
              <a:t>Pocock Boundaries</a:t>
            </a:r>
          </a:p>
        </p:txBody>
      </p:sp>
      <p:sp>
        <p:nvSpPr>
          <p:cNvPr id="3" name="Content Placeholder 2">
            <a:extLst>
              <a:ext uri="{FF2B5EF4-FFF2-40B4-BE49-F238E27FC236}">
                <a16:creationId xmlns:a16="http://schemas.microsoft.com/office/drawing/2014/main" id="{8BC91D9D-E144-4B8C-8F73-BD491D9297AB}"/>
              </a:ext>
            </a:extLst>
          </p:cNvPr>
          <p:cNvSpPr>
            <a:spLocks noGrp="1"/>
          </p:cNvSpPr>
          <p:nvPr>
            <p:ph idx="1"/>
          </p:nvPr>
        </p:nvSpPr>
        <p:spPr>
          <a:xfrm>
            <a:off x="838200" y="2116393"/>
            <a:ext cx="5257800" cy="4060569"/>
          </a:xfrm>
        </p:spPr>
        <p:txBody>
          <a:bodyPr/>
          <a:lstStyle/>
          <a:p>
            <a:r>
              <a:rPr lang="en-US" dirty="0"/>
              <a:t>The simplest approach to using interim boundaries</a:t>
            </a:r>
          </a:p>
          <a:p>
            <a:r>
              <a:rPr lang="en-US" dirty="0"/>
              <a:t>Identify a constant critical value that maintains the correct overall type I error rate</a:t>
            </a:r>
          </a:p>
          <a:p>
            <a:r>
              <a:rPr lang="en-US" dirty="0"/>
              <a:t>Pros: aggressive to stopping early</a:t>
            </a:r>
          </a:p>
          <a:p>
            <a:r>
              <a:rPr lang="en-US" dirty="0"/>
              <a:t>Cons: substantial reduction in power and relatively large increase in max sample size</a:t>
            </a:r>
          </a:p>
        </p:txBody>
      </p:sp>
      <p:sp>
        <p:nvSpPr>
          <p:cNvPr id="4" name="Slide Number Placeholder 3">
            <a:extLst>
              <a:ext uri="{FF2B5EF4-FFF2-40B4-BE49-F238E27FC236}">
                <a16:creationId xmlns:a16="http://schemas.microsoft.com/office/drawing/2014/main" id="{4BDDCA39-32CB-465C-8EB9-F35AB6694330}"/>
              </a:ext>
            </a:extLst>
          </p:cNvPr>
          <p:cNvSpPr>
            <a:spLocks noGrp="1"/>
          </p:cNvSpPr>
          <p:nvPr>
            <p:ph type="sldNum" sz="quarter" idx="12"/>
          </p:nvPr>
        </p:nvSpPr>
        <p:spPr/>
        <p:txBody>
          <a:bodyPr/>
          <a:lstStyle/>
          <a:p>
            <a:fld id="{260BABFF-207A-4E17-BB6B-068052E132E0}" type="slidenum">
              <a:rPr lang="en-US" smtClean="0"/>
              <a:pPr/>
              <a:t>21</a:t>
            </a:fld>
            <a:endParaRPr lang="en-US" dirty="0"/>
          </a:p>
        </p:txBody>
      </p:sp>
      <p:pic>
        <p:nvPicPr>
          <p:cNvPr id="5" name="Picture 2" descr="App0008">
            <a:extLst>
              <a:ext uri="{FF2B5EF4-FFF2-40B4-BE49-F238E27FC236}">
                <a16:creationId xmlns:a16="http://schemas.microsoft.com/office/drawing/2014/main" id="{67F944B7-F984-4E85-B584-E441E2AADBFD}"/>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1155C92-6AD0-4135-9F4F-DA0780B3E137}"/>
                  </a:ext>
                </a:extLst>
              </p14:cNvPr>
              <p14:cNvContentPartPr/>
              <p14:nvPr/>
            </p14:nvContentPartPr>
            <p14:xfrm>
              <a:off x="8546424" y="2307336"/>
              <a:ext cx="1873080" cy="85320"/>
            </p14:xfrm>
          </p:contentPart>
        </mc:Choice>
        <mc:Fallback xmlns="">
          <p:pic>
            <p:nvPicPr>
              <p:cNvPr id="10" name="Ink 9">
                <a:extLst>
                  <a:ext uri="{FF2B5EF4-FFF2-40B4-BE49-F238E27FC236}">
                    <a16:creationId xmlns:a16="http://schemas.microsoft.com/office/drawing/2014/main" id="{71155C92-6AD0-4135-9F4F-DA0780B3E137}"/>
                  </a:ext>
                </a:extLst>
              </p:cNvPr>
              <p:cNvPicPr/>
              <p:nvPr/>
            </p:nvPicPr>
            <p:blipFill>
              <a:blip r:embed="rId4"/>
              <a:stretch>
                <a:fillRect/>
              </a:stretch>
            </p:blipFill>
            <p:spPr>
              <a:xfrm>
                <a:off x="8528784" y="2271696"/>
                <a:ext cx="1908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674DBFF-1D72-460C-8137-42EF88184A6E}"/>
                  </a:ext>
                </a:extLst>
              </p14:cNvPr>
              <p14:cNvContentPartPr/>
              <p14:nvPr/>
            </p14:nvContentPartPr>
            <p14:xfrm>
              <a:off x="8683224" y="4228296"/>
              <a:ext cx="1589760" cy="75600"/>
            </p14:xfrm>
          </p:contentPart>
        </mc:Choice>
        <mc:Fallback xmlns="">
          <p:pic>
            <p:nvPicPr>
              <p:cNvPr id="11" name="Ink 10">
                <a:extLst>
                  <a:ext uri="{FF2B5EF4-FFF2-40B4-BE49-F238E27FC236}">
                    <a16:creationId xmlns:a16="http://schemas.microsoft.com/office/drawing/2014/main" id="{6674DBFF-1D72-460C-8137-42EF88184A6E}"/>
                  </a:ext>
                </a:extLst>
              </p:cNvPr>
              <p:cNvPicPr/>
              <p:nvPr/>
            </p:nvPicPr>
            <p:blipFill>
              <a:blip r:embed="rId6"/>
              <a:stretch>
                <a:fillRect/>
              </a:stretch>
            </p:blipFill>
            <p:spPr>
              <a:xfrm>
                <a:off x="8665224" y="4192656"/>
                <a:ext cx="1625400" cy="147240"/>
              </a:xfrm>
              <a:prstGeom prst="rect">
                <a:avLst/>
              </a:prstGeom>
            </p:spPr>
          </p:pic>
        </mc:Fallback>
      </mc:AlternateContent>
    </p:spTree>
    <p:extLst>
      <p:ext uri="{BB962C8B-B14F-4D97-AF65-F5344CB8AC3E}">
        <p14:creationId xmlns:p14="http://schemas.microsoft.com/office/powerpoint/2010/main" val="3979175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B4E3D-7F01-471D-938E-2A4B2D9DD439}"/>
              </a:ext>
            </a:extLst>
          </p:cNvPr>
          <p:cNvSpPr>
            <a:spLocks noGrp="1"/>
          </p:cNvSpPr>
          <p:nvPr>
            <p:ph idx="1"/>
          </p:nvPr>
        </p:nvSpPr>
        <p:spPr>
          <a:xfrm>
            <a:off x="838200" y="2116393"/>
            <a:ext cx="5474681" cy="4363948"/>
          </a:xfrm>
        </p:spPr>
        <p:txBody>
          <a:bodyPr>
            <a:normAutofit/>
          </a:bodyPr>
          <a:lstStyle/>
          <a:p>
            <a:r>
              <a:rPr lang="en-US" dirty="0"/>
              <a:t>Use large critical values for boundaries early in the study and progressively reduce as the study progresses</a:t>
            </a:r>
          </a:p>
          <a:p>
            <a:r>
              <a:rPr lang="en-US" dirty="0"/>
              <a:t>Pros: final critical value is closer to fixed sample design, smaller max sample size than Pocock</a:t>
            </a:r>
          </a:p>
          <a:p>
            <a:r>
              <a:rPr lang="en-US" dirty="0"/>
              <a:t>Cons: less likely to stop early than Pocock boundaries</a:t>
            </a:r>
          </a:p>
        </p:txBody>
      </p:sp>
      <p:sp>
        <p:nvSpPr>
          <p:cNvPr id="4" name="Slide Number Placeholder 3">
            <a:extLst>
              <a:ext uri="{FF2B5EF4-FFF2-40B4-BE49-F238E27FC236}">
                <a16:creationId xmlns:a16="http://schemas.microsoft.com/office/drawing/2014/main" id="{51033FAE-4295-4093-B559-D82D74B0F026}"/>
              </a:ext>
            </a:extLst>
          </p:cNvPr>
          <p:cNvSpPr>
            <a:spLocks noGrp="1"/>
          </p:cNvSpPr>
          <p:nvPr>
            <p:ph type="sldNum" sz="quarter" idx="12"/>
          </p:nvPr>
        </p:nvSpPr>
        <p:spPr/>
        <p:txBody>
          <a:bodyPr/>
          <a:lstStyle/>
          <a:p>
            <a:fld id="{260BABFF-207A-4E17-BB6B-068052E132E0}" type="slidenum">
              <a:rPr lang="en-US" smtClean="0"/>
              <a:pPr/>
              <a:t>22</a:t>
            </a:fld>
            <a:endParaRPr lang="en-US" dirty="0"/>
          </a:p>
        </p:txBody>
      </p:sp>
      <p:pic>
        <p:nvPicPr>
          <p:cNvPr id="5" name="Picture 2" descr="App0008">
            <a:extLst>
              <a:ext uri="{FF2B5EF4-FFF2-40B4-BE49-F238E27FC236}">
                <a16:creationId xmlns:a16="http://schemas.microsoft.com/office/drawing/2014/main" id="{DD342415-B9D3-4720-9C9D-773E5100EA8F}"/>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p:sp>
        <p:nvSpPr>
          <p:cNvPr id="2" name="Title 1">
            <a:extLst>
              <a:ext uri="{FF2B5EF4-FFF2-40B4-BE49-F238E27FC236}">
                <a16:creationId xmlns:a16="http://schemas.microsoft.com/office/drawing/2014/main" id="{B71C7EAA-8DA7-4C36-8557-5B8F53B340D7}"/>
              </a:ext>
            </a:extLst>
          </p:cNvPr>
          <p:cNvSpPr>
            <a:spLocks noGrp="1"/>
          </p:cNvSpPr>
          <p:nvPr>
            <p:ph type="title"/>
          </p:nvPr>
        </p:nvSpPr>
        <p:spPr/>
        <p:txBody>
          <a:bodyPr/>
          <a:lstStyle/>
          <a:p>
            <a:r>
              <a:rPr lang="en-US" dirty="0"/>
              <a:t>O’Brien Fleming Boundaries</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81A3F61-706E-4636-9C99-645A66E5DFB9}"/>
                  </a:ext>
                </a:extLst>
              </p14:cNvPr>
              <p14:cNvContentPartPr/>
              <p14:nvPr/>
            </p14:nvContentPartPr>
            <p14:xfrm>
              <a:off x="8675400" y="4102440"/>
              <a:ext cx="1645200" cy="959400"/>
            </p14:xfrm>
          </p:contentPart>
        </mc:Choice>
        <mc:Fallback xmlns="">
          <p:pic>
            <p:nvPicPr>
              <p:cNvPr id="8" name="Ink 7">
                <a:extLst>
                  <a:ext uri="{FF2B5EF4-FFF2-40B4-BE49-F238E27FC236}">
                    <a16:creationId xmlns:a16="http://schemas.microsoft.com/office/drawing/2014/main" id="{C81A3F61-706E-4636-9C99-645A66E5DFB9}"/>
                  </a:ext>
                </a:extLst>
              </p:cNvPr>
              <p:cNvPicPr/>
              <p:nvPr/>
            </p:nvPicPr>
            <p:blipFill>
              <a:blip r:embed="rId4"/>
              <a:stretch>
                <a:fillRect/>
              </a:stretch>
            </p:blipFill>
            <p:spPr>
              <a:xfrm>
                <a:off x="8657760" y="4066800"/>
                <a:ext cx="1680840" cy="103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9CBFBC7-DE7B-4E81-9D80-59A19C63AB38}"/>
                  </a:ext>
                </a:extLst>
              </p14:cNvPr>
              <p14:cNvContentPartPr/>
              <p14:nvPr/>
            </p14:nvContentPartPr>
            <p14:xfrm>
              <a:off x="8678280" y="1587960"/>
              <a:ext cx="1681200" cy="960120"/>
            </p14:xfrm>
          </p:contentPart>
        </mc:Choice>
        <mc:Fallback xmlns="">
          <p:pic>
            <p:nvPicPr>
              <p:cNvPr id="9" name="Ink 8">
                <a:extLst>
                  <a:ext uri="{FF2B5EF4-FFF2-40B4-BE49-F238E27FC236}">
                    <a16:creationId xmlns:a16="http://schemas.microsoft.com/office/drawing/2014/main" id="{79CBFBC7-DE7B-4E81-9D80-59A19C63AB38}"/>
                  </a:ext>
                </a:extLst>
              </p:cNvPr>
              <p:cNvPicPr/>
              <p:nvPr/>
            </p:nvPicPr>
            <p:blipFill>
              <a:blip r:embed="rId6"/>
              <a:stretch>
                <a:fillRect/>
              </a:stretch>
            </p:blipFill>
            <p:spPr>
              <a:xfrm>
                <a:off x="8660640" y="1552320"/>
                <a:ext cx="1716840" cy="1031760"/>
              </a:xfrm>
              <a:prstGeom prst="rect">
                <a:avLst/>
              </a:prstGeom>
            </p:spPr>
          </p:pic>
        </mc:Fallback>
      </mc:AlternateContent>
    </p:spTree>
    <p:extLst>
      <p:ext uri="{BB962C8B-B14F-4D97-AF65-F5344CB8AC3E}">
        <p14:creationId xmlns:p14="http://schemas.microsoft.com/office/powerpoint/2010/main" val="230093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47E4D-A82B-4E34-866F-5227118AAAB9}"/>
              </a:ext>
            </a:extLst>
          </p:cNvPr>
          <p:cNvSpPr>
            <a:spLocks noGrp="1"/>
          </p:cNvSpPr>
          <p:nvPr>
            <p:ph idx="1"/>
          </p:nvPr>
        </p:nvSpPr>
        <p:spPr>
          <a:xfrm>
            <a:off x="838200" y="2116393"/>
            <a:ext cx="5474681" cy="4060569"/>
          </a:xfrm>
        </p:spPr>
        <p:txBody>
          <a:bodyPr/>
          <a:lstStyle/>
          <a:p>
            <a:r>
              <a:rPr lang="en-US" dirty="0"/>
              <a:t>Boundaries can be thought of as an in-between of Pocock and OBF</a:t>
            </a:r>
          </a:p>
          <a:p>
            <a:r>
              <a:rPr lang="en-US" dirty="0"/>
              <a:t>Pros: simple, critical value is close to that of fixed sample design</a:t>
            </a:r>
          </a:p>
          <a:p>
            <a:r>
              <a:rPr lang="en-US" dirty="0"/>
              <a:t>Cons: less likely to stop early, it may be impossible to find boundaries for certain combinations of type I error and number of interim analyses</a:t>
            </a:r>
          </a:p>
        </p:txBody>
      </p:sp>
      <p:sp>
        <p:nvSpPr>
          <p:cNvPr id="4" name="Slide Number Placeholder 3">
            <a:extLst>
              <a:ext uri="{FF2B5EF4-FFF2-40B4-BE49-F238E27FC236}">
                <a16:creationId xmlns:a16="http://schemas.microsoft.com/office/drawing/2014/main" id="{0F729CBE-1D1F-413C-8568-001A8E476927}"/>
              </a:ext>
            </a:extLst>
          </p:cNvPr>
          <p:cNvSpPr>
            <a:spLocks noGrp="1"/>
          </p:cNvSpPr>
          <p:nvPr>
            <p:ph type="sldNum" sz="quarter" idx="12"/>
          </p:nvPr>
        </p:nvSpPr>
        <p:spPr/>
        <p:txBody>
          <a:bodyPr/>
          <a:lstStyle/>
          <a:p>
            <a:fld id="{260BABFF-207A-4E17-BB6B-068052E132E0}" type="slidenum">
              <a:rPr lang="en-US" smtClean="0"/>
              <a:pPr/>
              <a:t>23</a:t>
            </a:fld>
            <a:endParaRPr lang="en-US" dirty="0"/>
          </a:p>
        </p:txBody>
      </p:sp>
      <p:pic>
        <p:nvPicPr>
          <p:cNvPr id="5" name="Picture 2" descr="App0008">
            <a:extLst>
              <a:ext uri="{FF2B5EF4-FFF2-40B4-BE49-F238E27FC236}">
                <a16:creationId xmlns:a16="http://schemas.microsoft.com/office/drawing/2014/main" id="{22F8E1B7-DFBD-4076-A073-1885C69C81DC}"/>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C2A8764-A4F8-4B28-9F23-4C16D26D1A49}"/>
                  </a:ext>
                </a:extLst>
              </p14:cNvPr>
              <p14:cNvContentPartPr/>
              <p14:nvPr/>
            </p14:nvContentPartPr>
            <p14:xfrm>
              <a:off x="8662080" y="2133720"/>
              <a:ext cx="1587240" cy="402480"/>
            </p14:xfrm>
          </p:contentPart>
        </mc:Choice>
        <mc:Fallback xmlns="">
          <p:pic>
            <p:nvPicPr>
              <p:cNvPr id="8" name="Ink 7">
                <a:extLst>
                  <a:ext uri="{FF2B5EF4-FFF2-40B4-BE49-F238E27FC236}">
                    <a16:creationId xmlns:a16="http://schemas.microsoft.com/office/drawing/2014/main" id="{FC2A8764-A4F8-4B28-9F23-4C16D26D1A49}"/>
                  </a:ext>
                </a:extLst>
              </p:cNvPr>
              <p:cNvPicPr/>
              <p:nvPr/>
            </p:nvPicPr>
            <p:blipFill>
              <a:blip r:embed="rId4"/>
              <a:stretch>
                <a:fillRect/>
              </a:stretch>
            </p:blipFill>
            <p:spPr>
              <a:xfrm>
                <a:off x="8644080" y="2097720"/>
                <a:ext cx="162288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F574075-9F2B-4748-A616-9287E30E35B9}"/>
                  </a:ext>
                </a:extLst>
              </p14:cNvPr>
              <p14:cNvContentPartPr/>
              <p14:nvPr/>
            </p14:nvContentPartPr>
            <p14:xfrm>
              <a:off x="8554440" y="4073280"/>
              <a:ext cx="1714320" cy="433800"/>
            </p14:xfrm>
          </p:contentPart>
        </mc:Choice>
        <mc:Fallback xmlns="">
          <p:pic>
            <p:nvPicPr>
              <p:cNvPr id="10" name="Ink 9">
                <a:extLst>
                  <a:ext uri="{FF2B5EF4-FFF2-40B4-BE49-F238E27FC236}">
                    <a16:creationId xmlns:a16="http://schemas.microsoft.com/office/drawing/2014/main" id="{AF574075-9F2B-4748-A616-9287E30E35B9}"/>
                  </a:ext>
                </a:extLst>
              </p:cNvPr>
              <p:cNvPicPr/>
              <p:nvPr/>
            </p:nvPicPr>
            <p:blipFill>
              <a:blip r:embed="rId6"/>
              <a:stretch>
                <a:fillRect/>
              </a:stretch>
            </p:blipFill>
            <p:spPr>
              <a:xfrm>
                <a:off x="8536440" y="4037640"/>
                <a:ext cx="1749960" cy="505440"/>
              </a:xfrm>
              <a:prstGeom prst="rect">
                <a:avLst/>
              </a:prstGeom>
            </p:spPr>
          </p:pic>
        </mc:Fallback>
      </mc:AlternateContent>
      <p:sp>
        <p:nvSpPr>
          <p:cNvPr id="2" name="Title 1">
            <a:extLst>
              <a:ext uri="{FF2B5EF4-FFF2-40B4-BE49-F238E27FC236}">
                <a16:creationId xmlns:a16="http://schemas.microsoft.com/office/drawing/2014/main" id="{46CCA460-5D45-4235-B036-9B1E66F12016}"/>
              </a:ext>
            </a:extLst>
          </p:cNvPr>
          <p:cNvSpPr>
            <a:spLocks noGrp="1"/>
          </p:cNvSpPr>
          <p:nvPr>
            <p:ph type="title"/>
          </p:nvPr>
        </p:nvSpPr>
        <p:spPr/>
        <p:txBody>
          <a:bodyPr/>
          <a:lstStyle/>
          <a:p>
            <a:r>
              <a:rPr lang="en-US" dirty="0" err="1"/>
              <a:t>Haybittle-Peto</a:t>
            </a:r>
            <a:r>
              <a:rPr lang="en-US" dirty="0"/>
              <a:t> Boundaries</a:t>
            </a:r>
          </a:p>
        </p:txBody>
      </p:sp>
    </p:spTree>
    <p:extLst>
      <p:ext uri="{BB962C8B-B14F-4D97-AF65-F5344CB8AC3E}">
        <p14:creationId xmlns:p14="http://schemas.microsoft.com/office/powerpoint/2010/main" val="3552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Sample Size Trade-Off</a:t>
            </a:r>
          </a:p>
        </p:txBody>
      </p:sp>
      <p:sp>
        <p:nvSpPr>
          <p:cNvPr id="3" name="Content Placeholder 2"/>
          <p:cNvSpPr>
            <a:spLocks noGrp="1"/>
          </p:cNvSpPr>
          <p:nvPr>
            <p:ph idx="1"/>
          </p:nvPr>
        </p:nvSpPr>
        <p:spPr>
          <a:xfrm>
            <a:off x="838200" y="2116393"/>
            <a:ext cx="7198895" cy="4060569"/>
          </a:xfrm>
        </p:spPr>
        <p:txBody>
          <a:bodyPr>
            <a:normAutofit/>
          </a:bodyPr>
          <a:lstStyle/>
          <a:p>
            <a:r>
              <a:rPr lang="en-US" dirty="0"/>
              <a:t>Sample size is now a “random variable” (it is no longer fixed when we use interim monitoring since we could stop early and therefore would need a smaller sample size)</a:t>
            </a:r>
          </a:p>
          <a:p>
            <a:r>
              <a:rPr lang="en-US" u="sng" dirty="0"/>
              <a:t>Expected sample size</a:t>
            </a:r>
            <a:r>
              <a:rPr lang="en-US" dirty="0"/>
              <a:t> is an estimate for the </a:t>
            </a:r>
            <a:r>
              <a:rPr lang="en-US" i="1" dirty="0"/>
              <a:t>sample size (n)</a:t>
            </a:r>
            <a:r>
              <a:rPr lang="en-US" dirty="0"/>
              <a:t> we would expect on average given our assumptions, the </a:t>
            </a:r>
            <a:r>
              <a:rPr lang="en-US" u="sng" dirty="0"/>
              <a:t>maximum sample size</a:t>
            </a:r>
            <a:r>
              <a:rPr lang="en-US" dirty="0"/>
              <a:t> is the </a:t>
            </a:r>
            <a:r>
              <a:rPr lang="en-US" i="1" dirty="0"/>
              <a:t>n</a:t>
            </a:r>
            <a:r>
              <a:rPr lang="en-US" dirty="0"/>
              <a:t> we will have to observe if we do not stop early</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24</a:t>
            </a:fld>
            <a:endParaRPr lang="en-US" dirty="0"/>
          </a:p>
        </p:txBody>
      </p:sp>
      <p:pic>
        <p:nvPicPr>
          <p:cNvPr id="3078" name="Picture 6" descr="Image result for scale clipart">
            <a:extLst>
              <a:ext uri="{FF2B5EF4-FFF2-40B4-BE49-F238E27FC236}">
                <a16:creationId xmlns:a16="http://schemas.microsoft.com/office/drawing/2014/main" id="{220F4CD8-0D61-4D61-9208-E0FA89652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095" y="2242686"/>
            <a:ext cx="3823233" cy="3427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4E9B8A-FB5E-484D-9DFB-8889AB67B2B1}"/>
              </a:ext>
            </a:extLst>
          </p:cNvPr>
          <p:cNvSpPr txBox="1"/>
          <p:nvPr/>
        </p:nvSpPr>
        <p:spPr>
          <a:xfrm>
            <a:off x="8094846" y="4263993"/>
            <a:ext cx="1058779" cy="646331"/>
          </a:xfrm>
          <a:prstGeom prst="rect">
            <a:avLst/>
          </a:prstGeom>
          <a:noFill/>
        </p:spPr>
        <p:txBody>
          <a:bodyPr wrap="square" rtlCol="0">
            <a:spAutoFit/>
          </a:bodyPr>
          <a:lstStyle/>
          <a:p>
            <a:pPr algn="ctr"/>
            <a:r>
              <a:rPr lang="en-US" dirty="0">
                <a:solidFill>
                  <a:schemeClr val="bg1"/>
                </a:solidFill>
              </a:rPr>
              <a:t>Stopping Early</a:t>
            </a:r>
          </a:p>
        </p:txBody>
      </p:sp>
      <p:sp>
        <p:nvSpPr>
          <p:cNvPr id="9" name="TextBox 8">
            <a:extLst>
              <a:ext uri="{FF2B5EF4-FFF2-40B4-BE49-F238E27FC236}">
                <a16:creationId xmlns:a16="http://schemas.microsoft.com/office/drawing/2014/main" id="{9EEB2548-940F-433D-B92F-6C8BE3D51F34}"/>
              </a:ext>
            </a:extLst>
          </p:cNvPr>
          <p:cNvSpPr txBox="1"/>
          <p:nvPr/>
        </p:nvSpPr>
        <p:spPr>
          <a:xfrm>
            <a:off x="10597216" y="3500346"/>
            <a:ext cx="1359165" cy="646331"/>
          </a:xfrm>
          <a:prstGeom prst="rect">
            <a:avLst/>
          </a:prstGeom>
          <a:noFill/>
        </p:spPr>
        <p:txBody>
          <a:bodyPr wrap="square" rtlCol="0">
            <a:spAutoFit/>
          </a:bodyPr>
          <a:lstStyle/>
          <a:p>
            <a:pPr algn="ctr"/>
            <a:r>
              <a:rPr lang="en-US" dirty="0">
                <a:solidFill>
                  <a:schemeClr val="bg1"/>
                </a:solidFill>
              </a:rPr>
              <a:t>Max Sample Size</a:t>
            </a:r>
          </a:p>
        </p:txBody>
      </p:sp>
    </p:spTree>
    <p:extLst>
      <p:ext uri="{BB962C8B-B14F-4D97-AF65-F5344CB8AC3E}">
        <p14:creationId xmlns:p14="http://schemas.microsoft.com/office/powerpoint/2010/main" val="24612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AB66-BDE3-45AA-A6E9-B63DE6756964}"/>
              </a:ext>
            </a:extLst>
          </p:cNvPr>
          <p:cNvSpPr>
            <a:spLocks noGrp="1"/>
          </p:cNvSpPr>
          <p:nvPr>
            <p:ph type="title"/>
          </p:nvPr>
        </p:nvSpPr>
        <p:spPr/>
        <p:txBody>
          <a:bodyPr/>
          <a:lstStyle/>
          <a:p>
            <a:r>
              <a:rPr lang="en-US" dirty="0"/>
              <a:t>Sample Size Example</a:t>
            </a:r>
          </a:p>
        </p:txBody>
      </p:sp>
      <p:sp>
        <p:nvSpPr>
          <p:cNvPr id="3" name="Content Placeholder 2">
            <a:extLst>
              <a:ext uri="{FF2B5EF4-FFF2-40B4-BE49-F238E27FC236}">
                <a16:creationId xmlns:a16="http://schemas.microsoft.com/office/drawing/2014/main" id="{E073EE61-15B9-4CCA-BFF7-80457FF0726C}"/>
              </a:ext>
            </a:extLst>
          </p:cNvPr>
          <p:cNvSpPr>
            <a:spLocks noGrp="1"/>
          </p:cNvSpPr>
          <p:nvPr>
            <p:ph idx="1"/>
          </p:nvPr>
        </p:nvSpPr>
        <p:spPr>
          <a:xfrm>
            <a:off x="838199" y="2116393"/>
            <a:ext cx="5304893" cy="4060569"/>
          </a:xfrm>
        </p:spPr>
        <p:txBody>
          <a:bodyPr>
            <a:normAutofit/>
          </a:bodyPr>
          <a:lstStyle/>
          <a:p>
            <a:r>
              <a:rPr lang="en-US" dirty="0"/>
              <a:t>A study </a:t>
            </a:r>
            <a:r>
              <a:rPr lang="en-US" i="1" dirty="0"/>
              <a:t>without</a:t>
            </a:r>
            <a:r>
              <a:rPr lang="en-US" dirty="0"/>
              <a:t> interim monitoring was designed and it was determined that we would need to enroll 500 individuals to achieve 90% power with a 5% two-sided type I error rate.</a:t>
            </a:r>
          </a:p>
          <a:p>
            <a:r>
              <a:rPr lang="en-US" dirty="0"/>
              <a:t>If we have 5 interim analyses with OBF boundaries we would have a design like</a:t>
            </a:r>
            <a:r>
              <a:rPr lang="en-US" dirty="0">
                <a:sym typeface="Wingdings" panose="05000000000000000000" pitchFamily="2" charset="2"/>
              </a:rPr>
              <a:t> the figure here </a:t>
            </a:r>
            <a:endParaRPr lang="en-US" dirty="0"/>
          </a:p>
        </p:txBody>
      </p:sp>
      <p:sp>
        <p:nvSpPr>
          <p:cNvPr id="4" name="Slide Number Placeholder 3">
            <a:extLst>
              <a:ext uri="{FF2B5EF4-FFF2-40B4-BE49-F238E27FC236}">
                <a16:creationId xmlns:a16="http://schemas.microsoft.com/office/drawing/2014/main" id="{CEC6DD40-AF18-455A-9F69-1E8BB9F5A74E}"/>
              </a:ext>
            </a:extLst>
          </p:cNvPr>
          <p:cNvSpPr>
            <a:spLocks noGrp="1"/>
          </p:cNvSpPr>
          <p:nvPr>
            <p:ph type="sldNum" sz="quarter" idx="12"/>
          </p:nvPr>
        </p:nvSpPr>
        <p:spPr/>
        <p:txBody>
          <a:bodyPr/>
          <a:lstStyle/>
          <a:p>
            <a:fld id="{260BABFF-207A-4E17-BB6B-068052E132E0}" type="slidenum">
              <a:rPr lang="en-US" smtClean="0"/>
              <a:pPr/>
              <a:t>25</a:t>
            </a:fld>
            <a:endParaRPr lang="en-US" dirty="0"/>
          </a:p>
        </p:txBody>
      </p:sp>
      <p:pic>
        <p:nvPicPr>
          <p:cNvPr id="6" name="Picture 5">
            <a:extLst>
              <a:ext uri="{FF2B5EF4-FFF2-40B4-BE49-F238E27FC236}">
                <a16:creationId xmlns:a16="http://schemas.microsoft.com/office/drawing/2014/main" id="{351111AC-A448-44CB-95C8-E8C62271B419}"/>
              </a:ext>
            </a:extLst>
          </p:cNvPr>
          <p:cNvPicPr>
            <a:picLocks noChangeAspect="1"/>
          </p:cNvPicPr>
          <p:nvPr/>
        </p:nvPicPr>
        <p:blipFill>
          <a:blip r:embed="rId3"/>
          <a:stretch>
            <a:fillRect/>
          </a:stretch>
        </p:blipFill>
        <p:spPr>
          <a:xfrm>
            <a:off x="6096000" y="962025"/>
            <a:ext cx="5905500" cy="5895975"/>
          </a:xfrm>
          <a:prstGeom prst="rect">
            <a:avLst/>
          </a:prstGeom>
        </p:spPr>
      </p:pic>
      <p:sp>
        <p:nvSpPr>
          <p:cNvPr id="7" name="TextBox 6">
            <a:extLst>
              <a:ext uri="{FF2B5EF4-FFF2-40B4-BE49-F238E27FC236}">
                <a16:creationId xmlns:a16="http://schemas.microsoft.com/office/drawing/2014/main" id="{D2C40F59-FEA7-4376-9297-58460954042D}"/>
              </a:ext>
            </a:extLst>
          </p:cNvPr>
          <p:cNvSpPr txBox="1"/>
          <p:nvPr/>
        </p:nvSpPr>
        <p:spPr>
          <a:xfrm rot="735933">
            <a:off x="8493795" y="1414345"/>
            <a:ext cx="193046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STOP,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sp>
        <p:nvSpPr>
          <p:cNvPr id="8" name="TextBox 7">
            <a:extLst>
              <a:ext uri="{FF2B5EF4-FFF2-40B4-BE49-F238E27FC236}">
                <a16:creationId xmlns:a16="http://schemas.microsoft.com/office/drawing/2014/main" id="{90823C5A-6DB0-4446-92C4-37B337BBE4B6}"/>
              </a:ext>
            </a:extLst>
          </p:cNvPr>
          <p:cNvSpPr txBox="1"/>
          <p:nvPr/>
        </p:nvSpPr>
        <p:spPr>
          <a:xfrm rot="20690865">
            <a:off x="8438364" y="5520088"/>
            <a:ext cx="193046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STOP,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grpSp>
        <p:nvGrpSpPr>
          <p:cNvPr id="13" name="Group 12">
            <a:extLst>
              <a:ext uri="{FF2B5EF4-FFF2-40B4-BE49-F238E27FC236}">
                <a16:creationId xmlns:a16="http://schemas.microsoft.com/office/drawing/2014/main" id="{0392F2C7-32DD-4EC9-A7D5-2AD4AFC5177F}"/>
              </a:ext>
            </a:extLst>
          </p:cNvPr>
          <p:cNvGrpSpPr/>
          <p:nvPr/>
        </p:nvGrpSpPr>
        <p:grpSpPr>
          <a:xfrm>
            <a:off x="6841957" y="2129005"/>
            <a:ext cx="3552548" cy="2960282"/>
            <a:chOff x="6841957" y="2129005"/>
            <a:chExt cx="3552548" cy="2960282"/>
          </a:xfrm>
        </p:grpSpPr>
        <p:sp>
          <p:nvSpPr>
            <p:cNvPr id="9" name="TextBox 8">
              <a:extLst>
                <a:ext uri="{FF2B5EF4-FFF2-40B4-BE49-F238E27FC236}">
                  <a16:creationId xmlns:a16="http://schemas.microsoft.com/office/drawing/2014/main" id="{F10E56B5-3AC7-4CE6-A9C0-0BF79517B9C7}"/>
                </a:ext>
              </a:extLst>
            </p:cNvPr>
            <p:cNvSpPr txBox="1"/>
            <p:nvPr/>
          </p:nvSpPr>
          <p:spPr>
            <a:xfrm>
              <a:off x="9121400" y="3444698"/>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sp>
          <p:nvSpPr>
            <p:cNvPr id="11" name="TextBox 10">
              <a:extLst>
                <a:ext uri="{FF2B5EF4-FFF2-40B4-BE49-F238E27FC236}">
                  <a16:creationId xmlns:a16="http://schemas.microsoft.com/office/drawing/2014/main" id="{02DC1CBE-2E41-4DB9-B6F0-255AA75BF3E1}"/>
                </a:ext>
              </a:extLst>
            </p:cNvPr>
            <p:cNvSpPr txBox="1"/>
            <p:nvPr/>
          </p:nvSpPr>
          <p:spPr>
            <a:xfrm>
              <a:off x="6841958" y="2129005"/>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sp>
          <p:nvSpPr>
            <p:cNvPr id="12" name="TextBox 11">
              <a:extLst>
                <a:ext uri="{FF2B5EF4-FFF2-40B4-BE49-F238E27FC236}">
                  <a16:creationId xmlns:a16="http://schemas.microsoft.com/office/drawing/2014/main" id="{8263F6BB-AF48-4448-B6D7-969AC80AD96A}"/>
                </a:ext>
              </a:extLst>
            </p:cNvPr>
            <p:cNvSpPr txBox="1"/>
            <p:nvPr/>
          </p:nvSpPr>
          <p:spPr>
            <a:xfrm>
              <a:off x="6841957" y="4719955"/>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grpSp>
      <p:grpSp>
        <p:nvGrpSpPr>
          <p:cNvPr id="25" name="Group 24">
            <a:extLst>
              <a:ext uri="{FF2B5EF4-FFF2-40B4-BE49-F238E27FC236}">
                <a16:creationId xmlns:a16="http://schemas.microsoft.com/office/drawing/2014/main" id="{2D089A50-5BB7-44A6-AAA1-1234DA06D20F}"/>
              </a:ext>
            </a:extLst>
          </p:cNvPr>
          <p:cNvGrpSpPr/>
          <p:nvPr/>
        </p:nvGrpSpPr>
        <p:grpSpPr>
          <a:xfrm>
            <a:off x="9594319" y="2337112"/>
            <a:ext cx="1180488" cy="523220"/>
            <a:chOff x="9594319" y="2337112"/>
            <a:chExt cx="1180488" cy="523220"/>
          </a:xfrm>
        </p:grpSpPr>
        <p:sp>
          <p:nvSpPr>
            <p:cNvPr id="15" name="TextBox 14">
              <a:extLst>
                <a:ext uri="{FF2B5EF4-FFF2-40B4-BE49-F238E27FC236}">
                  <a16:creationId xmlns:a16="http://schemas.microsoft.com/office/drawing/2014/main" id="{8AA32C8D-6F66-4C7A-833C-61CF66C45ABB}"/>
                </a:ext>
              </a:extLst>
            </p:cNvPr>
            <p:cNvSpPr txBox="1"/>
            <p:nvPr/>
          </p:nvSpPr>
          <p:spPr>
            <a:xfrm>
              <a:off x="9594319" y="2337112"/>
              <a:ext cx="1056700" cy="523220"/>
            </a:xfrm>
            <a:prstGeom prst="rect">
              <a:avLst/>
            </a:prstGeom>
            <a:noFill/>
          </p:spPr>
          <p:txBody>
            <a:bodyPr wrap="none" rtlCol="0">
              <a:spAutoFit/>
            </a:bodyPr>
            <a:lstStyle/>
            <a:p>
              <a:pPr algn="r"/>
              <a:r>
                <a:rPr lang="en-US" sz="1400" b="1" u="sng" dirty="0"/>
                <a:t>No IM</a:t>
              </a:r>
              <a:r>
                <a:rPr lang="en-US" sz="1400" b="1" dirty="0"/>
                <a:t>: 1.96</a:t>
              </a:r>
            </a:p>
            <a:p>
              <a:pPr algn="r"/>
              <a:r>
                <a:rPr lang="en-US" sz="1400" b="1" dirty="0"/>
                <a:t>N=500</a:t>
              </a:r>
            </a:p>
          </p:txBody>
        </p:sp>
        <p:sp>
          <p:nvSpPr>
            <p:cNvPr id="18" name="Cross 17">
              <a:extLst>
                <a:ext uri="{FF2B5EF4-FFF2-40B4-BE49-F238E27FC236}">
                  <a16:creationId xmlns:a16="http://schemas.microsoft.com/office/drawing/2014/main" id="{7FE54BE5-15D8-404F-A5D1-6F0425D1B2CA}"/>
                </a:ext>
              </a:extLst>
            </p:cNvPr>
            <p:cNvSpPr/>
            <p:nvPr/>
          </p:nvSpPr>
          <p:spPr>
            <a:xfrm>
              <a:off x="10628875" y="2404114"/>
              <a:ext cx="145932" cy="153889"/>
            </a:xfrm>
            <a:prstGeom prst="plu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B486F68A-86F0-496C-921E-D2978329EB8A}"/>
              </a:ext>
            </a:extLst>
          </p:cNvPr>
          <p:cNvCxnSpPr/>
          <p:nvPr/>
        </p:nvCxnSpPr>
        <p:spPr>
          <a:xfrm>
            <a:off x="6715125" y="1522578"/>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9B8772-0853-4A51-87D2-CD24DF706DCB}"/>
              </a:ext>
            </a:extLst>
          </p:cNvPr>
          <p:cNvCxnSpPr/>
          <p:nvPr/>
        </p:nvCxnSpPr>
        <p:spPr>
          <a:xfrm>
            <a:off x="7762875"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DDAB04-0A5D-4813-AE87-2B46EB5F4014}"/>
              </a:ext>
            </a:extLst>
          </p:cNvPr>
          <p:cNvCxnSpPr/>
          <p:nvPr/>
        </p:nvCxnSpPr>
        <p:spPr>
          <a:xfrm>
            <a:off x="8795971"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07FE1-235E-434A-911D-DC7C3E564C91}"/>
              </a:ext>
            </a:extLst>
          </p:cNvPr>
          <p:cNvCxnSpPr/>
          <p:nvPr/>
        </p:nvCxnSpPr>
        <p:spPr>
          <a:xfrm>
            <a:off x="9822473"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B145C3-57D6-4E26-ACCE-16F53E3D4724}"/>
              </a:ext>
            </a:extLst>
          </p:cNvPr>
          <p:cNvCxnSpPr/>
          <p:nvPr/>
        </p:nvCxnSpPr>
        <p:spPr>
          <a:xfrm>
            <a:off x="10860698"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FA80DF-9784-4FBC-8320-A42F99323CBE}"/>
              </a:ext>
            </a:extLst>
          </p:cNvPr>
          <p:cNvGrpSpPr/>
          <p:nvPr/>
        </p:nvGrpSpPr>
        <p:grpSpPr>
          <a:xfrm>
            <a:off x="9590650" y="4638575"/>
            <a:ext cx="1184157" cy="307777"/>
            <a:chOff x="9590650" y="4638575"/>
            <a:chExt cx="1184157" cy="307777"/>
          </a:xfrm>
        </p:grpSpPr>
        <p:sp>
          <p:nvSpPr>
            <p:cNvPr id="26" name="TextBox 25">
              <a:extLst>
                <a:ext uri="{FF2B5EF4-FFF2-40B4-BE49-F238E27FC236}">
                  <a16:creationId xmlns:a16="http://schemas.microsoft.com/office/drawing/2014/main" id="{91D1E295-6CBA-4C6C-B451-2AF1B3277CD5}"/>
                </a:ext>
              </a:extLst>
            </p:cNvPr>
            <p:cNvSpPr txBox="1"/>
            <p:nvPr/>
          </p:nvSpPr>
          <p:spPr>
            <a:xfrm>
              <a:off x="9590650" y="4638575"/>
              <a:ext cx="1111202" cy="307777"/>
            </a:xfrm>
            <a:prstGeom prst="rect">
              <a:avLst/>
            </a:prstGeom>
            <a:noFill/>
          </p:spPr>
          <p:txBody>
            <a:bodyPr wrap="none" rtlCol="0">
              <a:spAutoFit/>
            </a:bodyPr>
            <a:lstStyle/>
            <a:p>
              <a:pPr algn="r"/>
              <a:r>
                <a:rPr lang="en-US" sz="1400" b="1" u="sng" dirty="0"/>
                <a:t>No IM</a:t>
              </a:r>
              <a:r>
                <a:rPr lang="en-US" sz="1400" b="1" dirty="0"/>
                <a:t>: -1.96</a:t>
              </a:r>
            </a:p>
          </p:txBody>
        </p:sp>
        <p:sp>
          <p:nvSpPr>
            <p:cNvPr id="27" name="Cross 26">
              <a:extLst>
                <a:ext uri="{FF2B5EF4-FFF2-40B4-BE49-F238E27FC236}">
                  <a16:creationId xmlns:a16="http://schemas.microsoft.com/office/drawing/2014/main" id="{E645A4D8-C41C-423C-AB43-3B66694A155D}"/>
                </a:ext>
              </a:extLst>
            </p:cNvPr>
            <p:cNvSpPr/>
            <p:nvPr/>
          </p:nvSpPr>
          <p:spPr>
            <a:xfrm>
              <a:off x="10628875" y="4711434"/>
              <a:ext cx="145932" cy="153889"/>
            </a:xfrm>
            <a:prstGeom prst="plu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5265D3B6-F787-461C-96EF-61B3C7A9195A}"/>
              </a:ext>
            </a:extLst>
          </p:cNvPr>
          <p:cNvSpPr txBox="1"/>
          <p:nvPr/>
        </p:nvSpPr>
        <p:spPr>
          <a:xfrm rot="5400000">
            <a:off x="9791473" y="3495414"/>
            <a:ext cx="2115003"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FAIL TO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spTree>
    <p:extLst>
      <p:ext uri="{BB962C8B-B14F-4D97-AF65-F5344CB8AC3E}">
        <p14:creationId xmlns:p14="http://schemas.microsoft.com/office/powerpoint/2010/main" val="7115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F054-8A3E-3444-EE9A-DFCEE08A62EA}"/>
              </a:ext>
            </a:extLst>
          </p:cNvPr>
          <p:cNvSpPr>
            <a:spLocks noGrp="1"/>
          </p:cNvSpPr>
          <p:nvPr>
            <p:ph type="title"/>
          </p:nvPr>
        </p:nvSpPr>
        <p:spPr/>
        <p:txBody>
          <a:bodyPr>
            <a:normAutofit fontScale="90000"/>
          </a:bodyPr>
          <a:lstStyle/>
          <a:p>
            <a:r>
              <a:rPr lang="en-US" dirty="0"/>
              <a:t>Example with Both Futility and Efficacy Bounds</a:t>
            </a:r>
          </a:p>
        </p:txBody>
      </p:sp>
      <p:sp>
        <p:nvSpPr>
          <p:cNvPr id="9" name="Content Placeholder 8">
            <a:extLst>
              <a:ext uri="{FF2B5EF4-FFF2-40B4-BE49-F238E27FC236}">
                <a16:creationId xmlns:a16="http://schemas.microsoft.com/office/drawing/2014/main" id="{7180C054-FBE4-927F-3217-CFB770E3D8D4}"/>
              </a:ext>
            </a:extLst>
          </p:cNvPr>
          <p:cNvSpPr>
            <a:spLocks noGrp="1"/>
          </p:cNvSpPr>
          <p:nvPr>
            <p:ph sz="half" idx="1"/>
          </p:nvPr>
        </p:nvSpPr>
        <p:spPr/>
        <p:txBody>
          <a:bodyPr>
            <a:normAutofit/>
          </a:bodyPr>
          <a:lstStyle/>
          <a:p>
            <a:r>
              <a:rPr lang="en-US" dirty="0"/>
              <a:t>Using “</a:t>
            </a:r>
            <a:r>
              <a:rPr lang="en-US" dirty="0" err="1"/>
              <a:t>rpact</a:t>
            </a:r>
            <a:r>
              <a:rPr lang="en-US" dirty="0"/>
              <a:t>” R package</a:t>
            </a:r>
          </a:p>
          <a:p>
            <a:r>
              <a:rPr lang="en-US" dirty="0"/>
              <a:t>Two-sided hypothesis test with α=0.05</a:t>
            </a:r>
          </a:p>
          <a:p>
            <a:r>
              <a:rPr lang="en-US" dirty="0"/>
              <a:t>O’Brien-Fleming type boundaries</a:t>
            </a:r>
          </a:p>
          <a:p>
            <a:r>
              <a:rPr lang="en-US" dirty="0"/>
              <a:t>Five total looks (4 interim, 1 final)</a:t>
            </a:r>
          </a:p>
          <a:p>
            <a:r>
              <a:rPr lang="en-US" dirty="0"/>
              <a:t>Notice, no futility stopping possible at 1</a:t>
            </a:r>
            <a:r>
              <a:rPr lang="en-US" baseline="30000" dirty="0"/>
              <a:t>st</a:t>
            </a:r>
            <a:r>
              <a:rPr lang="en-US" dirty="0"/>
              <a:t> look with OBF</a:t>
            </a:r>
          </a:p>
        </p:txBody>
      </p:sp>
      <p:pic>
        <p:nvPicPr>
          <p:cNvPr id="12" name="Content Placeholder 11">
            <a:extLst>
              <a:ext uri="{FF2B5EF4-FFF2-40B4-BE49-F238E27FC236}">
                <a16:creationId xmlns:a16="http://schemas.microsoft.com/office/drawing/2014/main" id="{DA4F79FE-8F85-A8F0-32BF-9D253EF8DF91}"/>
              </a:ext>
            </a:extLst>
          </p:cNvPr>
          <p:cNvPicPr>
            <a:picLocks noGrp="1" noChangeAspect="1"/>
          </p:cNvPicPr>
          <p:nvPr>
            <p:ph sz="half" idx="2"/>
          </p:nvPr>
        </p:nvPicPr>
        <p:blipFill>
          <a:blip r:embed="rId3"/>
          <a:stretch>
            <a:fillRect/>
          </a:stretch>
        </p:blipFill>
        <p:spPr>
          <a:xfrm>
            <a:off x="6584089" y="1825625"/>
            <a:ext cx="4357822" cy="4351338"/>
          </a:xfrm>
        </p:spPr>
      </p:pic>
      <p:sp>
        <p:nvSpPr>
          <p:cNvPr id="4" name="Slide Number Placeholder 3">
            <a:extLst>
              <a:ext uri="{FF2B5EF4-FFF2-40B4-BE49-F238E27FC236}">
                <a16:creationId xmlns:a16="http://schemas.microsoft.com/office/drawing/2014/main" id="{41D08175-45D5-C903-47B1-6BAEF979FF54}"/>
              </a:ext>
            </a:extLst>
          </p:cNvPr>
          <p:cNvSpPr>
            <a:spLocks noGrp="1"/>
          </p:cNvSpPr>
          <p:nvPr>
            <p:ph type="sldNum" sz="quarter" idx="12"/>
          </p:nvPr>
        </p:nvSpPr>
        <p:spPr/>
        <p:txBody>
          <a:bodyPr/>
          <a:lstStyle/>
          <a:p>
            <a:fld id="{260BABFF-207A-4E17-BB6B-068052E132E0}" type="slidenum">
              <a:rPr lang="en-US" smtClean="0"/>
              <a:pPr/>
              <a:t>26</a:t>
            </a:fld>
            <a:endParaRPr lang="en-US"/>
          </a:p>
        </p:txBody>
      </p:sp>
      <p:sp>
        <p:nvSpPr>
          <p:cNvPr id="13" name="TextBox 12">
            <a:extLst>
              <a:ext uri="{FF2B5EF4-FFF2-40B4-BE49-F238E27FC236}">
                <a16:creationId xmlns:a16="http://schemas.microsoft.com/office/drawing/2014/main" id="{DC194E0D-E980-6723-D0A6-E5A077F25B89}"/>
              </a:ext>
            </a:extLst>
          </p:cNvPr>
          <p:cNvSpPr txBox="1"/>
          <p:nvPr/>
        </p:nvSpPr>
        <p:spPr>
          <a:xfrm>
            <a:off x="7777843" y="2130879"/>
            <a:ext cx="1771650" cy="369332"/>
          </a:xfrm>
          <a:prstGeom prst="rect">
            <a:avLst/>
          </a:prstGeom>
          <a:noFill/>
        </p:spPr>
        <p:txBody>
          <a:bodyPr wrap="square" rtlCol="0">
            <a:spAutoFit/>
          </a:bodyPr>
          <a:lstStyle/>
          <a:p>
            <a:r>
              <a:rPr lang="en-US" i="1" dirty="0"/>
              <a:t>Stop, Reject H</a:t>
            </a:r>
            <a:r>
              <a:rPr lang="en-US" i="1" baseline="-25000" dirty="0"/>
              <a:t>0</a:t>
            </a:r>
            <a:endParaRPr lang="en-US" i="1" dirty="0"/>
          </a:p>
        </p:txBody>
      </p:sp>
      <p:sp>
        <p:nvSpPr>
          <p:cNvPr id="14" name="TextBox 13">
            <a:extLst>
              <a:ext uri="{FF2B5EF4-FFF2-40B4-BE49-F238E27FC236}">
                <a16:creationId xmlns:a16="http://schemas.microsoft.com/office/drawing/2014/main" id="{6A9A25CA-47B1-280A-6273-3286A27880D2}"/>
              </a:ext>
            </a:extLst>
          </p:cNvPr>
          <p:cNvSpPr txBox="1"/>
          <p:nvPr/>
        </p:nvSpPr>
        <p:spPr>
          <a:xfrm>
            <a:off x="7777843" y="5287736"/>
            <a:ext cx="1771650" cy="369332"/>
          </a:xfrm>
          <a:prstGeom prst="rect">
            <a:avLst/>
          </a:prstGeom>
          <a:noFill/>
        </p:spPr>
        <p:txBody>
          <a:bodyPr wrap="square" rtlCol="0">
            <a:spAutoFit/>
          </a:bodyPr>
          <a:lstStyle/>
          <a:p>
            <a:r>
              <a:rPr lang="en-US" i="1" dirty="0"/>
              <a:t>Stop, Reject H</a:t>
            </a:r>
            <a:r>
              <a:rPr lang="en-US" i="1" baseline="-25000" dirty="0"/>
              <a:t>0</a:t>
            </a:r>
            <a:endParaRPr lang="en-US" i="1" dirty="0"/>
          </a:p>
        </p:txBody>
      </p:sp>
      <p:sp>
        <p:nvSpPr>
          <p:cNvPr id="15" name="TextBox 14">
            <a:extLst>
              <a:ext uri="{FF2B5EF4-FFF2-40B4-BE49-F238E27FC236}">
                <a16:creationId xmlns:a16="http://schemas.microsoft.com/office/drawing/2014/main" id="{9F13E488-A674-9C99-695D-0453700DA7D6}"/>
              </a:ext>
            </a:extLst>
          </p:cNvPr>
          <p:cNvSpPr txBox="1"/>
          <p:nvPr/>
        </p:nvSpPr>
        <p:spPr>
          <a:xfrm>
            <a:off x="8877300" y="3741963"/>
            <a:ext cx="1771650" cy="369332"/>
          </a:xfrm>
          <a:prstGeom prst="rect">
            <a:avLst/>
          </a:prstGeom>
          <a:noFill/>
        </p:spPr>
        <p:txBody>
          <a:bodyPr wrap="square" rtlCol="0">
            <a:spAutoFit/>
          </a:bodyPr>
          <a:lstStyle/>
          <a:p>
            <a:r>
              <a:rPr lang="en-US" i="1" dirty="0"/>
              <a:t>Stop for Futility</a:t>
            </a:r>
          </a:p>
        </p:txBody>
      </p:sp>
    </p:spTree>
    <p:extLst>
      <p:ext uri="{BB962C8B-B14F-4D97-AF65-F5344CB8AC3E}">
        <p14:creationId xmlns:p14="http://schemas.microsoft.com/office/powerpoint/2010/main" val="85729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Efficacy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758729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Thrombectomy for Stroke in the Public Health Care System of Brazil (NCT02216643)</a:t>
            </a:r>
          </a:p>
          <a:p>
            <a:pPr marL="0" indent="0">
              <a:buNone/>
            </a:pPr>
            <a:r>
              <a:rPr lang="en-US" b="1" dirty="0"/>
              <a:t>Design: </a:t>
            </a:r>
            <a:r>
              <a:rPr lang="en-US" dirty="0"/>
              <a:t>multi-center, randomized, controlled, open, blinded-endpoint trial with a sequential design</a:t>
            </a:r>
            <a:endParaRPr lang="en-US" b="1" dirty="0"/>
          </a:p>
          <a:p>
            <a:pPr marL="0" indent="0">
              <a:buNone/>
            </a:pPr>
            <a:r>
              <a:rPr lang="en-US" b="1" dirty="0"/>
              <a:t>Population: </a:t>
            </a:r>
            <a:r>
              <a:rPr lang="en-US" dirty="0"/>
              <a:t>stroke patients from 12 sites in Brazil with proximal intracranial occlusion</a:t>
            </a:r>
          </a:p>
          <a:p>
            <a:pPr marL="0" indent="0">
              <a:buNone/>
            </a:pPr>
            <a:r>
              <a:rPr lang="en-US" b="1" dirty="0"/>
              <a:t>Purpose: </a:t>
            </a:r>
            <a:r>
              <a:rPr lang="en-US" dirty="0"/>
              <a:t>evaluate if SOC with mechanical thrombectomy (a one-time procedure) is better than just the SOC </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28</a:t>
            </a:fld>
            <a:endParaRPr lang="en-US"/>
          </a:p>
        </p:txBody>
      </p:sp>
    </p:spTree>
    <p:extLst>
      <p:ext uri="{BB962C8B-B14F-4D97-AF65-F5344CB8AC3E}">
        <p14:creationId xmlns:p14="http://schemas.microsoft.com/office/powerpoint/2010/main" val="322829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690</a:t>
            </a:r>
            <a:endParaRPr lang="en-US" b="1" dirty="0"/>
          </a:p>
          <a:p>
            <a:pPr marL="0" indent="0">
              <a:buNone/>
            </a:pPr>
            <a:r>
              <a:rPr lang="en-US" b="1" dirty="0"/>
              <a:t>Randomization Ratio: </a:t>
            </a:r>
            <a:r>
              <a:rPr lang="en-US" dirty="0"/>
              <a:t>1:1</a:t>
            </a:r>
          </a:p>
          <a:p>
            <a:pPr marL="0" indent="0">
              <a:buNone/>
            </a:pPr>
            <a:r>
              <a:rPr lang="en-US" b="1" dirty="0"/>
              <a:t>Primary Outcome: </a:t>
            </a:r>
            <a:r>
              <a:rPr lang="en-US" dirty="0"/>
              <a:t>modified Rankin scale, a measure of disability, at 90 days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29</a:t>
            </a:fld>
            <a:endParaRPr lang="en-US"/>
          </a:p>
        </p:txBody>
      </p:sp>
      <p:pic>
        <p:nvPicPr>
          <p:cNvPr id="5" name="Picture 4">
            <a:extLst>
              <a:ext uri="{FF2B5EF4-FFF2-40B4-BE49-F238E27FC236}">
                <a16:creationId xmlns:a16="http://schemas.microsoft.com/office/drawing/2014/main" id="{73F11635-F055-E01C-CE3F-4888BAF62C8E}"/>
              </a:ext>
            </a:extLst>
          </p:cNvPr>
          <p:cNvPicPr>
            <a:picLocks noChangeAspect="1"/>
          </p:cNvPicPr>
          <p:nvPr/>
        </p:nvPicPr>
        <p:blipFill>
          <a:blip r:embed="rId3"/>
          <a:stretch>
            <a:fillRect/>
          </a:stretch>
        </p:blipFill>
        <p:spPr>
          <a:xfrm>
            <a:off x="4359729" y="3634918"/>
            <a:ext cx="5539468" cy="2903994"/>
          </a:xfrm>
          <a:prstGeom prst="rect">
            <a:avLst/>
          </a:prstGeom>
        </p:spPr>
      </p:pic>
      <p:sp>
        <p:nvSpPr>
          <p:cNvPr id="6" name="TextBox 5">
            <a:extLst>
              <a:ext uri="{FF2B5EF4-FFF2-40B4-BE49-F238E27FC236}">
                <a16:creationId xmlns:a16="http://schemas.microsoft.com/office/drawing/2014/main" id="{30EB79F0-C0C1-096B-A674-1230225716CF}"/>
              </a:ext>
            </a:extLst>
          </p:cNvPr>
          <p:cNvSpPr txBox="1"/>
          <p:nvPr/>
        </p:nvSpPr>
        <p:spPr>
          <a:xfrm>
            <a:off x="5543549" y="6538912"/>
            <a:ext cx="3321743" cy="261610"/>
          </a:xfrm>
          <a:prstGeom prst="rect">
            <a:avLst/>
          </a:prstGeom>
          <a:noFill/>
        </p:spPr>
        <p:txBody>
          <a:bodyPr wrap="none" rtlCol="0">
            <a:spAutoFit/>
          </a:bodyPr>
          <a:lstStyle/>
          <a:p>
            <a:r>
              <a:rPr lang="en-US" sz="1100" i="1" dirty="0"/>
              <a:t>Source: Journal of Neuroscience Nursing Facebook post</a:t>
            </a:r>
          </a:p>
        </p:txBody>
      </p:sp>
    </p:spTree>
    <p:extLst>
      <p:ext uri="{BB962C8B-B14F-4D97-AF65-F5344CB8AC3E}">
        <p14:creationId xmlns:p14="http://schemas.microsoft.com/office/powerpoint/2010/main" val="422468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pic>
        <p:nvPicPr>
          <p:cNvPr id="6" name="Content Placeholder 5">
            <a:extLst>
              <a:ext uri="{FF2B5EF4-FFF2-40B4-BE49-F238E27FC236}">
                <a16:creationId xmlns:a16="http://schemas.microsoft.com/office/drawing/2014/main" id="{3401A70A-11F3-43BB-ED56-EAB3125E4BCC}"/>
              </a:ext>
            </a:extLst>
          </p:cNvPr>
          <p:cNvPicPr>
            <a:picLocks noGrp="1" noChangeAspect="1"/>
          </p:cNvPicPr>
          <p:nvPr>
            <p:ph idx="1"/>
          </p:nvPr>
        </p:nvPicPr>
        <p:blipFill>
          <a:blip r:embed="rId2"/>
          <a:stretch>
            <a:fillRect/>
          </a:stretch>
        </p:blipFill>
        <p:spPr>
          <a:xfrm>
            <a:off x="2030539" y="2061129"/>
            <a:ext cx="8130921" cy="4660346"/>
          </a:xfrm>
        </p:spPr>
      </p:pic>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3</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lstStyle/>
          <a:p>
            <a:pPr marL="0" indent="0">
              <a:buNone/>
            </a:pPr>
            <a:r>
              <a:rPr lang="en-US" b="1" dirty="0"/>
              <a:t>Interim Analysis: </a:t>
            </a:r>
            <a:r>
              <a:rPr lang="en-US" dirty="0"/>
              <a:t>efficacy monitoring planned after 25%, 50%, and 75% of trial participants completed their 90-day follow-up visit</a:t>
            </a:r>
          </a:p>
          <a:p>
            <a:pPr marL="0" indent="0">
              <a:buNone/>
            </a:pPr>
            <a:r>
              <a:rPr lang="en-US" b="1" dirty="0"/>
              <a:t>Method Used: </a:t>
            </a:r>
            <a:r>
              <a:rPr lang="en-US" dirty="0"/>
              <a:t>one-sided alpha-spending (to be able to use the exact fraction of the trial available around planned interim analyses)</a:t>
            </a:r>
          </a:p>
          <a:p>
            <a:pPr marL="0" indent="0">
              <a:buNone/>
            </a:pPr>
            <a:r>
              <a:rPr lang="en-US" b="1" dirty="0"/>
              <a:t>Identified Thresholds:</a:t>
            </a:r>
            <a:endParaRPr lang="en-US" dirty="0"/>
          </a:p>
          <a:p>
            <a:pPr lvl="1"/>
            <a:r>
              <a:rPr lang="en-US" dirty="0"/>
              <a:t>25%: p &lt; 0.0125</a:t>
            </a:r>
          </a:p>
          <a:p>
            <a:pPr lvl="1"/>
            <a:r>
              <a:rPr lang="en-US" dirty="0"/>
              <a:t>50%: p &lt; 0.0161</a:t>
            </a:r>
          </a:p>
          <a:p>
            <a:pPr lvl="1"/>
            <a:r>
              <a:rPr lang="en-US" dirty="0"/>
              <a:t>75%: p &lt; 0.0203</a:t>
            </a:r>
          </a:p>
          <a:p>
            <a:pPr lvl="1"/>
            <a:r>
              <a:rPr lang="en-US" dirty="0"/>
              <a:t>100%: p &lt; 0.0248 (notice, slightly less than 0.025 if used without IM)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1126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Efficacy Example</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pPr marL="0" indent="0">
              <a:buNone/>
            </a:pPr>
            <a:r>
              <a:rPr lang="en-US" b="1" dirty="0"/>
              <a:t>First interim analysis (25%):</a:t>
            </a:r>
          </a:p>
          <a:p>
            <a:r>
              <a:rPr lang="en-US" dirty="0"/>
              <a:t>N=174 (25%) of 690 planned participants with completed 90-day follow-up visit</a:t>
            </a:r>
          </a:p>
          <a:p>
            <a:r>
              <a:rPr lang="en-US" dirty="0"/>
              <a:t>Adjusted common odds ratio of 2.24 (95% CI: 1.30, 3.88) with p=0.004 in favor of thrombectomy</a:t>
            </a:r>
          </a:p>
          <a:p>
            <a:r>
              <a:rPr lang="en-US" dirty="0"/>
              <a:t>DSMB recommended early termination for efficacy because p=0.004&lt;0.0125 (the first IA threshold from previous slide)</a:t>
            </a:r>
          </a:p>
          <a:p>
            <a:endParaRPr lang="en-US" dirty="0"/>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31</a:t>
            </a:fld>
            <a:endParaRPr lang="en-US"/>
          </a:p>
        </p:txBody>
      </p:sp>
    </p:spTree>
    <p:extLst>
      <p:ext uri="{BB962C8B-B14F-4D97-AF65-F5344CB8AC3E}">
        <p14:creationId xmlns:p14="http://schemas.microsoft.com/office/powerpoint/2010/main" val="34440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005-5E23-2446-C88B-D2D73AFA9BDE}"/>
              </a:ext>
            </a:extLst>
          </p:cNvPr>
          <p:cNvSpPr>
            <a:spLocks noGrp="1"/>
          </p:cNvSpPr>
          <p:nvPr>
            <p:ph type="title"/>
          </p:nvPr>
        </p:nvSpPr>
        <p:spPr/>
        <p:txBody>
          <a:bodyPr/>
          <a:lstStyle/>
          <a:p>
            <a:r>
              <a:rPr lang="en-US" dirty="0"/>
              <a:t>Clinical Trial: Efficacy Example Conclusion</a:t>
            </a:r>
          </a:p>
        </p:txBody>
      </p:sp>
      <p:sp>
        <p:nvSpPr>
          <p:cNvPr id="3" name="Content Placeholder 2">
            <a:extLst>
              <a:ext uri="{FF2B5EF4-FFF2-40B4-BE49-F238E27FC236}">
                <a16:creationId xmlns:a16="http://schemas.microsoft.com/office/drawing/2014/main" id="{35E7091E-043E-1123-6E58-1240ACF77CE1}"/>
              </a:ext>
            </a:extLst>
          </p:cNvPr>
          <p:cNvSpPr>
            <a:spLocks noGrp="1"/>
          </p:cNvSpPr>
          <p:nvPr>
            <p:ph idx="1"/>
          </p:nvPr>
        </p:nvSpPr>
        <p:spPr/>
        <p:txBody>
          <a:bodyPr/>
          <a:lstStyle/>
          <a:p>
            <a:r>
              <a:rPr lang="en-US" dirty="0"/>
              <a:t>Total of 221 enrolled (32% of planned total), since those who were enrolled during the 1</a:t>
            </a:r>
            <a:r>
              <a:rPr lang="en-US" baseline="30000" dirty="0"/>
              <a:t>st</a:t>
            </a:r>
            <a:r>
              <a:rPr lang="en-US" dirty="0"/>
              <a:t> interim analysis but not yet at 90-days followed for completion</a:t>
            </a:r>
          </a:p>
          <a:p>
            <a:r>
              <a:rPr lang="en-US" dirty="0"/>
              <a:t>Final reported adjusted common odds ratio of 2.28 (95% CI: 1.41, 3.69) with p=0.001</a:t>
            </a:r>
          </a:p>
          <a:p>
            <a:r>
              <a:rPr lang="en-US" dirty="0"/>
              <a:t>Trial was able to address their research question using fewer participants than planned, equating to a more efficient use of participant time and study resources</a:t>
            </a:r>
          </a:p>
          <a:p>
            <a:endParaRPr lang="en-US" dirty="0"/>
          </a:p>
        </p:txBody>
      </p:sp>
      <p:sp>
        <p:nvSpPr>
          <p:cNvPr id="4" name="Slide Number Placeholder 3">
            <a:extLst>
              <a:ext uri="{FF2B5EF4-FFF2-40B4-BE49-F238E27FC236}">
                <a16:creationId xmlns:a16="http://schemas.microsoft.com/office/drawing/2014/main" id="{294C5B11-8269-7097-0301-CF065788D49A}"/>
              </a:ext>
            </a:extLst>
          </p:cNvPr>
          <p:cNvSpPr>
            <a:spLocks noGrp="1"/>
          </p:cNvSpPr>
          <p:nvPr>
            <p:ph type="sldNum" sz="quarter" idx="12"/>
          </p:nvPr>
        </p:nvSpPr>
        <p:spPr/>
        <p:txBody>
          <a:bodyPr/>
          <a:lstStyle/>
          <a:p>
            <a:fld id="{260BABFF-207A-4E17-BB6B-068052E132E0}" type="slidenum">
              <a:rPr lang="en-US" smtClean="0"/>
              <a:pPr/>
              <a:t>32</a:t>
            </a:fld>
            <a:endParaRPr lang="en-US"/>
          </a:p>
        </p:txBody>
      </p:sp>
    </p:spTree>
    <p:extLst>
      <p:ext uri="{BB962C8B-B14F-4D97-AF65-F5344CB8AC3E}">
        <p14:creationId xmlns:p14="http://schemas.microsoft.com/office/powerpoint/2010/main" val="29882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Futility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33</a:t>
            </a:fld>
            <a:endParaRPr lang="en-US"/>
          </a:p>
        </p:txBody>
      </p:sp>
    </p:spTree>
    <p:extLst>
      <p:ext uri="{BB962C8B-B14F-4D97-AF65-F5344CB8AC3E}">
        <p14:creationId xmlns:p14="http://schemas.microsoft.com/office/powerpoint/2010/main" val="318134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Stroke Hyperglycemia Insulin Network Effort (SHINE) (NCT01369069)</a:t>
            </a:r>
          </a:p>
          <a:p>
            <a:pPr marL="0" indent="0">
              <a:buNone/>
            </a:pPr>
            <a:r>
              <a:rPr lang="en-US" b="1" dirty="0"/>
              <a:t>Design: </a:t>
            </a:r>
            <a:r>
              <a:rPr lang="en-US" dirty="0"/>
              <a:t>multi-center, randomized, controlled clinical</a:t>
            </a:r>
            <a:endParaRPr lang="en-US" b="1" dirty="0"/>
          </a:p>
          <a:p>
            <a:pPr marL="0" indent="0">
              <a:buNone/>
            </a:pPr>
            <a:r>
              <a:rPr lang="en-US" b="1" dirty="0"/>
              <a:t>Population: </a:t>
            </a:r>
            <a:r>
              <a:rPr lang="en-US" dirty="0"/>
              <a:t>within 12 hours of stroke symptom onset and either have type 2 diabetes and glucose concentrations of over 110 mg/dL or no history of diabetes and glucose concentrations of 150 mg/dL or higher</a:t>
            </a:r>
          </a:p>
          <a:p>
            <a:pPr marL="0" indent="0">
              <a:buNone/>
            </a:pPr>
            <a:r>
              <a:rPr lang="en-US" b="1" dirty="0"/>
              <a:t>Purpose: </a:t>
            </a:r>
            <a:r>
              <a:rPr lang="en-US" dirty="0"/>
              <a:t>evaluate efficacy of intensive glucose control during acute ischemic stroke with IV insulin versus SOC control</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34</a:t>
            </a:fld>
            <a:endParaRPr lang="en-US"/>
          </a:p>
        </p:txBody>
      </p:sp>
    </p:spTree>
    <p:extLst>
      <p:ext uri="{BB962C8B-B14F-4D97-AF65-F5344CB8AC3E}">
        <p14:creationId xmlns:p14="http://schemas.microsoft.com/office/powerpoint/2010/main" val="41236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1400</a:t>
            </a:r>
            <a:endParaRPr lang="en-US" b="1" dirty="0"/>
          </a:p>
          <a:p>
            <a:pPr marL="0" indent="0">
              <a:buNone/>
            </a:pPr>
            <a:r>
              <a:rPr lang="en-US" b="1" dirty="0"/>
              <a:t>Randomization Ratio: </a:t>
            </a:r>
            <a:r>
              <a:rPr lang="en-US" dirty="0"/>
              <a:t>1:1</a:t>
            </a:r>
          </a:p>
          <a:p>
            <a:pPr marL="0" indent="0">
              <a:buNone/>
            </a:pPr>
            <a:r>
              <a:rPr lang="en-US" b="1" dirty="0"/>
              <a:t>Primary Outcome: </a:t>
            </a:r>
            <a:r>
              <a:rPr lang="en-US" dirty="0"/>
              <a:t>favorable modified Rankin scale at 90-days</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35</a:t>
            </a:fld>
            <a:endParaRPr lang="en-US"/>
          </a:p>
        </p:txBody>
      </p:sp>
      <p:pic>
        <p:nvPicPr>
          <p:cNvPr id="6" name="Picture 5">
            <a:extLst>
              <a:ext uri="{FF2B5EF4-FFF2-40B4-BE49-F238E27FC236}">
                <a16:creationId xmlns:a16="http://schemas.microsoft.com/office/drawing/2014/main" id="{C16B7C91-6B39-7341-2779-68185C64A3F7}"/>
              </a:ext>
            </a:extLst>
          </p:cNvPr>
          <p:cNvPicPr>
            <a:picLocks noChangeAspect="1"/>
          </p:cNvPicPr>
          <p:nvPr/>
        </p:nvPicPr>
        <p:blipFill>
          <a:blip r:embed="rId3"/>
          <a:stretch>
            <a:fillRect/>
          </a:stretch>
        </p:blipFill>
        <p:spPr>
          <a:xfrm>
            <a:off x="4359729" y="3634918"/>
            <a:ext cx="5539468" cy="2903994"/>
          </a:xfrm>
          <a:prstGeom prst="rect">
            <a:avLst/>
          </a:prstGeom>
        </p:spPr>
      </p:pic>
      <p:sp>
        <p:nvSpPr>
          <p:cNvPr id="7" name="TextBox 6">
            <a:extLst>
              <a:ext uri="{FF2B5EF4-FFF2-40B4-BE49-F238E27FC236}">
                <a16:creationId xmlns:a16="http://schemas.microsoft.com/office/drawing/2014/main" id="{4734D9F1-A4DF-0C85-9A83-F1FFCE4CB07C}"/>
              </a:ext>
            </a:extLst>
          </p:cNvPr>
          <p:cNvSpPr txBox="1"/>
          <p:nvPr/>
        </p:nvSpPr>
        <p:spPr>
          <a:xfrm>
            <a:off x="5543549" y="6538912"/>
            <a:ext cx="3321743" cy="261610"/>
          </a:xfrm>
          <a:prstGeom prst="rect">
            <a:avLst/>
          </a:prstGeom>
          <a:noFill/>
        </p:spPr>
        <p:txBody>
          <a:bodyPr wrap="none" rtlCol="0">
            <a:spAutoFit/>
          </a:bodyPr>
          <a:lstStyle/>
          <a:p>
            <a:r>
              <a:rPr lang="en-US" sz="1100" i="1" dirty="0"/>
              <a:t>Source: Journal of Neuroscience Nursing Facebook post</a:t>
            </a:r>
          </a:p>
        </p:txBody>
      </p:sp>
    </p:spTree>
    <p:extLst>
      <p:ext uri="{BB962C8B-B14F-4D97-AF65-F5344CB8AC3E}">
        <p14:creationId xmlns:p14="http://schemas.microsoft.com/office/powerpoint/2010/main" val="353358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Interim Analysis: </a:t>
            </a:r>
            <a:r>
              <a:rPr lang="en-US" dirty="0"/>
              <a:t>futility and efficacy monitoring planned after 500, 700, 900, and 1100 participants completed 90-day day follow-up out of up to 1400 participants</a:t>
            </a:r>
          </a:p>
          <a:p>
            <a:pPr marL="0" indent="0">
              <a:buNone/>
            </a:pPr>
            <a:r>
              <a:rPr lang="en-US" b="1" dirty="0"/>
              <a:t>Method Used: </a:t>
            </a:r>
            <a:r>
              <a:rPr lang="en-US" dirty="0"/>
              <a:t>two-sided alpha-spending </a:t>
            </a:r>
          </a:p>
          <a:p>
            <a:pPr marL="0" indent="0">
              <a:buNone/>
            </a:pPr>
            <a:r>
              <a:rPr lang="en-US" b="1" dirty="0"/>
              <a:t>Identified Futility Thresholds:</a:t>
            </a:r>
            <a:endParaRPr lang="en-US" dirty="0"/>
          </a:p>
          <a:p>
            <a:pPr lvl="1"/>
            <a:r>
              <a:rPr lang="en-US" dirty="0"/>
              <a:t>500: p </a:t>
            </a:r>
            <a:r>
              <a:rPr lang="en-US" u="sng" dirty="0"/>
              <a:t>&gt;</a:t>
            </a:r>
            <a:r>
              <a:rPr lang="en-US" dirty="0"/>
              <a:t> 0.949</a:t>
            </a:r>
          </a:p>
          <a:p>
            <a:pPr lvl="1"/>
            <a:r>
              <a:rPr lang="en-US" dirty="0"/>
              <a:t>700: p </a:t>
            </a:r>
            <a:r>
              <a:rPr lang="en-US" u="sng" dirty="0"/>
              <a:t>&gt;</a:t>
            </a:r>
            <a:r>
              <a:rPr lang="en-US" dirty="0"/>
              <a:t> 0.896 </a:t>
            </a:r>
          </a:p>
          <a:p>
            <a:pPr lvl="1"/>
            <a:r>
              <a:rPr lang="en-US" dirty="0"/>
              <a:t>900: p </a:t>
            </a:r>
            <a:r>
              <a:rPr lang="en-US" u="sng" dirty="0"/>
              <a:t>&gt;</a:t>
            </a:r>
            <a:r>
              <a:rPr lang="en-US" dirty="0"/>
              <a:t> 0.652</a:t>
            </a:r>
          </a:p>
          <a:p>
            <a:pPr lvl="1"/>
            <a:r>
              <a:rPr lang="en-US" dirty="0"/>
              <a:t>1100: p </a:t>
            </a:r>
            <a:r>
              <a:rPr lang="en-US" u="sng" dirty="0"/>
              <a:t>&gt;</a:t>
            </a:r>
            <a:r>
              <a:rPr lang="en-US" dirty="0"/>
              <a:t> 0.293 (notice how much closer to </a:t>
            </a:r>
            <a:r>
              <a:rPr lang="el-GR" dirty="0"/>
              <a:t>α</a:t>
            </a:r>
            <a:r>
              <a:rPr lang="en-US" dirty="0"/>
              <a:t>=0.05 with only n=300 left)</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36</a:t>
            </a:fld>
            <a:endParaRPr lang="en-US"/>
          </a:p>
        </p:txBody>
      </p:sp>
    </p:spTree>
    <p:extLst>
      <p:ext uri="{BB962C8B-B14F-4D97-AF65-F5344CB8AC3E}">
        <p14:creationId xmlns:p14="http://schemas.microsoft.com/office/powerpoint/2010/main" val="382108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Futility Example Conclusion</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pPr marL="0" indent="0">
              <a:buNone/>
            </a:pPr>
            <a:r>
              <a:rPr lang="en-US" b="1" dirty="0"/>
              <a:t>Final interim analysis (after n=1100):</a:t>
            </a:r>
          </a:p>
          <a:p>
            <a:r>
              <a:rPr lang="en-US" dirty="0"/>
              <a:t>N=1151 of 1400 planned participants with completed 90-day follow-up visit</a:t>
            </a:r>
          </a:p>
          <a:p>
            <a:r>
              <a:rPr lang="en-US" dirty="0"/>
              <a:t>Primary manuscript noted no significant difference in proportion with 90-day favorable outcomes (20.5% intensive versus 21.6% SOC)</a:t>
            </a:r>
          </a:p>
          <a:p>
            <a:r>
              <a:rPr lang="en-US" dirty="0"/>
              <a:t>Trial terminated for futility, saving resources and patient participation in a study that was unlikely to demonstrate its primary outcome</a:t>
            </a:r>
          </a:p>
          <a:p>
            <a:endParaRPr lang="en-US" dirty="0"/>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37</a:t>
            </a:fld>
            <a:endParaRPr lang="en-US"/>
          </a:p>
        </p:txBody>
      </p:sp>
    </p:spTree>
    <p:extLst>
      <p:ext uri="{BB962C8B-B14F-4D97-AF65-F5344CB8AC3E}">
        <p14:creationId xmlns:p14="http://schemas.microsoft.com/office/powerpoint/2010/main" val="9286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Safety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38</a:t>
            </a:fld>
            <a:endParaRPr lang="en-US"/>
          </a:p>
        </p:txBody>
      </p:sp>
    </p:spTree>
    <p:extLst>
      <p:ext uri="{BB962C8B-B14F-4D97-AF65-F5344CB8AC3E}">
        <p14:creationId xmlns:p14="http://schemas.microsoft.com/office/powerpoint/2010/main" val="873548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An Efficacy and Safety Study of </a:t>
            </a:r>
            <a:r>
              <a:rPr lang="en-US" dirty="0" err="1"/>
              <a:t>Atabecestat</a:t>
            </a:r>
            <a:r>
              <a:rPr lang="en-US" dirty="0"/>
              <a:t> in Participants Who Are Asymptomatic at Risk for Developing Alzheimer's Dementia (EARLY; NCT02569398)</a:t>
            </a:r>
          </a:p>
          <a:p>
            <a:pPr marL="0" indent="0">
              <a:buNone/>
            </a:pPr>
            <a:r>
              <a:rPr lang="en-US" b="1" dirty="0"/>
              <a:t>Design: </a:t>
            </a:r>
            <a:r>
              <a:rPr lang="en-US" dirty="0"/>
              <a:t>phase 2b/3 randomized, double-blind, placebo-controlled, parallel group, multi-center </a:t>
            </a:r>
          </a:p>
          <a:p>
            <a:pPr marL="0" indent="0">
              <a:buNone/>
            </a:pPr>
            <a:r>
              <a:rPr lang="en-US" b="1" dirty="0"/>
              <a:t>Population: </a:t>
            </a:r>
            <a:r>
              <a:rPr lang="en-US" dirty="0"/>
              <a:t>amyloid-positive participants who are asymptomatic at risk for developing Alzheimer's dementia (family history or genetic factors)</a:t>
            </a:r>
          </a:p>
          <a:p>
            <a:pPr marL="0" indent="0">
              <a:buNone/>
            </a:pPr>
            <a:r>
              <a:rPr lang="en-US" b="1" dirty="0"/>
              <a:t>Purpose: </a:t>
            </a:r>
            <a:r>
              <a:rPr lang="en-US" dirty="0"/>
              <a:t>explore short-term effects of </a:t>
            </a:r>
            <a:r>
              <a:rPr lang="en-US" dirty="0" err="1"/>
              <a:t>atabecestat</a:t>
            </a:r>
            <a:r>
              <a:rPr lang="en-US" dirty="0"/>
              <a:t> at two different doses compared to placebo in preclinical AD</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39</a:t>
            </a:fld>
            <a:endParaRPr lang="en-US"/>
          </a:p>
        </p:txBody>
      </p:sp>
    </p:spTree>
    <p:extLst>
      <p:ext uri="{BB962C8B-B14F-4D97-AF65-F5344CB8AC3E}">
        <p14:creationId xmlns:p14="http://schemas.microsoft.com/office/powerpoint/2010/main" val="3964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E1A7-CD95-2E39-9014-781D7DF12279}"/>
              </a:ext>
            </a:extLst>
          </p:cNvPr>
          <p:cNvSpPr>
            <a:spLocks noGrp="1"/>
          </p:cNvSpPr>
          <p:nvPr>
            <p:ph type="title"/>
          </p:nvPr>
        </p:nvSpPr>
        <p:spPr/>
        <p:txBody>
          <a:bodyPr/>
          <a:lstStyle/>
          <a:p>
            <a:r>
              <a:rPr lang="en-US" dirty="0"/>
              <a:t>Terminology</a:t>
            </a:r>
          </a:p>
        </p:txBody>
      </p:sp>
      <p:pic>
        <p:nvPicPr>
          <p:cNvPr id="6" name="Content Placeholder 5">
            <a:extLst>
              <a:ext uri="{FF2B5EF4-FFF2-40B4-BE49-F238E27FC236}">
                <a16:creationId xmlns:a16="http://schemas.microsoft.com/office/drawing/2014/main" id="{CFA10E2E-5DB7-B910-2204-2E8AA331B433}"/>
              </a:ext>
            </a:extLst>
          </p:cNvPr>
          <p:cNvPicPr>
            <a:picLocks noGrp="1" noChangeAspect="1"/>
          </p:cNvPicPr>
          <p:nvPr>
            <p:ph idx="1"/>
          </p:nvPr>
        </p:nvPicPr>
        <p:blipFill>
          <a:blip r:embed="rId3"/>
          <a:stretch>
            <a:fillRect/>
          </a:stretch>
        </p:blipFill>
        <p:spPr>
          <a:xfrm>
            <a:off x="1202695" y="1796143"/>
            <a:ext cx="9786609" cy="4470627"/>
          </a:xfrm>
        </p:spPr>
      </p:pic>
      <p:sp>
        <p:nvSpPr>
          <p:cNvPr id="4" name="Slide Number Placeholder 3">
            <a:extLst>
              <a:ext uri="{FF2B5EF4-FFF2-40B4-BE49-F238E27FC236}">
                <a16:creationId xmlns:a16="http://schemas.microsoft.com/office/drawing/2014/main" id="{65AEBF6C-0C8A-8E03-4A3F-97BEF26CBBE3}"/>
              </a:ext>
            </a:extLst>
          </p:cNvPr>
          <p:cNvSpPr>
            <a:spLocks noGrp="1"/>
          </p:cNvSpPr>
          <p:nvPr>
            <p:ph type="sldNum" sz="quarter" idx="12"/>
          </p:nvPr>
        </p:nvSpPr>
        <p:spPr/>
        <p:txBody>
          <a:bodyPr/>
          <a:lstStyle/>
          <a:p>
            <a:fld id="{260BABFF-207A-4E17-BB6B-068052E132E0}" type="slidenum">
              <a:rPr lang="en-US" smtClean="0"/>
              <a:pPr/>
              <a:t>4</a:t>
            </a:fld>
            <a:endParaRPr lang="en-US"/>
          </a:p>
        </p:txBody>
      </p:sp>
      <p:sp>
        <p:nvSpPr>
          <p:cNvPr id="7" name="TextBox 6">
            <a:extLst>
              <a:ext uri="{FF2B5EF4-FFF2-40B4-BE49-F238E27FC236}">
                <a16:creationId xmlns:a16="http://schemas.microsoft.com/office/drawing/2014/main" id="{AC7C3342-400E-5E82-F759-A045D5B00D5D}"/>
              </a:ext>
            </a:extLst>
          </p:cNvPr>
          <p:cNvSpPr txBox="1"/>
          <p:nvPr/>
        </p:nvSpPr>
        <p:spPr>
          <a:xfrm>
            <a:off x="114300" y="5429991"/>
            <a:ext cx="1088395" cy="584775"/>
          </a:xfrm>
          <a:prstGeom prst="rect">
            <a:avLst/>
          </a:prstGeom>
          <a:noFill/>
        </p:spPr>
        <p:txBody>
          <a:bodyPr wrap="square" rtlCol="0">
            <a:spAutoFit/>
          </a:bodyPr>
          <a:lstStyle/>
          <a:p>
            <a:pPr algn="ctr"/>
            <a:r>
              <a:rPr lang="en-US" sz="1600" i="1" dirty="0"/>
              <a:t>Separate module!</a:t>
            </a:r>
          </a:p>
        </p:txBody>
      </p:sp>
    </p:spTree>
    <p:extLst>
      <p:ext uri="{BB962C8B-B14F-4D97-AF65-F5344CB8AC3E}">
        <p14:creationId xmlns:p14="http://schemas.microsoft.com/office/powerpoint/2010/main" val="177606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1650 recruited from 143 sites</a:t>
            </a:r>
            <a:endParaRPr lang="en-US" b="1" dirty="0"/>
          </a:p>
          <a:p>
            <a:pPr marL="0" indent="0">
              <a:buNone/>
            </a:pPr>
            <a:r>
              <a:rPr lang="en-US" b="1" dirty="0"/>
              <a:t>Randomization Ratio: </a:t>
            </a:r>
            <a:r>
              <a:rPr lang="en-US" dirty="0"/>
              <a:t>1:1:1</a:t>
            </a:r>
          </a:p>
          <a:p>
            <a:pPr marL="0" indent="0">
              <a:buNone/>
            </a:pPr>
            <a:r>
              <a:rPr lang="en-US" b="1" dirty="0"/>
              <a:t>Primary Outcome: </a:t>
            </a:r>
            <a:r>
              <a:rPr lang="en-US" dirty="0"/>
              <a:t>change from baseline in Preclinical Alzheimer Cognitive Composite (PACC) score</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40</a:t>
            </a:fld>
            <a:endParaRPr lang="en-US"/>
          </a:p>
        </p:txBody>
      </p:sp>
    </p:spTree>
    <p:extLst>
      <p:ext uri="{BB962C8B-B14F-4D97-AF65-F5344CB8AC3E}">
        <p14:creationId xmlns:p14="http://schemas.microsoft.com/office/powerpoint/2010/main" val="14373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Interim Analysis: </a:t>
            </a:r>
            <a:r>
              <a:rPr lang="en-US" dirty="0"/>
              <a:t>futility monitoring planned for various outcomes (e.g., biomarkers and cognitive measures)</a:t>
            </a:r>
          </a:p>
          <a:p>
            <a:pPr marL="0" indent="0">
              <a:buNone/>
            </a:pPr>
            <a:r>
              <a:rPr lang="en-US" b="1" dirty="0"/>
              <a:t>Method Used: </a:t>
            </a:r>
            <a:r>
              <a:rPr lang="en-US" dirty="0"/>
              <a:t>unclear based on study protocol published with main outcome results</a:t>
            </a:r>
          </a:p>
          <a:p>
            <a:pPr marL="0" indent="0">
              <a:buNone/>
            </a:pPr>
            <a:r>
              <a:rPr lang="en-US" b="1" dirty="0"/>
              <a:t>Identified Futility Thresholds:</a:t>
            </a:r>
            <a:endParaRPr lang="en-US" dirty="0"/>
          </a:p>
          <a:p>
            <a:pPr lvl="1"/>
            <a:r>
              <a:rPr lang="en-US" dirty="0"/>
              <a:t>At least 60 participants (20 per group) with 12-month biomarker value</a:t>
            </a:r>
          </a:p>
          <a:p>
            <a:pPr lvl="1"/>
            <a:r>
              <a:rPr lang="en-US" dirty="0"/>
              <a:t>At least 168 participants (56 per group) with 24-month amyloid PET</a:t>
            </a:r>
          </a:p>
          <a:p>
            <a:pPr marL="0" indent="0">
              <a:buNone/>
            </a:pPr>
            <a:r>
              <a:rPr lang="en-US" b="1" dirty="0"/>
              <a:t>Identified Safety Thresholds:</a:t>
            </a:r>
            <a:r>
              <a:rPr lang="en-US" dirty="0"/>
              <a:t> clinical expertise</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41</a:t>
            </a:fld>
            <a:endParaRPr lang="en-US"/>
          </a:p>
        </p:txBody>
      </p:sp>
    </p:spTree>
    <p:extLst>
      <p:ext uri="{BB962C8B-B14F-4D97-AF65-F5344CB8AC3E}">
        <p14:creationId xmlns:p14="http://schemas.microsoft.com/office/powerpoint/2010/main" val="73419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Safety Example Conclusion</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r>
              <a:rPr lang="en-US" dirty="0"/>
              <a:t>Study terminated after N=557 participants randomized (out of 1650 target) due to hepatic safety concerns relating to serious elevations of liver enzymes</a:t>
            </a:r>
          </a:p>
          <a:p>
            <a:r>
              <a:rPr lang="en-US" dirty="0"/>
              <a:t>Based on accumulated evidence, it was decided at an interim analysis that the benefit-to-risk assessment offered by the drug did not support continued study</a:t>
            </a:r>
          </a:p>
          <a:p>
            <a:r>
              <a:rPr lang="en-US" dirty="0"/>
              <a:t>Manuscript noted </a:t>
            </a:r>
            <a:r>
              <a:rPr lang="en-US" dirty="0" err="1"/>
              <a:t>atabecestat</a:t>
            </a:r>
            <a:r>
              <a:rPr lang="en-US" dirty="0"/>
              <a:t> would not be developed further given the safety concerns</a:t>
            </a:r>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42</a:t>
            </a:fld>
            <a:endParaRPr lang="en-US"/>
          </a:p>
        </p:txBody>
      </p:sp>
    </p:spTree>
    <p:extLst>
      <p:ext uri="{BB962C8B-B14F-4D97-AF65-F5344CB8AC3E}">
        <p14:creationId xmlns:p14="http://schemas.microsoft.com/office/powerpoint/2010/main" val="36219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a:t>
            </a:r>
          </a:p>
        </p:txBody>
      </p:sp>
      <p:sp>
        <p:nvSpPr>
          <p:cNvPr id="3" name="Content Placeholder 2"/>
          <p:cNvSpPr>
            <a:spLocks noGrp="1"/>
          </p:cNvSpPr>
          <p:nvPr>
            <p:ph idx="1"/>
          </p:nvPr>
        </p:nvSpPr>
        <p:spPr/>
        <p:txBody>
          <a:bodyPr/>
          <a:lstStyle/>
          <a:p>
            <a:r>
              <a:rPr lang="en-US" dirty="0"/>
              <a:t>Efficacy monitoring inflates the type I error rate, so methods (e.g., group sequential or alpha spending) are needed to preserve it</a:t>
            </a:r>
          </a:p>
          <a:p>
            <a:r>
              <a:rPr lang="en-US" dirty="0"/>
              <a:t>Futility monitoring without futility monitoring does NOT inflate the type I error rate, but may inflate the type II error rate (i.e., reduce the statistical power); can use GSM/ASF as well as conditional power or predictive probability of success</a:t>
            </a:r>
          </a:p>
          <a:p>
            <a:r>
              <a:rPr lang="en-US" dirty="0"/>
              <a:t>Safety monitoring is important for the physical well-being of participants and for ethical considerations</a:t>
            </a:r>
          </a:p>
          <a:p>
            <a:endParaRPr lang="en-US"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43</a:t>
            </a:fld>
            <a:endParaRPr lang="en-US"/>
          </a:p>
        </p:txBody>
      </p:sp>
    </p:spTree>
    <p:extLst>
      <p:ext uri="{BB962C8B-B14F-4D97-AF65-F5344CB8AC3E}">
        <p14:creationId xmlns:p14="http://schemas.microsoft.com/office/powerpoint/2010/main" val="3116945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II</a:t>
            </a:r>
          </a:p>
        </p:txBody>
      </p:sp>
      <p:sp>
        <p:nvSpPr>
          <p:cNvPr id="3" name="Content Placeholder 2"/>
          <p:cNvSpPr>
            <a:spLocks noGrp="1"/>
          </p:cNvSpPr>
          <p:nvPr>
            <p:ph idx="1"/>
          </p:nvPr>
        </p:nvSpPr>
        <p:spPr/>
        <p:txBody>
          <a:bodyPr/>
          <a:lstStyle/>
          <a:p>
            <a:r>
              <a:rPr lang="en-US" dirty="0"/>
              <a:t>Interim monitoring allows for more efficient and ethical studies that better use limited study resources</a:t>
            </a:r>
          </a:p>
          <a:p>
            <a:r>
              <a:rPr lang="en-US" dirty="0"/>
              <a:t>DSMBs, as independent and unbiased entities, should be tasked with making recommendations on interim stopping to avoid the risk of bias from the immediate study team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44</a:t>
            </a:fld>
            <a:endParaRPr lang="en-US"/>
          </a:p>
        </p:txBody>
      </p:sp>
    </p:spTree>
    <p:extLst>
      <p:ext uri="{BB962C8B-B14F-4D97-AF65-F5344CB8AC3E}">
        <p14:creationId xmlns:p14="http://schemas.microsoft.com/office/powerpoint/2010/main" val="593312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a:bodyPr>
          <a:lstStyle/>
          <a:p>
            <a:r>
              <a:rPr lang="en-US" sz="1800" dirty="0">
                <a:effectLst/>
                <a:ea typeface="MS Mincho" panose="02020609040205080304" pitchFamily="49" charset="-128"/>
              </a:rPr>
              <a:t>Ciolino, Jody D., Alexander M. Kaizer, and Lauren </a:t>
            </a:r>
            <a:r>
              <a:rPr lang="en-US" sz="1800" dirty="0" err="1">
                <a:effectLst/>
                <a:ea typeface="MS Mincho" panose="02020609040205080304" pitchFamily="49" charset="-128"/>
              </a:rPr>
              <a:t>Balmert</a:t>
            </a:r>
            <a:r>
              <a:rPr lang="en-US" sz="1800" dirty="0">
                <a:effectLst/>
                <a:ea typeface="MS Mincho" panose="02020609040205080304" pitchFamily="49" charset="-128"/>
              </a:rPr>
              <a:t> Bonner. "Guidance on interim analysis methods in clinical trials."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7.1 (2023): e124.</a:t>
            </a:r>
          </a:p>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Martins, Sheila O., et al. "Thrombectomy for stroke in the public health care system of Brazil." </a:t>
            </a:r>
            <a:r>
              <a:rPr lang="en-US" sz="1800" i="1" dirty="0">
                <a:effectLst/>
                <a:ea typeface="MS Mincho" panose="02020609040205080304" pitchFamily="49" charset="-128"/>
              </a:rPr>
              <a:t>New England Journal of Medicine </a:t>
            </a:r>
            <a:r>
              <a:rPr lang="en-US" sz="1800" dirty="0">
                <a:effectLst/>
                <a:ea typeface="MS Mincho" panose="02020609040205080304" pitchFamily="49" charset="-128"/>
              </a:rPr>
              <a:t>382.24 (2020): 2316-2326.</a:t>
            </a:r>
          </a:p>
          <a:p>
            <a:r>
              <a:rPr lang="en-US" sz="1800" dirty="0">
                <a:effectLst/>
                <a:ea typeface="MS Mincho" panose="02020609040205080304" pitchFamily="49" charset="-128"/>
              </a:rPr>
              <a:t>Johnston, Karen C., et al. "Intensive vs standard treatment of hyperglycemia and functional outcome in patients with acute ischemic stroke: the SHINE randomized clinical trial." </a:t>
            </a:r>
            <a:r>
              <a:rPr lang="en-US" sz="1800" i="1" dirty="0">
                <a:effectLst/>
                <a:ea typeface="MS Mincho" panose="02020609040205080304" pitchFamily="49" charset="-128"/>
              </a:rPr>
              <a:t>JAMA</a:t>
            </a:r>
            <a:r>
              <a:rPr lang="en-US" sz="1800" dirty="0">
                <a:effectLst/>
                <a:ea typeface="MS Mincho" panose="02020609040205080304" pitchFamily="49" charset="-128"/>
              </a:rPr>
              <a:t> 322.4 (2019): 326-335.</a:t>
            </a:r>
          </a:p>
          <a:p>
            <a:r>
              <a:rPr lang="en-US" sz="1800" dirty="0">
                <a:effectLst/>
                <a:ea typeface="MS Mincho" panose="02020609040205080304" pitchFamily="49" charset="-128"/>
              </a:rPr>
              <a:t>Sperling, </a:t>
            </a:r>
            <a:r>
              <a:rPr lang="en-US" sz="1800" dirty="0" err="1">
                <a:effectLst/>
                <a:ea typeface="MS Mincho" panose="02020609040205080304" pitchFamily="49" charset="-128"/>
              </a:rPr>
              <a:t>Reisa</a:t>
            </a:r>
            <a:r>
              <a:rPr lang="en-US" sz="1800" dirty="0">
                <a:effectLst/>
                <a:ea typeface="MS Mincho" panose="02020609040205080304" pitchFamily="49" charset="-128"/>
              </a:rPr>
              <a:t>, et al. "Findings of efficacy, safety, and biomarker outcomes of </a:t>
            </a:r>
            <a:r>
              <a:rPr lang="en-US" sz="1800" dirty="0" err="1">
                <a:effectLst/>
                <a:ea typeface="MS Mincho" panose="02020609040205080304" pitchFamily="49" charset="-128"/>
              </a:rPr>
              <a:t>atabecestat</a:t>
            </a:r>
            <a:r>
              <a:rPr lang="en-US" sz="1800" dirty="0">
                <a:effectLst/>
                <a:ea typeface="MS Mincho" panose="02020609040205080304" pitchFamily="49" charset="-128"/>
              </a:rPr>
              <a:t> in preclinical Alzheimer disease: a truncated randomized phase 2b/3 clinical trial." </a:t>
            </a:r>
            <a:r>
              <a:rPr lang="en-US" sz="1800" i="1" dirty="0">
                <a:effectLst/>
                <a:ea typeface="MS Mincho" panose="02020609040205080304" pitchFamily="49" charset="-128"/>
              </a:rPr>
              <a:t>JAMA neurology </a:t>
            </a:r>
            <a:r>
              <a:rPr lang="en-US" sz="1800" dirty="0">
                <a:effectLst/>
                <a:ea typeface="MS Mincho" panose="02020609040205080304" pitchFamily="49" charset="-128"/>
              </a:rPr>
              <a:t>78.3 (2021): 293-301.</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Monitoring Committee Acronyms</a:t>
            </a:r>
          </a:p>
        </p:txBody>
      </p:sp>
      <p:sp>
        <p:nvSpPr>
          <p:cNvPr id="3" name="Content Placeholder 2"/>
          <p:cNvSpPr>
            <a:spLocks noGrp="1"/>
          </p:cNvSpPr>
          <p:nvPr>
            <p:ph idx="1"/>
          </p:nvPr>
        </p:nvSpPr>
        <p:spPr/>
        <p:txBody>
          <a:bodyPr>
            <a:normAutofit fontScale="92500" lnSpcReduction="10000"/>
          </a:bodyPr>
          <a:lstStyle/>
          <a:p>
            <a:r>
              <a:rPr lang="en-US" dirty="0"/>
              <a:t>DSMB = Data and Safety Monitoring Board</a:t>
            </a:r>
          </a:p>
          <a:p>
            <a:endParaRPr lang="en-US" dirty="0"/>
          </a:p>
          <a:p>
            <a:r>
              <a:rPr lang="en-US" dirty="0"/>
              <a:t>DMC = Data Monitoring Committee</a:t>
            </a:r>
          </a:p>
          <a:p>
            <a:endParaRPr lang="en-US" dirty="0"/>
          </a:p>
          <a:p>
            <a:r>
              <a:rPr lang="en-US" dirty="0"/>
              <a:t>ESMB = Efficacy and Safety Monitoring Board</a:t>
            </a:r>
          </a:p>
          <a:p>
            <a:endParaRPr lang="en-US" dirty="0"/>
          </a:p>
          <a:p>
            <a:r>
              <a:rPr lang="en-US" dirty="0"/>
              <a:t>OSMB = Observational Study Monitoring Board</a:t>
            </a:r>
          </a:p>
          <a:p>
            <a:endParaRPr lang="en-US" dirty="0"/>
          </a:p>
          <a:p>
            <a:r>
              <a:rPr lang="en-US" dirty="0"/>
              <a:t>PAB = Policy Advisory Board</a:t>
            </a:r>
          </a:p>
          <a:p>
            <a:endParaRPr lang="en-US"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a:t>
            </a:fld>
            <a:endParaRPr lang="en-US" dirty="0"/>
          </a:p>
        </p:txBody>
      </p:sp>
    </p:spTree>
    <p:extLst>
      <p:ext uri="{BB962C8B-B14F-4D97-AF65-F5344CB8AC3E}">
        <p14:creationId xmlns:p14="http://schemas.microsoft.com/office/powerpoint/2010/main" val="251892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F0FA9-A504-41F7-B834-0C2712F766A6}"/>
              </a:ext>
            </a:extLst>
          </p:cNvPr>
          <p:cNvSpPr>
            <a:spLocks noGrp="1"/>
          </p:cNvSpPr>
          <p:nvPr>
            <p:ph type="title"/>
          </p:nvPr>
        </p:nvSpPr>
        <p:spPr/>
        <p:txBody>
          <a:bodyPr/>
          <a:lstStyle/>
          <a:p>
            <a:r>
              <a:rPr lang="en-US" dirty="0"/>
              <a:t>Interim Monitoring</a:t>
            </a:r>
          </a:p>
        </p:txBody>
      </p:sp>
      <p:sp>
        <p:nvSpPr>
          <p:cNvPr id="6" name="Content Placeholder 5">
            <a:extLst>
              <a:ext uri="{FF2B5EF4-FFF2-40B4-BE49-F238E27FC236}">
                <a16:creationId xmlns:a16="http://schemas.microsoft.com/office/drawing/2014/main" id="{8028D247-B023-4739-A5DE-CC31EAD57D18}"/>
              </a:ext>
            </a:extLst>
          </p:cNvPr>
          <p:cNvSpPr>
            <a:spLocks noGrp="1"/>
          </p:cNvSpPr>
          <p:nvPr>
            <p:ph idx="1"/>
          </p:nvPr>
        </p:nvSpPr>
        <p:spPr>
          <a:xfrm>
            <a:off x="838200" y="2116393"/>
            <a:ext cx="5331594" cy="4060569"/>
          </a:xfrm>
        </p:spPr>
        <p:txBody>
          <a:bodyPr/>
          <a:lstStyle/>
          <a:p>
            <a:r>
              <a:rPr lang="en-US" dirty="0"/>
              <a:t>The process of taking interim looks at the data collected in a study</a:t>
            </a:r>
          </a:p>
          <a:p>
            <a:r>
              <a:rPr lang="en-US" dirty="0"/>
              <a:t>Can lead to a multiple comparisons problem</a:t>
            </a:r>
          </a:p>
          <a:p>
            <a:r>
              <a:rPr lang="en-US" dirty="0"/>
              <a:t>Can be specified for a variety of contexts or motivations</a:t>
            </a:r>
          </a:p>
          <a:p>
            <a:endParaRPr lang="en-US" dirty="0"/>
          </a:p>
        </p:txBody>
      </p:sp>
      <p:sp>
        <p:nvSpPr>
          <p:cNvPr id="4" name="Slide Number Placeholder 3">
            <a:extLst>
              <a:ext uri="{FF2B5EF4-FFF2-40B4-BE49-F238E27FC236}">
                <a16:creationId xmlns:a16="http://schemas.microsoft.com/office/drawing/2014/main" id="{FD84787F-EEF6-40E4-B9D0-631F835C4A44}"/>
              </a:ext>
            </a:extLst>
          </p:cNvPr>
          <p:cNvSpPr>
            <a:spLocks noGrp="1"/>
          </p:cNvSpPr>
          <p:nvPr>
            <p:ph type="sldNum" sz="quarter" idx="12"/>
          </p:nvPr>
        </p:nvSpPr>
        <p:spPr/>
        <p:txBody>
          <a:bodyPr/>
          <a:lstStyle/>
          <a:p>
            <a:fld id="{260BABFF-207A-4E17-BB6B-068052E132E0}"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C2BD1D7D-3D19-4AD4-BCB6-D345BCBD97F6}"/>
                  </a:ext>
                </a:extLst>
              </p14:cNvPr>
              <p14:cNvContentPartPr/>
              <p14:nvPr/>
            </p14:nvContentPartPr>
            <p14:xfrm>
              <a:off x="6466000" y="2185920"/>
              <a:ext cx="4978800" cy="4238640"/>
            </p14:xfrm>
          </p:contentPart>
        </mc:Choice>
        <mc:Fallback xmlns="">
          <p:pic>
            <p:nvPicPr>
              <p:cNvPr id="9" name="Ink 8">
                <a:extLst>
                  <a:ext uri="{FF2B5EF4-FFF2-40B4-BE49-F238E27FC236}">
                    <a16:creationId xmlns:a16="http://schemas.microsoft.com/office/drawing/2014/main" id="{C2BD1D7D-3D19-4AD4-BCB6-D345BCBD97F6}"/>
                  </a:ext>
                </a:extLst>
              </p:cNvPr>
              <p:cNvPicPr/>
              <p:nvPr/>
            </p:nvPicPr>
            <p:blipFill>
              <a:blip r:embed="rId3"/>
              <a:stretch>
                <a:fillRect/>
              </a:stretch>
            </p:blipFill>
            <p:spPr>
              <a:xfrm>
                <a:off x="6457360" y="2177280"/>
                <a:ext cx="4996440" cy="4256280"/>
              </a:xfrm>
              <a:prstGeom prst="rect">
                <a:avLst/>
              </a:prstGeom>
            </p:spPr>
          </p:pic>
        </mc:Fallback>
      </mc:AlternateContent>
      <p:grpSp>
        <p:nvGrpSpPr>
          <p:cNvPr id="12" name="Group 11">
            <a:extLst>
              <a:ext uri="{FF2B5EF4-FFF2-40B4-BE49-F238E27FC236}">
                <a16:creationId xmlns:a16="http://schemas.microsoft.com/office/drawing/2014/main" id="{E5C3D65F-F3BF-4FAD-977B-9B4EB0D83269}"/>
              </a:ext>
            </a:extLst>
          </p:cNvPr>
          <p:cNvGrpSpPr/>
          <p:nvPr/>
        </p:nvGrpSpPr>
        <p:grpSpPr>
          <a:xfrm>
            <a:off x="5673520" y="1349843"/>
            <a:ext cx="1584960" cy="1284186"/>
            <a:chOff x="6309360" y="1509815"/>
            <a:chExt cx="1584960" cy="1284186"/>
          </a:xfrm>
        </p:grpSpPr>
        <p:sp>
          <p:nvSpPr>
            <p:cNvPr id="10" name="Rectangle 9">
              <a:extLst>
                <a:ext uri="{FF2B5EF4-FFF2-40B4-BE49-F238E27FC236}">
                  <a16:creationId xmlns:a16="http://schemas.microsoft.com/office/drawing/2014/main" id="{580C93CA-233D-4E87-8E76-608B77F302CE}"/>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Study Start</a:t>
              </a:r>
            </a:p>
          </p:txBody>
        </p:sp>
        <p:sp>
          <p:nvSpPr>
            <p:cNvPr id="11" name="Rectangle 10">
              <a:extLst>
                <a:ext uri="{FF2B5EF4-FFF2-40B4-BE49-F238E27FC236}">
                  <a16:creationId xmlns:a16="http://schemas.microsoft.com/office/drawing/2014/main" id="{810E2400-3B46-4A3D-9604-27F1D06804D2}"/>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70B8F8A-692F-4855-BF84-6FB0DAE86930}"/>
              </a:ext>
            </a:extLst>
          </p:cNvPr>
          <p:cNvGrpSpPr/>
          <p:nvPr/>
        </p:nvGrpSpPr>
        <p:grpSpPr>
          <a:xfrm>
            <a:off x="9061979" y="2185920"/>
            <a:ext cx="1584960" cy="1284186"/>
            <a:chOff x="6309360" y="1509815"/>
            <a:chExt cx="1584960" cy="1284186"/>
          </a:xfrm>
        </p:grpSpPr>
        <p:sp>
          <p:nvSpPr>
            <p:cNvPr id="14" name="Rectangle 13">
              <a:extLst>
                <a:ext uri="{FF2B5EF4-FFF2-40B4-BE49-F238E27FC236}">
                  <a16:creationId xmlns:a16="http://schemas.microsoft.com/office/drawing/2014/main" id="{5C1DA1CC-01C7-43C1-A410-DC274C7C47F9}"/>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Interim Look 1</a:t>
              </a:r>
            </a:p>
          </p:txBody>
        </p:sp>
        <p:sp>
          <p:nvSpPr>
            <p:cNvPr id="15" name="Rectangle 14">
              <a:extLst>
                <a:ext uri="{FF2B5EF4-FFF2-40B4-BE49-F238E27FC236}">
                  <a16:creationId xmlns:a16="http://schemas.microsoft.com/office/drawing/2014/main" id="{6DAF338B-7EFA-4A80-B71F-4AB6B3416CC7}"/>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5BBD19A-13CA-449D-A443-BB389F91C023}"/>
              </a:ext>
            </a:extLst>
          </p:cNvPr>
          <p:cNvGrpSpPr/>
          <p:nvPr/>
        </p:nvGrpSpPr>
        <p:grpSpPr>
          <a:xfrm>
            <a:off x="6745499" y="3902960"/>
            <a:ext cx="1584960" cy="1284186"/>
            <a:chOff x="6309360" y="1509815"/>
            <a:chExt cx="1584960" cy="1284186"/>
          </a:xfrm>
        </p:grpSpPr>
        <p:sp>
          <p:nvSpPr>
            <p:cNvPr id="17" name="Rectangle 16">
              <a:extLst>
                <a:ext uri="{FF2B5EF4-FFF2-40B4-BE49-F238E27FC236}">
                  <a16:creationId xmlns:a16="http://schemas.microsoft.com/office/drawing/2014/main" id="{91B6D554-B567-41E1-951D-1BCB8B05AE12}"/>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Interim Look 2</a:t>
              </a:r>
            </a:p>
          </p:txBody>
        </p:sp>
        <p:sp>
          <p:nvSpPr>
            <p:cNvPr id="18" name="Rectangle 17">
              <a:extLst>
                <a:ext uri="{FF2B5EF4-FFF2-40B4-BE49-F238E27FC236}">
                  <a16:creationId xmlns:a16="http://schemas.microsoft.com/office/drawing/2014/main" id="{F66D07C5-2A3E-4CAF-BECF-3CD89F52C7FA}"/>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7205171-3927-43A7-86F7-BF023A3EE08C}"/>
              </a:ext>
            </a:extLst>
          </p:cNvPr>
          <p:cNvGrpSpPr/>
          <p:nvPr/>
        </p:nvGrpSpPr>
        <p:grpSpPr>
          <a:xfrm>
            <a:off x="10557179" y="5149373"/>
            <a:ext cx="1584960" cy="1284186"/>
            <a:chOff x="6309360" y="1509815"/>
            <a:chExt cx="1584960" cy="1284186"/>
          </a:xfrm>
        </p:grpSpPr>
        <p:sp>
          <p:nvSpPr>
            <p:cNvPr id="20" name="Rectangle 19">
              <a:extLst>
                <a:ext uri="{FF2B5EF4-FFF2-40B4-BE49-F238E27FC236}">
                  <a16:creationId xmlns:a16="http://schemas.microsoft.com/office/drawing/2014/main" id="{7603A9B1-EC17-4413-8D28-2093FDB6D5B7}"/>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Planned End</a:t>
              </a:r>
            </a:p>
          </p:txBody>
        </p:sp>
        <p:sp>
          <p:nvSpPr>
            <p:cNvPr id="21" name="Rectangle 20">
              <a:extLst>
                <a:ext uri="{FF2B5EF4-FFF2-40B4-BE49-F238E27FC236}">
                  <a16:creationId xmlns:a16="http://schemas.microsoft.com/office/drawing/2014/main" id="{F3C63FFD-37F9-48AB-AFD5-F6ED66D5330C}"/>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F8C1BA6F-65E8-4976-A99F-AFC8E5EDC85C}"/>
              </a:ext>
            </a:extLst>
          </p:cNvPr>
          <p:cNvSpPr txBox="1"/>
          <p:nvPr/>
        </p:nvSpPr>
        <p:spPr>
          <a:xfrm rot="412982">
            <a:off x="7271757" y="2718805"/>
            <a:ext cx="1433277" cy="307777"/>
          </a:xfrm>
          <a:prstGeom prst="rect">
            <a:avLst/>
          </a:prstGeom>
          <a:noFill/>
        </p:spPr>
        <p:txBody>
          <a:bodyPr wrap="none" rtlCol="0">
            <a:spAutoFit/>
          </a:bodyPr>
          <a:lstStyle/>
          <a:p>
            <a:r>
              <a:rPr lang="en-US" sz="1400" dirty="0"/>
              <a:t>study enrollment</a:t>
            </a:r>
          </a:p>
        </p:txBody>
      </p:sp>
      <p:sp>
        <p:nvSpPr>
          <p:cNvPr id="57" name="TextBox 56">
            <a:extLst>
              <a:ext uri="{FF2B5EF4-FFF2-40B4-BE49-F238E27FC236}">
                <a16:creationId xmlns:a16="http://schemas.microsoft.com/office/drawing/2014/main" id="{DB113686-E02C-4CC9-99A3-853C610FB224}"/>
              </a:ext>
            </a:extLst>
          </p:cNvPr>
          <p:cNvSpPr txBox="1"/>
          <p:nvPr/>
        </p:nvSpPr>
        <p:spPr>
          <a:xfrm rot="412982">
            <a:off x="7626626" y="2957469"/>
            <a:ext cx="716863" cy="307777"/>
          </a:xfrm>
          <a:prstGeom prst="rect">
            <a:avLst/>
          </a:prstGeom>
          <a:noFill/>
        </p:spPr>
        <p:txBody>
          <a:bodyPr wrap="none" rtlCol="0">
            <a:spAutoFit/>
          </a:bodyPr>
          <a:lstStyle/>
          <a:p>
            <a:r>
              <a:rPr lang="en-US" sz="1400" dirty="0"/>
              <a:t>or time</a:t>
            </a:r>
          </a:p>
        </p:txBody>
      </p:sp>
    </p:spTree>
    <p:extLst>
      <p:ext uri="{BB962C8B-B14F-4D97-AF65-F5344CB8AC3E}">
        <p14:creationId xmlns:p14="http://schemas.microsoft.com/office/powerpoint/2010/main" val="346665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5B1BA4-174C-48AC-9C80-34B8A7428C80}"/>
              </a:ext>
            </a:extLst>
          </p:cNvPr>
          <p:cNvSpPr>
            <a:spLocks noGrp="1"/>
          </p:cNvSpPr>
          <p:nvPr>
            <p:ph type="title"/>
          </p:nvPr>
        </p:nvSpPr>
        <p:spPr/>
        <p:txBody>
          <a:bodyPr/>
          <a:lstStyle/>
          <a:p>
            <a:r>
              <a:rPr lang="en-US" dirty="0"/>
              <a:t>Interim Monitoring Rationales</a:t>
            </a:r>
          </a:p>
        </p:txBody>
      </p:sp>
      <p:sp>
        <p:nvSpPr>
          <p:cNvPr id="6" name="Content Placeholder 5">
            <a:extLst>
              <a:ext uri="{FF2B5EF4-FFF2-40B4-BE49-F238E27FC236}">
                <a16:creationId xmlns:a16="http://schemas.microsoft.com/office/drawing/2014/main" id="{E33E3CCF-4A75-4D36-9FE2-E5439F5A3F76}"/>
              </a:ext>
            </a:extLst>
          </p:cNvPr>
          <p:cNvSpPr>
            <a:spLocks noGrp="1"/>
          </p:cNvSpPr>
          <p:nvPr>
            <p:ph idx="1"/>
          </p:nvPr>
        </p:nvSpPr>
        <p:spPr>
          <a:xfrm>
            <a:off x="838199" y="2116393"/>
            <a:ext cx="10267825" cy="4060569"/>
          </a:xfrm>
        </p:spPr>
        <p:txBody>
          <a:bodyPr>
            <a:normAutofit fontScale="92500" lnSpcReduction="10000"/>
          </a:bodyPr>
          <a:lstStyle/>
          <a:p>
            <a:pPr marL="0" indent="0">
              <a:buNone/>
            </a:pPr>
            <a:r>
              <a:rPr lang="en-US" dirty="0"/>
              <a:t>There are ethical, scientific, and economic reasons to consider interim monitoring of data in clinical trials.</a:t>
            </a:r>
          </a:p>
          <a:p>
            <a:r>
              <a:rPr lang="en-US" dirty="0"/>
              <a:t>Safety is best assured by comparing the rate of adverse events with a control group</a:t>
            </a:r>
          </a:p>
          <a:p>
            <a:endParaRPr lang="en-US" sz="1300" dirty="0"/>
          </a:p>
          <a:p>
            <a:r>
              <a:rPr lang="en-US" dirty="0"/>
              <a:t>Studies should not stop before there is a definitive answer and should not continue longer than necessary to obtain one</a:t>
            </a:r>
          </a:p>
          <a:p>
            <a:pPr>
              <a:buNone/>
            </a:pPr>
            <a:endParaRPr lang="en-US" sz="1200" dirty="0"/>
          </a:p>
          <a:p>
            <a:r>
              <a:rPr lang="en-US" dirty="0"/>
              <a:t>Regular assessment of the relevance of the question</a:t>
            </a:r>
          </a:p>
          <a:p>
            <a:endParaRPr lang="en-US" sz="1200" dirty="0"/>
          </a:p>
          <a:p>
            <a:r>
              <a:rPr lang="en-US" dirty="0"/>
              <a:t>Regular assessment of whether the trial will address the question posed</a:t>
            </a:r>
          </a:p>
          <a:p>
            <a:pPr marL="0" indent="0">
              <a:buNone/>
            </a:pPr>
            <a:endParaRPr lang="en-US" sz="1200" dirty="0"/>
          </a:p>
        </p:txBody>
      </p:sp>
      <p:sp>
        <p:nvSpPr>
          <p:cNvPr id="4" name="Slide Number Placeholder 3">
            <a:extLst>
              <a:ext uri="{FF2B5EF4-FFF2-40B4-BE49-F238E27FC236}">
                <a16:creationId xmlns:a16="http://schemas.microsoft.com/office/drawing/2014/main" id="{3BC2610F-4C7B-46A7-929A-7645CBFFFF41}"/>
              </a:ext>
            </a:extLst>
          </p:cNvPr>
          <p:cNvSpPr>
            <a:spLocks noGrp="1"/>
          </p:cNvSpPr>
          <p:nvPr>
            <p:ph type="sldNum" sz="quarter" idx="12"/>
          </p:nvPr>
        </p:nvSpPr>
        <p:spPr/>
        <p:txBody>
          <a:bodyPr/>
          <a:lstStyle/>
          <a:p>
            <a:fld id="{260BABFF-207A-4E17-BB6B-068052E132E0}" type="slidenum">
              <a:rPr lang="en-US" smtClean="0"/>
              <a:pPr/>
              <a:t>7</a:t>
            </a:fld>
            <a:endParaRPr lang="en-US" dirty="0"/>
          </a:p>
        </p:txBody>
      </p:sp>
      <p:sp>
        <p:nvSpPr>
          <p:cNvPr id="2" name="Rectangle 2">
            <a:extLst>
              <a:ext uri="{FF2B5EF4-FFF2-40B4-BE49-F238E27FC236}">
                <a16:creationId xmlns:a16="http://schemas.microsoft.com/office/drawing/2014/main" id="{9ECDD279-32E1-498B-AE0B-71802E1ED5A1}"/>
              </a:ext>
            </a:extLst>
          </p:cNvPr>
          <p:cNvSpPr>
            <a:spLocks noChangeArrowheads="1"/>
          </p:cNvSpPr>
          <p:nvPr/>
        </p:nvSpPr>
        <p:spPr bwMode="auto">
          <a:xfrm>
            <a:off x="7069946" y="829598"/>
            <a:ext cx="186715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492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Responsibilities</a:t>
            </a:r>
          </a:p>
        </p:txBody>
      </p:sp>
      <p:sp>
        <p:nvSpPr>
          <p:cNvPr id="5" name="Content Placeholder 4"/>
          <p:cNvSpPr>
            <a:spLocks noGrp="1"/>
          </p:cNvSpPr>
          <p:nvPr>
            <p:ph sz="half" idx="1"/>
          </p:nvPr>
        </p:nvSpPr>
        <p:spPr/>
        <p:txBody>
          <a:bodyPr/>
          <a:lstStyle/>
          <a:p>
            <a:pPr marL="0" indent="0">
              <a:buNone/>
            </a:pPr>
            <a:r>
              <a:rPr lang="en-US" sz="2200" b="1" u="sng" dirty="0"/>
              <a:t>Steering Committee</a:t>
            </a:r>
          </a:p>
          <a:p>
            <a:r>
              <a:rPr lang="en-US" sz="2200" dirty="0"/>
              <a:t>Study design</a:t>
            </a:r>
          </a:p>
          <a:p>
            <a:r>
              <a:rPr lang="en-US" sz="2200" dirty="0"/>
              <a:t>Patient recruitment and follow-up</a:t>
            </a:r>
          </a:p>
          <a:p>
            <a:r>
              <a:rPr lang="en-US" sz="2200" dirty="0"/>
              <a:t>Data collection</a:t>
            </a:r>
          </a:p>
          <a:p>
            <a:r>
              <a:rPr lang="en-US" sz="2200" dirty="0"/>
              <a:t>Quality assurance</a:t>
            </a:r>
          </a:p>
          <a:p>
            <a:r>
              <a:rPr lang="en-US" sz="2200" dirty="0"/>
              <a:t>Study reports </a:t>
            </a:r>
          </a:p>
          <a:p>
            <a:endParaRPr lang="en-US" dirty="0"/>
          </a:p>
        </p:txBody>
      </p:sp>
      <p:sp>
        <p:nvSpPr>
          <p:cNvPr id="6" name="Content Placeholder 5"/>
          <p:cNvSpPr>
            <a:spLocks noGrp="1"/>
          </p:cNvSpPr>
          <p:nvPr>
            <p:ph sz="half" idx="2"/>
          </p:nvPr>
        </p:nvSpPr>
        <p:spPr/>
        <p:txBody>
          <a:bodyPr/>
          <a:lstStyle/>
          <a:p>
            <a:pPr marL="0" indent="0">
              <a:buNone/>
            </a:pPr>
            <a:r>
              <a:rPr lang="en-US" sz="2200" b="1" u="sng" dirty="0"/>
              <a:t>DMC or DSMB</a:t>
            </a:r>
          </a:p>
          <a:p>
            <a:r>
              <a:rPr lang="en-US" sz="2200" dirty="0"/>
              <a:t>Safety of patients</a:t>
            </a:r>
          </a:p>
          <a:p>
            <a:r>
              <a:rPr lang="en-US" sz="2200" dirty="0"/>
              <a:t>Protection of integrity of study</a:t>
            </a:r>
          </a:p>
          <a:p>
            <a:r>
              <a:rPr lang="en-US" sz="2200" dirty="0"/>
              <a:t>Review of (blinded) data on safety and efficacy of treatments</a:t>
            </a:r>
          </a:p>
          <a:p>
            <a:r>
              <a:rPr lang="en-US" sz="2200" dirty="0"/>
              <a:t>Review of trial conduct, amendments and external data </a:t>
            </a:r>
          </a:p>
          <a:p>
            <a:pPr lvl="1"/>
            <a:endParaRPr lang="en-US" sz="1800"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8</a:t>
            </a:fld>
            <a:endParaRPr lang="en-US" dirty="0"/>
          </a:p>
        </p:txBody>
      </p:sp>
    </p:spTree>
    <p:extLst>
      <p:ext uri="{BB962C8B-B14F-4D97-AF65-F5344CB8AC3E}">
        <p14:creationId xmlns:p14="http://schemas.microsoft.com/office/powerpoint/2010/main" val="292717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Modern Times (In General)</a:t>
            </a:r>
          </a:p>
        </p:txBody>
      </p:sp>
      <p:sp>
        <p:nvSpPr>
          <p:cNvPr id="9" name="Content Placeholder 8"/>
          <p:cNvSpPr>
            <a:spLocks noGrp="1"/>
          </p:cNvSpPr>
          <p:nvPr>
            <p:ph idx="1"/>
          </p:nvPr>
        </p:nvSpPr>
        <p:spPr/>
        <p:txBody>
          <a:bodyPr>
            <a:normAutofit fontScale="92500" lnSpcReduction="20000"/>
          </a:bodyPr>
          <a:lstStyle/>
          <a:p>
            <a:r>
              <a:rPr lang="en-US" dirty="0"/>
              <a:t>All NIH sponsored clinical trials are required to have a data monitoring plan</a:t>
            </a:r>
          </a:p>
          <a:p>
            <a:endParaRPr lang="en-US" dirty="0"/>
          </a:p>
          <a:p>
            <a:r>
              <a:rPr lang="en-US" dirty="0"/>
              <a:t>NIH-sponsored trials with clinical endpoints have a DSMB</a:t>
            </a:r>
          </a:p>
          <a:p>
            <a:endParaRPr lang="en-US" dirty="0"/>
          </a:p>
          <a:p>
            <a:r>
              <a:rPr lang="en-US" dirty="0"/>
              <a:t>Many industry sponsored studies have a DSMB</a:t>
            </a:r>
          </a:p>
          <a:p>
            <a:endParaRPr lang="en-US" dirty="0"/>
          </a:p>
          <a:p>
            <a:r>
              <a:rPr lang="en-US" dirty="0"/>
              <a:t>The FDA has prepared a guidance document (Establishment and Operation of Clinical Trial Data Monitoring Committees) </a:t>
            </a:r>
            <a:r>
              <a:rPr lang="en-US" sz="1600" dirty="0">
                <a:hlinkClick r:id="rId2"/>
              </a:rPr>
              <a:t>http://www.fda.gov/RegulatoryInformation/Guidances/ucm127069.htm</a:t>
            </a:r>
            <a:r>
              <a:rPr lang="en-US" sz="1600" dirty="0"/>
              <a:t> and document in course files</a:t>
            </a:r>
          </a:p>
          <a:p>
            <a:endParaRPr lang="en-US" dirty="0"/>
          </a:p>
          <a:p>
            <a:r>
              <a:rPr lang="en-US" dirty="0"/>
              <a:t>There is variation in operating procedures for DSMBs </a:t>
            </a:r>
          </a:p>
          <a:p>
            <a:endParaRPr lang="en-US" dirty="0"/>
          </a:p>
        </p:txBody>
      </p:sp>
      <p:sp>
        <p:nvSpPr>
          <p:cNvPr id="5" name="Slide Number Placeholder 4"/>
          <p:cNvSpPr>
            <a:spLocks noGrp="1"/>
          </p:cNvSpPr>
          <p:nvPr>
            <p:ph type="sldNum" sz="quarter" idx="12"/>
          </p:nvPr>
        </p:nvSpPr>
        <p:spPr/>
        <p:txBody>
          <a:bodyPr/>
          <a:lstStyle/>
          <a:p>
            <a:fld id="{260BABFF-207A-4E17-BB6B-068052E132E0}" type="slidenum">
              <a:rPr lang="en-US" smtClean="0"/>
              <a:pPr/>
              <a:t>9</a:t>
            </a:fld>
            <a:endParaRPr lang="en-US" dirty="0"/>
          </a:p>
        </p:txBody>
      </p:sp>
    </p:spTree>
    <p:extLst>
      <p:ext uri="{BB962C8B-B14F-4D97-AF65-F5344CB8AC3E}">
        <p14:creationId xmlns:p14="http://schemas.microsoft.com/office/powerpoint/2010/main" val="133360333"/>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EDB8ACA-6B42-4974-BCA8-570878EA97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974</TotalTime>
  <Words>3163</Words>
  <Application>Microsoft Office PowerPoint</Application>
  <PresentationFormat>Widescreen</PresentationFormat>
  <Paragraphs>335</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MS Mincho</vt:lpstr>
      <vt:lpstr>Arial</vt:lpstr>
      <vt:lpstr>Calibri</vt:lpstr>
      <vt:lpstr>Calibri Light</vt:lpstr>
      <vt:lpstr>Franklin Gothic Heavy</vt:lpstr>
      <vt:lpstr>Wingdings</vt:lpstr>
      <vt:lpstr>Office Theme</vt:lpstr>
      <vt:lpstr>Adaptive and Bayesian Methods for Clinical Trial Design Short Course</vt:lpstr>
      <vt:lpstr>Some Background and Logistics</vt:lpstr>
      <vt:lpstr>Overview Paper:</vt:lpstr>
      <vt:lpstr>Terminology</vt:lpstr>
      <vt:lpstr>Some Monitoring Committee Acronyms</vt:lpstr>
      <vt:lpstr>Interim Monitoring</vt:lpstr>
      <vt:lpstr>Interim Monitoring Rationales</vt:lpstr>
      <vt:lpstr>Division of Responsibilities</vt:lpstr>
      <vt:lpstr>Modern Times (In General)</vt:lpstr>
      <vt:lpstr>When do we need an independent DSMB?</vt:lpstr>
      <vt:lpstr>Statistical Designs and Considerations</vt:lpstr>
      <vt:lpstr>Reasons for Early Termination of Trials</vt:lpstr>
      <vt:lpstr>The Original Adaptive Design:  Interim Monitoring</vt:lpstr>
      <vt:lpstr>How to stop early (statistically)</vt:lpstr>
      <vt:lpstr>When to “look”</vt:lpstr>
      <vt:lpstr>Group Sequential Methods vs. α-Spending Functions</vt:lpstr>
      <vt:lpstr>Additional Futility Monitoring Approaches</vt:lpstr>
      <vt:lpstr>Additional Efficacy Monitoring Approaches</vt:lpstr>
      <vt:lpstr>Binding or Non-Binding Interim Stopping Rules</vt:lpstr>
      <vt:lpstr>A Graphical Example</vt:lpstr>
      <vt:lpstr>Pocock Boundaries</vt:lpstr>
      <vt:lpstr>O’Brien Fleming Boundaries</vt:lpstr>
      <vt:lpstr>Haybittle-Peto Boundaries</vt:lpstr>
      <vt:lpstr>Potential Sample Size Trade-Off</vt:lpstr>
      <vt:lpstr>Sample Size Example</vt:lpstr>
      <vt:lpstr>Example with Both Futility and Efficacy Bounds</vt:lpstr>
      <vt:lpstr>Case Study</vt:lpstr>
      <vt:lpstr>Clinical Trial: Efficacy Example</vt:lpstr>
      <vt:lpstr>Clinical Trial: Efficacy Example</vt:lpstr>
      <vt:lpstr>Clinical Trial: Efficacy Example</vt:lpstr>
      <vt:lpstr>Clinical Trial: Efficacy Example</vt:lpstr>
      <vt:lpstr>Clinical Trial: Efficacy Example Conclusion</vt:lpstr>
      <vt:lpstr>Case Study</vt:lpstr>
      <vt:lpstr>Clinical Trial: Futility Example</vt:lpstr>
      <vt:lpstr>Clinical Trial: Futility Example</vt:lpstr>
      <vt:lpstr>Clinical Trial: Futility Example</vt:lpstr>
      <vt:lpstr>Clinical Trial: Futility Example Conclusion</vt:lpstr>
      <vt:lpstr>Case Study</vt:lpstr>
      <vt:lpstr>Clinical Trial: Safety Example</vt:lpstr>
      <vt:lpstr>Clinical Trial: Safety Example</vt:lpstr>
      <vt:lpstr>Clinical Trial: Safety Example</vt:lpstr>
      <vt:lpstr>Clinical Trial: Safety Example Conclusion</vt:lpstr>
      <vt:lpstr>Module Conclusions - I</vt:lpstr>
      <vt:lpstr>Module Conclusions - II</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145</cp:revision>
  <dcterms:created xsi:type="dcterms:W3CDTF">2015-07-27T20:53:12Z</dcterms:created>
  <dcterms:modified xsi:type="dcterms:W3CDTF">2024-05-31T15:18:35Z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