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handoutMasterIdLst>
    <p:handoutMasterId r:id="rId45"/>
  </p:handoutMasterIdLst>
  <p:sldIdLst>
    <p:sldId id="329" r:id="rId5"/>
    <p:sldId id="448" r:id="rId6"/>
    <p:sldId id="520" r:id="rId7"/>
    <p:sldId id="483" r:id="rId8"/>
    <p:sldId id="485" r:id="rId9"/>
    <p:sldId id="496" r:id="rId10"/>
    <p:sldId id="523" r:id="rId11"/>
    <p:sldId id="524" r:id="rId12"/>
    <p:sldId id="522" r:id="rId13"/>
    <p:sldId id="525" r:id="rId14"/>
    <p:sldId id="526" r:id="rId15"/>
    <p:sldId id="527" r:id="rId16"/>
    <p:sldId id="528" r:id="rId17"/>
    <p:sldId id="529" r:id="rId18"/>
    <p:sldId id="530" r:id="rId19"/>
    <p:sldId id="531" r:id="rId20"/>
    <p:sldId id="532" r:id="rId21"/>
    <p:sldId id="533" r:id="rId22"/>
    <p:sldId id="534" r:id="rId23"/>
    <p:sldId id="535" r:id="rId24"/>
    <p:sldId id="537" r:id="rId25"/>
    <p:sldId id="538" r:id="rId26"/>
    <p:sldId id="536" r:id="rId27"/>
    <p:sldId id="539" r:id="rId28"/>
    <p:sldId id="541" r:id="rId29"/>
    <p:sldId id="540" r:id="rId30"/>
    <p:sldId id="330" r:id="rId31"/>
    <p:sldId id="511" r:id="rId32"/>
    <p:sldId id="513" r:id="rId33"/>
    <p:sldId id="514" r:id="rId34"/>
    <p:sldId id="516" r:id="rId35"/>
    <p:sldId id="517" r:id="rId36"/>
    <p:sldId id="518" r:id="rId37"/>
    <p:sldId id="519" r:id="rId38"/>
    <p:sldId id="515" r:id="rId39"/>
    <p:sldId id="512" r:id="rId40"/>
    <p:sldId id="312" r:id="rId41"/>
    <p:sldId id="275" r:id="rId42"/>
    <p:sldId id="49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20E7A2-156F-40D8-9042-B328BD19A520}">
          <p14:sldIdLst>
            <p14:sldId id="329"/>
            <p14:sldId id="448"/>
            <p14:sldId id="520"/>
            <p14:sldId id="483"/>
            <p14:sldId id="485"/>
            <p14:sldId id="496"/>
            <p14:sldId id="523"/>
            <p14:sldId id="524"/>
            <p14:sldId id="522"/>
            <p14:sldId id="525"/>
            <p14:sldId id="526"/>
            <p14:sldId id="527"/>
            <p14:sldId id="528"/>
            <p14:sldId id="529"/>
            <p14:sldId id="530"/>
            <p14:sldId id="531"/>
            <p14:sldId id="532"/>
            <p14:sldId id="533"/>
            <p14:sldId id="534"/>
            <p14:sldId id="535"/>
            <p14:sldId id="537"/>
            <p14:sldId id="538"/>
            <p14:sldId id="536"/>
            <p14:sldId id="539"/>
            <p14:sldId id="541"/>
            <p14:sldId id="540"/>
            <p14:sldId id="330"/>
            <p14:sldId id="511"/>
            <p14:sldId id="513"/>
            <p14:sldId id="514"/>
            <p14:sldId id="516"/>
            <p14:sldId id="517"/>
            <p14:sldId id="518"/>
            <p14:sldId id="519"/>
            <p14:sldId id="515"/>
            <p14:sldId id="512"/>
            <p14:sldId id="312"/>
            <p14:sldId id="275"/>
            <p14:sldId id="4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0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36" autoAdjust="0"/>
  </p:normalViewPr>
  <p:slideViewPr>
    <p:cSldViewPr snapToGrid="0">
      <p:cViewPr varScale="1">
        <p:scale>
          <a:sx n="94" d="100"/>
          <a:sy n="94" d="100"/>
        </p:scale>
        <p:origin x="1464" y="7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A6F325-4E3A-4A07-9D27-CCF5150B338E}" type="datetimeFigureOut">
              <a:rPr lang="en-US" smtClean="0"/>
              <a:t>6/3/2024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EEE41-A4DF-4714-A5A0-DF34E988F945}" type="slidenum">
              <a:rPr lang="en-US" smtClean="0"/>
              <a:t>‹#›</a:t>
            </a:fld>
            <a:endParaRPr lang="en-US"/>
          </a:p>
        </p:txBody>
      </p:sp>
    </p:spTree>
    <p:extLst>
      <p:ext uri="{BB962C8B-B14F-4D97-AF65-F5344CB8AC3E}">
        <p14:creationId xmlns:p14="http://schemas.microsoft.com/office/powerpoint/2010/main" val="3293028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4F601-252A-45E2-9DD7-BE4ED440ECE7}"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7AC0A-6604-464F-889C-A0807269330A}" type="slidenum">
              <a:rPr lang="en-US" smtClean="0"/>
              <a:t>‹#›</a:t>
            </a:fld>
            <a:endParaRPr lang="en-US"/>
          </a:p>
        </p:txBody>
      </p:sp>
    </p:spTree>
    <p:extLst>
      <p:ext uri="{BB962C8B-B14F-4D97-AF65-F5344CB8AC3E}">
        <p14:creationId xmlns:p14="http://schemas.microsoft.com/office/powerpoint/2010/main" val="2457809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da.gov/regulatory-information/search-fda-guidance-documents/enrichment-strategies-clinical-trials-support-approval-human-drugs-and-biological-produc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da.gov/regulatory-information/search-fda-guidance-documents/enrichment-strategies-clinical-trials-support-approval-human-drugs-and-biological-produc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xx</a:t>
            </a:r>
          </a:p>
        </p:txBody>
      </p:sp>
      <p:sp>
        <p:nvSpPr>
          <p:cNvPr id="4" name="Slide Number Placeholder 3"/>
          <p:cNvSpPr>
            <a:spLocks noGrp="1"/>
          </p:cNvSpPr>
          <p:nvPr>
            <p:ph type="sldNum" sz="quarter" idx="5"/>
          </p:nvPr>
        </p:nvSpPr>
        <p:spPr/>
        <p:txBody>
          <a:bodyPr/>
          <a:lstStyle/>
          <a:p>
            <a:fld id="{CE77AC0A-6604-464F-889C-A0807269330A}" type="slidenum">
              <a:rPr lang="en-US" smtClean="0"/>
              <a:t>1</a:t>
            </a:fld>
            <a:endParaRPr lang="en-US"/>
          </a:p>
        </p:txBody>
      </p:sp>
    </p:spTree>
    <p:extLst>
      <p:ext uri="{BB962C8B-B14F-4D97-AF65-F5344CB8AC3E}">
        <p14:creationId xmlns:p14="http://schemas.microsoft.com/office/powerpoint/2010/main" val="949237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Simon, Noah, and Richard Simon. "Using Bayesian modeling in frequentist adaptive enrichment designs." </a:t>
            </a:r>
            <a:r>
              <a:rPr lang="en-US" i="1" dirty="0"/>
              <a:t>Biostatistics</a:t>
            </a:r>
            <a:r>
              <a:rPr lang="en-US" dirty="0"/>
              <a:t> 19.1 (2018): 27-41.</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23</a:t>
            </a:fld>
            <a:endParaRPr lang="en-US"/>
          </a:p>
        </p:txBody>
      </p:sp>
    </p:spTree>
    <p:extLst>
      <p:ext uri="{BB962C8B-B14F-4D97-AF65-F5344CB8AC3E}">
        <p14:creationId xmlns:p14="http://schemas.microsoft.com/office/powerpoint/2010/main" val="1114514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Wu, </a:t>
            </a:r>
            <a:r>
              <a:rPr lang="en-US" dirty="0" err="1"/>
              <a:t>Liwen</a:t>
            </a:r>
            <a:r>
              <a:rPr lang="en-US" dirty="0"/>
              <a:t>, et al. "Incorporating surrogate information for adaptive subgroup enrichment design with sample size re-estimation." </a:t>
            </a:r>
            <a:r>
              <a:rPr lang="en-US" i="1" dirty="0"/>
              <a:t>Statistics in Biopharmaceutical Research</a:t>
            </a:r>
            <a:r>
              <a:rPr lang="en-US" dirty="0"/>
              <a:t> 14.4 (2022): 493-504.</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24</a:t>
            </a:fld>
            <a:endParaRPr lang="en-US"/>
          </a:p>
        </p:txBody>
      </p:sp>
    </p:spTree>
    <p:extLst>
      <p:ext uri="{BB962C8B-B14F-4D97-AF65-F5344CB8AC3E}">
        <p14:creationId xmlns:p14="http://schemas.microsoft.com/office/powerpoint/2010/main" val="3876017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Steingrimsson</a:t>
            </a:r>
            <a:r>
              <a:rPr lang="en-US" dirty="0"/>
              <a:t>, Jon </a:t>
            </a:r>
            <a:r>
              <a:rPr lang="en-US" dirty="0" err="1"/>
              <a:t>Arni</a:t>
            </a:r>
            <a:r>
              <a:rPr lang="en-US" dirty="0"/>
              <a:t>, et al. "Optimized adaptive enrichment designs for three-arm trials: learning which subpopulations benefit from different treatments." </a:t>
            </a:r>
            <a:r>
              <a:rPr lang="en-US" i="1" dirty="0"/>
              <a:t>Biostatistics</a:t>
            </a:r>
            <a:r>
              <a:rPr lang="en-US" dirty="0"/>
              <a:t> 22.2 (2021): 283-297.</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26</a:t>
            </a:fld>
            <a:endParaRPr lang="en-US"/>
          </a:p>
        </p:txBody>
      </p:sp>
    </p:spTree>
    <p:extLst>
      <p:ext uri="{BB962C8B-B14F-4D97-AF65-F5344CB8AC3E}">
        <p14:creationId xmlns:p14="http://schemas.microsoft.com/office/powerpoint/2010/main" val="4098354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Jones, Robin L., et al. "Efficacy and safety of TRC105 plus pazopanib vs pazopanib alone for treatment of patients with advanced angiosarcoma: A randomized clinical trial." </a:t>
            </a:r>
            <a:r>
              <a:rPr lang="en-US" sz="1200" i="1" dirty="0">
                <a:effectLst/>
                <a:ea typeface="MS Mincho" panose="02020609040205080304" pitchFamily="49" charset="-128"/>
              </a:rPr>
              <a:t>JAMA oncology</a:t>
            </a:r>
            <a:r>
              <a:rPr lang="en-US" sz="1200" dirty="0">
                <a:effectLst/>
                <a:ea typeface="MS Mincho" panose="02020609040205080304" pitchFamily="49" charset="-128"/>
              </a:rPr>
              <a:t> 8.5 (2022): 740-747.</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28</a:t>
            </a:fld>
            <a:endParaRPr lang="en-US"/>
          </a:p>
        </p:txBody>
      </p:sp>
    </p:spTree>
    <p:extLst>
      <p:ext uri="{BB962C8B-B14F-4D97-AF65-F5344CB8AC3E}">
        <p14:creationId xmlns:p14="http://schemas.microsoft.com/office/powerpoint/2010/main" val="2058641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Jones, Robin L., et al. "Efficacy and safety of TRC105 plus pazopanib vs pazopanib alone for treatment of patients with advanced angiosarcoma: A randomized clinical trial." </a:t>
            </a:r>
            <a:r>
              <a:rPr lang="en-US" sz="1200" i="1" dirty="0">
                <a:effectLst/>
                <a:ea typeface="MS Mincho" panose="02020609040205080304" pitchFamily="49" charset="-128"/>
              </a:rPr>
              <a:t>JAMA oncology</a:t>
            </a:r>
            <a:r>
              <a:rPr lang="en-US" sz="1200" dirty="0">
                <a:effectLst/>
                <a:ea typeface="MS Mincho" panose="02020609040205080304" pitchFamily="49" charset="-128"/>
              </a:rPr>
              <a:t> 8.5 (2022): 740-747.</a:t>
            </a:r>
          </a:p>
          <a:p>
            <a:endParaRPr lang="en-US" dirty="0"/>
          </a:p>
          <a:p>
            <a:r>
              <a:rPr lang="en-US" dirty="0"/>
              <a:t>Note, N pulled from study protocol Section 11 (see supplemental materials from JAMA Oncology) where it notes 120 participants in cohort 1 and 70 in cohort 2, driven by interim analysis decisions</a:t>
            </a:r>
          </a:p>
        </p:txBody>
      </p:sp>
      <p:sp>
        <p:nvSpPr>
          <p:cNvPr id="4" name="Slide Number Placeholder 3"/>
          <p:cNvSpPr>
            <a:spLocks noGrp="1"/>
          </p:cNvSpPr>
          <p:nvPr>
            <p:ph type="sldNum" sz="quarter" idx="10"/>
          </p:nvPr>
        </p:nvSpPr>
        <p:spPr/>
        <p:txBody>
          <a:bodyPr/>
          <a:lstStyle/>
          <a:p>
            <a:fld id="{CE77AC0A-6604-464F-889C-A0807269330A}" type="slidenum">
              <a:rPr lang="en-US" smtClean="0"/>
              <a:t>29</a:t>
            </a:fld>
            <a:endParaRPr lang="en-US"/>
          </a:p>
        </p:txBody>
      </p:sp>
    </p:spTree>
    <p:extLst>
      <p:ext uri="{BB962C8B-B14F-4D97-AF65-F5344CB8AC3E}">
        <p14:creationId xmlns:p14="http://schemas.microsoft.com/office/powerpoint/2010/main" val="3689445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Jones, Robin L., et al. "Efficacy and safety of TRC105 plus pazopanib vs pazopanib alone for treatment of patients with advanced angiosarcoma: A randomized clinical trial." </a:t>
            </a:r>
            <a:r>
              <a:rPr lang="en-US" sz="1200" i="1" dirty="0">
                <a:effectLst/>
                <a:ea typeface="MS Mincho" panose="02020609040205080304" pitchFamily="49" charset="-128"/>
              </a:rPr>
              <a:t>JAMA oncology</a:t>
            </a:r>
            <a:r>
              <a:rPr lang="en-US" sz="1200" dirty="0">
                <a:effectLst/>
                <a:ea typeface="MS Mincho" panose="02020609040205080304" pitchFamily="49" charset="-128"/>
              </a:rPr>
              <a:t> 8.5 (2022): 740-747.</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30</a:t>
            </a:fld>
            <a:endParaRPr lang="en-US"/>
          </a:p>
        </p:txBody>
      </p:sp>
    </p:spTree>
    <p:extLst>
      <p:ext uri="{BB962C8B-B14F-4D97-AF65-F5344CB8AC3E}">
        <p14:creationId xmlns:p14="http://schemas.microsoft.com/office/powerpoint/2010/main" val="1024166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Jones, Robin L., et al. "Efficacy and safety of TRC105 plus pazopanib vs pazopanib alone for treatment of patients with advanced angiosarcoma: A randomized clinical trial." </a:t>
            </a:r>
            <a:r>
              <a:rPr lang="en-US" sz="1200" i="1" dirty="0">
                <a:effectLst/>
                <a:ea typeface="MS Mincho" panose="02020609040205080304" pitchFamily="49" charset="-128"/>
              </a:rPr>
              <a:t>JAMA oncology</a:t>
            </a:r>
            <a:r>
              <a:rPr lang="en-US" sz="1200" dirty="0">
                <a:effectLst/>
                <a:ea typeface="MS Mincho" panose="02020609040205080304" pitchFamily="49" charset="-128"/>
              </a:rPr>
              <a:t> 8.5 (2022): 740-747.</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31</a:t>
            </a:fld>
            <a:endParaRPr lang="en-US"/>
          </a:p>
        </p:txBody>
      </p:sp>
    </p:spTree>
    <p:extLst>
      <p:ext uri="{BB962C8B-B14F-4D97-AF65-F5344CB8AC3E}">
        <p14:creationId xmlns:p14="http://schemas.microsoft.com/office/powerpoint/2010/main" val="1187956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Jones, Robin L., et al. "Efficacy and safety of TRC105 plus pazopanib vs pazopanib alone for treatment of patients with advanced angiosarcoma: A randomized clinical trial." </a:t>
            </a:r>
            <a:r>
              <a:rPr lang="en-US" sz="1200" i="1" dirty="0">
                <a:effectLst/>
                <a:ea typeface="MS Mincho" panose="02020609040205080304" pitchFamily="49" charset="-128"/>
              </a:rPr>
              <a:t>JAMA oncology</a:t>
            </a:r>
            <a:r>
              <a:rPr lang="en-US" sz="1200" dirty="0">
                <a:effectLst/>
                <a:ea typeface="MS Mincho" panose="02020609040205080304" pitchFamily="49" charset="-128"/>
              </a:rPr>
              <a:t> 8.5 (2022): 740-747.</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32</a:t>
            </a:fld>
            <a:endParaRPr lang="en-US"/>
          </a:p>
        </p:txBody>
      </p:sp>
    </p:spTree>
    <p:extLst>
      <p:ext uri="{BB962C8B-B14F-4D97-AF65-F5344CB8AC3E}">
        <p14:creationId xmlns:p14="http://schemas.microsoft.com/office/powerpoint/2010/main" val="1399437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Jones, Robin L., et al. "Efficacy and safety of TRC105 plus pazopanib vs pazopanib alone for treatment of patients with advanced angiosarcoma: A randomized clinical trial." </a:t>
            </a:r>
            <a:r>
              <a:rPr lang="en-US" sz="1200" i="1" dirty="0">
                <a:effectLst/>
                <a:ea typeface="MS Mincho" panose="02020609040205080304" pitchFamily="49" charset="-128"/>
              </a:rPr>
              <a:t>JAMA oncology</a:t>
            </a:r>
            <a:r>
              <a:rPr lang="en-US" sz="1200" dirty="0">
                <a:effectLst/>
                <a:ea typeface="MS Mincho" panose="02020609040205080304" pitchFamily="49" charset="-128"/>
              </a:rPr>
              <a:t> 8.5 (2022): 740-747.</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33</a:t>
            </a:fld>
            <a:endParaRPr lang="en-US"/>
          </a:p>
        </p:txBody>
      </p:sp>
    </p:spTree>
    <p:extLst>
      <p:ext uri="{BB962C8B-B14F-4D97-AF65-F5344CB8AC3E}">
        <p14:creationId xmlns:p14="http://schemas.microsoft.com/office/powerpoint/2010/main" val="52298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Jones, Robin L., et al. "Efficacy and safety of TRC105 plus pazopanib vs pazopanib alone for treatment of patients with advanced angiosarcoma: A randomized clinical trial." </a:t>
            </a:r>
            <a:r>
              <a:rPr lang="en-US" sz="1200" i="1" dirty="0">
                <a:effectLst/>
                <a:ea typeface="MS Mincho" panose="02020609040205080304" pitchFamily="49" charset="-128"/>
              </a:rPr>
              <a:t>JAMA oncology</a:t>
            </a:r>
            <a:r>
              <a:rPr lang="en-US" sz="1200" dirty="0">
                <a:effectLst/>
                <a:ea typeface="MS Mincho" panose="02020609040205080304" pitchFamily="49" charset="-128"/>
              </a:rPr>
              <a:t> 8.5 (2022): 740-747.</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34</a:t>
            </a:fld>
            <a:endParaRPr lang="en-US"/>
          </a:p>
        </p:txBody>
      </p:sp>
    </p:spTree>
    <p:extLst>
      <p:ext uri="{BB962C8B-B14F-4D97-AF65-F5344CB8AC3E}">
        <p14:creationId xmlns:p14="http://schemas.microsoft.com/office/powerpoint/2010/main" val="2549332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4</a:t>
            </a:fld>
            <a:endParaRPr lang="en-US" dirty="0"/>
          </a:p>
        </p:txBody>
      </p:sp>
    </p:spTree>
    <p:extLst>
      <p:ext uri="{BB962C8B-B14F-4D97-AF65-F5344CB8AC3E}">
        <p14:creationId xmlns:p14="http://schemas.microsoft.com/office/powerpoint/2010/main" val="2379734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Jones, Robin L., et al. "Efficacy and safety of TRC105 plus pazopanib vs pazopanib alone for treatment of patients with advanced angiosarcoma: A randomized clinical trial." </a:t>
            </a:r>
            <a:r>
              <a:rPr lang="en-US" sz="1200" i="1" dirty="0">
                <a:effectLst/>
                <a:ea typeface="MS Mincho" panose="02020609040205080304" pitchFamily="49" charset="-128"/>
              </a:rPr>
              <a:t>JAMA oncology</a:t>
            </a:r>
            <a:r>
              <a:rPr lang="en-US" sz="1200" dirty="0">
                <a:effectLst/>
                <a:ea typeface="MS Mincho" panose="02020609040205080304" pitchFamily="49" charset="-128"/>
              </a:rPr>
              <a:t> 8.5 (2022): 740-747.</a:t>
            </a:r>
          </a:p>
          <a:p>
            <a:endParaRPr lang="en-US" dirty="0"/>
          </a:p>
        </p:txBody>
      </p:sp>
      <p:sp>
        <p:nvSpPr>
          <p:cNvPr id="4" name="Slide Number Placeholder 3"/>
          <p:cNvSpPr>
            <a:spLocks noGrp="1"/>
          </p:cNvSpPr>
          <p:nvPr>
            <p:ph type="sldNum" sz="quarter" idx="10"/>
          </p:nvPr>
        </p:nvSpPr>
        <p:spPr/>
        <p:txBody>
          <a:bodyPr/>
          <a:lstStyle/>
          <a:p>
            <a:fld id="{CE77AC0A-6604-464F-889C-A0807269330A}" type="slidenum">
              <a:rPr lang="en-US" smtClean="0"/>
              <a:t>35</a:t>
            </a:fld>
            <a:endParaRPr lang="en-US"/>
          </a:p>
        </p:txBody>
      </p:sp>
    </p:spTree>
    <p:extLst>
      <p:ext uri="{BB962C8B-B14F-4D97-AF65-F5344CB8AC3E}">
        <p14:creationId xmlns:p14="http://schemas.microsoft.com/office/powerpoint/2010/main" val="1345786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Adaptive Trials FDA Guidance</a:t>
            </a:r>
          </a:p>
        </p:txBody>
      </p:sp>
      <p:sp>
        <p:nvSpPr>
          <p:cNvPr id="4" name="Slide Number Placeholder 3"/>
          <p:cNvSpPr>
            <a:spLocks noGrp="1"/>
          </p:cNvSpPr>
          <p:nvPr>
            <p:ph type="sldNum" sz="quarter" idx="5"/>
          </p:nvPr>
        </p:nvSpPr>
        <p:spPr/>
        <p:txBody>
          <a:bodyPr/>
          <a:lstStyle/>
          <a:p>
            <a:fld id="{CE77AC0A-6604-464F-889C-A0807269330A}" type="slidenum">
              <a:rPr lang="en-US" smtClean="0"/>
              <a:t>36</a:t>
            </a:fld>
            <a:endParaRPr lang="en-US"/>
          </a:p>
        </p:txBody>
      </p:sp>
    </p:spTree>
    <p:extLst>
      <p:ext uri="{BB962C8B-B14F-4D97-AF65-F5344CB8AC3E}">
        <p14:creationId xmlns:p14="http://schemas.microsoft.com/office/powerpoint/2010/main" val="3012435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US Food and Drug Administration. Enrichment Strategies for Clinical Trials to Support Approval of Human Drugs and Biological. </a:t>
            </a:r>
            <a:r>
              <a:rPr lang="en-US" sz="1200" dirty="0">
                <a:effectLst/>
                <a:ea typeface="MS Mincho" panose="02020609040205080304" pitchFamily="49" charset="-128"/>
                <a:hlinkClick r:id="rId3"/>
              </a:rPr>
              <a:t>https://www.fda.gov/regulatory-information/search-fda-guidance-documents/enrichment-strategies-clinical-trials-support-approval-human-drugs-and-biological-products</a:t>
            </a:r>
            <a:r>
              <a:rPr lang="en-US" sz="1200" dirty="0">
                <a:effectLst/>
                <a:ea typeface="MS Mincho" panose="02020609040205080304" pitchFamily="49" charset="-128"/>
              </a:rPr>
              <a:t> </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9</a:t>
            </a:fld>
            <a:endParaRPr lang="en-US"/>
          </a:p>
        </p:txBody>
      </p:sp>
    </p:spTree>
    <p:extLst>
      <p:ext uri="{BB962C8B-B14F-4D97-AF65-F5344CB8AC3E}">
        <p14:creationId xmlns:p14="http://schemas.microsoft.com/office/powerpoint/2010/main" val="297304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10</a:t>
            </a:fld>
            <a:endParaRPr lang="en-US"/>
          </a:p>
        </p:txBody>
      </p:sp>
    </p:spTree>
    <p:extLst>
      <p:ext uri="{BB962C8B-B14F-4D97-AF65-F5344CB8AC3E}">
        <p14:creationId xmlns:p14="http://schemas.microsoft.com/office/powerpoint/2010/main" val="2126811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MS Mincho" panose="02020609040205080304" pitchFamily="49" charset="-128"/>
              </a:rPr>
              <a:t>US Food and Drug Administration. Enrichment Strategies for Clinical Trials to Support Approval of Human Drugs and Biological. </a:t>
            </a:r>
            <a:r>
              <a:rPr lang="en-US" sz="1200" dirty="0">
                <a:effectLst/>
                <a:ea typeface="MS Mincho" panose="02020609040205080304" pitchFamily="49" charset="-128"/>
                <a:hlinkClick r:id="rId3"/>
              </a:rPr>
              <a:t>https://www.fda.gov/regulatory-information/search-fda-guidance-documents/enrichment-strategies-clinical-trials-support-approval-human-drugs-and-biological-products</a:t>
            </a:r>
            <a:r>
              <a:rPr lang="en-US" sz="1200" dirty="0">
                <a:effectLst/>
                <a:ea typeface="MS Mincho" panose="02020609040205080304" pitchFamily="49" charset="-128"/>
              </a:rPr>
              <a:t> </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12</a:t>
            </a:fld>
            <a:endParaRPr lang="en-US"/>
          </a:p>
        </p:txBody>
      </p:sp>
    </p:spTree>
    <p:extLst>
      <p:ext uri="{BB962C8B-B14F-4D97-AF65-F5344CB8AC3E}">
        <p14:creationId xmlns:p14="http://schemas.microsoft.com/office/powerpoint/2010/main" val="4010335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14</a:t>
            </a:fld>
            <a:endParaRPr lang="en-US"/>
          </a:p>
        </p:txBody>
      </p:sp>
    </p:spTree>
    <p:extLst>
      <p:ext uri="{BB962C8B-B14F-4D97-AF65-F5344CB8AC3E}">
        <p14:creationId xmlns:p14="http://schemas.microsoft.com/office/powerpoint/2010/main" val="2431676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Baldi</a:t>
            </a:r>
            <a:r>
              <a:rPr lang="en-US" dirty="0"/>
              <a:t> </a:t>
            </a:r>
            <a:r>
              <a:rPr lang="en-US" dirty="0" err="1"/>
              <a:t>Antognini</a:t>
            </a:r>
            <a:r>
              <a:rPr lang="en-US" dirty="0"/>
              <a:t>, Alessandro, Rosamarie </a:t>
            </a:r>
            <a:r>
              <a:rPr lang="en-US" dirty="0" err="1"/>
              <a:t>Frieri</a:t>
            </a:r>
            <a:r>
              <a:rPr lang="en-US" dirty="0"/>
              <a:t>, and </a:t>
            </a:r>
            <a:r>
              <a:rPr lang="en-US" dirty="0" err="1"/>
              <a:t>Maroussa</a:t>
            </a:r>
            <a:r>
              <a:rPr lang="en-US" dirty="0"/>
              <a:t> </a:t>
            </a:r>
            <a:r>
              <a:rPr lang="en-US" dirty="0" err="1"/>
              <a:t>Zagoraiou</a:t>
            </a:r>
            <a:r>
              <a:rPr lang="en-US" dirty="0"/>
              <a:t>. "New insights into adaptive enrichment designs." </a:t>
            </a:r>
            <a:r>
              <a:rPr lang="en-US" i="1" dirty="0"/>
              <a:t>Statistical Papers</a:t>
            </a:r>
            <a:r>
              <a:rPr lang="en-US" dirty="0"/>
              <a:t> 64.4 (2023): 1305-1328.</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18</a:t>
            </a:fld>
            <a:endParaRPr lang="en-US"/>
          </a:p>
        </p:txBody>
      </p:sp>
    </p:spTree>
    <p:extLst>
      <p:ext uri="{BB962C8B-B14F-4D97-AF65-F5344CB8AC3E}">
        <p14:creationId xmlns:p14="http://schemas.microsoft.com/office/powerpoint/2010/main" val="3550544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Stallard, Nigel. "Adaptive enrichment designs with a continuous biomarker." </a:t>
            </a:r>
            <a:r>
              <a:rPr lang="en-US" i="1" dirty="0"/>
              <a:t>Biometrics</a:t>
            </a:r>
            <a:r>
              <a:rPr lang="en-US" dirty="0"/>
              <a:t> 79.1 (2023): 9-19.</a:t>
            </a:r>
          </a:p>
          <a:p>
            <a:endParaRPr lang="en-US" dirty="0"/>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20</a:t>
            </a:fld>
            <a:endParaRPr lang="en-US"/>
          </a:p>
        </p:txBody>
      </p:sp>
    </p:spTree>
    <p:extLst>
      <p:ext uri="{BB962C8B-B14F-4D97-AF65-F5344CB8AC3E}">
        <p14:creationId xmlns:p14="http://schemas.microsoft.com/office/powerpoint/2010/main" val="343366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Polley</a:t>
            </a:r>
            <a:r>
              <a:rPr lang="en-US" dirty="0"/>
              <a:t>, Mei-Yin C., and James J. Dignam. "Statistical considerations in the evaluation of continuous biomarkers." </a:t>
            </a:r>
            <a:r>
              <a:rPr lang="en-US" i="1" dirty="0"/>
              <a:t>Journal of Nuclear Medicine</a:t>
            </a:r>
            <a:r>
              <a:rPr lang="en-US" dirty="0"/>
              <a:t> 62.5 (2021): 605-611.</a:t>
            </a:r>
          </a:p>
          <a:p>
            <a:endParaRPr lang="en-US" dirty="0"/>
          </a:p>
        </p:txBody>
      </p:sp>
      <p:sp>
        <p:nvSpPr>
          <p:cNvPr id="4" name="Slide Number Placeholder 3"/>
          <p:cNvSpPr>
            <a:spLocks noGrp="1"/>
          </p:cNvSpPr>
          <p:nvPr>
            <p:ph type="sldNum" sz="quarter" idx="5"/>
          </p:nvPr>
        </p:nvSpPr>
        <p:spPr/>
        <p:txBody>
          <a:bodyPr/>
          <a:lstStyle/>
          <a:p>
            <a:fld id="{CE77AC0A-6604-464F-889C-A0807269330A}" type="slidenum">
              <a:rPr lang="en-US" smtClean="0"/>
              <a:t>22</a:t>
            </a:fld>
            <a:endParaRPr lang="en-US"/>
          </a:p>
        </p:txBody>
      </p:sp>
    </p:spTree>
    <p:extLst>
      <p:ext uri="{BB962C8B-B14F-4D97-AF65-F5344CB8AC3E}">
        <p14:creationId xmlns:p14="http://schemas.microsoft.com/office/powerpoint/2010/main" val="2025039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80576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7"/>
            <a:ext cx="10515600" cy="1018699"/>
          </a:xfrm>
        </p:spPr>
        <p:txBody>
          <a:bodyPr/>
          <a:lstStyle/>
          <a:p>
            <a:r>
              <a:rPr lang="en-US"/>
              <a:t>Click to edit Master title style</a:t>
            </a:r>
          </a:p>
        </p:txBody>
      </p:sp>
      <p:sp>
        <p:nvSpPr>
          <p:cNvPr id="3" name="Content Placeholder 2"/>
          <p:cNvSpPr>
            <a:spLocks noGrp="1"/>
          </p:cNvSpPr>
          <p:nvPr>
            <p:ph idx="1"/>
          </p:nvPr>
        </p:nvSpPr>
        <p:spPr>
          <a:xfrm>
            <a:off x="838200" y="2116393"/>
            <a:ext cx="10515600" cy="4060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5" name="Picture 4">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259516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5" name="Picture 4">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69218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18306"/>
            <a:ext cx="10515600" cy="772382"/>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7" name="Picture 6">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99973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05606"/>
            <a:ext cx="10515600" cy="785082"/>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8" name="Picture 7">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pic>
        <p:nvPicPr>
          <p:cNvPr id="9" name="Picture 8">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09437" y="259978"/>
            <a:ext cx="1663272" cy="704344"/>
          </a:xfrm>
          <a:prstGeom prst="rect">
            <a:avLst/>
          </a:prstGeom>
        </p:spPr>
      </p:pic>
    </p:spTree>
    <p:extLst>
      <p:ext uri="{BB962C8B-B14F-4D97-AF65-F5344CB8AC3E}">
        <p14:creationId xmlns:p14="http://schemas.microsoft.com/office/powerpoint/2010/main" val="300753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9652"/>
            <a:ext cx="3932237" cy="1157748"/>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5"/>
          <p:cNvSpPr>
            <a:spLocks noGrp="1"/>
          </p:cNvSpPr>
          <p:nvPr>
            <p:ph type="sldNum" sz="quarter" idx="12"/>
          </p:nvPr>
        </p:nvSpPr>
        <p:spPr>
          <a:xfrm>
            <a:off x="842341" y="6356350"/>
            <a:ext cx="2743200" cy="365125"/>
          </a:xfrm>
        </p:spPr>
        <p:txBody>
          <a:bodyPr/>
          <a:lstStyle>
            <a:lvl1pPr algn="l">
              <a:defRPr/>
            </a:lvl1pPr>
          </a:lstStyle>
          <a:p>
            <a:fld id="{260BABFF-207A-4E17-BB6B-068052E132E0}" type="slidenum">
              <a:rPr lang="en-US" smtClean="0"/>
              <a:pPr/>
              <a:t>‹#›</a:t>
            </a:fld>
            <a:endParaRPr lang="en-US"/>
          </a:p>
        </p:txBody>
      </p:sp>
      <p:pic>
        <p:nvPicPr>
          <p:cNvPr id="6" name="Picture 5">
            <a:extLst>
              <a:ext uri="{FF2B5EF4-FFF2-40B4-BE49-F238E27FC236}">
                <a16:creationId xmlns:a16="http://schemas.microsoft.com/office/drawing/2014/main" id="{2C403E61-A097-FD40-AE74-6BB6BC5E01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123759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18306"/>
            <a:ext cx="10515600" cy="77238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BABFF-207A-4E17-BB6B-068052E132E0}" type="slidenum">
              <a:rPr lang="en-US" smtClean="0"/>
              <a:t>‹#›</a:t>
            </a:fld>
            <a:endParaRPr lang="en-US"/>
          </a:p>
        </p:txBody>
      </p:sp>
      <p:pic>
        <p:nvPicPr>
          <p:cNvPr id="8" name="Picture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38200" y="240483"/>
            <a:ext cx="5372100" cy="488139"/>
          </a:xfrm>
          <a:prstGeom prst="rect">
            <a:avLst/>
          </a:prstGeom>
        </p:spPr>
      </p:pic>
      <p:cxnSp>
        <p:nvCxnSpPr>
          <p:cNvPr id="10" name="Straight Connector 9"/>
          <p:cNvCxnSpPr/>
          <p:nvPr userDrawn="1"/>
        </p:nvCxnSpPr>
        <p:spPr>
          <a:xfrm>
            <a:off x="838200" y="856028"/>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C403E61-A097-FD40-AE74-6BB6BC5E01F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657037" y="107578"/>
            <a:ext cx="1663272" cy="704344"/>
          </a:xfrm>
          <a:prstGeom prst="rect">
            <a:avLst/>
          </a:prstGeom>
        </p:spPr>
      </p:pic>
    </p:spTree>
    <p:extLst>
      <p:ext uri="{BB962C8B-B14F-4D97-AF65-F5344CB8AC3E}">
        <p14:creationId xmlns:p14="http://schemas.microsoft.com/office/powerpoint/2010/main" val="368414055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fda.gov/regulatory-information/search-fda-guidance-documents/enrichment-strategies-clinical-trials-support-approval-human-drugs-and-biological-products" TargetMode="External"/><Relationship Id="rId2" Type="http://schemas.openxmlformats.org/officeDocument/2006/relationships/hyperlink" Target="https://www.fda.gov/regulatory-information/search-fda-guidance-documents/adaptive-design-clinical-trials-drugs-and-biologics-guidance-industry"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6800" y="1130528"/>
            <a:ext cx="10058400" cy="2387600"/>
          </a:xfrm>
        </p:spPr>
        <p:txBody>
          <a:bodyPr>
            <a:normAutofit fontScale="90000"/>
          </a:bodyPr>
          <a:lstStyle/>
          <a:p>
            <a:r>
              <a:rPr lang="en-US" dirty="0"/>
              <a:t>Adaptive and Bayesian Methods for Clinical Trial Design Short Course</a:t>
            </a:r>
          </a:p>
        </p:txBody>
      </p:sp>
      <p:sp>
        <p:nvSpPr>
          <p:cNvPr id="6" name="Subtitle 5"/>
          <p:cNvSpPr>
            <a:spLocks noGrp="1"/>
          </p:cNvSpPr>
          <p:nvPr>
            <p:ph type="subTitle" idx="1"/>
          </p:nvPr>
        </p:nvSpPr>
        <p:spPr/>
        <p:txBody>
          <a:bodyPr anchor="ctr"/>
          <a:lstStyle/>
          <a:p>
            <a:r>
              <a:rPr lang="en-US" dirty="0"/>
              <a:t>Dr. Alex Kaizer</a:t>
            </a:r>
          </a:p>
          <a:p>
            <a:endParaRPr lang="en-US" sz="2000" dirty="0"/>
          </a:p>
          <a:p>
            <a:r>
              <a:rPr lang="en-US" sz="2800" b="1" i="1" dirty="0"/>
              <a:t>Adaptive Enrichment</a:t>
            </a:r>
          </a:p>
        </p:txBody>
      </p:sp>
    </p:spTree>
    <p:extLst>
      <p:ext uri="{BB962C8B-B14F-4D97-AF65-F5344CB8AC3E}">
        <p14:creationId xmlns:p14="http://schemas.microsoft.com/office/powerpoint/2010/main" val="89311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8C4E-2470-EC85-D394-7123D0CE9EF7}"/>
              </a:ext>
            </a:extLst>
          </p:cNvPr>
          <p:cNvSpPr>
            <a:spLocks noGrp="1"/>
          </p:cNvSpPr>
          <p:nvPr>
            <p:ph type="title"/>
          </p:nvPr>
        </p:nvSpPr>
        <p:spPr/>
        <p:txBody>
          <a:bodyPr/>
          <a:lstStyle/>
          <a:p>
            <a:r>
              <a:rPr lang="en-US" dirty="0"/>
              <a:t>Decreasing Variability Strategies</a:t>
            </a:r>
          </a:p>
        </p:txBody>
      </p:sp>
      <p:sp>
        <p:nvSpPr>
          <p:cNvPr id="3" name="Content Placeholder 2">
            <a:extLst>
              <a:ext uri="{FF2B5EF4-FFF2-40B4-BE49-F238E27FC236}">
                <a16:creationId xmlns:a16="http://schemas.microsoft.com/office/drawing/2014/main" id="{BE2DC1F1-9452-D522-BB39-D8EFAB443AF9}"/>
              </a:ext>
            </a:extLst>
          </p:cNvPr>
          <p:cNvSpPr>
            <a:spLocks noGrp="1"/>
          </p:cNvSpPr>
          <p:nvPr>
            <p:ph idx="1"/>
          </p:nvPr>
        </p:nvSpPr>
        <p:spPr>
          <a:xfrm>
            <a:off x="838200" y="2116393"/>
            <a:ext cx="10515600" cy="4605082"/>
          </a:xfrm>
        </p:spPr>
        <p:txBody>
          <a:bodyPr>
            <a:normAutofit fontScale="92500" lnSpcReduction="10000"/>
          </a:bodyPr>
          <a:lstStyle/>
          <a:p>
            <a:pPr marL="0" indent="0">
              <a:buNone/>
            </a:pPr>
            <a:r>
              <a:rPr lang="en-US" dirty="0"/>
              <a:t>Many of these methods do not require special statistical approaches and are already practiced:</a:t>
            </a:r>
          </a:p>
          <a:p>
            <a:r>
              <a:rPr lang="en-US" dirty="0"/>
              <a:t>Defining eligibility criteria carefully to ensure participants have disease being studied</a:t>
            </a:r>
          </a:p>
          <a:p>
            <a:r>
              <a:rPr lang="en-US" dirty="0"/>
              <a:t>Identifying participants likely to adhere to treatment (e.g., history of adherence, willingness to track/report use, etc.)</a:t>
            </a:r>
          </a:p>
          <a:p>
            <a:r>
              <a:rPr lang="en-US" dirty="0"/>
              <a:t>Use of lead-in periods before randomization to avoid spontaneous improvement</a:t>
            </a:r>
          </a:p>
          <a:p>
            <a:r>
              <a:rPr lang="en-US" dirty="0"/>
              <a:t>Enrolling participants with consistent baseline values</a:t>
            </a:r>
          </a:p>
          <a:p>
            <a:r>
              <a:rPr lang="en-US" dirty="0"/>
              <a:t>Excluding participants already taking similar drugs, drugs that may interact with a study drug, or highly likely to not tolerate the drug</a:t>
            </a:r>
          </a:p>
        </p:txBody>
      </p:sp>
      <p:sp>
        <p:nvSpPr>
          <p:cNvPr id="4" name="Slide Number Placeholder 3">
            <a:extLst>
              <a:ext uri="{FF2B5EF4-FFF2-40B4-BE49-F238E27FC236}">
                <a16:creationId xmlns:a16="http://schemas.microsoft.com/office/drawing/2014/main" id="{45270B9B-79F1-66C8-AB38-AFFC0F2F4C85}"/>
              </a:ext>
            </a:extLst>
          </p:cNvPr>
          <p:cNvSpPr>
            <a:spLocks noGrp="1"/>
          </p:cNvSpPr>
          <p:nvPr>
            <p:ph type="sldNum" sz="quarter" idx="12"/>
          </p:nvPr>
        </p:nvSpPr>
        <p:spPr/>
        <p:txBody>
          <a:bodyPr/>
          <a:lstStyle/>
          <a:p>
            <a:fld id="{260BABFF-207A-4E17-BB6B-068052E132E0}" type="slidenum">
              <a:rPr lang="en-US" smtClean="0"/>
              <a:pPr/>
              <a:t>10</a:t>
            </a:fld>
            <a:endParaRPr lang="en-US"/>
          </a:p>
        </p:txBody>
      </p:sp>
    </p:spTree>
    <p:extLst>
      <p:ext uri="{BB962C8B-B14F-4D97-AF65-F5344CB8AC3E}">
        <p14:creationId xmlns:p14="http://schemas.microsoft.com/office/powerpoint/2010/main" val="167074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2EDB-D5C0-EEA6-B075-4AEDEA2266D3}"/>
              </a:ext>
            </a:extLst>
          </p:cNvPr>
          <p:cNvSpPr>
            <a:spLocks noGrp="1"/>
          </p:cNvSpPr>
          <p:nvPr>
            <p:ph type="title"/>
          </p:nvPr>
        </p:nvSpPr>
        <p:spPr/>
        <p:txBody>
          <a:bodyPr/>
          <a:lstStyle/>
          <a:p>
            <a:r>
              <a:rPr lang="en-US" dirty="0"/>
              <a:t>Prognostic Strategies</a:t>
            </a:r>
          </a:p>
        </p:txBody>
      </p:sp>
      <p:sp>
        <p:nvSpPr>
          <p:cNvPr id="3" name="Content Placeholder 2">
            <a:extLst>
              <a:ext uri="{FF2B5EF4-FFF2-40B4-BE49-F238E27FC236}">
                <a16:creationId xmlns:a16="http://schemas.microsoft.com/office/drawing/2014/main" id="{C5353489-CF9C-A7BC-1632-E8D81EF40CAF}"/>
              </a:ext>
            </a:extLst>
          </p:cNvPr>
          <p:cNvSpPr>
            <a:spLocks noGrp="1"/>
          </p:cNvSpPr>
          <p:nvPr>
            <p:ph idx="1"/>
          </p:nvPr>
        </p:nvSpPr>
        <p:spPr/>
        <p:txBody>
          <a:bodyPr/>
          <a:lstStyle/>
          <a:p>
            <a:pPr marL="0" indent="0">
              <a:buNone/>
            </a:pPr>
            <a:r>
              <a:rPr lang="en-US" dirty="0"/>
              <a:t>Designed to increase proportion of patients likely to have an outcome</a:t>
            </a:r>
          </a:p>
          <a:p>
            <a:r>
              <a:rPr lang="en-US" i="1" dirty="0"/>
              <a:t>Event-based studies:</a:t>
            </a:r>
            <a:r>
              <a:rPr lang="en-US" dirty="0"/>
              <a:t> enrolling participants with higher event rate to more quickly accrue events; prognostic indicators can be clinical/lab measures, medical history, genomic/proteomic signatures; if successful larger future studies can enroll those with lower risk</a:t>
            </a:r>
          </a:p>
          <a:p>
            <a:r>
              <a:rPr lang="en-US" i="1" dirty="0"/>
              <a:t>Progression-based studies:</a:t>
            </a:r>
            <a:r>
              <a:rPr lang="en-US" dirty="0"/>
              <a:t> studies to delay progression (e.g., Alzheimer’s disease, Parkinson’s disease) could attempt to enroll those expected to more rapidly progress; prognostic indicators can be the same above but may also ultimately be predictive</a:t>
            </a:r>
          </a:p>
        </p:txBody>
      </p:sp>
      <p:sp>
        <p:nvSpPr>
          <p:cNvPr id="4" name="Slide Number Placeholder 3">
            <a:extLst>
              <a:ext uri="{FF2B5EF4-FFF2-40B4-BE49-F238E27FC236}">
                <a16:creationId xmlns:a16="http://schemas.microsoft.com/office/drawing/2014/main" id="{6505D49F-579B-8DFC-28C0-E1FDB7A6D888}"/>
              </a:ext>
            </a:extLst>
          </p:cNvPr>
          <p:cNvSpPr>
            <a:spLocks noGrp="1"/>
          </p:cNvSpPr>
          <p:nvPr>
            <p:ph type="sldNum" sz="quarter" idx="12"/>
          </p:nvPr>
        </p:nvSpPr>
        <p:spPr/>
        <p:txBody>
          <a:bodyPr/>
          <a:lstStyle/>
          <a:p>
            <a:fld id="{260BABFF-207A-4E17-BB6B-068052E132E0}" type="slidenum">
              <a:rPr lang="en-US" smtClean="0"/>
              <a:pPr/>
              <a:t>11</a:t>
            </a:fld>
            <a:endParaRPr lang="en-US"/>
          </a:p>
        </p:txBody>
      </p:sp>
    </p:spTree>
    <p:extLst>
      <p:ext uri="{BB962C8B-B14F-4D97-AF65-F5344CB8AC3E}">
        <p14:creationId xmlns:p14="http://schemas.microsoft.com/office/powerpoint/2010/main" val="5934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2EDB-D5C0-EEA6-B075-4AEDEA2266D3}"/>
              </a:ext>
            </a:extLst>
          </p:cNvPr>
          <p:cNvSpPr>
            <a:spLocks noGrp="1"/>
          </p:cNvSpPr>
          <p:nvPr>
            <p:ph type="title"/>
          </p:nvPr>
        </p:nvSpPr>
        <p:spPr/>
        <p:txBody>
          <a:bodyPr/>
          <a:lstStyle/>
          <a:p>
            <a:r>
              <a:rPr lang="en-US" dirty="0"/>
              <a:t>Prognostic Strategies</a:t>
            </a:r>
          </a:p>
        </p:txBody>
      </p:sp>
      <p:sp>
        <p:nvSpPr>
          <p:cNvPr id="3" name="Content Placeholder 2">
            <a:extLst>
              <a:ext uri="{FF2B5EF4-FFF2-40B4-BE49-F238E27FC236}">
                <a16:creationId xmlns:a16="http://schemas.microsoft.com/office/drawing/2014/main" id="{C5353489-CF9C-A7BC-1632-E8D81EF40CAF}"/>
              </a:ext>
            </a:extLst>
          </p:cNvPr>
          <p:cNvSpPr>
            <a:spLocks noGrp="1"/>
          </p:cNvSpPr>
          <p:nvPr>
            <p:ph idx="1"/>
          </p:nvPr>
        </p:nvSpPr>
        <p:spPr/>
        <p:txBody>
          <a:bodyPr/>
          <a:lstStyle/>
          <a:p>
            <a:r>
              <a:rPr lang="en-US" dirty="0"/>
              <a:t>Prognostic studies are expected to impact the absolute, but not relative, effects</a:t>
            </a:r>
          </a:p>
          <a:p>
            <a:r>
              <a:rPr lang="en-US" dirty="0"/>
              <a:t>Example from FDA Guidance on Enrichment Designs:</a:t>
            </a:r>
          </a:p>
          <a:p>
            <a:pPr lvl="1"/>
            <a:r>
              <a:rPr lang="en-US" dirty="0"/>
              <a:t>Reduction of mortality from 10% to 5% in a high-risk population has absolute risk reduction of 5% with a relative risk of 0.5</a:t>
            </a:r>
          </a:p>
          <a:p>
            <a:pPr lvl="1"/>
            <a:r>
              <a:rPr lang="en-US" dirty="0"/>
              <a:t>Reduction of mortality from 1% to 0.5% in a lower-risk population has absolute risk reduction of 0.5% with the same 0.5 relative risk</a:t>
            </a:r>
          </a:p>
        </p:txBody>
      </p:sp>
      <p:sp>
        <p:nvSpPr>
          <p:cNvPr id="4" name="Slide Number Placeholder 3">
            <a:extLst>
              <a:ext uri="{FF2B5EF4-FFF2-40B4-BE49-F238E27FC236}">
                <a16:creationId xmlns:a16="http://schemas.microsoft.com/office/drawing/2014/main" id="{6505D49F-579B-8DFC-28C0-E1FDB7A6D888}"/>
              </a:ext>
            </a:extLst>
          </p:cNvPr>
          <p:cNvSpPr>
            <a:spLocks noGrp="1"/>
          </p:cNvSpPr>
          <p:nvPr>
            <p:ph type="sldNum" sz="quarter" idx="12"/>
          </p:nvPr>
        </p:nvSpPr>
        <p:spPr/>
        <p:txBody>
          <a:bodyPr/>
          <a:lstStyle/>
          <a:p>
            <a:fld id="{260BABFF-207A-4E17-BB6B-068052E132E0}" type="slidenum">
              <a:rPr lang="en-US" smtClean="0"/>
              <a:pPr/>
              <a:t>12</a:t>
            </a:fld>
            <a:endParaRPr lang="en-US"/>
          </a:p>
        </p:txBody>
      </p:sp>
    </p:spTree>
    <p:extLst>
      <p:ext uri="{BB962C8B-B14F-4D97-AF65-F5344CB8AC3E}">
        <p14:creationId xmlns:p14="http://schemas.microsoft.com/office/powerpoint/2010/main" val="32145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B38A-0AE4-A0A4-B477-F4E3AAE675A9}"/>
              </a:ext>
            </a:extLst>
          </p:cNvPr>
          <p:cNvSpPr>
            <a:spLocks noGrp="1"/>
          </p:cNvSpPr>
          <p:nvPr>
            <p:ph type="title"/>
          </p:nvPr>
        </p:nvSpPr>
        <p:spPr/>
        <p:txBody>
          <a:bodyPr/>
          <a:lstStyle/>
          <a:p>
            <a:r>
              <a:rPr lang="en-US" dirty="0"/>
              <a:t>Predictive Strategies</a:t>
            </a:r>
          </a:p>
        </p:txBody>
      </p:sp>
      <p:sp>
        <p:nvSpPr>
          <p:cNvPr id="3" name="Content Placeholder 2">
            <a:extLst>
              <a:ext uri="{FF2B5EF4-FFF2-40B4-BE49-F238E27FC236}">
                <a16:creationId xmlns:a16="http://schemas.microsoft.com/office/drawing/2014/main" id="{9D2D5BDB-7811-7115-F08D-D88A01F2F82D}"/>
              </a:ext>
            </a:extLst>
          </p:cNvPr>
          <p:cNvSpPr>
            <a:spLocks noGrp="1"/>
          </p:cNvSpPr>
          <p:nvPr>
            <p:ph idx="1"/>
          </p:nvPr>
        </p:nvSpPr>
        <p:spPr/>
        <p:txBody>
          <a:bodyPr>
            <a:normAutofit fontScale="92500" lnSpcReduction="10000"/>
          </a:bodyPr>
          <a:lstStyle/>
          <a:p>
            <a:pPr marL="0" indent="0">
              <a:buNone/>
            </a:pPr>
            <a:r>
              <a:rPr lang="en-US" dirty="0"/>
              <a:t>Designed to identify patients more likely to respond to an intervention, already used in existing studies through eligibility criteria:</a:t>
            </a:r>
          </a:p>
          <a:p>
            <a:r>
              <a:rPr lang="en-US" dirty="0"/>
              <a:t>Congestive heart failure occurs due to systolic or diastolic dysfunction, but inotropes increase ventricular contraction and are more likely benefit those with systolic dysfunction</a:t>
            </a:r>
          </a:p>
          <a:p>
            <a:r>
              <a:rPr lang="en-US" dirty="0"/>
              <a:t>Antibacterial drugs evaluated among those with infected organism, but study may randomize at before specific testing is done with only those with positive result included in the primary analysis</a:t>
            </a:r>
          </a:p>
          <a:p>
            <a:r>
              <a:rPr lang="en-US" dirty="0"/>
              <a:t>Protein/genetic markers related to an intervention’s mechanism of action, such as HER2 overexpression in breast cancer to indicate responsiveness to trastuzumab, a monoclonal antibody targeting HER2</a:t>
            </a:r>
          </a:p>
          <a:p>
            <a:endParaRPr lang="en-US" dirty="0"/>
          </a:p>
        </p:txBody>
      </p:sp>
      <p:sp>
        <p:nvSpPr>
          <p:cNvPr id="4" name="Slide Number Placeholder 3">
            <a:extLst>
              <a:ext uri="{FF2B5EF4-FFF2-40B4-BE49-F238E27FC236}">
                <a16:creationId xmlns:a16="http://schemas.microsoft.com/office/drawing/2014/main" id="{A0DD51DD-27DB-8FE9-281A-F28C0870143A}"/>
              </a:ext>
            </a:extLst>
          </p:cNvPr>
          <p:cNvSpPr>
            <a:spLocks noGrp="1"/>
          </p:cNvSpPr>
          <p:nvPr>
            <p:ph type="sldNum" sz="quarter" idx="12"/>
          </p:nvPr>
        </p:nvSpPr>
        <p:spPr/>
        <p:txBody>
          <a:bodyPr/>
          <a:lstStyle/>
          <a:p>
            <a:fld id="{260BABFF-207A-4E17-BB6B-068052E132E0}" type="slidenum">
              <a:rPr lang="en-US" smtClean="0"/>
              <a:pPr/>
              <a:t>13</a:t>
            </a:fld>
            <a:endParaRPr lang="en-US"/>
          </a:p>
        </p:txBody>
      </p:sp>
    </p:spTree>
    <p:extLst>
      <p:ext uri="{BB962C8B-B14F-4D97-AF65-F5344CB8AC3E}">
        <p14:creationId xmlns:p14="http://schemas.microsoft.com/office/powerpoint/2010/main" val="333300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B38A-0AE4-A0A4-B477-F4E3AAE675A9}"/>
              </a:ext>
            </a:extLst>
          </p:cNvPr>
          <p:cNvSpPr>
            <a:spLocks noGrp="1"/>
          </p:cNvSpPr>
          <p:nvPr>
            <p:ph type="title"/>
          </p:nvPr>
        </p:nvSpPr>
        <p:spPr/>
        <p:txBody>
          <a:bodyPr/>
          <a:lstStyle/>
          <a:p>
            <a:r>
              <a:rPr lang="en-US" dirty="0"/>
              <a:t>Predictive Strategies</a:t>
            </a:r>
          </a:p>
        </p:txBody>
      </p:sp>
      <p:sp>
        <p:nvSpPr>
          <p:cNvPr id="3" name="Content Placeholder 2">
            <a:extLst>
              <a:ext uri="{FF2B5EF4-FFF2-40B4-BE49-F238E27FC236}">
                <a16:creationId xmlns:a16="http://schemas.microsoft.com/office/drawing/2014/main" id="{9D2D5BDB-7811-7115-F08D-D88A01F2F82D}"/>
              </a:ext>
            </a:extLst>
          </p:cNvPr>
          <p:cNvSpPr>
            <a:spLocks noGrp="1"/>
          </p:cNvSpPr>
          <p:nvPr>
            <p:ph idx="1"/>
          </p:nvPr>
        </p:nvSpPr>
        <p:spPr/>
        <p:txBody>
          <a:bodyPr>
            <a:normAutofit/>
          </a:bodyPr>
          <a:lstStyle/>
          <a:p>
            <a:pPr marL="0" indent="0">
              <a:buNone/>
            </a:pPr>
            <a:r>
              <a:rPr lang="en-US" dirty="0"/>
              <a:t>These strategies can reduce the sample size ratio (number of subjects in unselected population versus number need for only marker-positive population), resulting in more efficient studies:</a:t>
            </a:r>
          </a:p>
          <a:p>
            <a:endParaRPr lang="en-US" dirty="0"/>
          </a:p>
        </p:txBody>
      </p:sp>
      <p:sp>
        <p:nvSpPr>
          <p:cNvPr id="4" name="Slide Number Placeholder 3">
            <a:extLst>
              <a:ext uri="{FF2B5EF4-FFF2-40B4-BE49-F238E27FC236}">
                <a16:creationId xmlns:a16="http://schemas.microsoft.com/office/drawing/2014/main" id="{A0DD51DD-27DB-8FE9-281A-F28C0870143A}"/>
              </a:ext>
            </a:extLst>
          </p:cNvPr>
          <p:cNvSpPr>
            <a:spLocks noGrp="1"/>
          </p:cNvSpPr>
          <p:nvPr>
            <p:ph type="sldNum" sz="quarter" idx="12"/>
          </p:nvPr>
        </p:nvSpPr>
        <p:spPr/>
        <p:txBody>
          <a:bodyPr/>
          <a:lstStyle/>
          <a:p>
            <a:fld id="{260BABFF-207A-4E17-BB6B-068052E132E0}" type="slidenum">
              <a:rPr lang="en-US" smtClean="0"/>
              <a:pPr/>
              <a:t>14</a:t>
            </a:fld>
            <a:endParaRPr lang="en-US"/>
          </a:p>
        </p:txBody>
      </p:sp>
      <p:pic>
        <p:nvPicPr>
          <p:cNvPr id="6" name="Picture 5">
            <a:extLst>
              <a:ext uri="{FF2B5EF4-FFF2-40B4-BE49-F238E27FC236}">
                <a16:creationId xmlns:a16="http://schemas.microsoft.com/office/drawing/2014/main" id="{835988BE-7957-6393-9850-983BCF27AA55}"/>
              </a:ext>
            </a:extLst>
          </p:cNvPr>
          <p:cNvPicPr>
            <a:picLocks noChangeAspect="1"/>
          </p:cNvPicPr>
          <p:nvPr/>
        </p:nvPicPr>
        <p:blipFill>
          <a:blip r:embed="rId3"/>
          <a:stretch>
            <a:fillRect/>
          </a:stretch>
        </p:blipFill>
        <p:spPr>
          <a:xfrm>
            <a:off x="1077005" y="3453493"/>
            <a:ext cx="7000875" cy="2324100"/>
          </a:xfrm>
          <a:prstGeom prst="rect">
            <a:avLst/>
          </a:prstGeom>
        </p:spPr>
      </p:pic>
      <p:sp>
        <p:nvSpPr>
          <p:cNvPr id="7" name="TextBox 6">
            <a:extLst>
              <a:ext uri="{FF2B5EF4-FFF2-40B4-BE49-F238E27FC236}">
                <a16:creationId xmlns:a16="http://schemas.microsoft.com/office/drawing/2014/main" id="{7FA9BF71-E5B2-5C39-93C9-F3995FB69CFD}"/>
              </a:ext>
            </a:extLst>
          </p:cNvPr>
          <p:cNvSpPr txBox="1"/>
          <p:nvPr/>
        </p:nvSpPr>
        <p:spPr>
          <a:xfrm>
            <a:off x="1167493" y="5746445"/>
            <a:ext cx="5763986" cy="461665"/>
          </a:xfrm>
          <a:prstGeom prst="rect">
            <a:avLst/>
          </a:prstGeom>
          <a:noFill/>
        </p:spPr>
        <p:txBody>
          <a:bodyPr wrap="square" rtlCol="0">
            <a:spAutoFit/>
          </a:bodyPr>
          <a:lstStyle/>
          <a:p>
            <a:r>
              <a:rPr lang="en-US" sz="1200" i="1" dirty="0">
                <a:effectLst/>
                <a:ea typeface="MS Mincho" panose="02020609040205080304" pitchFamily="49" charset="-128"/>
              </a:rPr>
              <a:t>Source: FDA Guidance on “Enrichment Strategies for Clinical Trials to Support Approval of Human Drugs and Biological”</a:t>
            </a:r>
            <a:endParaRPr lang="en-US" sz="1200" i="1" dirty="0"/>
          </a:p>
        </p:txBody>
      </p:sp>
      <p:sp>
        <p:nvSpPr>
          <p:cNvPr id="8" name="TextBox 7">
            <a:extLst>
              <a:ext uri="{FF2B5EF4-FFF2-40B4-BE49-F238E27FC236}">
                <a16:creationId xmlns:a16="http://schemas.microsoft.com/office/drawing/2014/main" id="{2C740ED3-B992-3D71-350E-64E5E34E1B1D}"/>
              </a:ext>
            </a:extLst>
          </p:cNvPr>
          <p:cNvSpPr txBox="1"/>
          <p:nvPr/>
        </p:nvSpPr>
        <p:spPr>
          <a:xfrm>
            <a:off x="7413171" y="3976544"/>
            <a:ext cx="3853543" cy="1477328"/>
          </a:xfrm>
          <a:prstGeom prst="rect">
            <a:avLst/>
          </a:prstGeom>
          <a:noFill/>
        </p:spPr>
        <p:txBody>
          <a:bodyPr wrap="square" rtlCol="0">
            <a:spAutoFit/>
          </a:bodyPr>
          <a:lstStyle/>
          <a:p>
            <a:r>
              <a:rPr lang="en-US" dirty="0"/>
              <a:t>Note, scenarios assume marker-negative have either no response (0%) or half the response (50%) relative to the effect in the marker-positive participants.</a:t>
            </a:r>
          </a:p>
        </p:txBody>
      </p:sp>
    </p:spTree>
    <p:extLst>
      <p:ext uri="{BB962C8B-B14F-4D97-AF65-F5344CB8AC3E}">
        <p14:creationId xmlns:p14="http://schemas.microsoft.com/office/powerpoint/2010/main" val="50699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A77-C8A4-47EC-A1FC-39FBF518C216}"/>
              </a:ext>
            </a:extLst>
          </p:cNvPr>
          <p:cNvSpPr>
            <a:spLocks noGrp="1"/>
          </p:cNvSpPr>
          <p:nvPr>
            <p:ph type="title"/>
          </p:nvPr>
        </p:nvSpPr>
        <p:spPr/>
        <p:txBody>
          <a:bodyPr/>
          <a:lstStyle/>
          <a:p>
            <a:r>
              <a:rPr lang="en-US" dirty="0"/>
              <a:t>Predictive Strategies</a:t>
            </a:r>
          </a:p>
        </p:txBody>
      </p:sp>
      <p:sp>
        <p:nvSpPr>
          <p:cNvPr id="3" name="Content Placeholder 2">
            <a:extLst>
              <a:ext uri="{FF2B5EF4-FFF2-40B4-BE49-F238E27FC236}">
                <a16:creationId xmlns:a16="http://schemas.microsoft.com/office/drawing/2014/main" id="{22B2E0A7-FA8B-F3D2-0599-925235EE7B45}"/>
              </a:ext>
            </a:extLst>
          </p:cNvPr>
          <p:cNvSpPr>
            <a:spLocks noGrp="1"/>
          </p:cNvSpPr>
          <p:nvPr>
            <p:ph idx="1"/>
          </p:nvPr>
        </p:nvSpPr>
        <p:spPr/>
        <p:txBody>
          <a:bodyPr>
            <a:normAutofit lnSpcReduction="10000"/>
          </a:bodyPr>
          <a:lstStyle/>
          <a:p>
            <a:r>
              <a:rPr lang="en-US" dirty="0"/>
              <a:t>Predictive strategies also provide an enhanced benefit-risk relationship for a given intervention</a:t>
            </a:r>
          </a:p>
          <a:p>
            <a:r>
              <a:rPr lang="en-US" dirty="0"/>
              <a:t>The “risk” of potential toxicity and adverse events is rarely black and white, but rather is context-dependent upon the potential “benefit”</a:t>
            </a:r>
          </a:p>
          <a:p>
            <a:r>
              <a:rPr lang="en-US" dirty="0"/>
              <a:t>Enriching for those most likely to benefit avoids the challenge of enrolling participants who may have little-to-no benefit (e.g., marker-negative) but are still at risk for toxicity or adverse events</a:t>
            </a:r>
          </a:p>
          <a:p>
            <a:r>
              <a:rPr lang="en-US" dirty="0"/>
              <a:t>This improves the feasibility of a study and may encourage further development if a positive effect is present in some subgroup, while still providing evidence on subgroup with less or no effect</a:t>
            </a:r>
          </a:p>
        </p:txBody>
      </p:sp>
      <p:sp>
        <p:nvSpPr>
          <p:cNvPr id="4" name="Slide Number Placeholder 3">
            <a:extLst>
              <a:ext uri="{FF2B5EF4-FFF2-40B4-BE49-F238E27FC236}">
                <a16:creationId xmlns:a16="http://schemas.microsoft.com/office/drawing/2014/main" id="{73D1D618-C034-98E7-D2F6-573DDB703B02}"/>
              </a:ext>
            </a:extLst>
          </p:cNvPr>
          <p:cNvSpPr>
            <a:spLocks noGrp="1"/>
          </p:cNvSpPr>
          <p:nvPr>
            <p:ph type="sldNum" sz="quarter" idx="12"/>
          </p:nvPr>
        </p:nvSpPr>
        <p:spPr/>
        <p:txBody>
          <a:bodyPr/>
          <a:lstStyle/>
          <a:p>
            <a:fld id="{260BABFF-207A-4E17-BB6B-068052E132E0}" type="slidenum">
              <a:rPr lang="en-US" smtClean="0"/>
              <a:pPr/>
              <a:t>15</a:t>
            </a:fld>
            <a:endParaRPr lang="en-US"/>
          </a:p>
        </p:txBody>
      </p:sp>
    </p:spTree>
    <p:extLst>
      <p:ext uri="{BB962C8B-B14F-4D97-AF65-F5344CB8AC3E}">
        <p14:creationId xmlns:p14="http://schemas.microsoft.com/office/powerpoint/2010/main" val="210626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757CC-E7BF-C3FB-C8C8-F5CCB48AF1A1}"/>
              </a:ext>
            </a:extLst>
          </p:cNvPr>
          <p:cNvSpPr>
            <a:spLocks noGrp="1"/>
          </p:cNvSpPr>
          <p:nvPr>
            <p:ph type="title"/>
          </p:nvPr>
        </p:nvSpPr>
        <p:spPr/>
        <p:txBody>
          <a:bodyPr/>
          <a:lstStyle/>
          <a:p>
            <a:r>
              <a:rPr lang="en-US" dirty="0"/>
              <a:t>General Prognostic/Predictive Considerations</a:t>
            </a:r>
          </a:p>
        </p:txBody>
      </p:sp>
      <p:sp>
        <p:nvSpPr>
          <p:cNvPr id="3" name="Content Placeholder 2">
            <a:extLst>
              <a:ext uri="{FF2B5EF4-FFF2-40B4-BE49-F238E27FC236}">
                <a16:creationId xmlns:a16="http://schemas.microsoft.com/office/drawing/2014/main" id="{2068D1DD-6CF3-389B-3120-40A4C55F08C2}"/>
              </a:ext>
            </a:extLst>
          </p:cNvPr>
          <p:cNvSpPr>
            <a:spLocks noGrp="1"/>
          </p:cNvSpPr>
          <p:nvPr>
            <p:ph idx="1"/>
          </p:nvPr>
        </p:nvSpPr>
        <p:spPr/>
        <p:txBody>
          <a:bodyPr/>
          <a:lstStyle/>
          <a:p>
            <a:r>
              <a:rPr lang="en-US" dirty="0"/>
              <a:t>Prognostic and predictive indicators are most beneficial if they have both high sensitivity and specificity (i.e., correctly identifying responders and non-responders or those having the outcome)</a:t>
            </a:r>
          </a:p>
          <a:p>
            <a:r>
              <a:rPr lang="en-US" dirty="0"/>
              <a:t>Decision of final analysis population (e.g., including the enrichment factor subgroup only or including all participants)</a:t>
            </a:r>
          </a:p>
          <a:p>
            <a:r>
              <a:rPr lang="en-US" dirty="0"/>
              <a:t>Control of the type I error rate in the presence of multiple testing</a:t>
            </a:r>
          </a:p>
        </p:txBody>
      </p:sp>
      <p:sp>
        <p:nvSpPr>
          <p:cNvPr id="4" name="Slide Number Placeholder 3">
            <a:extLst>
              <a:ext uri="{FF2B5EF4-FFF2-40B4-BE49-F238E27FC236}">
                <a16:creationId xmlns:a16="http://schemas.microsoft.com/office/drawing/2014/main" id="{DECEB88A-23AB-C330-A8AB-D054B1638829}"/>
              </a:ext>
            </a:extLst>
          </p:cNvPr>
          <p:cNvSpPr>
            <a:spLocks noGrp="1"/>
          </p:cNvSpPr>
          <p:nvPr>
            <p:ph type="sldNum" sz="quarter" idx="12"/>
          </p:nvPr>
        </p:nvSpPr>
        <p:spPr/>
        <p:txBody>
          <a:bodyPr/>
          <a:lstStyle/>
          <a:p>
            <a:fld id="{260BABFF-207A-4E17-BB6B-068052E132E0}" type="slidenum">
              <a:rPr lang="en-US" smtClean="0"/>
              <a:pPr/>
              <a:t>16</a:t>
            </a:fld>
            <a:endParaRPr lang="en-US"/>
          </a:p>
        </p:txBody>
      </p:sp>
    </p:spTree>
    <p:extLst>
      <p:ext uri="{BB962C8B-B14F-4D97-AF65-F5344CB8AC3E}">
        <p14:creationId xmlns:p14="http://schemas.microsoft.com/office/powerpoint/2010/main" val="197305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DA0459-3390-CD4C-9297-7B66EFF32FA2}"/>
              </a:ext>
            </a:extLst>
          </p:cNvPr>
          <p:cNvSpPr>
            <a:spLocks noGrp="1"/>
          </p:cNvSpPr>
          <p:nvPr>
            <p:ph type="title"/>
          </p:nvPr>
        </p:nvSpPr>
        <p:spPr/>
        <p:txBody>
          <a:bodyPr/>
          <a:lstStyle/>
          <a:p>
            <a:r>
              <a:rPr lang="en-US" dirty="0"/>
              <a:t>Survey of Some Statistical Considerations to Enrichment</a:t>
            </a:r>
          </a:p>
        </p:txBody>
      </p:sp>
      <p:sp>
        <p:nvSpPr>
          <p:cNvPr id="4" name="Slide Number Placeholder 3">
            <a:extLst>
              <a:ext uri="{FF2B5EF4-FFF2-40B4-BE49-F238E27FC236}">
                <a16:creationId xmlns:a16="http://schemas.microsoft.com/office/drawing/2014/main" id="{8841F30A-1212-E0BF-4295-11D85E39C025}"/>
              </a:ext>
            </a:extLst>
          </p:cNvPr>
          <p:cNvSpPr>
            <a:spLocks noGrp="1"/>
          </p:cNvSpPr>
          <p:nvPr>
            <p:ph type="sldNum" sz="quarter" idx="12"/>
          </p:nvPr>
        </p:nvSpPr>
        <p:spPr/>
        <p:txBody>
          <a:bodyPr/>
          <a:lstStyle/>
          <a:p>
            <a:fld id="{260BABFF-207A-4E17-BB6B-068052E132E0}" type="slidenum">
              <a:rPr lang="en-US" smtClean="0"/>
              <a:pPr/>
              <a:t>17</a:t>
            </a:fld>
            <a:endParaRPr lang="en-US"/>
          </a:p>
        </p:txBody>
      </p:sp>
    </p:spTree>
    <p:extLst>
      <p:ext uri="{BB962C8B-B14F-4D97-AF65-F5344CB8AC3E}">
        <p14:creationId xmlns:p14="http://schemas.microsoft.com/office/powerpoint/2010/main" val="1750028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392BA4-01BE-E36E-1A89-D90FCFA75E06}"/>
              </a:ext>
            </a:extLst>
          </p:cNvPr>
          <p:cNvSpPr>
            <a:spLocks noGrp="1"/>
          </p:cNvSpPr>
          <p:nvPr>
            <p:ph type="title"/>
          </p:nvPr>
        </p:nvSpPr>
        <p:spPr/>
        <p:txBody>
          <a:bodyPr/>
          <a:lstStyle/>
          <a:p>
            <a:r>
              <a:rPr lang="en-US" dirty="0"/>
              <a:t>General Schematic of Enrichment Designs</a:t>
            </a:r>
          </a:p>
        </p:txBody>
      </p:sp>
      <p:sp>
        <p:nvSpPr>
          <p:cNvPr id="8" name="Content Placeholder 7">
            <a:extLst>
              <a:ext uri="{FF2B5EF4-FFF2-40B4-BE49-F238E27FC236}">
                <a16:creationId xmlns:a16="http://schemas.microsoft.com/office/drawing/2014/main" id="{875C4491-F8D0-F598-DE21-BD9167495BED}"/>
              </a:ext>
            </a:extLst>
          </p:cNvPr>
          <p:cNvSpPr>
            <a:spLocks noGrp="1"/>
          </p:cNvSpPr>
          <p:nvPr>
            <p:ph idx="1"/>
          </p:nvPr>
        </p:nvSpPr>
        <p:spPr>
          <a:xfrm>
            <a:off x="838200" y="2116393"/>
            <a:ext cx="10608129" cy="4060569"/>
          </a:xfrm>
        </p:spPr>
        <p:txBody>
          <a:bodyPr/>
          <a:lstStyle/>
          <a:p>
            <a:pPr marL="0" indent="0">
              <a:buNone/>
            </a:pPr>
            <a:r>
              <a:rPr lang="en-US" dirty="0" err="1"/>
              <a:t>Baldi</a:t>
            </a:r>
            <a:r>
              <a:rPr lang="en-US" dirty="0"/>
              <a:t> </a:t>
            </a:r>
            <a:r>
              <a:rPr lang="en-US" dirty="0" err="1"/>
              <a:t>Antognini</a:t>
            </a:r>
            <a:r>
              <a:rPr lang="en-US" dirty="0"/>
              <a:t>, </a:t>
            </a:r>
            <a:r>
              <a:rPr lang="en-US" dirty="0" err="1"/>
              <a:t>Frieri</a:t>
            </a:r>
            <a:r>
              <a:rPr lang="en-US" dirty="0"/>
              <a:t>, and </a:t>
            </a:r>
            <a:r>
              <a:rPr lang="en-US" dirty="0" err="1"/>
              <a:t>Zagoraiou</a:t>
            </a:r>
            <a:r>
              <a:rPr lang="en-US" dirty="0"/>
              <a:t> in their 2023 review paper provide the following general schematic of an adaptive enrichment design:</a:t>
            </a:r>
          </a:p>
          <a:p>
            <a:pPr marL="514350" indent="-514350">
              <a:buFont typeface="+mj-lt"/>
              <a:buAutoNum type="arabicPeriod"/>
            </a:pPr>
            <a:r>
              <a:rPr lang="en-US" dirty="0"/>
              <a:t>Start trial with recruitment from the entire population meeting standard broad eligibility criteria</a:t>
            </a:r>
          </a:p>
          <a:p>
            <a:pPr marL="514350" indent="-514350">
              <a:buFont typeface="+mj-lt"/>
              <a:buAutoNum type="arabicPeriod"/>
            </a:pPr>
            <a:r>
              <a:rPr lang="en-US" dirty="0"/>
              <a:t>Interim analysis (one or more) to assess efficacy/safety in the entire population and in one (or more) subgroup(s)</a:t>
            </a:r>
          </a:p>
          <a:p>
            <a:pPr marL="514350" indent="-514350">
              <a:buFont typeface="+mj-lt"/>
              <a:buAutoNum type="arabicPeriod"/>
            </a:pPr>
            <a:r>
              <a:rPr lang="en-US" dirty="0"/>
              <a:t>Design the rest of the trial based on the interim analysis with pre-planned modifications</a:t>
            </a:r>
          </a:p>
          <a:p>
            <a:pPr marL="0" indent="0">
              <a:buNone/>
            </a:pPr>
            <a:endParaRPr lang="en-US" dirty="0"/>
          </a:p>
        </p:txBody>
      </p:sp>
      <p:sp>
        <p:nvSpPr>
          <p:cNvPr id="4" name="Slide Number Placeholder 3">
            <a:extLst>
              <a:ext uri="{FF2B5EF4-FFF2-40B4-BE49-F238E27FC236}">
                <a16:creationId xmlns:a16="http://schemas.microsoft.com/office/drawing/2014/main" id="{6F5542C7-9595-4AB9-092A-50C69DBA99AA}"/>
              </a:ext>
            </a:extLst>
          </p:cNvPr>
          <p:cNvSpPr>
            <a:spLocks noGrp="1"/>
          </p:cNvSpPr>
          <p:nvPr>
            <p:ph type="sldNum" sz="quarter" idx="12"/>
          </p:nvPr>
        </p:nvSpPr>
        <p:spPr/>
        <p:txBody>
          <a:bodyPr/>
          <a:lstStyle/>
          <a:p>
            <a:fld id="{260BABFF-207A-4E17-BB6B-068052E132E0}" type="slidenum">
              <a:rPr lang="en-US" smtClean="0"/>
              <a:pPr/>
              <a:t>18</a:t>
            </a:fld>
            <a:endParaRPr lang="en-US"/>
          </a:p>
        </p:txBody>
      </p:sp>
    </p:spTree>
    <p:extLst>
      <p:ext uri="{BB962C8B-B14F-4D97-AF65-F5344CB8AC3E}">
        <p14:creationId xmlns:p14="http://schemas.microsoft.com/office/powerpoint/2010/main" val="127062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424D-F23F-F191-EB5A-E2F1601BB1CC}"/>
              </a:ext>
            </a:extLst>
          </p:cNvPr>
          <p:cNvSpPr>
            <a:spLocks noGrp="1"/>
          </p:cNvSpPr>
          <p:nvPr>
            <p:ph type="title"/>
          </p:nvPr>
        </p:nvSpPr>
        <p:spPr/>
        <p:txBody>
          <a:bodyPr/>
          <a:lstStyle/>
          <a:p>
            <a:r>
              <a:rPr lang="en-US" dirty="0"/>
              <a:t>General Interim Decisions</a:t>
            </a:r>
          </a:p>
        </p:txBody>
      </p:sp>
      <p:sp>
        <p:nvSpPr>
          <p:cNvPr id="3" name="Content Placeholder 2">
            <a:extLst>
              <a:ext uri="{FF2B5EF4-FFF2-40B4-BE49-F238E27FC236}">
                <a16:creationId xmlns:a16="http://schemas.microsoft.com/office/drawing/2014/main" id="{DBFE50FC-78E0-D09B-8CB6-DDE61D910A8B}"/>
              </a:ext>
            </a:extLst>
          </p:cNvPr>
          <p:cNvSpPr>
            <a:spLocks noGrp="1"/>
          </p:cNvSpPr>
          <p:nvPr>
            <p:ph idx="1"/>
          </p:nvPr>
        </p:nvSpPr>
        <p:spPr/>
        <p:txBody>
          <a:bodyPr>
            <a:normAutofit lnSpcReduction="10000"/>
          </a:bodyPr>
          <a:lstStyle/>
          <a:p>
            <a:pPr marL="0" indent="0">
              <a:buNone/>
            </a:pPr>
            <a:r>
              <a:rPr lang="en-US" dirty="0" err="1"/>
              <a:t>Baldi</a:t>
            </a:r>
            <a:r>
              <a:rPr lang="en-US" dirty="0"/>
              <a:t> </a:t>
            </a:r>
            <a:r>
              <a:rPr lang="en-US" dirty="0" err="1"/>
              <a:t>Antognini</a:t>
            </a:r>
            <a:r>
              <a:rPr lang="en-US" dirty="0"/>
              <a:t>, </a:t>
            </a:r>
            <a:r>
              <a:rPr lang="en-US" dirty="0" err="1"/>
              <a:t>Frieri</a:t>
            </a:r>
            <a:r>
              <a:rPr lang="en-US" dirty="0"/>
              <a:t>, and </a:t>
            </a:r>
            <a:r>
              <a:rPr lang="en-US" dirty="0" err="1"/>
              <a:t>Zagoraiou</a:t>
            </a:r>
            <a:r>
              <a:rPr lang="en-US" dirty="0"/>
              <a:t> describe five possible actions to take at an interim analysis:</a:t>
            </a:r>
          </a:p>
          <a:p>
            <a:pPr marL="514350" indent="-514350">
              <a:buFont typeface="+mj-lt"/>
              <a:buAutoNum type="arabicPeriod"/>
            </a:pPr>
            <a:r>
              <a:rPr lang="en-US" dirty="0"/>
              <a:t>Recruitment continues from entire population (with possible sample size re-estimation)</a:t>
            </a:r>
          </a:p>
          <a:p>
            <a:pPr marL="514350" indent="-514350">
              <a:buFont typeface="+mj-lt"/>
              <a:buAutoNum type="arabicPeriod"/>
            </a:pPr>
            <a:r>
              <a:rPr lang="en-US" dirty="0"/>
              <a:t>Recruitment is restricted to one (or more) subgroups</a:t>
            </a:r>
          </a:p>
          <a:p>
            <a:pPr marL="514350" indent="-514350">
              <a:buFont typeface="+mj-lt"/>
              <a:buAutoNum type="arabicPeriod"/>
            </a:pPr>
            <a:r>
              <a:rPr lang="en-US" dirty="0"/>
              <a:t>Trial stops for futility or efficacy</a:t>
            </a:r>
          </a:p>
          <a:p>
            <a:pPr marL="514350" indent="-514350">
              <a:buFont typeface="+mj-lt"/>
              <a:buAutoNum type="arabicPeriod"/>
            </a:pPr>
            <a:r>
              <a:rPr lang="en-US" dirty="0"/>
              <a:t>Recruitment weighted towards one (or more) subgroup</a:t>
            </a:r>
          </a:p>
          <a:p>
            <a:pPr marL="514350" indent="-514350">
              <a:buFont typeface="+mj-lt"/>
              <a:buAutoNum type="arabicPeriod"/>
            </a:pPr>
            <a:r>
              <a:rPr lang="en-US" dirty="0"/>
              <a:t>Stop randomization to one or more treatments and/or start randomizing subjects to one or more new arms</a:t>
            </a:r>
          </a:p>
        </p:txBody>
      </p:sp>
      <p:sp>
        <p:nvSpPr>
          <p:cNvPr id="4" name="Slide Number Placeholder 3">
            <a:extLst>
              <a:ext uri="{FF2B5EF4-FFF2-40B4-BE49-F238E27FC236}">
                <a16:creationId xmlns:a16="http://schemas.microsoft.com/office/drawing/2014/main" id="{6B88B7E1-57A6-715E-54AE-F38631707FB4}"/>
              </a:ext>
            </a:extLst>
          </p:cNvPr>
          <p:cNvSpPr>
            <a:spLocks noGrp="1"/>
          </p:cNvSpPr>
          <p:nvPr>
            <p:ph type="sldNum" sz="quarter" idx="12"/>
          </p:nvPr>
        </p:nvSpPr>
        <p:spPr/>
        <p:txBody>
          <a:bodyPr/>
          <a:lstStyle/>
          <a:p>
            <a:fld id="{260BABFF-207A-4E17-BB6B-068052E132E0}" type="slidenum">
              <a:rPr lang="en-US" smtClean="0"/>
              <a:pPr/>
              <a:t>19</a:t>
            </a:fld>
            <a:endParaRPr lang="en-US"/>
          </a:p>
        </p:txBody>
      </p:sp>
    </p:spTree>
    <p:extLst>
      <p:ext uri="{BB962C8B-B14F-4D97-AF65-F5344CB8AC3E}">
        <p14:creationId xmlns:p14="http://schemas.microsoft.com/office/powerpoint/2010/main" val="343009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557999B-0518-1909-8E20-D92950A2D46B}"/>
              </a:ext>
            </a:extLst>
          </p:cNvPr>
          <p:cNvPicPr>
            <a:picLocks noChangeAspect="1"/>
          </p:cNvPicPr>
          <p:nvPr/>
        </p:nvPicPr>
        <p:blipFill>
          <a:blip r:embed="rId2"/>
          <a:stretch>
            <a:fillRect/>
          </a:stretch>
        </p:blipFill>
        <p:spPr>
          <a:xfrm>
            <a:off x="2345242" y="1657350"/>
            <a:ext cx="7501515" cy="5200650"/>
          </a:xfrm>
          <a:prstGeom prst="rect">
            <a:avLst/>
          </a:prstGeom>
        </p:spPr>
      </p:pic>
      <p:sp>
        <p:nvSpPr>
          <p:cNvPr id="2" name="Title 1">
            <a:extLst>
              <a:ext uri="{FF2B5EF4-FFF2-40B4-BE49-F238E27FC236}">
                <a16:creationId xmlns:a16="http://schemas.microsoft.com/office/drawing/2014/main" id="{E938A8B9-C933-DB65-F252-64914B6279C9}"/>
              </a:ext>
            </a:extLst>
          </p:cNvPr>
          <p:cNvSpPr>
            <a:spLocks noGrp="1"/>
          </p:cNvSpPr>
          <p:nvPr>
            <p:ph type="title"/>
          </p:nvPr>
        </p:nvSpPr>
        <p:spPr/>
        <p:txBody>
          <a:bodyPr/>
          <a:lstStyle/>
          <a:p>
            <a:r>
              <a:rPr lang="en-US" dirty="0"/>
              <a:t>Overview Paper:</a:t>
            </a:r>
          </a:p>
        </p:txBody>
      </p:sp>
      <p:sp>
        <p:nvSpPr>
          <p:cNvPr id="4" name="Slide Number Placeholder 3">
            <a:extLst>
              <a:ext uri="{FF2B5EF4-FFF2-40B4-BE49-F238E27FC236}">
                <a16:creationId xmlns:a16="http://schemas.microsoft.com/office/drawing/2014/main" id="{E7D826C5-B4D7-B027-176D-C282D5299C9D}"/>
              </a:ext>
            </a:extLst>
          </p:cNvPr>
          <p:cNvSpPr>
            <a:spLocks noGrp="1"/>
          </p:cNvSpPr>
          <p:nvPr>
            <p:ph type="sldNum" sz="quarter" idx="12"/>
          </p:nvPr>
        </p:nvSpPr>
        <p:spPr/>
        <p:txBody>
          <a:bodyPr/>
          <a:lstStyle/>
          <a:p>
            <a:fld id="{260BABFF-207A-4E17-BB6B-068052E132E0}" type="slidenum">
              <a:rPr lang="en-US" smtClean="0"/>
              <a:pPr/>
              <a:t>2</a:t>
            </a:fld>
            <a:endParaRPr lang="en-US" dirty="0"/>
          </a:p>
        </p:txBody>
      </p:sp>
    </p:spTree>
    <p:extLst>
      <p:ext uri="{BB962C8B-B14F-4D97-AF65-F5344CB8AC3E}">
        <p14:creationId xmlns:p14="http://schemas.microsoft.com/office/powerpoint/2010/main" val="4002859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ECB4-FFAD-FAD0-D883-41E0854CEFFB}"/>
              </a:ext>
            </a:extLst>
          </p:cNvPr>
          <p:cNvSpPr>
            <a:spLocks noGrp="1"/>
          </p:cNvSpPr>
          <p:nvPr>
            <p:ph type="title"/>
          </p:nvPr>
        </p:nvSpPr>
        <p:spPr/>
        <p:txBody>
          <a:bodyPr/>
          <a:lstStyle/>
          <a:p>
            <a:r>
              <a:rPr lang="en-US" dirty="0"/>
              <a:t>General Selection for Enrichment</a:t>
            </a:r>
          </a:p>
        </p:txBody>
      </p:sp>
      <p:sp>
        <p:nvSpPr>
          <p:cNvPr id="3" name="Content Placeholder 2">
            <a:extLst>
              <a:ext uri="{FF2B5EF4-FFF2-40B4-BE49-F238E27FC236}">
                <a16:creationId xmlns:a16="http://schemas.microsoft.com/office/drawing/2014/main" id="{84A38D2D-B055-2B75-05AB-E50E84C9002A}"/>
              </a:ext>
            </a:extLst>
          </p:cNvPr>
          <p:cNvSpPr>
            <a:spLocks noGrp="1"/>
          </p:cNvSpPr>
          <p:nvPr>
            <p:ph idx="1"/>
          </p:nvPr>
        </p:nvSpPr>
        <p:spPr>
          <a:xfrm>
            <a:off x="838200" y="2116393"/>
            <a:ext cx="10515600" cy="4529336"/>
          </a:xfrm>
        </p:spPr>
        <p:txBody>
          <a:bodyPr>
            <a:normAutofit fontScale="92500" lnSpcReduction="10000"/>
          </a:bodyPr>
          <a:lstStyle/>
          <a:p>
            <a:pPr marL="0" indent="0">
              <a:buNone/>
            </a:pPr>
            <a:r>
              <a:rPr lang="en-US" dirty="0" err="1"/>
              <a:t>Baldi</a:t>
            </a:r>
            <a:r>
              <a:rPr lang="en-US" dirty="0"/>
              <a:t> </a:t>
            </a:r>
            <a:r>
              <a:rPr lang="en-US" dirty="0" err="1"/>
              <a:t>Antognini</a:t>
            </a:r>
            <a:r>
              <a:rPr lang="en-US" dirty="0"/>
              <a:t>, </a:t>
            </a:r>
            <a:r>
              <a:rPr lang="en-US" dirty="0" err="1"/>
              <a:t>Frieri</a:t>
            </a:r>
            <a:r>
              <a:rPr lang="en-US" dirty="0"/>
              <a:t>, and </a:t>
            </a:r>
            <a:r>
              <a:rPr lang="en-US" dirty="0" err="1"/>
              <a:t>Zagoraiou</a:t>
            </a:r>
            <a:r>
              <a:rPr lang="en-US" dirty="0"/>
              <a:t> summarize 7 types of proposed strategies for selecting subgroup(s) for enrichment that also align with Stallard (2023):</a:t>
            </a:r>
          </a:p>
          <a:p>
            <a:pPr marL="514350" indent="-514350">
              <a:buFont typeface="+mj-lt"/>
              <a:buAutoNum type="arabicPeriod"/>
            </a:pPr>
            <a:r>
              <a:rPr lang="en-US" dirty="0"/>
              <a:t>All where the treatment effect is larger than a minimal clinically significant difference</a:t>
            </a:r>
          </a:p>
          <a:p>
            <a:pPr marL="514350" indent="-514350">
              <a:buFont typeface="+mj-lt"/>
              <a:buAutoNum type="arabicPeriod"/>
            </a:pPr>
            <a:r>
              <a:rPr lang="en-US" dirty="0"/>
              <a:t>The subgroup with the maximum treatment effect</a:t>
            </a:r>
          </a:p>
          <a:p>
            <a:pPr marL="514350" indent="-514350">
              <a:buFont typeface="+mj-lt"/>
              <a:buAutoNum type="arabicPeriod"/>
            </a:pPr>
            <a:r>
              <a:rPr lang="en-US" dirty="0"/>
              <a:t>The subgroup with a maximized test statistic</a:t>
            </a:r>
          </a:p>
          <a:p>
            <a:pPr marL="514350" indent="-514350">
              <a:buFont typeface="+mj-lt"/>
              <a:buAutoNum type="arabicPeriod"/>
            </a:pPr>
            <a:r>
              <a:rPr lang="en-US" dirty="0"/>
              <a:t>All subgroups with test statistics above some positive threshold</a:t>
            </a:r>
          </a:p>
          <a:p>
            <a:pPr marL="514350" indent="-514350">
              <a:buFont typeface="+mj-lt"/>
              <a:buAutoNum type="arabicPeriod"/>
            </a:pPr>
            <a:r>
              <a:rPr lang="en-US" dirty="0"/>
              <a:t>The subgroup that maximizes the overall benefit</a:t>
            </a:r>
          </a:p>
          <a:p>
            <a:pPr marL="514350" indent="-514350">
              <a:buFont typeface="+mj-lt"/>
              <a:buAutoNum type="arabicPeriod"/>
            </a:pPr>
            <a:r>
              <a:rPr lang="en-US" dirty="0"/>
              <a:t>All subgroups with a desired conditional power metric</a:t>
            </a:r>
          </a:p>
          <a:p>
            <a:pPr marL="514350" indent="-514350">
              <a:buFont typeface="+mj-lt"/>
              <a:buAutoNum type="arabicPeriod"/>
            </a:pPr>
            <a:r>
              <a:rPr lang="en-US" dirty="0"/>
              <a:t>Select the best “X” out of all subgroup, with X pre-specified</a:t>
            </a:r>
          </a:p>
        </p:txBody>
      </p:sp>
      <p:sp>
        <p:nvSpPr>
          <p:cNvPr id="4" name="Slide Number Placeholder 3">
            <a:extLst>
              <a:ext uri="{FF2B5EF4-FFF2-40B4-BE49-F238E27FC236}">
                <a16:creationId xmlns:a16="http://schemas.microsoft.com/office/drawing/2014/main" id="{31BD7D60-E4BF-1B61-6DBC-B416AA895C89}"/>
              </a:ext>
            </a:extLst>
          </p:cNvPr>
          <p:cNvSpPr>
            <a:spLocks noGrp="1"/>
          </p:cNvSpPr>
          <p:nvPr>
            <p:ph type="sldNum" sz="quarter" idx="12"/>
          </p:nvPr>
        </p:nvSpPr>
        <p:spPr/>
        <p:txBody>
          <a:bodyPr/>
          <a:lstStyle/>
          <a:p>
            <a:fld id="{260BABFF-207A-4E17-BB6B-068052E132E0}" type="slidenum">
              <a:rPr lang="en-US" smtClean="0"/>
              <a:pPr/>
              <a:t>20</a:t>
            </a:fld>
            <a:endParaRPr lang="en-US"/>
          </a:p>
        </p:txBody>
      </p:sp>
    </p:spTree>
    <p:extLst>
      <p:ext uri="{BB962C8B-B14F-4D97-AF65-F5344CB8AC3E}">
        <p14:creationId xmlns:p14="http://schemas.microsoft.com/office/powerpoint/2010/main" val="248614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841D-46BF-9265-415C-4DAA209DAE95}"/>
              </a:ext>
            </a:extLst>
          </p:cNvPr>
          <p:cNvSpPr>
            <a:spLocks noGrp="1"/>
          </p:cNvSpPr>
          <p:nvPr>
            <p:ph type="title"/>
          </p:nvPr>
        </p:nvSpPr>
        <p:spPr/>
        <p:txBody>
          <a:bodyPr/>
          <a:lstStyle/>
          <a:p>
            <a:r>
              <a:rPr lang="en-US" dirty="0"/>
              <a:t>Considerations with Continuous Biomarkers</a:t>
            </a:r>
          </a:p>
        </p:txBody>
      </p:sp>
      <p:sp>
        <p:nvSpPr>
          <p:cNvPr id="3" name="Content Placeholder 2">
            <a:extLst>
              <a:ext uri="{FF2B5EF4-FFF2-40B4-BE49-F238E27FC236}">
                <a16:creationId xmlns:a16="http://schemas.microsoft.com/office/drawing/2014/main" id="{505B28A7-2474-D169-E95C-D61CDAF4FF84}"/>
              </a:ext>
            </a:extLst>
          </p:cNvPr>
          <p:cNvSpPr>
            <a:spLocks noGrp="1"/>
          </p:cNvSpPr>
          <p:nvPr>
            <p:ph idx="1"/>
          </p:nvPr>
        </p:nvSpPr>
        <p:spPr/>
        <p:txBody>
          <a:bodyPr/>
          <a:lstStyle/>
          <a:p>
            <a:r>
              <a:rPr lang="en-US" dirty="0"/>
              <a:t>Thresholds may be </a:t>
            </a:r>
            <a:r>
              <a:rPr lang="en-US" i="1" dirty="0"/>
              <a:t>a priori</a:t>
            </a:r>
            <a:r>
              <a:rPr lang="en-US" dirty="0"/>
              <a:t> identified (in which case it is really a categorical variable), but this may not reflect the prospective data or be based on limited data</a:t>
            </a:r>
          </a:p>
          <a:p>
            <a:r>
              <a:rPr lang="en-US" dirty="0"/>
              <a:t>Thresholds can be estimated through statistical methods:</a:t>
            </a:r>
          </a:p>
          <a:p>
            <a:pPr lvl="1"/>
            <a:r>
              <a:rPr lang="en-US" dirty="0"/>
              <a:t>Evaluate optimal threshold based on AUC or sensitivity/specificity metrics (e.g., Youden’s J index)</a:t>
            </a:r>
          </a:p>
          <a:p>
            <a:pPr lvl="1"/>
            <a:r>
              <a:rPr lang="en-US" dirty="0"/>
              <a:t>Challenges exist when biomarkers have non-monotonic relationships to select the appropriate subgroup(s)</a:t>
            </a:r>
          </a:p>
          <a:p>
            <a:pPr lvl="1"/>
            <a:r>
              <a:rPr lang="en-US" dirty="0"/>
              <a:t>New markers can be combined with existing markers in regression models</a:t>
            </a:r>
          </a:p>
          <a:p>
            <a:pPr lvl="1"/>
            <a:endParaRPr lang="en-US" dirty="0"/>
          </a:p>
        </p:txBody>
      </p:sp>
      <p:sp>
        <p:nvSpPr>
          <p:cNvPr id="4" name="Slide Number Placeholder 3">
            <a:extLst>
              <a:ext uri="{FF2B5EF4-FFF2-40B4-BE49-F238E27FC236}">
                <a16:creationId xmlns:a16="http://schemas.microsoft.com/office/drawing/2014/main" id="{8704D1F3-144E-07E6-0EC7-5B24C00403CD}"/>
              </a:ext>
            </a:extLst>
          </p:cNvPr>
          <p:cNvSpPr>
            <a:spLocks noGrp="1"/>
          </p:cNvSpPr>
          <p:nvPr>
            <p:ph type="sldNum" sz="quarter" idx="12"/>
          </p:nvPr>
        </p:nvSpPr>
        <p:spPr/>
        <p:txBody>
          <a:bodyPr/>
          <a:lstStyle/>
          <a:p>
            <a:fld id="{260BABFF-207A-4E17-BB6B-068052E132E0}" type="slidenum">
              <a:rPr lang="en-US" smtClean="0"/>
              <a:pPr/>
              <a:t>21</a:t>
            </a:fld>
            <a:endParaRPr lang="en-US"/>
          </a:p>
        </p:txBody>
      </p:sp>
    </p:spTree>
    <p:extLst>
      <p:ext uri="{BB962C8B-B14F-4D97-AF65-F5344CB8AC3E}">
        <p14:creationId xmlns:p14="http://schemas.microsoft.com/office/powerpoint/2010/main" val="19282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282C-A437-E63C-A8C4-59D42D6E78DF}"/>
              </a:ext>
            </a:extLst>
          </p:cNvPr>
          <p:cNvSpPr>
            <a:spLocks noGrp="1"/>
          </p:cNvSpPr>
          <p:nvPr>
            <p:ph type="title"/>
          </p:nvPr>
        </p:nvSpPr>
        <p:spPr>
          <a:xfrm>
            <a:off x="838200" y="918307"/>
            <a:ext cx="5170714" cy="1018699"/>
          </a:xfrm>
        </p:spPr>
        <p:txBody>
          <a:bodyPr>
            <a:normAutofit fontScale="90000"/>
          </a:bodyPr>
          <a:lstStyle/>
          <a:p>
            <a:r>
              <a:rPr lang="en-US" dirty="0"/>
              <a:t>Continuous Biomarker Considerations</a:t>
            </a:r>
          </a:p>
        </p:txBody>
      </p:sp>
      <p:sp>
        <p:nvSpPr>
          <p:cNvPr id="3" name="Content Placeholder 2">
            <a:extLst>
              <a:ext uri="{FF2B5EF4-FFF2-40B4-BE49-F238E27FC236}">
                <a16:creationId xmlns:a16="http://schemas.microsoft.com/office/drawing/2014/main" id="{7C42E63A-D1EB-A836-3D15-3D701C6E2E8A}"/>
              </a:ext>
            </a:extLst>
          </p:cNvPr>
          <p:cNvSpPr>
            <a:spLocks noGrp="1"/>
          </p:cNvSpPr>
          <p:nvPr>
            <p:ph idx="1"/>
          </p:nvPr>
        </p:nvSpPr>
        <p:spPr>
          <a:xfrm>
            <a:off x="838200" y="2116393"/>
            <a:ext cx="5257800" cy="4060569"/>
          </a:xfrm>
        </p:spPr>
        <p:txBody>
          <a:bodyPr/>
          <a:lstStyle/>
          <a:p>
            <a:r>
              <a:rPr lang="en-US" dirty="0" err="1"/>
              <a:t>Polley</a:t>
            </a:r>
            <a:r>
              <a:rPr lang="en-US" dirty="0"/>
              <a:t> and Dignam (2021) provided this nice flow chart to help guide some of the practices for evaluating continuous (prognostic) biomarkers (Figure 6 in paper)</a:t>
            </a:r>
          </a:p>
        </p:txBody>
      </p:sp>
      <p:sp>
        <p:nvSpPr>
          <p:cNvPr id="4" name="Slide Number Placeholder 3">
            <a:extLst>
              <a:ext uri="{FF2B5EF4-FFF2-40B4-BE49-F238E27FC236}">
                <a16:creationId xmlns:a16="http://schemas.microsoft.com/office/drawing/2014/main" id="{2CCDA7C2-ACD7-EC68-65C1-081DF73789AF}"/>
              </a:ext>
            </a:extLst>
          </p:cNvPr>
          <p:cNvSpPr>
            <a:spLocks noGrp="1"/>
          </p:cNvSpPr>
          <p:nvPr>
            <p:ph type="sldNum" sz="quarter" idx="12"/>
          </p:nvPr>
        </p:nvSpPr>
        <p:spPr/>
        <p:txBody>
          <a:bodyPr/>
          <a:lstStyle/>
          <a:p>
            <a:fld id="{260BABFF-207A-4E17-BB6B-068052E132E0}" type="slidenum">
              <a:rPr lang="en-US" smtClean="0"/>
              <a:pPr/>
              <a:t>22</a:t>
            </a:fld>
            <a:endParaRPr lang="en-US"/>
          </a:p>
        </p:txBody>
      </p:sp>
      <p:pic>
        <p:nvPicPr>
          <p:cNvPr id="10" name="Picture 9" descr="A diagram of a flowchart&#10;&#10;Description automatically generated">
            <a:extLst>
              <a:ext uri="{FF2B5EF4-FFF2-40B4-BE49-F238E27FC236}">
                <a16:creationId xmlns:a16="http://schemas.microsoft.com/office/drawing/2014/main" id="{05B2F956-6C61-420F-F708-1E370AA43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172" y="61895"/>
            <a:ext cx="5829301" cy="6734210"/>
          </a:xfrm>
          <a:prstGeom prst="rect">
            <a:avLst/>
          </a:prstGeom>
        </p:spPr>
      </p:pic>
    </p:spTree>
    <p:extLst>
      <p:ext uri="{BB962C8B-B14F-4D97-AF65-F5344CB8AC3E}">
        <p14:creationId xmlns:p14="http://schemas.microsoft.com/office/powerpoint/2010/main" val="661624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7CCE-CF75-EA32-D69B-3B9C8C857FE4}"/>
              </a:ext>
            </a:extLst>
          </p:cNvPr>
          <p:cNvSpPr>
            <a:spLocks noGrp="1"/>
          </p:cNvSpPr>
          <p:nvPr>
            <p:ph type="title"/>
          </p:nvPr>
        </p:nvSpPr>
        <p:spPr/>
        <p:txBody>
          <a:bodyPr>
            <a:normAutofit fontScale="90000"/>
          </a:bodyPr>
          <a:lstStyle/>
          <a:p>
            <a:r>
              <a:rPr lang="en-US" dirty="0"/>
              <a:t>Bayesian Interim Decisions, Frequentist Final Analysis</a:t>
            </a:r>
          </a:p>
        </p:txBody>
      </p:sp>
      <p:sp>
        <p:nvSpPr>
          <p:cNvPr id="3" name="Content Placeholder 2">
            <a:extLst>
              <a:ext uri="{FF2B5EF4-FFF2-40B4-BE49-F238E27FC236}">
                <a16:creationId xmlns:a16="http://schemas.microsoft.com/office/drawing/2014/main" id="{63FCDE67-12A7-F235-A85B-4A0B98C5350C}"/>
              </a:ext>
            </a:extLst>
          </p:cNvPr>
          <p:cNvSpPr>
            <a:spLocks noGrp="1"/>
          </p:cNvSpPr>
          <p:nvPr>
            <p:ph idx="1"/>
          </p:nvPr>
        </p:nvSpPr>
        <p:spPr/>
        <p:txBody>
          <a:bodyPr/>
          <a:lstStyle/>
          <a:p>
            <a:r>
              <a:rPr lang="en-US" dirty="0"/>
              <a:t>It is possible to combine Bayesian and frequentist methods within one design, with Bayesian approaches used to determine adaptive elements and frequentist approaches used for the final analysis</a:t>
            </a:r>
          </a:p>
          <a:p>
            <a:r>
              <a:rPr lang="en-US" dirty="0"/>
              <a:t>Simon and Simon (2018) proposed using a Bayesian approach to simulate from the posterior at an interim analysis to find an “optimal” enrollment decision rule, then implementing the rule and continuing enrollment to either another interim analysis or completion, final analyses completed using a frequentist analysis</a:t>
            </a:r>
          </a:p>
          <a:p>
            <a:endParaRPr lang="en-US" dirty="0"/>
          </a:p>
        </p:txBody>
      </p:sp>
      <p:sp>
        <p:nvSpPr>
          <p:cNvPr id="4" name="Slide Number Placeholder 3">
            <a:extLst>
              <a:ext uri="{FF2B5EF4-FFF2-40B4-BE49-F238E27FC236}">
                <a16:creationId xmlns:a16="http://schemas.microsoft.com/office/drawing/2014/main" id="{0AC8A5B5-B8F5-EAE7-EB24-1454894F9BFA}"/>
              </a:ext>
            </a:extLst>
          </p:cNvPr>
          <p:cNvSpPr>
            <a:spLocks noGrp="1"/>
          </p:cNvSpPr>
          <p:nvPr>
            <p:ph type="sldNum" sz="quarter" idx="12"/>
          </p:nvPr>
        </p:nvSpPr>
        <p:spPr/>
        <p:txBody>
          <a:bodyPr/>
          <a:lstStyle/>
          <a:p>
            <a:fld id="{260BABFF-207A-4E17-BB6B-068052E132E0}" type="slidenum">
              <a:rPr lang="en-US" smtClean="0"/>
              <a:pPr/>
              <a:t>23</a:t>
            </a:fld>
            <a:endParaRPr lang="en-US"/>
          </a:p>
        </p:txBody>
      </p:sp>
    </p:spTree>
    <p:extLst>
      <p:ext uri="{BB962C8B-B14F-4D97-AF65-F5344CB8AC3E}">
        <p14:creationId xmlns:p14="http://schemas.microsoft.com/office/powerpoint/2010/main" val="403838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829F-594B-6B9C-B8B8-7F8C97260286}"/>
              </a:ext>
            </a:extLst>
          </p:cNvPr>
          <p:cNvSpPr>
            <a:spLocks noGrp="1"/>
          </p:cNvSpPr>
          <p:nvPr>
            <p:ph type="title"/>
          </p:nvPr>
        </p:nvSpPr>
        <p:spPr/>
        <p:txBody>
          <a:bodyPr>
            <a:normAutofit fontScale="90000"/>
          </a:bodyPr>
          <a:lstStyle/>
          <a:p>
            <a:r>
              <a:rPr lang="en-US" dirty="0"/>
              <a:t>Example with Conditional Power and Binary Subgroup</a:t>
            </a:r>
          </a:p>
        </p:txBody>
      </p:sp>
      <p:sp>
        <p:nvSpPr>
          <p:cNvPr id="3" name="Content Placeholder 2">
            <a:extLst>
              <a:ext uri="{FF2B5EF4-FFF2-40B4-BE49-F238E27FC236}">
                <a16:creationId xmlns:a16="http://schemas.microsoft.com/office/drawing/2014/main" id="{AC5E0422-2A23-B41B-65B1-158B4CC762D8}"/>
              </a:ext>
            </a:extLst>
          </p:cNvPr>
          <p:cNvSpPr>
            <a:spLocks noGrp="1"/>
          </p:cNvSpPr>
          <p:nvPr>
            <p:ph idx="1"/>
          </p:nvPr>
        </p:nvSpPr>
        <p:spPr>
          <a:xfrm>
            <a:off x="838200" y="2116393"/>
            <a:ext cx="4199164" cy="4060569"/>
          </a:xfrm>
        </p:spPr>
        <p:txBody>
          <a:bodyPr>
            <a:normAutofit lnSpcReduction="10000"/>
          </a:bodyPr>
          <a:lstStyle/>
          <a:p>
            <a:r>
              <a:rPr lang="en-US" dirty="0"/>
              <a:t>This figure from </a:t>
            </a:r>
            <a:r>
              <a:rPr lang="en-US" dirty="0" err="1"/>
              <a:t>Liwen</a:t>
            </a:r>
            <a:r>
              <a:rPr lang="en-US" dirty="0"/>
              <a:t> et al. (2022) shows an adaptive enrichment design based on conditional power considerations (full=F, marker-positive=S)</a:t>
            </a:r>
          </a:p>
          <a:p>
            <a:r>
              <a:rPr lang="en-US" dirty="0"/>
              <a:t>Notice sample size re-estimation is possible, as well as stopping for futility</a:t>
            </a:r>
          </a:p>
        </p:txBody>
      </p:sp>
      <p:sp>
        <p:nvSpPr>
          <p:cNvPr id="4" name="Slide Number Placeholder 3">
            <a:extLst>
              <a:ext uri="{FF2B5EF4-FFF2-40B4-BE49-F238E27FC236}">
                <a16:creationId xmlns:a16="http://schemas.microsoft.com/office/drawing/2014/main" id="{2C8DA791-2F1B-5102-1D27-89F74C3CA604}"/>
              </a:ext>
            </a:extLst>
          </p:cNvPr>
          <p:cNvSpPr>
            <a:spLocks noGrp="1"/>
          </p:cNvSpPr>
          <p:nvPr>
            <p:ph type="sldNum" sz="quarter" idx="12"/>
          </p:nvPr>
        </p:nvSpPr>
        <p:spPr/>
        <p:txBody>
          <a:bodyPr/>
          <a:lstStyle/>
          <a:p>
            <a:fld id="{260BABFF-207A-4E17-BB6B-068052E132E0}" type="slidenum">
              <a:rPr lang="en-US" smtClean="0"/>
              <a:pPr/>
              <a:t>24</a:t>
            </a:fld>
            <a:endParaRPr lang="en-US"/>
          </a:p>
        </p:txBody>
      </p:sp>
      <p:pic>
        <p:nvPicPr>
          <p:cNvPr id="10" name="Picture 9">
            <a:extLst>
              <a:ext uri="{FF2B5EF4-FFF2-40B4-BE49-F238E27FC236}">
                <a16:creationId xmlns:a16="http://schemas.microsoft.com/office/drawing/2014/main" id="{CD27D61A-AEE5-6804-DE85-ACB197FD3915}"/>
              </a:ext>
            </a:extLst>
          </p:cNvPr>
          <p:cNvPicPr>
            <a:picLocks noChangeAspect="1"/>
          </p:cNvPicPr>
          <p:nvPr/>
        </p:nvPicPr>
        <p:blipFill>
          <a:blip r:embed="rId3"/>
          <a:stretch>
            <a:fillRect/>
          </a:stretch>
        </p:blipFill>
        <p:spPr>
          <a:xfrm>
            <a:off x="5037364" y="2328549"/>
            <a:ext cx="7154636" cy="3938107"/>
          </a:xfrm>
          <a:prstGeom prst="rect">
            <a:avLst/>
          </a:prstGeom>
        </p:spPr>
      </p:pic>
    </p:spTree>
    <p:extLst>
      <p:ext uri="{BB962C8B-B14F-4D97-AF65-F5344CB8AC3E}">
        <p14:creationId xmlns:p14="http://schemas.microsoft.com/office/powerpoint/2010/main" val="859721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1515-299E-9561-76E3-4884810CA1E2}"/>
              </a:ext>
            </a:extLst>
          </p:cNvPr>
          <p:cNvSpPr>
            <a:spLocks noGrp="1"/>
          </p:cNvSpPr>
          <p:nvPr>
            <p:ph type="title"/>
          </p:nvPr>
        </p:nvSpPr>
        <p:spPr/>
        <p:txBody>
          <a:bodyPr/>
          <a:lstStyle/>
          <a:p>
            <a:r>
              <a:rPr lang="en-US" dirty="0"/>
              <a:t>Analysis at End of Study</a:t>
            </a:r>
          </a:p>
        </p:txBody>
      </p:sp>
      <p:sp>
        <p:nvSpPr>
          <p:cNvPr id="3" name="Content Placeholder 2">
            <a:extLst>
              <a:ext uri="{FF2B5EF4-FFF2-40B4-BE49-F238E27FC236}">
                <a16:creationId xmlns:a16="http://schemas.microsoft.com/office/drawing/2014/main" id="{D026B6DF-BDCB-057D-06AA-E65D2152C1F7}"/>
              </a:ext>
            </a:extLst>
          </p:cNvPr>
          <p:cNvSpPr>
            <a:spLocks noGrp="1"/>
          </p:cNvSpPr>
          <p:nvPr>
            <p:ph idx="1"/>
          </p:nvPr>
        </p:nvSpPr>
        <p:spPr/>
        <p:txBody>
          <a:bodyPr>
            <a:normAutofit fontScale="92500" lnSpcReduction="10000"/>
          </a:bodyPr>
          <a:lstStyle/>
          <a:p>
            <a:pPr marL="0" indent="0">
              <a:buNone/>
            </a:pPr>
            <a:r>
              <a:rPr lang="en-US" dirty="0"/>
              <a:t>As mentioned before, there are concerns with multiplicity and there is a desire to control the type I error rate. Multiple strategies have been proposed:</a:t>
            </a:r>
          </a:p>
          <a:p>
            <a:r>
              <a:rPr lang="en-US" dirty="0"/>
              <a:t>Combination tests (discussed in sample size re-estimation module)</a:t>
            </a:r>
          </a:p>
          <a:p>
            <a:r>
              <a:rPr lang="en-US" dirty="0"/>
              <a:t>Conditional error functions</a:t>
            </a:r>
          </a:p>
          <a:p>
            <a:r>
              <a:rPr lang="en-US" dirty="0"/>
              <a:t>Adaptive likelihood ratio tests</a:t>
            </a:r>
          </a:p>
          <a:p>
            <a:r>
              <a:rPr lang="en-US" dirty="0"/>
              <a:t>Bayesian techniques or decision-theoretic frameworks</a:t>
            </a:r>
          </a:p>
          <a:p>
            <a:endParaRPr lang="en-US" dirty="0"/>
          </a:p>
          <a:p>
            <a:pPr marL="0" indent="0">
              <a:buNone/>
            </a:pPr>
            <a:r>
              <a:rPr lang="en-US" dirty="0"/>
              <a:t>The choice of strategy can be evaluated via simulation studies to determine trial operating characteristics</a:t>
            </a:r>
          </a:p>
        </p:txBody>
      </p:sp>
      <p:sp>
        <p:nvSpPr>
          <p:cNvPr id="4" name="Slide Number Placeholder 3">
            <a:extLst>
              <a:ext uri="{FF2B5EF4-FFF2-40B4-BE49-F238E27FC236}">
                <a16:creationId xmlns:a16="http://schemas.microsoft.com/office/drawing/2014/main" id="{08E07527-9E33-7A0A-7429-A5B538B51022}"/>
              </a:ext>
            </a:extLst>
          </p:cNvPr>
          <p:cNvSpPr>
            <a:spLocks noGrp="1"/>
          </p:cNvSpPr>
          <p:nvPr>
            <p:ph type="sldNum" sz="quarter" idx="12"/>
          </p:nvPr>
        </p:nvSpPr>
        <p:spPr/>
        <p:txBody>
          <a:bodyPr/>
          <a:lstStyle/>
          <a:p>
            <a:fld id="{260BABFF-207A-4E17-BB6B-068052E132E0}" type="slidenum">
              <a:rPr lang="en-US" smtClean="0"/>
              <a:pPr/>
              <a:t>25</a:t>
            </a:fld>
            <a:endParaRPr lang="en-US"/>
          </a:p>
        </p:txBody>
      </p:sp>
    </p:spTree>
    <p:extLst>
      <p:ext uri="{BB962C8B-B14F-4D97-AF65-F5344CB8AC3E}">
        <p14:creationId xmlns:p14="http://schemas.microsoft.com/office/powerpoint/2010/main" val="315115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F95D-7C14-EEB6-C134-19789E124FBE}"/>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6CCF5876-1400-B9B7-A5BC-825635A1011A}"/>
              </a:ext>
            </a:extLst>
          </p:cNvPr>
          <p:cNvSpPr>
            <a:spLocks noGrp="1"/>
          </p:cNvSpPr>
          <p:nvPr>
            <p:ph idx="1"/>
          </p:nvPr>
        </p:nvSpPr>
        <p:spPr/>
        <p:txBody>
          <a:bodyPr/>
          <a:lstStyle/>
          <a:p>
            <a:r>
              <a:rPr lang="en-US" dirty="0"/>
              <a:t>Decision rules can be based on one or multiple biomarkers</a:t>
            </a:r>
          </a:p>
          <a:p>
            <a:r>
              <a:rPr lang="en-US" dirty="0"/>
              <a:t>Adaptive enrichment could be used for studies with multiple arms where enrichment could be applied to some arms (e.g., dropping a subgroup from one arm but keeping in others) (</a:t>
            </a:r>
            <a:r>
              <a:rPr lang="en-US" dirty="0" err="1"/>
              <a:t>Steingrimsson</a:t>
            </a:r>
            <a:r>
              <a:rPr lang="en-US" dirty="0"/>
              <a:t> 2021)</a:t>
            </a:r>
          </a:p>
          <a:p>
            <a:r>
              <a:rPr lang="en-US" dirty="0"/>
              <a:t>Enrichment can extend the expected study duration, especially if in less prevalent subgroups (i.e., feasibility challenges)</a:t>
            </a:r>
          </a:p>
          <a:p>
            <a:r>
              <a:rPr lang="en-US" dirty="0"/>
              <a:t>There is some overlap with adaptive randomization methods, which could be used to modify treatment arm allocation in the study versus dropping altogether</a:t>
            </a:r>
          </a:p>
        </p:txBody>
      </p:sp>
      <p:sp>
        <p:nvSpPr>
          <p:cNvPr id="4" name="Slide Number Placeholder 3">
            <a:extLst>
              <a:ext uri="{FF2B5EF4-FFF2-40B4-BE49-F238E27FC236}">
                <a16:creationId xmlns:a16="http://schemas.microsoft.com/office/drawing/2014/main" id="{B0D5EDF9-2E33-4621-95FD-3E37DF4A6D10}"/>
              </a:ext>
            </a:extLst>
          </p:cNvPr>
          <p:cNvSpPr>
            <a:spLocks noGrp="1"/>
          </p:cNvSpPr>
          <p:nvPr>
            <p:ph type="sldNum" sz="quarter" idx="12"/>
          </p:nvPr>
        </p:nvSpPr>
        <p:spPr/>
        <p:txBody>
          <a:bodyPr/>
          <a:lstStyle/>
          <a:p>
            <a:fld id="{260BABFF-207A-4E17-BB6B-068052E132E0}" type="slidenum">
              <a:rPr lang="en-US" smtClean="0"/>
              <a:pPr/>
              <a:t>26</a:t>
            </a:fld>
            <a:endParaRPr lang="en-US"/>
          </a:p>
        </p:txBody>
      </p:sp>
    </p:spTree>
    <p:extLst>
      <p:ext uri="{BB962C8B-B14F-4D97-AF65-F5344CB8AC3E}">
        <p14:creationId xmlns:p14="http://schemas.microsoft.com/office/powerpoint/2010/main" val="362594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1F5833-85CF-0FE5-B742-584D13C6D192}"/>
              </a:ext>
            </a:extLst>
          </p:cNvPr>
          <p:cNvSpPr>
            <a:spLocks noGrp="1"/>
          </p:cNvSpPr>
          <p:nvPr>
            <p:ph type="title"/>
          </p:nvPr>
        </p:nvSpPr>
        <p:spPr/>
        <p:txBody>
          <a:bodyPr/>
          <a:lstStyle/>
          <a:p>
            <a:r>
              <a:rPr lang="en-US" dirty="0"/>
              <a:t>Case Study</a:t>
            </a:r>
          </a:p>
        </p:txBody>
      </p:sp>
      <p:sp>
        <p:nvSpPr>
          <p:cNvPr id="6" name="Text Placeholder 5">
            <a:extLst>
              <a:ext uri="{FF2B5EF4-FFF2-40B4-BE49-F238E27FC236}">
                <a16:creationId xmlns:a16="http://schemas.microsoft.com/office/drawing/2014/main" id="{94345885-26CA-7B77-56F9-10246DF14ED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D7F0B9E-C94D-B989-6CF6-391C30D2EBB3}"/>
              </a:ext>
            </a:extLst>
          </p:cNvPr>
          <p:cNvSpPr>
            <a:spLocks noGrp="1"/>
          </p:cNvSpPr>
          <p:nvPr>
            <p:ph type="sldNum" sz="quarter" idx="12"/>
          </p:nvPr>
        </p:nvSpPr>
        <p:spPr/>
        <p:txBody>
          <a:bodyPr/>
          <a:lstStyle/>
          <a:p>
            <a:fld id="{260BABFF-207A-4E17-BB6B-068052E132E0}" type="slidenum">
              <a:rPr lang="en-US" smtClean="0"/>
              <a:pPr/>
              <a:t>27</a:t>
            </a:fld>
            <a:endParaRPr lang="en-US"/>
          </a:p>
        </p:txBody>
      </p:sp>
    </p:spTree>
    <p:extLst>
      <p:ext uri="{BB962C8B-B14F-4D97-AF65-F5344CB8AC3E}">
        <p14:creationId xmlns:p14="http://schemas.microsoft.com/office/powerpoint/2010/main" val="3181347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Adaptive Enrichment Example</a:t>
            </a:r>
          </a:p>
        </p:txBody>
      </p:sp>
      <p:sp>
        <p:nvSpPr>
          <p:cNvPr id="3" name="Content Placeholder 2"/>
          <p:cNvSpPr>
            <a:spLocks noGrp="1"/>
          </p:cNvSpPr>
          <p:nvPr>
            <p:ph idx="1"/>
          </p:nvPr>
        </p:nvSpPr>
        <p:spPr/>
        <p:txBody>
          <a:bodyPr>
            <a:normAutofit/>
          </a:bodyPr>
          <a:lstStyle/>
          <a:p>
            <a:pPr marL="0" indent="0">
              <a:buNone/>
            </a:pPr>
            <a:r>
              <a:rPr lang="en-US" b="1" dirty="0"/>
              <a:t>Name: </a:t>
            </a:r>
            <a:r>
              <a:rPr lang="en-US" dirty="0"/>
              <a:t>Phase III Trial of TRC105 and Pazopanib Versus Pazopanib Alone in Patients With Advanced Angiosarcoma (TAPPAS; ClinicalTrials.gov number: NCT02979899)</a:t>
            </a:r>
          </a:p>
          <a:p>
            <a:pPr marL="0" indent="0">
              <a:buNone/>
            </a:pPr>
            <a:r>
              <a:rPr lang="en-US" b="1" dirty="0"/>
              <a:t>Design: </a:t>
            </a:r>
            <a:r>
              <a:rPr lang="en-US" dirty="0"/>
              <a:t>multi-national, multi-center, open-label, parallel-group, phase 3 trial</a:t>
            </a:r>
            <a:endParaRPr lang="en-US" b="1" dirty="0"/>
          </a:p>
          <a:p>
            <a:pPr marL="0" indent="0">
              <a:buNone/>
            </a:pPr>
            <a:r>
              <a:rPr lang="en-US" b="1" dirty="0"/>
              <a:t>Population: </a:t>
            </a:r>
            <a:r>
              <a:rPr lang="en-US" dirty="0"/>
              <a:t>18 years or older with advanced angiosarcoma, including cutaneous and non-cutaneous subgroups</a:t>
            </a:r>
          </a:p>
          <a:p>
            <a:pPr marL="0" indent="0">
              <a:buNone/>
            </a:pPr>
            <a:r>
              <a:rPr lang="en-US" b="1" dirty="0"/>
              <a:t>Purpose: </a:t>
            </a:r>
            <a:r>
              <a:rPr lang="en-US" dirty="0"/>
              <a:t>determine if </a:t>
            </a:r>
            <a:r>
              <a:rPr lang="en-US" dirty="0" err="1"/>
              <a:t>carotuximab</a:t>
            </a:r>
            <a:r>
              <a:rPr lang="en-US" dirty="0"/>
              <a:t> plus pazopanib is better than pazopanib alone</a:t>
            </a:r>
          </a:p>
        </p:txBody>
      </p:sp>
      <p:sp>
        <p:nvSpPr>
          <p:cNvPr id="4" name="Slide Number Placeholder 3"/>
          <p:cNvSpPr>
            <a:spLocks noGrp="1"/>
          </p:cNvSpPr>
          <p:nvPr>
            <p:ph type="sldNum" sz="quarter" idx="12"/>
          </p:nvPr>
        </p:nvSpPr>
        <p:spPr/>
        <p:txBody>
          <a:bodyPr/>
          <a:lstStyle/>
          <a:p>
            <a:fld id="{260BABFF-207A-4E17-BB6B-068052E132E0}" type="slidenum">
              <a:rPr lang="en-US" smtClean="0"/>
              <a:pPr/>
              <a:t>28</a:t>
            </a:fld>
            <a:endParaRPr lang="en-US"/>
          </a:p>
        </p:txBody>
      </p:sp>
    </p:spTree>
    <p:extLst>
      <p:ext uri="{BB962C8B-B14F-4D97-AF65-F5344CB8AC3E}">
        <p14:creationId xmlns:p14="http://schemas.microsoft.com/office/powerpoint/2010/main" val="195740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Adaptive Enrichment Example</a:t>
            </a:r>
          </a:p>
        </p:txBody>
      </p:sp>
      <p:sp>
        <p:nvSpPr>
          <p:cNvPr id="3" name="Content Placeholder 2"/>
          <p:cNvSpPr>
            <a:spLocks noGrp="1"/>
          </p:cNvSpPr>
          <p:nvPr>
            <p:ph idx="1"/>
          </p:nvPr>
        </p:nvSpPr>
        <p:spPr/>
        <p:txBody>
          <a:bodyPr>
            <a:normAutofit lnSpcReduction="10000"/>
          </a:bodyPr>
          <a:lstStyle/>
          <a:p>
            <a:pPr marL="0" indent="0">
              <a:buNone/>
            </a:pPr>
            <a:r>
              <a:rPr lang="en-US" b="1" dirty="0"/>
              <a:t>N: </a:t>
            </a:r>
            <a:r>
              <a:rPr lang="en-US" dirty="0"/>
              <a:t>190 from 31 sites in the US and EU stratified into two cohorts (120 from 1</a:t>
            </a:r>
            <a:r>
              <a:rPr lang="en-US" baseline="30000" dirty="0"/>
              <a:t>st</a:t>
            </a:r>
            <a:r>
              <a:rPr lang="en-US" dirty="0"/>
              <a:t>, 70 from 2</a:t>
            </a:r>
            <a:r>
              <a:rPr lang="en-US" baseline="30000" dirty="0"/>
              <a:t>nd</a:t>
            </a:r>
            <a:r>
              <a:rPr lang="en-US" dirty="0"/>
              <a:t>) based on interim analysis results, target of 95 total events (60 from 1</a:t>
            </a:r>
            <a:r>
              <a:rPr lang="en-US" baseline="30000" dirty="0"/>
              <a:t>st</a:t>
            </a:r>
            <a:r>
              <a:rPr lang="en-US" dirty="0"/>
              <a:t>, 35 from 2</a:t>
            </a:r>
            <a:r>
              <a:rPr lang="en-US" baseline="30000" dirty="0"/>
              <a:t>nd</a:t>
            </a:r>
            <a:r>
              <a:rPr lang="en-US" dirty="0"/>
              <a:t>) </a:t>
            </a:r>
            <a:endParaRPr lang="en-US" b="1" dirty="0"/>
          </a:p>
          <a:p>
            <a:pPr marL="0" indent="0">
              <a:buNone/>
            </a:pPr>
            <a:r>
              <a:rPr lang="en-US" b="1" dirty="0"/>
              <a:t>Randomization Ratio: </a:t>
            </a:r>
            <a:r>
              <a:rPr lang="en-US" dirty="0"/>
              <a:t>1:1</a:t>
            </a:r>
          </a:p>
          <a:p>
            <a:pPr marL="0" indent="0">
              <a:buNone/>
            </a:pPr>
            <a:r>
              <a:rPr lang="en-US" b="1" dirty="0"/>
              <a:t>Primary Outcome: </a:t>
            </a:r>
            <a:r>
              <a:rPr lang="en-US" dirty="0"/>
              <a:t>progression free survival (PFS)</a:t>
            </a:r>
          </a:p>
          <a:p>
            <a:pPr marL="0" indent="0">
              <a:buNone/>
            </a:pPr>
            <a:r>
              <a:rPr lang="en-US" b="1" dirty="0"/>
              <a:t>Adaptive Elements: </a:t>
            </a:r>
          </a:p>
          <a:p>
            <a:r>
              <a:rPr lang="en-US" dirty="0"/>
              <a:t>adaptive enrichment due to uncertainty of PFS among subgroups</a:t>
            </a:r>
          </a:p>
          <a:p>
            <a:r>
              <a:rPr lang="en-US" dirty="0"/>
              <a:t>informal futility zone for DSMB (i.e., no formal criteria but general guidance provided)</a:t>
            </a:r>
            <a:endParaRPr lang="en-US" b="1"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29</a:t>
            </a:fld>
            <a:endParaRPr lang="en-US"/>
          </a:p>
        </p:txBody>
      </p:sp>
    </p:spTree>
    <p:extLst>
      <p:ext uri="{BB962C8B-B14F-4D97-AF65-F5344CB8AC3E}">
        <p14:creationId xmlns:p14="http://schemas.microsoft.com/office/powerpoint/2010/main" val="121678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Background</a:t>
            </a:r>
          </a:p>
        </p:txBody>
      </p:sp>
      <p:sp>
        <p:nvSpPr>
          <p:cNvPr id="6" name="Text Placeholder 5"/>
          <p:cNvSpPr>
            <a:spLocks noGrp="1"/>
          </p:cNvSpPr>
          <p:nvPr>
            <p:ph type="body" idx="1"/>
          </p:nvPr>
        </p:nvSpPr>
        <p:spPr/>
        <p:txBody>
          <a:bodyPr/>
          <a:lstStyle/>
          <a:p>
            <a:r>
              <a:rPr lang="en-US" dirty="0"/>
              <a:t>Enriching our knowledge of statistical approaches and of prospective study designs</a:t>
            </a:r>
          </a:p>
        </p:txBody>
      </p:sp>
      <p:sp>
        <p:nvSpPr>
          <p:cNvPr id="4" name="Slide Number Placeholder 3"/>
          <p:cNvSpPr>
            <a:spLocks noGrp="1"/>
          </p:cNvSpPr>
          <p:nvPr>
            <p:ph type="sldNum" sz="quarter" idx="12"/>
          </p:nvPr>
        </p:nvSpPr>
        <p:spPr/>
        <p:txBody>
          <a:bodyPr/>
          <a:lstStyle/>
          <a:p>
            <a:fld id="{260BABFF-207A-4E17-BB6B-068052E132E0}" type="slidenum">
              <a:rPr lang="en-US" smtClean="0"/>
              <a:pPr/>
              <a:t>3</a:t>
            </a:fld>
            <a:endParaRPr lang="en-US"/>
          </a:p>
        </p:txBody>
      </p:sp>
    </p:spTree>
    <p:extLst>
      <p:ext uri="{BB962C8B-B14F-4D97-AF65-F5344CB8AC3E}">
        <p14:creationId xmlns:p14="http://schemas.microsoft.com/office/powerpoint/2010/main" val="4102458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Adaptive Enrichment Example</a:t>
            </a:r>
          </a:p>
        </p:txBody>
      </p:sp>
      <p:sp>
        <p:nvSpPr>
          <p:cNvPr id="3" name="Content Placeholder 2"/>
          <p:cNvSpPr>
            <a:spLocks noGrp="1"/>
          </p:cNvSpPr>
          <p:nvPr>
            <p:ph idx="1"/>
          </p:nvPr>
        </p:nvSpPr>
        <p:spPr>
          <a:xfrm>
            <a:off x="838200" y="2116393"/>
            <a:ext cx="10515600" cy="4605082"/>
          </a:xfrm>
        </p:spPr>
        <p:txBody>
          <a:bodyPr>
            <a:normAutofit/>
          </a:bodyPr>
          <a:lstStyle/>
          <a:p>
            <a:pPr marL="0" indent="0">
              <a:buNone/>
            </a:pPr>
            <a:r>
              <a:rPr lang="en-US" b="1" dirty="0"/>
              <a:t>Adaptive Enrichment:</a:t>
            </a:r>
            <a:r>
              <a:rPr lang="en-US" dirty="0"/>
              <a:t> </a:t>
            </a:r>
          </a:p>
          <a:p>
            <a:r>
              <a:rPr lang="en-US" dirty="0"/>
              <a:t>Enrichment based on conditional power after (1) 40 events observed or (2) within 30 days after enrollment of 120 participants in cohort 1</a:t>
            </a:r>
          </a:p>
          <a:p>
            <a:pPr lvl="1"/>
            <a:r>
              <a:rPr lang="en-US" i="1" dirty="0"/>
              <a:t>Notation: </a:t>
            </a:r>
            <a:r>
              <a:rPr lang="en-US" dirty="0"/>
              <a:t>CP</a:t>
            </a:r>
            <a:r>
              <a:rPr lang="en-US" baseline="-25000" dirty="0"/>
              <a:t>F</a:t>
            </a:r>
            <a:r>
              <a:rPr lang="en-US" dirty="0"/>
              <a:t> (full population CP), CP</a:t>
            </a:r>
            <a:r>
              <a:rPr lang="en-US" baseline="-25000" dirty="0"/>
              <a:t>S</a:t>
            </a:r>
            <a:r>
              <a:rPr lang="en-US" dirty="0"/>
              <a:t> (cutaneous subpopulation CP)</a:t>
            </a:r>
          </a:p>
          <a:p>
            <a:r>
              <a:rPr lang="en-US" dirty="0"/>
              <a:t>Classified four zones based on conditional power (details on following slides):</a:t>
            </a:r>
          </a:p>
          <a:p>
            <a:pPr lvl="1"/>
            <a:r>
              <a:rPr lang="en-US" dirty="0"/>
              <a:t>Favorable Zone</a:t>
            </a:r>
          </a:p>
          <a:p>
            <a:pPr lvl="1"/>
            <a:r>
              <a:rPr lang="en-US" dirty="0"/>
              <a:t>Promising Zone</a:t>
            </a:r>
          </a:p>
          <a:p>
            <a:pPr lvl="1"/>
            <a:r>
              <a:rPr lang="en-US" dirty="0"/>
              <a:t>Enrichment Zone</a:t>
            </a:r>
          </a:p>
          <a:p>
            <a:pPr lvl="1"/>
            <a:r>
              <a:rPr lang="en-US" dirty="0"/>
              <a:t>Unfavorable Zone</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30</a:t>
            </a:fld>
            <a:endParaRPr lang="en-US"/>
          </a:p>
        </p:txBody>
      </p:sp>
    </p:spTree>
    <p:extLst>
      <p:ext uri="{BB962C8B-B14F-4D97-AF65-F5344CB8AC3E}">
        <p14:creationId xmlns:p14="http://schemas.microsoft.com/office/powerpoint/2010/main" val="53848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Adaptive Enrichment Example</a:t>
            </a:r>
          </a:p>
        </p:txBody>
      </p:sp>
      <p:sp>
        <p:nvSpPr>
          <p:cNvPr id="3" name="Content Placeholder 2"/>
          <p:cNvSpPr>
            <a:spLocks noGrp="1"/>
          </p:cNvSpPr>
          <p:nvPr>
            <p:ph idx="1"/>
          </p:nvPr>
        </p:nvSpPr>
        <p:spPr>
          <a:xfrm>
            <a:off x="838200" y="2116393"/>
            <a:ext cx="10515600" cy="4605082"/>
          </a:xfrm>
        </p:spPr>
        <p:txBody>
          <a:bodyPr>
            <a:normAutofit/>
          </a:bodyPr>
          <a:lstStyle/>
          <a:p>
            <a:pPr marL="0" indent="0">
              <a:buNone/>
            </a:pPr>
            <a:r>
              <a:rPr lang="en-US" b="1" dirty="0"/>
              <a:t>Favorable Zone Criteria and Modifications:</a:t>
            </a:r>
            <a:r>
              <a:rPr lang="en-US" dirty="0"/>
              <a:t> </a:t>
            </a:r>
          </a:p>
          <a:p>
            <a:r>
              <a:rPr lang="en-US" dirty="0"/>
              <a:t>CP</a:t>
            </a:r>
            <a:r>
              <a:rPr lang="en-US" baseline="-25000" dirty="0"/>
              <a:t>F</a:t>
            </a:r>
            <a:r>
              <a:rPr lang="en-US" dirty="0"/>
              <a:t> &gt; 95%</a:t>
            </a:r>
          </a:p>
          <a:p>
            <a:r>
              <a:rPr lang="en-US" dirty="0"/>
              <a:t>Continue with initially planned enrollment of 120 in cohort 1 and enroll 70 in cohort 2</a:t>
            </a:r>
          </a:p>
          <a:p>
            <a:r>
              <a:rPr lang="en-US" dirty="0"/>
              <a:t>Keep both subgroups</a:t>
            </a:r>
          </a:p>
          <a:p>
            <a:r>
              <a:rPr lang="en-US" dirty="0"/>
              <a:t>Final analysis based on the full population when 60 events are observed in cohort 1 and 35 in cohort 2, whichever comes later (i.e., could observe more events in a cohort if the other hasn’t yet met its target)</a:t>
            </a:r>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31</a:t>
            </a:fld>
            <a:endParaRPr lang="en-US"/>
          </a:p>
        </p:txBody>
      </p:sp>
    </p:spTree>
    <p:extLst>
      <p:ext uri="{BB962C8B-B14F-4D97-AF65-F5344CB8AC3E}">
        <p14:creationId xmlns:p14="http://schemas.microsoft.com/office/powerpoint/2010/main" val="681422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Adaptive Enrichment Example</a:t>
            </a:r>
          </a:p>
        </p:txBody>
      </p:sp>
      <p:sp>
        <p:nvSpPr>
          <p:cNvPr id="3" name="Content Placeholder 2"/>
          <p:cNvSpPr>
            <a:spLocks noGrp="1"/>
          </p:cNvSpPr>
          <p:nvPr>
            <p:ph idx="1"/>
          </p:nvPr>
        </p:nvSpPr>
        <p:spPr>
          <a:xfrm>
            <a:off x="838200" y="2116393"/>
            <a:ext cx="10515600" cy="4605082"/>
          </a:xfrm>
        </p:spPr>
        <p:txBody>
          <a:bodyPr>
            <a:normAutofit/>
          </a:bodyPr>
          <a:lstStyle/>
          <a:p>
            <a:pPr marL="0" indent="0">
              <a:buNone/>
            </a:pPr>
            <a:r>
              <a:rPr lang="en-US" b="1" dirty="0"/>
              <a:t>Promising Zone Criteria and Modifications:</a:t>
            </a:r>
            <a:r>
              <a:rPr lang="en-US" dirty="0"/>
              <a:t> </a:t>
            </a:r>
          </a:p>
          <a:p>
            <a:r>
              <a:rPr lang="en-US" dirty="0"/>
              <a:t>CP</a:t>
            </a:r>
            <a:r>
              <a:rPr lang="en-US" baseline="-25000" dirty="0"/>
              <a:t>F</a:t>
            </a:r>
            <a:r>
              <a:rPr lang="en-US" dirty="0"/>
              <a:t> between 30-95%</a:t>
            </a:r>
          </a:p>
          <a:p>
            <a:r>
              <a:rPr lang="en-US" dirty="0"/>
              <a:t>Continue enrollment of 120 in cohort 1</a:t>
            </a:r>
          </a:p>
          <a:p>
            <a:r>
              <a:rPr lang="en-US" dirty="0"/>
              <a:t>Increase enrollment from 70 to 220 in cohort 2</a:t>
            </a:r>
          </a:p>
          <a:p>
            <a:r>
              <a:rPr lang="en-US" dirty="0"/>
              <a:t>Keep both subgroups</a:t>
            </a:r>
          </a:p>
          <a:p>
            <a:r>
              <a:rPr lang="en-US" dirty="0"/>
              <a:t>Final analysis based on the full population when 60 events are observed in cohort 1 and 110 in cohort 2, whichever comes later</a:t>
            </a:r>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32</a:t>
            </a:fld>
            <a:endParaRPr lang="en-US"/>
          </a:p>
        </p:txBody>
      </p:sp>
    </p:spTree>
    <p:extLst>
      <p:ext uri="{BB962C8B-B14F-4D97-AF65-F5344CB8AC3E}">
        <p14:creationId xmlns:p14="http://schemas.microsoft.com/office/powerpoint/2010/main" val="476528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Adaptive Enrichment Example</a:t>
            </a:r>
          </a:p>
        </p:txBody>
      </p:sp>
      <p:sp>
        <p:nvSpPr>
          <p:cNvPr id="3" name="Content Placeholder 2"/>
          <p:cNvSpPr>
            <a:spLocks noGrp="1"/>
          </p:cNvSpPr>
          <p:nvPr>
            <p:ph idx="1"/>
          </p:nvPr>
        </p:nvSpPr>
        <p:spPr>
          <a:xfrm>
            <a:off x="838200" y="2116393"/>
            <a:ext cx="10515600" cy="4605082"/>
          </a:xfrm>
        </p:spPr>
        <p:txBody>
          <a:bodyPr>
            <a:normAutofit/>
          </a:bodyPr>
          <a:lstStyle/>
          <a:p>
            <a:pPr marL="0" indent="0">
              <a:buNone/>
            </a:pPr>
            <a:r>
              <a:rPr lang="en-US" b="1" dirty="0"/>
              <a:t>Enrichment Zone Criteria and Modifications:</a:t>
            </a:r>
            <a:r>
              <a:rPr lang="en-US" dirty="0"/>
              <a:t> </a:t>
            </a:r>
          </a:p>
          <a:p>
            <a:r>
              <a:rPr lang="en-US" dirty="0"/>
              <a:t>CP</a:t>
            </a:r>
            <a:r>
              <a:rPr lang="en-US" baseline="-25000" dirty="0"/>
              <a:t>F</a:t>
            </a:r>
            <a:r>
              <a:rPr lang="en-US" dirty="0"/>
              <a:t> &lt; 30% and CP</a:t>
            </a:r>
            <a:r>
              <a:rPr lang="en-US" baseline="-25000" dirty="0"/>
              <a:t>S</a:t>
            </a:r>
            <a:r>
              <a:rPr lang="en-US" dirty="0"/>
              <a:t> &gt; 50%</a:t>
            </a:r>
          </a:p>
          <a:p>
            <a:r>
              <a:rPr lang="en-US" dirty="0"/>
              <a:t>Continue enrollment of 120 in cohort 1</a:t>
            </a:r>
          </a:p>
          <a:p>
            <a:r>
              <a:rPr lang="en-US" dirty="0"/>
              <a:t>Restrict cohort 2 to cutaneous subgroup only, increase sample size from 70 to 160</a:t>
            </a:r>
          </a:p>
          <a:p>
            <a:r>
              <a:rPr lang="en-US" dirty="0"/>
              <a:t>Final analysis based on subcutaneous subgroup only</a:t>
            </a:r>
          </a:p>
          <a:p>
            <a:r>
              <a:rPr lang="en-US" dirty="0"/>
              <a:t>Final analysis performed when 60 events are observed in cohort 1 based on full population and 110 events in cutaneous subgroup from both cohorts combined</a:t>
            </a:r>
          </a:p>
          <a:p>
            <a:pPr marL="0" indent="0">
              <a:buNone/>
            </a:pPr>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33</a:t>
            </a:fld>
            <a:endParaRPr lang="en-US"/>
          </a:p>
        </p:txBody>
      </p:sp>
    </p:spTree>
    <p:extLst>
      <p:ext uri="{BB962C8B-B14F-4D97-AF65-F5344CB8AC3E}">
        <p14:creationId xmlns:p14="http://schemas.microsoft.com/office/powerpoint/2010/main" val="1496392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Adaptive Enrichment Example</a:t>
            </a:r>
          </a:p>
        </p:txBody>
      </p:sp>
      <p:sp>
        <p:nvSpPr>
          <p:cNvPr id="3" name="Content Placeholder 2"/>
          <p:cNvSpPr>
            <a:spLocks noGrp="1"/>
          </p:cNvSpPr>
          <p:nvPr>
            <p:ph idx="1"/>
          </p:nvPr>
        </p:nvSpPr>
        <p:spPr>
          <a:xfrm>
            <a:off x="838200" y="2116393"/>
            <a:ext cx="10515600" cy="4605082"/>
          </a:xfrm>
        </p:spPr>
        <p:txBody>
          <a:bodyPr>
            <a:normAutofit/>
          </a:bodyPr>
          <a:lstStyle/>
          <a:p>
            <a:pPr marL="0" indent="0">
              <a:buNone/>
            </a:pPr>
            <a:r>
              <a:rPr lang="en-US" b="1" dirty="0"/>
              <a:t>Unfavorable Zone Criteria and Modifications:</a:t>
            </a:r>
            <a:r>
              <a:rPr lang="en-US" dirty="0"/>
              <a:t> </a:t>
            </a:r>
          </a:p>
          <a:p>
            <a:r>
              <a:rPr lang="en-US" dirty="0"/>
              <a:t>CP</a:t>
            </a:r>
            <a:r>
              <a:rPr lang="en-US" baseline="-25000" dirty="0"/>
              <a:t>F</a:t>
            </a:r>
            <a:r>
              <a:rPr lang="en-US" dirty="0"/>
              <a:t> &lt; 30% and CP</a:t>
            </a:r>
            <a:r>
              <a:rPr lang="en-US" baseline="-25000" dirty="0"/>
              <a:t>S</a:t>
            </a:r>
            <a:r>
              <a:rPr lang="en-US" dirty="0"/>
              <a:t> </a:t>
            </a:r>
            <a:r>
              <a:rPr lang="en-US" u="sng" dirty="0"/>
              <a:t>&lt;</a:t>
            </a:r>
            <a:r>
              <a:rPr lang="en-US" dirty="0"/>
              <a:t> 50%</a:t>
            </a:r>
          </a:p>
          <a:p>
            <a:r>
              <a:rPr lang="en-US" dirty="0"/>
              <a:t>Continue with initially planned enrollment of 120 in cohort 1 and enroll 70 in cohort 2</a:t>
            </a:r>
          </a:p>
          <a:p>
            <a:r>
              <a:rPr lang="en-US" dirty="0"/>
              <a:t>Keep both subgroups</a:t>
            </a:r>
          </a:p>
          <a:p>
            <a:r>
              <a:rPr lang="en-US" dirty="0"/>
              <a:t>Final analysis based on the full population when 60 events are observed in cohort 1 and 35 in cohort 2, whichever comes later</a:t>
            </a:r>
          </a:p>
          <a:p>
            <a:r>
              <a:rPr lang="en-US" dirty="0"/>
              <a:t>Note, the “modifications” are identical to the </a:t>
            </a:r>
            <a:r>
              <a:rPr lang="en-US" i="1" dirty="0"/>
              <a:t>favorable zone</a:t>
            </a:r>
            <a:r>
              <a:rPr lang="en-US" dirty="0"/>
              <a:t> strategy (i.e., no changes)</a:t>
            </a:r>
          </a:p>
        </p:txBody>
      </p:sp>
      <p:sp>
        <p:nvSpPr>
          <p:cNvPr id="4" name="Slide Number Placeholder 3"/>
          <p:cNvSpPr>
            <a:spLocks noGrp="1"/>
          </p:cNvSpPr>
          <p:nvPr>
            <p:ph type="sldNum" sz="quarter" idx="12"/>
          </p:nvPr>
        </p:nvSpPr>
        <p:spPr/>
        <p:txBody>
          <a:bodyPr/>
          <a:lstStyle/>
          <a:p>
            <a:fld id="{260BABFF-207A-4E17-BB6B-068052E132E0}" type="slidenum">
              <a:rPr lang="en-US" smtClean="0"/>
              <a:pPr/>
              <a:t>34</a:t>
            </a:fld>
            <a:endParaRPr lang="en-US"/>
          </a:p>
        </p:txBody>
      </p:sp>
    </p:spTree>
    <p:extLst>
      <p:ext uri="{BB962C8B-B14F-4D97-AF65-F5344CB8AC3E}">
        <p14:creationId xmlns:p14="http://schemas.microsoft.com/office/powerpoint/2010/main" val="761175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Trial: Adaptive Enrichment Example</a:t>
            </a:r>
          </a:p>
        </p:txBody>
      </p:sp>
      <p:sp>
        <p:nvSpPr>
          <p:cNvPr id="3" name="Content Placeholder 2"/>
          <p:cNvSpPr>
            <a:spLocks noGrp="1"/>
          </p:cNvSpPr>
          <p:nvPr>
            <p:ph idx="1"/>
          </p:nvPr>
        </p:nvSpPr>
        <p:spPr/>
        <p:txBody>
          <a:bodyPr>
            <a:normAutofit/>
          </a:bodyPr>
          <a:lstStyle/>
          <a:p>
            <a:r>
              <a:rPr lang="en-US" dirty="0"/>
              <a:t>After 123 participants were enrolled, the trial terminated for futility</a:t>
            </a:r>
          </a:p>
          <a:p>
            <a:r>
              <a:rPr lang="en-US" dirty="0"/>
              <a:t>The study had entered the informal futility zone with a hazard ratio of 0.98 for PFS between the two groups (p=0.95)</a:t>
            </a:r>
          </a:p>
          <a:p>
            <a:r>
              <a:rPr lang="en-US" dirty="0"/>
              <a:t>Ultimately, no adaptive enrichment implemented</a:t>
            </a:r>
          </a:p>
        </p:txBody>
      </p:sp>
      <p:sp>
        <p:nvSpPr>
          <p:cNvPr id="4" name="Slide Number Placeholder 3"/>
          <p:cNvSpPr>
            <a:spLocks noGrp="1"/>
          </p:cNvSpPr>
          <p:nvPr>
            <p:ph type="sldNum" sz="quarter" idx="12"/>
          </p:nvPr>
        </p:nvSpPr>
        <p:spPr/>
        <p:txBody>
          <a:bodyPr/>
          <a:lstStyle/>
          <a:p>
            <a:fld id="{260BABFF-207A-4E17-BB6B-068052E132E0}" type="slidenum">
              <a:rPr lang="en-US" smtClean="0"/>
              <a:pPr/>
              <a:t>35</a:t>
            </a:fld>
            <a:endParaRPr lang="en-US"/>
          </a:p>
        </p:txBody>
      </p:sp>
    </p:spTree>
    <p:extLst>
      <p:ext uri="{BB962C8B-B14F-4D97-AF65-F5344CB8AC3E}">
        <p14:creationId xmlns:p14="http://schemas.microsoft.com/office/powerpoint/2010/main" val="218146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FDF1-2D0E-3F97-D22D-202314661EE1}"/>
              </a:ext>
            </a:extLst>
          </p:cNvPr>
          <p:cNvSpPr>
            <a:spLocks noGrp="1"/>
          </p:cNvSpPr>
          <p:nvPr>
            <p:ph type="title"/>
          </p:nvPr>
        </p:nvSpPr>
        <p:spPr/>
        <p:txBody>
          <a:bodyPr>
            <a:normAutofit fontScale="90000"/>
          </a:bodyPr>
          <a:lstStyle/>
          <a:p>
            <a:r>
              <a:rPr lang="en-US" dirty="0"/>
              <a:t>Module Conclusions: FDA Adaptive Enrichment Considerations</a:t>
            </a:r>
          </a:p>
        </p:txBody>
      </p:sp>
      <p:sp>
        <p:nvSpPr>
          <p:cNvPr id="3" name="Content Placeholder 2">
            <a:extLst>
              <a:ext uri="{FF2B5EF4-FFF2-40B4-BE49-F238E27FC236}">
                <a16:creationId xmlns:a16="http://schemas.microsoft.com/office/drawing/2014/main" id="{B9E0B058-DE51-1AEC-5107-E548C4B75074}"/>
              </a:ext>
            </a:extLst>
          </p:cNvPr>
          <p:cNvSpPr>
            <a:spLocks noGrp="1"/>
          </p:cNvSpPr>
          <p:nvPr>
            <p:ph idx="1"/>
          </p:nvPr>
        </p:nvSpPr>
        <p:spPr/>
        <p:txBody>
          <a:bodyPr/>
          <a:lstStyle/>
          <a:p>
            <a:pPr marL="514350" indent="-514350">
              <a:buFont typeface="+mj-lt"/>
              <a:buAutoNum type="arabicPeriod"/>
            </a:pPr>
            <a:r>
              <a:rPr lang="en-US" dirty="0"/>
              <a:t>Proposed enrichment should be motivated by results from previous trials and/or strong biologic plausibility</a:t>
            </a:r>
          </a:p>
          <a:p>
            <a:pPr marL="514350" indent="-514350">
              <a:buFont typeface="+mj-lt"/>
              <a:buAutoNum type="arabicPeriod"/>
            </a:pPr>
            <a:r>
              <a:rPr lang="en-US" dirty="0"/>
              <a:t>Baseline characteristics should be binary in nature, otherwise clear thresholds should be identified and justified</a:t>
            </a:r>
          </a:p>
          <a:p>
            <a:pPr marL="514350" indent="-514350">
              <a:buFont typeface="+mj-lt"/>
              <a:buAutoNum type="arabicPeriod"/>
            </a:pPr>
            <a:r>
              <a:rPr lang="en-US" dirty="0"/>
              <a:t>If using an in vitro diagnostic device, it should have adequate performance characteristics</a:t>
            </a:r>
          </a:p>
          <a:p>
            <a:pPr marL="514350" indent="-514350">
              <a:buFont typeface="+mj-lt"/>
              <a:buAutoNum type="arabicPeriod"/>
            </a:pPr>
            <a:r>
              <a:rPr lang="en-US" dirty="0"/>
              <a:t>Extent to which the trial design can characterize the complementary subpopulation depends </a:t>
            </a:r>
            <a:r>
              <a:rPr lang="en-US"/>
              <a:t>on several </a:t>
            </a:r>
            <a:r>
              <a:rPr lang="en-US" dirty="0"/>
              <a:t>factors (e.g., toxicities, distribution of biomarkers, off-label potential)</a:t>
            </a:r>
          </a:p>
        </p:txBody>
      </p:sp>
      <p:sp>
        <p:nvSpPr>
          <p:cNvPr id="4" name="Slide Number Placeholder 3">
            <a:extLst>
              <a:ext uri="{FF2B5EF4-FFF2-40B4-BE49-F238E27FC236}">
                <a16:creationId xmlns:a16="http://schemas.microsoft.com/office/drawing/2014/main" id="{257FF0E3-CF04-9DA1-503A-C526162359EE}"/>
              </a:ext>
            </a:extLst>
          </p:cNvPr>
          <p:cNvSpPr>
            <a:spLocks noGrp="1"/>
          </p:cNvSpPr>
          <p:nvPr>
            <p:ph type="sldNum" sz="quarter" idx="12"/>
          </p:nvPr>
        </p:nvSpPr>
        <p:spPr/>
        <p:txBody>
          <a:bodyPr/>
          <a:lstStyle/>
          <a:p>
            <a:fld id="{260BABFF-207A-4E17-BB6B-068052E132E0}" type="slidenum">
              <a:rPr lang="en-US" smtClean="0"/>
              <a:pPr/>
              <a:t>36</a:t>
            </a:fld>
            <a:endParaRPr lang="en-US"/>
          </a:p>
        </p:txBody>
      </p:sp>
    </p:spTree>
    <p:extLst>
      <p:ext uri="{BB962C8B-B14F-4D97-AF65-F5344CB8AC3E}">
        <p14:creationId xmlns:p14="http://schemas.microsoft.com/office/powerpoint/2010/main" val="381838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Conclusions</a:t>
            </a:r>
            <a:endParaRPr lang="en-US" dirty="0"/>
          </a:p>
        </p:txBody>
      </p:sp>
      <p:sp>
        <p:nvSpPr>
          <p:cNvPr id="3" name="Content Placeholder 2"/>
          <p:cNvSpPr>
            <a:spLocks noGrp="1"/>
          </p:cNvSpPr>
          <p:nvPr>
            <p:ph idx="1"/>
          </p:nvPr>
        </p:nvSpPr>
        <p:spPr/>
        <p:txBody>
          <a:bodyPr/>
          <a:lstStyle/>
          <a:p>
            <a:r>
              <a:rPr lang="en-US" dirty="0"/>
              <a:t>Adaptive enrichment is an existing and common practice when considered as part of defining eligibility criteria</a:t>
            </a:r>
          </a:p>
          <a:p>
            <a:r>
              <a:rPr lang="en-US" dirty="0"/>
              <a:t>Newer statistical methods allow for dynamic consideration of the population to enroll, with pre-planned evaluation for potential revision to eligibility criteria</a:t>
            </a:r>
          </a:p>
          <a:p>
            <a:r>
              <a:rPr lang="en-US" dirty="0"/>
              <a:t>There exist different motivations (variability, predictive, prognostic) for implement adaptive enrichment</a:t>
            </a:r>
          </a:p>
          <a:p>
            <a:r>
              <a:rPr lang="en-US" dirty="0"/>
              <a:t>There are ongoing statistical challenges to address with future research</a:t>
            </a:r>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37</a:t>
            </a:fld>
            <a:endParaRPr lang="en-US"/>
          </a:p>
        </p:txBody>
      </p:sp>
    </p:spTree>
    <p:extLst>
      <p:ext uri="{BB962C8B-B14F-4D97-AF65-F5344CB8AC3E}">
        <p14:creationId xmlns:p14="http://schemas.microsoft.com/office/powerpoint/2010/main" val="311694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4757-29C7-9DB3-7A14-F4C65DB4085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8011A5-127D-F60D-5075-6673B7995304}"/>
              </a:ext>
            </a:extLst>
          </p:cNvPr>
          <p:cNvSpPr>
            <a:spLocks noGrp="1"/>
          </p:cNvSpPr>
          <p:nvPr>
            <p:ph idx="1"/>
          </p:nvPr>
        </p:nvSpPr>
        <p:spPr>
          <a:xfrm>
            <a:off x="838200" y="1812471"/>
            <a:ext cx="10515600" cy="4906736"/>
          </a:xfrm>
        </p:spPr>
        <p:txBody>
          <a:bodyPr>
            <a:normAutofit fontScale="85000" lnSpcReduction="20000"/>
          </a:bodyPr>
          <a:lstStyle/>
          <a:p>
            <a:r>
              <a:rPr lang="en-US" sz="1800" dirty="0">
                <a:effectLst/>
                <a:ea typeface="MS Mincho" panose="02020609040205080304" pitchFamily="49" charset="-128"/>
              </a:rPr>
              <a:t>Kaizer, Alexander M., et al. "Recent innovations in adaptive trial designs: a review of design opportunities in translational research." </a:t>
            </a:r>
            <a:r>
              <a:rPr lang="en-US" sz="1800" i="1" dirty="0">
                <a:effectLst/>
                <a:ea typeface="MS Mincho" panose="02020609040205080304" pitchFamily="49" charset="-128"/>
              </a:rPr>
              <a:t>Journal of Clinical and Translational Science </a:t>
            </a:r>
            <a:r>
              <a:rPr lang="en-US" sz="1800" dirty="0">
                <a:effectLst/>
                <a:ea typeface="MS Mincho" panose="02020609040205080304" pitchFamily="49" charset="-128"/>
              </a:rPr>
              <a:t>(2023): 1-35.</a:t>
            </a:r>
          </a:p>
          <a:p>
            <a:r>
              <a:rPr lang="en-US" sz="1800" dirty="0">
                <a:effectLst/>
                <a:ea typeface="MS Mincho" panose="02020609040205080304" pitchFamily="49" charset="-128"/>
              </a:rPr>
              <a:t>US Food and Drug Administration. Adaptive designs for clinical trials of drugs and biologics guidance for industry. </a:t>
            </a:r>
            <a:r>
              <a:rPr lang="en-US" sz="1800" dirty="0">
                <a:effectLst/>
                <a:ea typeface="MS Mincho" panose="02020609040205080304" pitchFamily="49" charset="-128"/>
                <a:hlinkClick r:id="rId2"/>
              </a:rPr>
              <a:t>https://www.fda.gov/regulatory-information/search-fda-guidance-documents/adaptive-design-clinical-trials-drugs-and-biologics-guidance-industry</a:t>
            </a:r>
            <a:r>
              <a:rPr lang="en-US" sz="1800" dirty="0">
                <a:effectLst/>
                <a:ea typeface="MS Mincho" panose="02020609040205080304" pitchFamily="49" charset="-128"/>
              </a:rPr>
              <a:t> </a:t>
            </a:r>
          </a:p>
          <a:p>
            <a:r>
              <a:rPr lang="en-US" sz="1800" dirty="0">
                <a:effectLst/>
                <a:ea typeface="MS Mincho" panose="02020609040205080304" pitchFamily="49" charset="-128"/>
              </a:rPr>
              <a:t>US Food and Drug Administration. Enrichment Strategies for Clinical Trials to Support Approval of Human Drugs and Biological. </a:t>
            </a:r>
            <a:r>
              <a:rPr lang="en-US" sz="1800" dirty="0">
                <a:effectLst/>
                <a:ea typeface="MS Mincho" panose="02020609040205080304" pitchFamily="49" charset="-128"/>
                <a:hlinkClick r:id="rId3"/>
              </a:rPr>
              <a:t>https://www.fda.gov/regulatory-information/search-fda-guidance-documents/enrichment-strategies-clinical-trials-support-approval-human-drugs-and-biological-products</a:t>
            </a:r>
            <a:r>
              <a:rPr lang="en-US" sz="1800" dirty="0">
                <a:effectLst/>
                <a:ea typeface="MS Mincho" panose="02020609040205080304" pitchFamily="49" charset="-128"/>
              </a:rPr>
              <a:t> </a:t>
            </a:r>
          </a:p>
          <a:p>
            <a:r>
              <a:rPr lang="en-US" sz="1800" dirty="0">
                <a:effectLst/>
                <a:ea typeface="MS Mincho" panose="02020609040205080304" pitchFamily="49" charset="-128"/>
              </a:rPr>
              <a:t>Jones, Robin L., et al. "Efficacy and safety of TRC105 plus pazopanib vs pazopanib alone for treatment of patients with advanced angiosarcoma: A randomized clinical trial." </a:t>
            </a:r>
            <a:r>
              <a:rPr lang="en-US" sz="1800" i="1" dirty="0">
                <a:effectLst/>
                <a:ea typeface="MS Mincho" panose="02020609040205080304" pitchFamily="49" charset="-128"/>
              </a:rPr>
              <a:t>JAMA oncology</a:t>
            </a:r>
            <a:r>
              <a:rPr lang="en-US" sz="1800" dirty="0">
                <a:effectLst/>
                <a:ea typeface="MS Mincho" panose="02020609040205080304" pitchFamily="49" charset="-128"/>
              </a:rPr>
              <a:t> 8.5 (2022): 740-747.</a:t>
            </a:r>
          </a:p>
          <a:p>
            <a:r>
              <a:rPr lang="en-US" sz="1800" dirty="0" err="1">
                <a:effectLst/>
                <a:ea typeface="MS Mincho" panose="02020609040205080304" pitchFamily="49" charset="-128"/>
              </a:rPr>
              <a:t>Baldi</a:t>
            </a:r>
            <a:r>
              <a:rPr lang="en-US" sz="1800" dirty="0">
                <a:effectLst/>
                <a:ea typeface="MS Mincho" panose="02020609040205080304" pitchFamily="49" charset="-128"/>
              </a:rPr>
              <a:t> </a:t>
            </a:r>
            <a:r>
              <a:rPr lang="en-US" sz="1800" dirty="0" err="1">
                <a:effectLst/>
                <a:ea typeface="MS Mincho" panose="02020609040205080304" pitchFamily="49" charset="-128"/>
              </a:rPr>
              <a:t>Antognini</a:t>
            </a:r>
            <a:r>
              <a:rPr lang="en-US" sz="1800" dirty="0">
                <a:effectLst/>
                <a:ea typeface="MS Mincho" panose="02020609040205080304" pitchFamily="49" charset="-128"/>
              </a:rPr>
              <a:t>, Alessandro, Rosamarie </a:t>
            </a:r>
            <a:r>
              <a:rPr lang="en-US" sz="1800" dirty="0" err="1">
                <a:effectLst/>
                <a:ea typeface="MS Mincho" panose="02020609040205080304" pitchFamily="49" charset="-128"/>
              </a:rPr>
              <a:t>Frieri</a:t>
            </a:r>
            <a:r>
              <a:rPr lang="en-US" sz="1800" dirty="0">
                <a:effectLst/>
                <a:ea typeface="MS Mincho" panose="02020609040205080304" pitchFamily="49" charset="-128"/>
              </a:rPr>
              <a:t>, and </a:t>
            </a:r>
            <a:r>
              <a:rPr lang="en-US" sz="1800" dirty="0" err="1">
                <a:effectLst/>
                <a:ea typeface="MS Mincho" panose="02020609040205080304" pitchFamily="49" charset="-128"/>
              </a:rPr>
              <a:t>Maroussa</a:t>
            </a:r>
            <a:r>
              <a:rPr lang="en-US" sz="1800" dirty="0">
                <a:effectLst/>
                <a:ea typeface="MS Mincho" panose="02020609040205080304" pitchFamily="49" charset="-128"/>
              </a:rPr>
              <a:t> </a:t>
            </a:r>
            <a:r>
              <a:rPr lang="en-US" sz="1800" dirty="0" err="1">
                <a:effectLst/>
                <a:ea typeface="MS Mincho" panose="02020609040205080304" pitchFamily="49" charset="-128"/>
              </a:rPr>
              <a:t>Zagoraiou</a:t>
            </a:r>
            <a:r>
              <a:rPr lang="en-US" sz="1800" dirty="0">
                <a:effectLst/>
                <a:ea typeface="MS Mincho" panose="02020609040205080304" pitchFamily="49" charset="-128"/>
              </a:rPr>
              <a:t>. "New insights into adaptive enrichment designs." </a:t>
            </a:r>
            <a:r>
              <a:rPr lang="en-US" sz="1800" i="1" dirty="0">
                <a:effectLst/>
                <a:ea typeface="MS Mincho" panose="02020609040205080304" pitchFamily="49" charset="-128"/>
              </a:rPr>
              <a:t>Statistical Papers </a:t>
            </a:r>
            <a:r>
              <a:rPr lang="en-US" sz="1800" dirty="0">
                <a:effectLst/>
                <a:ea typeface="MS Mincho" panose="02020609040205080304" pitchFamily="49" charset="-128"/>
              </a:rPr>
              <a:t>64.4 (2023): 1305-1328.</a:t>
            </a:r>
          </a:p>
          <a:p>
            <a:r>
              <a:rPr lang="en-US" sz="1800" dirty="0">
                <a:effectLst/>
                <a:ea typeface="MS Mincho" panose="02020609040205080304" pitchFamily="49" charset="-128"/>
              </a:rPr>
              <a:t>Simon, Noah, and Richard Simon. "Using Bayesian modeling in frequentist adaptive enrichment designs." </a:t>
            </a:r>
            <a:r>
              <a:rPr lang="en-US" sz="1800" i="1" dirty="0">
                <a:effectLst/>
                <a:ea typeface="MS Mincho" panose="02020609040205080304" pitchFamily="49" charset="-128"/>
              </a:rPr>
              <a:t>Biostatistics</a:t>
            </a:r>
            <a:r>
              <a:rPr lang="en-US" sz="1800" dirty="0">
                <a:effectLst/>
                <a:ea typeface="MS Mincho" panose="02020609040205080304" pitchFamily="49" charset="-128"/>
              </a:rPr>
              <a:t> 19.1 (2018): 27-41.</a:t>
            </a:r>
          </a:p>
          <a:p>
            <a:r>
              <a:rPr lang="en-US" sz="1800" dirty="0">
                <a:effectLst/>
                <a:ea typeface="MS Mincho" panose="02020609040205080304" pitchFamily="49" charset="-128"/>
              </a:rPr>
              <a:t>Stallard, Nigel. "Adaptive enrichment designs with a continuous biomarker." </a:t>
            </a:r>
            <a:r>
              <a:rPr lang="en-US" sz="1800" i="1" dirty="0">
                <a:effectLst/>
                <a:ea typeface="MS Mincho" panose="02020609040205080304" pitchFamily="49" charset="-128"/>
              </a:rPr>
              <a:t>Biometrics</a:t>
            </a:r>
            <a:r>
              <a:rPr lang="en-US" sz="1800" dirty="0">
                <a:effectLst/>
                <a:ea typeface="MS Mincho" panose="02020609040205080304" pitchFamily="49" charset="-128"/>
              </a:rPr>
              <a:t> 79.1 (2023): 9-19.</a:t>
            </a:r>
          </a:p>
          <a:p>
            <a:r>
              <a:rPr lang="en-US" sz="1800" dirty="0" err="1">
                <a:effectLst/>
                <a:ea typeface="MS Mincho" panose="02020609040205080304" pitchFamily="49" charset="-128"/>
              </a:rPr>
              <a:t>Polley</a:t>
            </a:r>
            <a:r>
              <a:rPr lang="en-US" sz="1800" dirty="0">
                <a:effectLst/>
                <a:ea typeface="MS Mincho" panose="02020609040205080304" pitchFamily="49" charset="-128"/>
              </a:rPr>
              <a:t>, Mei-Yin C., and James J. Dignam. "Statistical considerations in the evaluation of continuous biomarkers." </a:t>
            </a:r>
            <a:r>
              <a:rPr lang="en-US" sz="1800" i="1" dirty="0">
                <a:effectLst/>
                <a:ea typeface="MS Mincho" panose="02020609040205080304" pitchFamily="49" charset="-128"/>
              </a:rPr>
              <a:t>Journal of Nuclear Medicine</a:t>
            </a:r>
            <a:r>
              <a:rPr lang="en-US" sz="1800" dirty="0">
                <a:effectLst/>
                <a:ea typeface="MS Mincho" panose="02020609040205080304" pitchFamily="49" charset="-128"/>
              </a:rPr>
              <a:t> 62.5 (2021): 605-611.</a:t>
            </a:r>
          </a:p>
          <a:p>
            <a:r>
              <a:rPr lang="en-US" sz="1800" dirty="0">
                <a:effectLst/>
                <a:ea typeface="MS Mincho" panose="02020609040205080304" pitchFamily="49" charset="-128"/>
              </a:rPr>
              <a:t>Wu, </a:t>
            </a:r>
            <a:r>
              <a:rPr lang="en-US" sz="1800" dirty="0" err="1">
                <a:effectLst/>
                <a:ea typeface="MS Mincho" panose="02020609040205080304" pitchFamily="49" charset="-128"/>
              </a:rPr>
              <a:t>Liwen</a:t>
            </a:r>
            <a:r>
              <a:rPr lang="en-US" sz="1800" dirty="0">
                <a:effectLst/>
                <a:ea typeface="MS Mincho" panose="02020609040205080304" pitchFamily="49" charset="-128"/>
              </a:rPr>
              <a:t>, et al. "Incorporating surrogate information for adaptive subgroup enrichment design with sample size re-estimation." </a:t>
            </a:r>
            <a:r>
              <a:rPr lang="en-US" sz="1800" i="1" dirty="0">
                <a:effectLst/>
                <a:ea typeface="MS Mincho" panose="02020609040205080304" pitchFamily="49" charset="-128"/>
              </a:rPr>
              <a:t>Statistics in Biopharmaceutical Research </a:t>
            </a:r>
            <a:r>
              <a:rPr lang="en-US" sz="1800" dirty="0">
                <a:effectLst/>
                <a:ea typeface="MS Mincho" panose="02020609040205080304" pitchFamily="49" charset="-128"/>
              </a:rPr>
              <a:t>14.4 (2022): 493-504.</a:t>
            </a:r>
          </a:p>
          <a:p>
            <a:r>
              <a:rPr lang="en-US" sz="1800" dirty="0" err="1">
                <a:effectLst/>
                <a:ea typeface="MS Mincho" panose="02020609040205080304" pitchFamily="49" charset="-128"/>
              </a:rPr>
              <a:t>Steingrimsson</a:t>
            </a:r>
            <a:r>
              <a:rPr lang="en-US" sz="1800" dirty="0">
                <a:effectLst/>
                <a:ea typeface="MS Mincho" panose="02020609040205080304" pitchFamily="49" charset="-128"/>
              </a:rPr>
              <a:t>, Jon </a:t>
            </a:r>
            <a:r>
              <a:rPr lang="en-US" sz="1800" dirty="0" err="1">
                <a:effectLst/>
                <a:ea typeface="MS Mincho" panose="02020609040205080304" pitchFamily="49" charset="-128"/>
              </a:rPr>
              <a:t>Arni</a:t>
            </a:r>
            <a:r>
              <a:rPr lang="en-US" sz="1800" dirty="0">
                <a:effectLst/>
                <a:ea typeface="MS Mincho" panose="02020609040205080304" pitchFamily="49" charset="-128"/>
              </a:rPr>
              <a:t>, et al. "Optimized adaptive enrichment designs for three-arm trials: learning which subpopulations benefit from different treatments." </a:t>
            </a:r>
            <a:r>
              <a:rPr lang="en-US" sz="1800" i="1" dirty="0">
                <a:effectLst/>
                <a:ea typeface="MS Mincho" panose="02020609040205080304" pitchFamily="49" charset="-128"/>
              </a:rPr>
              <a:t>Biostatistics</a:t>
            </a:r>
            <a:r>
              <a:rPr lang="en-US" sz="1800" dirty="0">
                <a:effectLst/>
                <a:ea typeface="MS Mincho" panose="02020609040205080304" pitchFamily="49" charset="-128"/>
              </a:rPr>
              <a:t> 22.2 (2021): 283-297.</a:t>
            </a:r>
          </a:p>
        </p:txBody>
      </p:sp>
    </p:spTree>
    <p:extLst>
      <p:ext uri="{BB962C8B-B14F-4D97-AF65-F5344CB8AC3E}">
        <p14:creationId xmlns:p14="http://schemas.microsoft.com/office/powerpoint/2010/main" val="1046135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7180-F5FE-D2EF-6E4D-385379339131}"/>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7B0007C0-CDF4-97C3-F502-449928BD96CF}"/>
              </a:ext>
            </a:extLst>
          </p:cNvPr>
          <p:cNvSpPr>
            <a:spLocks noGrp="1"/>
          </p:cNvSpPr>
          <p:nvPr>
            <p:ph idx="1"/>
          </p:nvPr>
        </p:nvSpPr>
        <p:spPr>
          <a:xfrm>
            <a:off x="838200" y="1843089"/>
            <a:ext cx="10515600" cy="4333874"/>
          </a:xfrm>
        </p:spPr>
        <p:txBody>
          <a:bodyPr/>
          <a:lstStyle/>
          <a:p>
            <a:r>
              <a:rPr lang="en-US" dirty="0"/>
              <a:t>Email: </a:t>
            </a:r>
          </a:p>
          <a:p>
            <a:pPr lvl="1"/>
            <a:r>
              <a:rPr lang="en-US" dirty="0"/>
              <a:t>alex.kaizer@cuanschutz.edu</a:t>
            </a:r>
          </a:p>
          <a:p>
            <a:r>
              <a:rPr lang="en-US" dirty="0"/>
              <a:t>Website: www.alexkaizer.com</a:t>
            </a:r>
          </a:p>
          <a:p>
            <a:r>
              <a:rPr lang="en-US" dirty="0"/>
              <a:t>GitHub: </a:t>
            </a:r>
            <a:r>
              <a:rPr lang="en-US" dirty="0" err="1"/>
              <a:t>alexbiostats</a:t>
            </a:r>
            <a:endParaRPr lang="en-US" dirty="0"/>
          </a:p>
          <a:p>
            <a:endParaRPr lang="en-US" dirty="0"/>
          </a:p>
        </p:txBody>
      </p:sp>
      <p:pic>
        <p:nvPicPr>
          <p:cNvPr id="7" name="Picture 6" descr="Qr code&#10;&#10;Description automatically generated">
            <a:extLst>
              <a:ext uri="{FF2B5EF4-FFF2-40B4-BE49-F238E27FC236}">
                <a16:creationId xmlns:a16="http://schemas.microsoft.com/office/drawing/2014/main" id="{2010BD74-0AF9-1187-EADA-4879634C6F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093" y="1038226"/>
            <a:ext cx="2971800" cy="2971800"/>
          </a:xfrm>
          <a:prstGeom prst="rect">
            <a:avLst/>
          </a:prstGeom>
        </p:spPr>
      </p:pic>
    </p:spTree>
    <p:extLst>
      <p:ext uri="{BB962C8B-B14F-4D97-AF65-F5344CB8AC3E}">
        <p14:creationId xmlns:p14="http://schemas.microsoft.com/office/powerpoint/2010/main" val="317272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“Enrich” the Patient Population?</a:t>
            </a:r>
          </a:p>
        </p:txBody>
      </p:sp>
      <p:sp>
        <p:nvSpPr>
          <p:cNvPr id="6" name="Content Placeholder 5"/>
          <p:cNvSpPr>
            <a:spLocks noGrp="1"/>
          </p:cNvSpPr>
          <p:nvPr>
            <p:ph idx="1"/>
          </p:nvPr>
        </p:nvSpPr>
        <p:spPr>
          <a:xfrm>
            <a:off x="838200" y="2116393"/>
            <a:ext cx="6870616" cy="4060569"/>
          </a:xfrm>
        </p:spPr>
        <p:txBody>
          <a:bodyPr>
            <a:normAutofit/>
          </a:bodyPr>
          <a:lstStyle/>
          <a:p>
            <a:pPr marL="0" indent="0">
              <a:buNone/>
            </a:pPr>
            <a:r>
              <a:rPr lang="en-US" i="1" dirty="0"/>
              <a:t>Hypothetical Scenario:</a:t>
            </a:r>
            <a:r>
              <a:rPr lang="en-US" dirty="0"/>
              <a:t> </a:t>
            </a:r>
          </a:p>
          <a:p>
            <a:r>
              <a:rPr lang="en-US" dirty="0"/>
              <a:t>You expect the treatment effect to be greater in a certain targeted subset of the trial population:          &gt;</a:t>
            </a:r>
          </a:p>
          <a:p>
            <a:endParaRPr lang="en-US" dirty="0"/>
          </a:p>
          <a:p>
            <a:r>
              <a:rPr lang="en-US" dirty="0"/>
              <a:t>Do we enroll only the targeted subpopulation?  </a:t>
            </a:r>
          </a:p>
          <a:p>
            <a:endParaRPr lang="en-US" dirty="0"/>
          </a:p>
        </p:txBody>
      </p:sp>
      <p:sp>
        <p:nvSpPr>
          <p:cNvPr id="4" name="Slide Number Placeholder 3"/>
          <p:cNvSpPr>
            <a:spLocks noGrp="1"/>
          </p:cNvSpPr>
          <p:nvPr>
            <p:ph type="sldNum" sz="quarter" idx="12"/>
          </p:nvPr>
        </p:nvSpPr>
        <p:spPr/>
        <p:txBody>
          <a:bodyPr/>
          <a:lstStyle/>
          <a:p>
            <a:fld id="{260BABFF-207A-4E17-BB6B-068052E132E0}" type="slidenum">
              <a:rPr lang="en-US" smtClean="0"/>
              <a:pPr/>
              <a:t>4</a:t>
            </a:fld>
            <a:endParaRPr lang="en-US" dirty="0"/>
          </a:p>
        </p:txBody>
      </p:sp>
      <p:sp>
        <p:nvSpPr>
          <p:cNvPr id="2" name="Smiley Face 1"/>
          <p:cNvSpPr/>
          <p:nvPr/>
        </p:nvSpPr>
        <p:spPr>
          <a:xfrm>
            <a:off x="7710600" y="1850676"/>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 name="Smiley Face 8"/>
          <p:cNvSpPr/>
          <p:nvPr/>
        </p:nvSpPr>
        <p:spPr>
          <a:xfrm>
            <a:off x="7708816" y="280844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6" name="Smiley Face 15"/>
          <p:cNvSpPr/>
          <p:nvPr/>
        </p:nvSpPr>
        <p:spPr>
          <a:xfrm>
            <a:off x="7713358" y="3275819"/>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Smiley Face 16"/>
          <p:cNvSpPr/>
          <p:nvPr/>
        </p:nvSpPr>
        <p:spPr>
          <a:xfrm>
            <a:off x="7708816" y="2323138"/>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9" name="Smiley Face 28"/>
          <p:cNvSpPr/>
          <p:nvPr/>
        </p:nvSpPr>
        <p:spPr>
          <a:xfrm>
            <a:off x="8377350" y="2335983"/>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0" name="Smiley Face 29"/>
          <p:cNvSpPr/>
          <p:nvPr/>
        </p:nvSpPr>
        <p:spPr>
          <a:xfrm>
            <a:off x="8375566" y="2808445"/>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Smiley Face 30"/>
          <p:cNvSpPr/>
          <p:nvPr/>
        </p:nvSpPr>
        <p:spPr>
          <a:xfrm>
            <a:off x="8375566" y="1863521"/>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2" name="Smiley Face 31"/>
          <p:cNvSpPr/>
          <p:nvPr/>
        </p:nvSpPr>
        <p:spPr>
          <a:xfrm>
            <a:off x="8375566" y="327581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3" name="Smiley Face 32"/>
          <p:cNvSpPr/>
          <p:nvPr/>
        </p:nvSpPr>
        <p:spPr>
          <a:xfrm>
            <a:off x="9039558" y="1850676"/>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4" name="Smiley Face 33"/>
          <p:cNvSpPr/>
          <p:nvPr/>
        </p:nvSpPr>
        <p:spPr>
          <a:xfrm>
            <a:off x="9037774" y="280844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5" name="Smiley Face 34"/>
          <p:cNvSpPr/>
          <p:nvPr/>
        </p:nvSpPr>
        <p:spPr>
          <a:xfrm>
            <a:off x="9042316" y="3275819"/>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6" name="Smiley Face 35"/>
          <p:cNvSpPr/>
          <p:nvPr/>
        </p:nvSpPr>
        <p:spPr>
          <a:xfrm>
            <a:off x="9037774" y="2323138"/>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7" name="Smiley Face 36"/>
          <p:cNvSpPr/>
          <p:nvPr/>
        </p:nvSpPr>
        <p:spPr>
          <a:xfrm>
            <a:off x="9706308" y="2335983"/>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8" name="Smiley Face 37"/>
          <p:cNvSpPr/>
          <p:nvPr/>
        </p:nvSpPr>
        <p:spPr>
          <a:xfrm>
            <a:off x="9704524" y="2808445"/>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Smiley Face 38"/>
          <p:cNvSpPr/>
          <p:nvPr/>
        </p:nvSpPr>
        <p:spPr>
          <a:xfrm>
            <a:off x="9704524" y="1863521"/>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0" name="Smiley Face 39"/>
          <p:cNvSpPr/>
          <p:nvPr/>
        </p:nvSpPr>
        <p:spPr>
          <a:xfrm>
            <a:off x="9704524" y="327581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1" name="Smiley Face 40"/>
          <p:cNvSpPr/>
          <p:nvPr/>
        </p:nvSpPr>
        <p:spPr>
          <a:xfrm>
            <a:off x="10366732" y="1850676"/>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2" name="Smiley Face 41"/>
          <p:cNvSpPr/>
          <p:nvPr/>
        </p:nvSpPr>
        <p:spPr>
          <a:xfrm>
            <a:off x="10364948" y="280844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3" name="Smiley Face 42"/>
          <p:cNvSpPr/>
          <p:nvPr/>
        </p:nvSpPr>
        <p:spPr>
          <a:xfrm>
            <a:off x="10369490" y="3275819"/>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4" name="Smiley Face 43"/>
          <p:cNvSpPr/>
          <p:nvPr/>
        </p:nvSpPr>
        <p:spPr>
          <a:xfrm>
            <a:off x="10364948" y="2323138"/>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5" name="Smiley Face 44"/>
          <p:cNvSpPr/>
          <p:nvPr/>
        </p:nvSpPr>
        <p:spPr>
          <a:xfrm>
            <a:off x="11033482" y="2335983"/>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6" name="Smiley Face 45"/>
          <p:cNvSpPr/>
          <p:nvPr/>
        </p:nvSpPr>
        <p:spPr>
          <a:xfrm>
            <a:off x="11031698" y="2808445"/>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7" name="Smiley Face 46"/>
          <p:cNvSpPr/>
          <p:nvPr/>
        </p:nvSpPr>
        <p:spPr>
          <a:xfrm>
            <a:off x="11031698" y="1863521"/>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8" name="Smiley Face 47"/>
          <p:cNvSpPr/>
          <p:nvPr/>
        </p:nvSpPr>
        <p:spPr>
          <a:xfrm>
            <a:off x="11031698" y="327581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9" name="Smiley Face 48"/>
          <p:cNvSpPr/>
          <p:nvPr/>
        </p:nvSpPr>
        <p:spPr>
          <a:xfrm>
            <a:off x="7710600" y="4355126"/>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0" name="Smiley Face 49"/>
          <p:cNvSpPr/>
          <p:nvPr/>
        </p:nvSpPr>
        <p:spPr>
          <a:xfrm>
            <a:off x="7708816" y="531289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1" name="Smiley Face 50"/>
          <p:cNvSpPr/>
          <p:nvPr/>
        </p:nvSpPr>
        <p:spPr>
          <a:xfrm>
            <a:off x="7713358" y="578026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2" name="Smiley Face 51"/>
          <p:cNvSpPr/>
          <p:nvPr/>
        </p:nvSpPr>
        <p:spPr>
          <a:xfrm>
            <a:off x="7708816" y="4827588"/>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3" name="Smiley Face 52"/>
          <p:cNvSpPr/>
          <p:nvPr/>
        </p:nvSpPr>
        <p:spPr>
          <a:xfrm>
            <a:off x="8377350" y="4840433"/>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4" name="Smiley Face 53"/>
          <p:cNvSpPr/>
          <p:nvPr/>
        </p:nvSpPr>
        <p:spPr>
          <a:xfrm>
            <a:off x="8375566" y="531289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5" name="Smiley Face 54"/>
          <p:cNvSpPr/>
          <p:nvPr/>
        </p:nvSpPr>
        <p:spPr>
          <a:xfrm>
            <a:off x="8375566" y="4367971"/>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6" name="Smiley Face 55"/>
          <p:cNvSpPr/>
          <p:nvPr/>
        </p:nvSpPr>
        <p:spPr>
          <a:xfrm>
            <a:off x="8375566" y="578026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7" name="Smiley Face 56"/>
          <p:cNvSpPr/>
          <p:nvPr/>
        </p:nvSpPr>
        <p:spPr>
          <a:xfrm>
            <a:off x="9039558" y="4355126"/>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8" name="Smiley Face 57"/>
          <p:cNvSpPr/>
          <p:nvPr/>
        </p:nvSpPr>
        <p:spPr>
          <a:xfrm>
            <a:off x="9037774" y="531289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9" name="Smiley Face 58"/>
          <p:cNvSpPr/>
          <p:nvPr/>
        </p:nvSpPr>
        <p:spPr>
          <a:xfrm>
            <a:off x="9042316" y="578026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0" name="Smiley Face 59"/>
          <p:cNvSpPr/>
          <p:nvPr/>
        </p:nvSpPr>
        <p:spPr>
          <a:xfrm>
            <a:off x="9037774" y="4827588"/>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1" name="Smiley Face 60"/>
          <p:cNvSpPr/>
          <p:nvPr/>
        </p:nvSpPr>
        <p:spPr>
          <a:xfrm>
            <a:off x="9706308" y="4840433"/>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2" name="Smiley Face 61"/>
          <p:cNvSpPr/>
          <p:nvPr/>
        </p:nvSpPr>
        <p:spPr>
          <a:xfrm>
            <a:off x="9704524" y="531289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3" name="Smiley Face 62"/>
          <p:cNvSpPr/>
          <p:nvPr/>
        </p:nvSpPr>
        <p:spPr>
          <a:xfrm>
            <a:off x="9704524" y="4367971"/>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4" name="Smiley Face 63"/>
          <p:cNvSpPr/>
          <p:nvPr/>
        </p:nvSpPr>
        <p:spPr>
          <a:xfrm>
            <a:off x="9704524" y="578026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5" name="Smiley Face 64"/>
          <p:cNvSpPr/>
          <p:nvPr/>
        </p:nvSpPr>
        <p:spPr>
          <a:xfrm>
            <a:off x="10366732" y="4355126"/>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6" name="Smiley Face 65"/>
          <p:cNvSpPr/>
          <p:nvPr/>
        </p:nvSpPr>
        <p:spPr>
          <a:xfrm>
            <a:off x="10364948" y="531289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7" name="Smiley Face 66"/>
          <p:cNvSpPr/>
          <p:nvPr/>
        </p:nvSpPr>
        <p:spPr>
          <a:xfrm>
            <a:off x="10369490" y="578026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8" name="Smiley Face 67"/>
          <p:cNvSpPr/>
          <p:nvPr/>
        </p:nvSpPr>
        <p:spPr>
          <a:xfrm>
            <a:off x="10364948" y="4827588"/>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9" name="Smiley Face 68"/>
          <p:cNvSpPr/>
          <p:nvPr/>
        </p:nvSpPr>
        <p:spPr>
          <a:xfrm>
            <a:off x="11033482" y="4840433"/>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0" name="Smiley Face 69"/>
          <p:cNvSpPr/>
          <p:nvPr/>
        </p:nvSpPr>
        <p:spPr>
          <a:xfrm>
            <a:off x="11031698" y="531289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1" name="Smiley Face 70"/>
          <p:cNvSpPr/>
          <p:nvPr/>
        </p:nvSpPr>
        <p:spPr>
          <a:xfrm>
            <a:off x="11031698" y="4367971"/>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2" name="Smiley Face 71"/>
          <p:cNvSpPr/>
          <p:nvPr/>
        </p:nvSpPr>
        <p:spPr>
          <a:xfrm>
            <a:off x="11031698" y="578026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8" name="Smiley Face 77"/>
          <p:cNvSpPr/>
          <p:nvPr/>
        </p:nvSpPr>
        <p:spPr>
          <a:xfrm>
            <a:off x="3731791" y="3407368"/>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9" name="Smiley Face 78"/>
          <p:cNvSpPr/>
          <p:nvPr/>
        </p:nvSpPr>
        <p:spPr>
          <a:xfrm>
            <a:off x="4608217" y="3407368"/>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0" name="Smiley Face 79"/>
          <p:cNvSpPr/>
          <p:nvPr/>
        </p:nvSpPr>
        <p:spPr>
          <a:xfrm>
            <a:off x="3519844" y="4868054"/>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4478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P spid="9" grpId="0" animBg="1"/>
      <p:bldP spid="16" grpId="0" animBg="1"/>
      <p:bldP spid="17"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8" grpId="0" animBg="1"/>
      <p:bldP spid="79" grpId="0" animBg="1"/>
      <p:bldP spid="8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Enrichment Example</a:t>
            </a:r>
          </a:p>
        </p:txBody>
      </p:sp>
      <p:sp>
        <p:nvSpPr>
          <p:cNvPr id="4" name="Slide Number Placeholder 3"/>
          <p:cNvSpPr>
            <a:spLocks noGrp="1"/>
          </p:cNvSpPr>
          <p:nvPr>
            <p:ph type="sldNum" sz="quarter" idx="12"/>
          </p:nvPr>
        </p:nvSpPr>
        <p:spPr/>
        <p:txBody>
          <a:bodyPr/>
          <a:lstStyle/>
          <a:p>
            <a:fld id="{260BABFF-207A-4E17-BB6B-068052E132E0}" type="slidenum">
              <a:rPr lang="en-US" smtClean="0"/>
              <a:pPr/>
              <a:t>5</a:t>
            </a:fld>
            <a:endParaRPr lang="en-US" dirty="0"/>
          </a:p>
        </p:txBody>
      </p:sp>
      <p:sp>
        <p:nvSpPr>
          <p:cNvPr id="5" name="Smiley Face 4"/>
          <p:cNvSpPr/>
          <p:nvPr/>
        </p:nvSpPr>
        <p:spPr>
          <a:xfrm>
            <a:off x="7710600" y="1850676"/>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 name="Smiley Face 5"/>
          <p:cNvSpPr/>
          <p:nvPr/>
        </p:nvSpPr>
        <p:spPr>
          <a:xfrm>
            <a:off x="7708816" y="280844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 name="Smiley Face 6"/>
          <p:cNvSpPr/>
          <p:nvPr/>
        </p:nvSpPr>
        <p:spPr>
          <a:xfrm>
            <a:off x="7713358" y="3275819"/>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Smiley Face 7"/>
          <p:cNvSpPr/>
          <p:nvPr/>
        </p:nvSpPr>
        <p:spPr>
          <a:xfrm>
            <a:off x="7708816" y="2323138"/>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Smiley Face 8"/>
          <p:cNvSpPr/>
          <p:nvPr/>
        </p:nvSpPr>
        <p:spPr>
          <a:xfrm>
            <a:off x="8377350" y="2335983"/>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Smiley Face 9"/>
          <p:cNvSpPr/>
          <p:nvPr/>
        </p:nvSpPr>
        <p:spPr>
          <a:xfrm>
            <a:off x="8375566" y="2808445"/>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Smiley Face 10"/>
          <p:cNvSpPr/>
          <p:nvPr/>
        </p:nvSpPr>
        <p:spPr>
          <a:xfrm>
            <a:off x="8375566" y="1863521"/>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miley Face 11"/>
          <p:cNvSpPr/>
          <p:nvPr/>
        </p:nvSpPr>
        <p:spPr>
          <a:xfrm>
            <a:off x="8375566" y="327581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Smiley Face 12"/>
          <p:cNvSpPr/>
          <p:nvPr/>
        </p:nvSpPr>
        <p:spPr>
          <a:xfrm>
            <a:off x="9039558" y="1850676"/>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4" name="Smiley Face 13"/>
          <p:cNvSpPr/>
          <p:nvPr/>
        </p:nvSpPr>
        <p:spPr>
          <a:xfrm>
            <a:off x="9037774" y="280844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5" name="Smiley Face 14"/>
          <p:cNvSpPr/>
          <p:nvPr/>
        </p:nvSpPr>
        <p:spPr>
          <a:xfrm>
            <a:off x="9042316" y="3275819"/>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Smiley Face 15"/>
          <p:cNvSpPr/>
          <p:nvPr/>
        </p:nvSpPr>
        <p:spPr>
          <a:xfrm>
            <a:off x="9037774" y="2323138"/>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Smiley Face 16"/>
          <p:cNvSpPr/>
          <p:nvPr/>
        </p:nvSpPr>
        <p:spPr>
          <a:xfrm>
            <a:off x="9706308" y="2335983"/>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 name="Smiley Face 17"/>
          <p:cNvSpPr/>
          <p:nvPr/>
        </p:nvSpPr>
        <p:spPr>
          <a:xfrm>
            <a:off x="9704524" y="2808445"/>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Smiley Face 18"/>
          <p:cNvSpPr/>
          <p:nvPr/>
        </p:nvSpPr>
        <p:spPr>
          <a:xfrm>
            <a:off x="9704524" y="1863521"/>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Smiley Face 19"/>
          <p:cNvSpPr/>
          <p:nvPr/>
        </p:nvSpPr>
        <p:spPr>
          <a:xfrm>
            <a:off x="9704524" y="327581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1" name="Smiley Face 20"/>
          <p:cNvSpPr/>
          <p:nvPr/>
        </p:nvSpPr>
        <p:spPr>
          <a:xfrm>
            <a:off x="10366732" y="1850676"/>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2" name="Smiley Face 21"/>
          <p:cNvSpPr/>
          <p:nvPr/>
        </p:nvSpPr>
        <p:spPr>
          <a:xfrm>
            <a:off x="10364948" y="280844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3" name="Smiley Face 22"/>
          <p:cNvSpPr/>
          <p:nvPr/>
        </p:nvSpPr>
        <p:spPr>
          <a:xfrm>
            <a:off x="10369490" y="3275819"/>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Smiley Face 23"/>
          <p:cNvSpPr/>
          <p:nvPr/>
        </p:nvSpPr>
        <p:spPr>
          <a:xfrm>
            <a:off x="10364948" y="2323138"/>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5" name="Smiley Face 24"/>
          <p:cNvSpPr/>
          <p:nvPr/>
        </p:nvSpPr>
        <p:spPr>
          <a:xfrm>
            <a:off x="11033482" y="2335983"/>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6" name="Smiley Face 25"/>
          <p:cNvSpPr/>
          <p:nvPr/>
        </p:nvSpPr>
        <p:spPr>
          <a:xfrm>
            <a:off x="11031698" y="2808445"/>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7" name="Smiley Face 26"/>
          <p:cNvSpPr/>
          <p:nvPr/>
        </p:nvSpPr>
        <p:spPr>
          <a:xfrm>
            <a:off x="11031698" y="1863521"/>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8" name="Smiley Face 27"/>
          <p:cNvSpPr/>
          <p:nvPr/>
        </p:nvSpPr>
        <p:spPr>
          <a:xfrm>
            <a:off x="11031698" y="327581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9" name="Smiley Face 28"/>
          <p:cNvSpPr/>
          <p:nvPr/>
        </p:nvSpPr>
        <p:spPr>
          <a:xfrm>
            <a:off x="7710600" y="4355126"/>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0" name="Smiley Face 29"/>
          <p:cNvSpPr/>
          <p:nvPr/>
        </p:nvSpPr>
        <p:spPr>
          <a:xfrm>
            <a:off x="7708816" y="531289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Smiley Face 30"/>
          <p:cNvSpPr/>
          <p:nvPr/>
        </p:nvSpPr>
        <p:spPr>
          <a:xfrm>
            <a:off x="7713358" y="578026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2" name="Smiley Face 31"/>
          <p:cNvSpPr/>
          <p:nvPr/>
        </p:nvSpPr>
        <p:spPr>
          <a:xfrm>
            <a:off x="7708816" y="4827588"/>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3" name="Smiley Face 32"/>
          <p:cNvSpPr/>
          <p:nvPr/>
        </p:nvSpPr>
        <p:spPr>
          <a:xfrm>
            <a:off x="8377350" y="4840433"/>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4" name="Smiley Face 33"/>
          <p:cNvSpPr/>
          <p:nvPr/>
        </p:nvSpPr>
        <p:spPr>
          <a:xfrm>
            <a:off x="8375566" y="531289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5" name="Smiley Face 34"/>
          <p:cNvSpPr/>
          <p:nvPr/>
        </p:nvSpPr>
        <p:spPr>
          <a:xfrm>
            <a:off x="8375566" y="4367971"/>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6" name="Smiley Face 35"/>
          <p:cNvSpPr/>
          <p:nvPr/>
        </p:nvSpPr>
        <p:spPr>
          <a:xfrm>
            <a:off x="8375566" y="578026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7" name="Smiley Face 36"/>
          <p:cNvSpPr/>
          <p:nvPr/>
        </p:nvSpPr>
        <p:spPr>
          <a:xfrm>
            <a:off x="9039558" y="4355126"/>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8" name="Smiley Face 37"/>
          <p:cNvSpPr/>
          <p:nvPr/>
        </p:nvSpPr>
        <p:spPr>
          <a:xfrm>
            <a:off x="9037774" y="531289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9" name="Smiley Face 38"/>
          <p:cNvSpPr/>
          <p:nvPr/>
        </p:nvSpPr>
        <p:spPr>
          <a:xfrm>
            <a:off x="9042316" y="578026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0" name="Smiley Face 39"/>
          <p:cNvSpPr/>
          <p:nvPr/>
        </p:nvSpPr>
        <p:spPr>
          <a:xfrm>
            <a:off x="9037774" y="4827588"/>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1" name="Smiley Face 40"/>
          <p:cNvSpPr/>
          <p:nvPr/>
        </p:nvSpPr>
        <p:spPr>
          <a:xfrm>
            <a:off x="9706308" y="4840433"/>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2" name="Smiley Face 41"/>
          <p:cNvSpPr/>
          <p:nvPr/>
        </p:nvSpPr>
        <p:spPr>
          <a:xfrm>
            <a:off x="9704524" y="531289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3" name="Smiley Face 42"/>
          <p:cNvSpPr/>
          <p:nvPr/>
        </p:nvSpPr>
        <p:spPr>
          <a:xfrm>
            <a:off x="9704524" y="4367971"/>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4" name="Smiley Face 43"/>
          <p:cNvSpPr/>
          <p:nvPr/>
        </p:nvSpPr>
        <p:spPr>
          <a:xfrm>
            <a:off x="9704524" y="578026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5" name="Smiley Face 44"/>
          <p:cNvSpPr/>
          <p:nvPr/>
        </p:nvSpPr>
        <p:spPr>
          <a:xfrm>
            <a:off x="10366732" y="4355126"/>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6" name="Smiley Face 45"/>
          <p:cNvSpPr/>
          <p:nvPr/>
        </p:nvSpPr>
        <p:spPr>
          <a:xfrm>
            <a:off x="10364948" y="531289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7" name="Smiley Face 46"/>
          <p:cNvSpPr/>
          <p:nvPr/>
        </p:nvSpPr>
        <p:spPr>
          <a:xfrm>
            <a:off x="10369490" y="578026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8" name="Smiley Face 47"/>
          <p:cNvSpPr/>
          <p:nvPr/>
        </p:nvSpPr>
        <p:spPr>
          <a:xfrm>
            <a:off x="10364948" y="4827588"/>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9" name="Smiley Face 48"/>
          <p:cNvSpPr/>
          <p:nvPr/>
        </p:nvSpPr>
        <p:spPr>
          <a:xfrm>
            <a:off x="11033482" y="4840433"/>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0" name="Smiley Face 49"/>
          <p:cNvSpPr/>
          <p:nvPr/>
        </p:nvSpPr>
        <p:spPr>
          <a:xfrm>
            <a:off x="11031698" y="5312895"/>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1" name="Smiley Face 50"/>
          <p:cNvSpPr/>
          <p:nvPr/>
        </p:nvSpPr>
        <p:spPr>
          <a:xfrm>
            <a:off x="11031698" y="4367971"/>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2" name="Smiley Face 51"/>
          <p:cNvSpPr/>
          <p:nvPr/>
        </p:nvSpPr>
        <p:spPr>
          <a:xfrm>
            <a:off x="11031698" y="578026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3" name="Smiley Face 52"/>
          <p:cNvSpPr/>
          <p:nvPr/>
        </p:nvSpPr>
        <p:spPr>
          <a:xfrm>
            <a:off x="246933" y="294771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4" name="Smiley Face 53"/>
          <p:cNvSpPr/>
          <p:nvPr/>
        </p:nvSpPr>
        <p:spPr>
          <a:xfrm>
            <a:off x="245149" y="3905488"/>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5" name="Smiley Face 54"/>
          <p:cNvSpPr/>
          <p:nvPr/>
        </p:nvSpPr>
        <p:spPr>
          <a:xfrm>
            <a:off x="249691" y="4372862"/>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6" name="Smiley Face 55"/>
          <p:cNvSpPr/>
          <p:nvPr/>
        </p:nvSpPr>
        <p:spPr>
          <a:xfrm>
            <a:off x="245149" y="3420181"/>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7" name="Smiley Face 56"/>
          <p:cNvSpPr/>
          <p:nvPr/>
        </p:nvSpPr>
        <p:spPr>
          <a:xfrm>
            <a:off x="913683" y="3433026"/>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8" name="Smiley Face 57"/>
          <p:cNvSpPr/>
          <p:nvPr/>
        </p:nvSpPr>
        <p:spPr>
          <a:xfrm>
            <a:off x="911899" y="3905488"/>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9" name="Smiley Face 58"/>
          <p:cNvSpPr/>
          <p:nvPr/>
        </p:nvSpPr>
        <p:spPr>
          <a:xfrm>
            <a:off x="911899" y="2960564"/>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0" name="Smiley Face 59"/>
          <p:cNvSpPr/>
          <p:nvPr/>
        </p:nvSpPr>
        <p:spPr>
          <a:xfrm>
            <a:off x="911899" y="4372862"/>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1" name="Smiley Face 60"/>
          <p:cNvSpPr/>
          <p:nvPr/>
        </p:nvSpPr>
        <p:spPr>
          <a:xfrm>
            <a:off x="1575891" y="294771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2" name="Smiley Face 61"/>
          <p:cNvSpPr/>
          <p:nvPr/>
        </p:nvSpPr>
        <p:spPr>
          <a:xfrm>
            <a:off x="1574107" y="3905488"/>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3" name="Smiley Face 62"/>
          <p:cNvSpPr/>
          <p:nvPr/>
        </p:nvSpPr>
        <p:spPr>
          <a:xfrm>
            <a:off x="1578649" y="4372862"/>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4" name="Smiley Face 63"/>
          <p:cNvSpPr/>
          <p:nvPr/>
        </p:nvSpPr>
        <p:spPr>
          <a:xfrm>
            <a:off x="1574107" y="3420181"/>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5" name="Smiley Face 64"/>
          <p:cNvSpPr/>
          <p:nvPr/>
        </p:nvSpPr>
        <p:spPr>
          <a:xfrm>
            <a:off x="2242641" y="3433026"/>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6" name="Smiley Face 65"/>
          <p:cNvSpPr/>
          <p:nvPr/>
        </p:nvSpPr>
        <p:spPr>
          <a:xfrm>
            <a:off x="2240857" y="3905488"/>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7" name="Smiley Face 66"/>
          <p:cNvSpPr/>
          <p:nvPr/>
        </p:nvSpPr>
        <p:spPr>
          <a:xfrm>
            <a:off x="2240857" y="2960564"/>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8" name="Smiley Face 67"/>
          <p:cNvSpPr/>
          <p:nvPr/>
        </p:nvSpPr>
        <p:spPr>
          <a:xfrm>
            <a:off x="2240857" y="4372862"/>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9" name="Smiley Face 68"/>
          <p:cNvSpPr/>
          <p:nvPr/>
        </p:nvSpPr>
        <p:spPr>
          <a:xfrm>
            <a:off x="2903065" y="2947719"/>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0" name="Smiley Face 69"/>
          <p:cNvSpPr/>
          <p:nvPr/>
        </p:nvSpPr>
        <p:spPr>
          <a:xfrm>
            <a:off x="2901281" y="3905488"/>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1" name="Smiley Face 70"/>
          <p:cNvSpPr/>
          <p:nvPr/>
        </p:nvSpPr>
        <p:spPr>
          <a:xfrm>
            <a:off x="2905823" y="4372862"/>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2" name="Smiley Face 71"/>
          <p:cNvSpPr/>
          <p:nvPr/>
        </p:nvSpPr>
        <p:spPr>
          <a:xfrm>
            <a:off x="2901281" y="3420181"/>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3" name="Smiley Face 72"/>
          <p:cNvSpPr/>
          <p:nvPr/>
        </p:nvSpPr>
        <p:spPr>
          <a:xfrm>
            <a:off x="3569815" y="3433026"/>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4" name="Smiley Face 73"/>
          <p:cNvSpPr/>
          <p:nvPr/>
        </p:nvSpPr>
        <p:spPr>
          <a:xfrm>
            <a:off x="3568031" y="3905488"/>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5" name="Smiley Face 74"/>
          <p:cNvSpPr/>
          <p:nvPr/>
        </p:nvSpPr>
        <p:spPr>
          <a:xfrm>
            <a:off x="3568031" y="2960564"/>
            <a:ext cx="423894" cy="396693"/>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6" name="Smiley Face 75"/>
          <p:cNvSpPr/>
          <p:nvPr/>
        </p:nvSpPr>
        <p:spPr>
          <a:xfrm>
            <a:off x="3568031" y="4372862"/>
            <a:ext cx="423894" cy="396693"/>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7" name="TextBox 76"/>
          <p:cNvSpPr txBox="1"/>
          <p:nvPr/>
        </p:nvSpPr>
        <p:spPr>
          <a:xfrm>
            <a:off x="140165" y="2484766"/>
            <a:ext cx="3739485" cy="461665"/>
          </a:xfrm>
          <a:prstGeom prst="rect">
            <a:avLst/>
          </a:prstGeom>
          <a:noFill/>
        </p:spPr>
        <p:txBody>
          <a:bodyPr wrap="none" rtlCol="0">
            <a:spAutoFit/>
          </a:bodyPr>
          <a:lstStyle/>
          <a:p>
            <a:r>
              <a:rPr lang="en-US" sz="2400" dirty="0"/>
              <a:t>1. Enroll both groups at start</a:t>
            </a:r>
          </a:p>
        </p:txBody>
      </p:sp>
      <p:sp>
        <p:nvSpPr>
          <p:cNvPr id="79" name="TextBox 78"/>
          <p:cNvSpPr txBox="1"/>
          <p:nvPr/>
        </p:nvSpPr>
        <p:spPr>
          <a:xfrm>
            <a:off x="4496547" y="2534329"/>
            <a:ext cx="2625751" cy="255454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2000" dirty="0"/>
              <a:t>2. At interim analysis, determine if you continue enrollment in the overall population or restrict future enrollment to the targeted subpopulation.</a:t>
            </a:r>
          </a:p>
        </p:txBody>
      </p:sp>
      <p:sp>
        <p:nvSpPr>
          <p:cNvPr id="80" name="TextBox 79"/>
          <p:cNvSpPr txBox="1"/>
          <p:nvPr/>
        </p:nvSpPr>
        <p:spPr>
          <a:xfrm>
            <a:off x="7504160" y="1351126"/>
            <a:ext cx="4202304" cy="461665"/>
          </a:xfrm>
          <a:prstGeom prst="rect">
            <a:avLst/>
          </a:prstGeom>
          <a:noFill/>
        </p:spPr>
        <p:txBody>
          <a:bodyPr wrap="none" rtlCol="0">
            <a:spAutoFit/>
          </a:bodyPr>
          <a:lstStyle/>
          <a:p>
            <a:r>
              <a:rPr lang="en-US" sz="2400" dirty="0"/>
              <a:t>3a. Continue enrollment of both</a:t>
            </a:r>
          </a:p>
        </p:txBody>
      </p:sp>
      <p:sp>
        <p:nvSpPr>
          <p:cNvPr id="81" name="TextBox 80"/>
          <p:cNvSpPr txBox="1"/>
          <p:nvPr/>
        </p:nvSpPr>
        <p:spPr>
          <a:xfrm>
            <a:off x="7504160" y="6176962"/>
            <a:ext cx="4449808" cy="461665"/>
          </a:xfrm>
          <a:prstGeom prst="rect">
            <a:avLst/>
          </a:prstGeom>
          <a:noFill/>
        </p:spPr>
        <p:txBody>
          <a:bodyPr wrap="none" rtlCol="0">
            <a:spAutoFit/>
          </a:bodyPr>
          <a:lstStyle/>
          <a:p>
            <a:r>
              <a:rPr lang="en-US" sz="2400" dirty="0"/>
              <a:t>3b. Restrict enrollment to </a:t>
            </a:r>
            <a:r>
              <a:rPr lang="en-US" sz="2400" dirty="0" err="1"/>
              <a:t>subpop</a:t>
            </a:r>
            <a:r>
              <a:rPr lang="en-US" sz="2400" dirty="0"/>
              <a:t>.</a:t>
            </a:r>
          </a:p>
        </p:txBody>
      </p:sp>
      <p:cxnSp>
        <p:nvCxnSpPr>
          <p:cNvPr id="84" name="Straight Arrow Connector 83"/>
          <p:cNvCxnSpPr>
            <a:stCxn id="77" idx="3"/>
          </p:cNvCxnSpPr>
          <p:nvPr/>
        </p:nvCxnSpPr>
        <p:spPr>
          <a:xfrm>
            <a:off x="3879650" y="2715599"/>
            <a:ext cx="616897" cy="423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85" name="Straight Arrow Connector 84"/>
          <p:cNvCxnSpPr>
            <a:endCxn id="80" idx="1"/>
          </p:cNvCxnSpPr>
          <p:nvPr/>
        </p:nvCxnSpPr>
        <p:spPr>
          <a:xfrm flipV="1">
            <a:off x="7119371" y="1581959"/>
            <a:ext cx="384789" cy="93952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87" name="Straight Arrow Connector 86"/>
          <p:cNvCxnSpPr>
            <a:endCxn id="81" idx="1"/>
          </p:cNvCxnSpPr>
          <p:nvPr/>
        </p:nvCxnSpPr>
        <p:spPr>
          <a:xfrm>
            <a:off x="7115145" y="5097445"/>
            <a:ext cx="389015" cy="131035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719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1B7FD8-0306-6CB1-ABA0-6D1144A9EF7B}"/>
              </a:ext>
            </a:extLst>
          </p:cNvPr>
          <p:cNvSpPr>
            <a:spLocks noGrp="1"/>
          </p:cNvSpPr>
          <p:nvPr>
            <p:ph type="title"/>
          </p:nvPr>
        </p:nvSpPr>
        <p:spPr/>
        <p:txBody>
          <a:bodyPr/>
          <a:lstStyle/>
          <a:p>
            <a:r>
              <a:rPr lang="en-US" dirty="0"/>
              <a:t>Adaptive Enrichment</a:t>
            </a:r>
          </a:p>
        </p:txBody>
      </p:sp>
      <p:sp>
        <p:nvSpPr>
          <p:cNvPr id="6" name="Content Placeholder 5">
            <a:extLst>
              <a:ext uri="{FF2B5EF4-FFF2-40B4-BE49-F238E27FC236}">
                <a16:creationId xmlns:a16="http://schemas.microsoft.com/office/drawing/2014/main" id="{9AD419EC-0998-FC24-72E5-1AE40D761138}"/>
              </a:ext>
            </a:extLst>
          </p:cNvPr>
          <p:cNvSpPr>
            <a:spLocks noGrp="1"/>
          </p:cNvSpPr>
          <p:nvPr>
            <p:ph idx="1"/>
          </p:nvPr>
        </p:nvSpPr>
        <p:spPr/>
        <p:txBody>
          <a:bodyPr>
            <a:normAutofit lnSpcReduction="10000"/>
          </a:bodyPr>
          <a:lstStyle/>
          <a:p>
            <a:r>
              <a:rPr lang="en-US" dirty="0"/>
              <a:t>If we believe a subgroup of the population will experience more benefit from an intervention but are uncertain of the effect, we may wish to incorporate adaptive enrichment strategies (i.e., </a:t>
            </a:r>
            <a:r>
              <a:rPr lang="en-US" i="1" dirty="0"/>
              <a:t>heterogeneity of treatment effect (HTE)</a:t>
            </a:r>
            <a:r>
              <a:rPr lang="en-US" dirty="0"/>
              <a:t>)</a:t>
            </a:r>
          </a:p>
          <a:p>
            <a:r>
              <a:rPr lang="en-US" dirty="0"/>
              <a:t>These designs facilitate the revision of eligibility criteria and allow one to drop lower performing subgroups at an interim analysis, so study resources are more efficiently allocated to those with the greater chance of benefit</a:t>
            </a:r>
          </a:p>
          <a:p>
            <a:r>
              <a:rPr lang="en-US" dirty="0"/>
              <a:t>May result in an increased probability of a more successful trial (i.e., higher power) by refining study criteria</a:t>
            </a:r>
          </a:p>
        </p:txBody>
      </p:sp>
      <p:sp>
        <p:nvSpPr>
          <p:cNvPr id="4" name="Slide Number Placeholder 3">
            <a:extLst>
              <a:ext uri="{FF2B5EF4-FFF2-40B4-BE49-F238E27FC236}">
                <a16:creationId xmlns:a16="http://schemas.microsoft.com/office/drawing/2014/main" id="{085D5B76-7B5E-98AD-7F30-338434B33A58}"/>
              </a:ext>
            </a:extLst>
          </p:cNvPr>
          <p:cNvSpPr>
            <a:spLocks noGrp="1"/>
          </p:cNvSpPr>
          <p:nvPr>
            <p:ph type="sldNum" sz="quarter" idx="12"/>
          </p:nvPr>
        </p:nvSpPr>
        <p:spPr/>
        <p:txBody>
          <a:bodyPr/>
          <a:lstStyle/>
          <a:p>
            <a:fld id="{260BABFF-207A-4E17-BB6B-068052E132E0}" type="slidenum">
              <a:rPr lang="en-US" smtClean="0"/>
              <a:pPr/>
              <a:t>6</a:t>
            </a:fld>
            <a:endParaRPr lang="en-US"/>
          </a:p>
        </p:txBody>
      </p:sp>
    </p:spTree>
    <p:extLst>
      <p:ext uri="{BB962C8B-B14F-4D97-AF65-F5344CB8AC3E}">
        <p14:creationId xmlns:p14="http://schemas.microsoft.com/office/powerpoint/2010/main" val="316708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B6A1-1E99-79C6-ABF2-AB6B1057332D}"/>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C81BEFC0-375E-377A-CEAB-36916D38A77F}"/>
              </a:ext>
            </a:extLst>
          </p:cNvPr>
          <p:cNvSpPr>
            <a:spLocks noGrp="1"/>
          </p:cNvSpPr>
          <p:nvPr>
            <p:ph idx="1"/>
          </p:nvPr>
        </p:nvSpPr>
        <p:spPr/>
        <p:txBody>
          <a:bodyPr/>
          <a:lstStyle/>
          <a:p>
            <a:r>
              <a:rPr lang="en-US" dirty="0"/>
              <a:t>Compared to a study designed to only enroll a targeted subgroup, adaptive enrichment allows us to evaluate for potential benefit in nontargeted subgroups</a:t>
            </a:r>
          </a:p>
          <a:p>
            <a:r>
              <a:rPr lang="en-US" dirty="0"/>
              <a:t>If nontargeted subgroups do not benefit from the treatment, or benefit at a much lower rate, these subgroups can be dropped, and the design focused on the targeted subgroups</a:t>
            </a:r>
          </a:p>
          <a:p>
            <a:r>
              <a:rPr lang="en-US" dirty="0"/>
              <a:t>Subgroups can be defined by binary, categorical, or continuous biomarkers</a:t>
            </a:r>
          </a:p>
        </p:txBody>
      </p:sp>
      <p:sp>
        <p:nvSpPr>
          <p:cNvPr id="4" name="Slide Number Placeholder 3">
            <a:extLst>
              <a:ext uri="{FF2B5EF4-FFF2-40B4-BE49-F238E27FC236}">
                <a16:creationId xmlns:a16="http://schemas.microsoft.com/office/drawing/2014/main" id="{3ECD2BFD-BE3A-98ED-1CE2-817BFE544C49}"/>
              </a:ext>
            </a:extLst>
          </p:cNvPr>
          <p:cNvSpPr>
            <a:spLocks noGrp="1"/>
          </p:cNvSpPr>
          <p:nvPr>
            <p:ph type="sldNum" sz="quarter" idx="12"/>
          </p:nvPr>
        </p:nvSpPr>
        <p:spPr/>
        <p:txBody>
          <a:bodyPr/>
          <a:lstStyle/>
          <a:p>
            <a:fld id="{260BABFF-207A-4E17-BB6B-068052E132E0}" type="slidenum">
              <a:rPr lang="en-US" smtClean="0"/>
              <a:pPr/>
              <a:t>7</a:t>
            </a:fld>
            <a:endParaRPr lang="en-US"/>
          </a:p>
        </p:txBody>
      </p:sp>
    </p:spTree>
    <p:extLst>
      <p:ext uri="{BB962C8B-B14F-4D97-AF65-F5344CB8AC3E}">
        <p14:creationId xmlns:p14="http://schemas.microsoft.com/office/powerpoint/2010/main" val="163104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B6A1-1E99-79C6-ABF2-AB6B1057332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81BEFC0-375E-377A-CEAB-36916D38A77F}"/>
              </a:ext>
            </a:extLst>
          </p:cNvPr>
          <p:cNvSpPr>
            <a:spLocks noGrp="1"/>
          </p:cNvSpPr>
          <p:nvPr>
            <p:ph idx="1"/>
          </p:nvPr>
        </p:nvSpPr>
        <p:spPr/>
        <p:txBody>
          <a:bodyPr/>
          <a:lstStyle/>
          <a:p>
            <a:r>
              <a:rPr lang="en-US" dirty="0"/>
              <a:t>Given the potential for multiple testing and evaluation, approaches may need to account for multiplicity:</a:t>
            </a:r>
          </a:p>
          <a:p>
            <a:pPr lvl="1"/>
            <a:r>
              <a:rPr lang="en-US" dirty="0"/>
              <a:t>This multiple testing may take place across repeated interim analyses, testing across multiple subgroups, or both</a:t>
            </a:r>
          </a:p>
          <a:p>
            <a:pPr lvl="1"/>
            <a:r>
              <a:rPr lang="en-US" dirty="0"/>
              <a:t>Multiple testing strategies may include combination tests, corrected p-values, etc.</a:t>
            </a:r>
          </a:p>
          <a:p>
            <a:r>
              <a:rPr lang="en-US" dirty="0"/>
              <a:t>Subgroups may be small or have very different prevalences, making it difficult to evaluate a treatment effect</a:t>
            </a:r>
          </a:p>
          <a:p>
            <a:r>
              <a:rPr lang="en-US" dirty="0"/>
              <a:t>Concerns about generalizability and applicability of study results</a:t>
            </a:r>
          </a:p>
        </p:txBody>
      </p:sp>
      <p:sp>
        <p:nvSpPr>
          <p:cNvPr id="4" name="Slide Number Placeholder 3">
            <a:extLst>
              <a:ext uri="{FF2B5EF4-FFF2-40B4-BE49-F238E27FC236}">
                <a16:creationId xmlns:a16="http://schemas.microsoft.com/office/drawing/2014/main" id="{3ECD2BFD-BE3A-98ED-1CE2-817BFE544C49}"/>
              </a:ext>
            </a:extLst>
          </p:cNvPr>
          <p:cNvSpPr>
            <a:spLocks noGrp="1"/>
          </p:cNvSpPr>
          <p:nvPr>
            <p:ph type="sldNum" sz="quarter" idx="12"/>
          </p:nvPr>
        </p:nvSpPr>
        <p:spPr/>
        <p:txBody>
          <a:bodyPr/>
          <a:lstStyle/>
          <a:p>
            <a:fld id="{260BABFF-207A-4E17-BB6B-068052E132E0}" type="slidenum">
              <a:rPr lang="en-US" smtClean="0"/>
              <a:pPr/>
              <a:t>8</a:t>
            </a:fld>
            <a:endParaRPr lang="en-US"/>
          </a:p>
        </p:txBody>
      </p:sp>
    </p:spTree>
    <p:extLst>
      <p:ext uri="{BB962C8B-B14F-4D97-AF65-F5344CB8AC3E}">
        <p14:creationId xmlns:p14="http://schemas.microsoft.com/office/powerpoint/2010/main" val="257659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6697-C034-8089-4E54-DA95F4A4C21F}"/>
              </a:ext>
            </a:extLst>
          </p:cNvPr>
          <p:cNvSpPr>
            <a:spLocks noGrp="1"/>
          </p:cNvSpPr>
          <p:nvPr>
            <p:ph type="title"/>
          </p:nvPr>
        </p:nvSpPr>
        <p:spPr/>
        <p:txBody>
          <a:bodyPr/>
          <a:lstStyle/>
          <a:p>
            <a:r>
              <a:rPr lang="en-US" dirty="0"/>
              <a:t>Categories of Enrichment Approaches</a:t>
            </a:r>
          </a:p>
        </p:txBody>
      </p:sp>
      <p:sp>
        <p:nvSpPr>
          <p:cNvPr id="3" name="Content Placeholder 2">
            <a:extLst>
              <a:ext uri="{FF2B5EF4-FFF2-40B4-BE49-F238E27FC236}">
                <a16:creationId xmlns:a16="http://schemas.microsoft.com/office/drawing/2014/main" id="{769520B5-CF8F-364F-71E4-8B33E8F4E70C}"/>
              </a:ext>
            </a:extLst>
          </p:cNvPr>
          <p:cNvSpPr>
            <a:spLocks noGrp="1"/>
          </p:cNvSpPr>
          <p:nvPr>
            <p:ph idx="1"/>
          </p:nvPr>
        </p:nvSpPr>
        <p:spPr/>
        <p:txBody>
          <a:bodyPr>
            <a:normAutofit fontScale="85000" lnSpcReduction="10000"/>
          </a:bodyPr>
          <a:lstStyle/>
          <a:p>
            <a:pPr marL="0" indent="0">
              <a:buNone/>
            </a:pPr>
            <a:r>
              <a:rPr lang="en-US" dirty="0"/>
              <a:t>Three categories of enrichment procedures exist depending on the intended purpose:</a:t>
            </a:r>
          </a:p>
          <a:p>
            <a:r>
              <a:rPr lang="en-US" b="1" dirty="0"/>
              <a:t>Decreasing Variability: </a:t>
            </a:r>
            <a:r>
              <a:rPr lang="en-US" dirty="0"/>
              <a:t>choosing participants with baseline measurements of a disease or biomarker in a narrow range (decreased interpatient variability) and excluding those whose disease or symptoms improve spontaneously or are highly variable (decreased intrapatient variability)</a:t>
            </a:r>
            <a:endParaRPr lang="en-US" b="1" dirty="0"/>
          </a:p>
          <a:p>
            <a:r>
              <a:rPr lang="en-US" b="1" dirty="0"/>
              <a:t>Prognostic: </a:t>
            </a:r>
            <a:r>
              <a:rPr lang="en-US" dirty="0"/>
              <a:t>choose participants more likely to have the study endpoint or have worsening conditions (i.e., high-risk participants), expected to increase absolute effect difference but not alter relative effects</a:t>
            </a:r>
          </a:p>
          <a:p>
            <a:r>
              <a:rPr lang="en-US" b="1" dirty="0"/>
              <a:t>Predictive: </a:t>
            </a:r>
            <a:r>
              <a:rPr lang="en-US" dirty="0"/>
              <a:t>identify participants with a higher chance of responding to a given treatment based on aspect related in some manner to the mechanism of the intervention, expected to increase absolute and relative effect</a:t>
            </a:r>
          </a:p>
          <a:p>
            <a:pPr lvl="1"/>
            <a:endParaRPr lang="en-US" b="1" dirty="0"/>
          </a:p>
        </p:txBody>
      </p:sp>
      <p:sp>
        <p:nvSpPr>
          <p:cNvPr id="4" name="Slide Number Placeholder 3">
            <a:extLst>
              <a:ext uri="{FF2B5EF4-FFF2-40B4-BE49-F238E27FC236}">
                <a16:creationId xmlns:a16="http://schemas.microsoft.com/office/drawing/2014/main" id="{05D1C19B-9FE2-F3F3-5FF8-139AA095AE4D}"/>
              </a:ext>
            </a:extLst>
          </p:cNvPr>
          <p:cNvSpPr>
            <a:spLocks noGrp="1"/>
          </p:cNvSpPr>
          <p:nvPr>
            <p:ph type="sldNum" sz="quarter" idx="12"/>
          </p:nvPr>
        </p:nvSpPr>
        <p:spPr/>
        <p:txBody>
          <a:bodyPr/>
          <a:lstStyle/>
          <a:p>
            <a:fld id="{260BABFF-207A-4E17-BB6B-068052E132E0}" type="slidenum">
              <a:rPr lang="en-US" smtClean="0"/>
              <a:pPr/>
              <a:t>9</a:t>
            </a:fld>
            <a:endParaRPr lang="en-US"/>
          </a:p>
        </p:txBody>
      </p:sp>
    </p:spTree>
    <p:extLst>
      <p:ext uri="{BB962C8B-B14F-4D97-AF65-F5344CB8AC3E}">
        <p14:creationId xmlns:p14="http://schemas.microsoft.com/office/powerpoint/2010/main" val="257333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Generic Colorado School of Public Health">
      <a:dk1>
        <a:srgbClr val="FFFFFF"/>
      </a:dk1>
      <a:lt1>
        <a:srgbClr val="080808"/>
      </a:lt1>
      <a:dk2>
        <a:srgbClr val="D8D8D8"/>
      </a:dk2>
      <a:lt2>
        <a:srgbClr val="080808"/>
      </a:lt2>
      <a:accent1>
        <a:srgbClr val="008239"/>
      </a:accent1>
      <a:accent2>
        <a:srgbClr val="005390"/>
      </a:accent2>
      <a:accent3>
        <a:srgbClr val="542378"/>
      </a:accent3>
      <a:accent4>
        <a:srgbClr val="7F0000"/>
      </a:accent4>
      <a:accent5>
        <a:srgbClr val="FFC000"/>
      </a:accent5>
      <a:accent6>
        <a:srgbClr val="262627"/>
      </a:accent6>
      <a:hlink>
        <a:srgbClr val="080808"/>
      </a:hlink>
      <a:folHlink>
        <a:srgbClr val="08080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78D46D727BB8B43B8798A80B118EDDB" ma:contentTypeVersion="0" ma:contentTypeDescription="Create a new document." ma:contentTypeScope="" ma:versionID="3a954d86e9ce22a5fe55d1f564f4b10e">
  <xsd:schema xmlns:xsd="http://www.w3.org/2001/XMLSchema" xmlns:xs="http://www.w3.org/2001/XMLSchema" xmlns:p="http://schemas.microsoft.com/office/2006/metadata/properties" targetNamespace="http://schemas.microsoft.com/office/2006/metadata/properties" ma:root="true" ma:fieldsID="6a8898fd043fd830b20f0b6098ebec2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DB8ACA-6B42-4974-BCA8-570878EA97BB}">
  <ds:schemaRefs>
    <ds:schemaRef ds:uri="http://schemas.microsoft.com/sharepoint/v3/contenttype/forms"/>
  </ds:schemaRefs>
</ds:datastoreItem>
</file>

<file path=customXml/itemProps2.xml><?xml version="1.0" encoding="utf-8"?>
<ds:datastoreItem xmlns:ds="http://schemas.openxmlformats.org/officeDocument/2006/customXml" ds:itemID="{D5D2E692-D9F7-47F3-9509-7B9EE88A1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5F395C0-4C6A-4E5A-8F37-3DD794B62CF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3312</TotalTime>
  <Words>3528</Words>
  <Application>Microsoft Office PowerPoint</Application>
  <PresentationFormat>Widescreen</PresentationFormat>
  <Paragraphs>275</Paragraphs>
  <Slides>39</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MS Mincho</vt:lpstr>
      <vt:lpstr>Arial</vt:lpstr>
      <vt:lpstr>Calibri</vt:lpstr>
      <vt:lpstr>Calibri Light</vt:lpstr>
      <vt:lpstr>Office Theme</vt:lpstr>
      <vt:lpstr>Adaptive and Bayesian Methods for Clinical Trial Design Short Course</vt:lpstr>
      <vt:lpstr>Overview Paper:</vt:lpstr>
      <vt:lpstr>Background</vt:lpstr>
      <vt:lpstr>Why “Enrich” the Patient Population?</vt:lpstr>
      <vt:lpstr>Simple Enrichment Example</vt:lpstr>
      <vt:lpstr>Adaptive Enrichment</vt:lpstr>
      <vt:lpstr>Advantages</vt:lpstr>
      <vt:lpstr>Challenges</vt:lpstr>
      <vt:lpstr>Categories of Enrichment Approaches</vt:lpstr>
      <vt:lpstr>Decreasing Variability Strategies</vt:lpstr>
      <vt:lpstr>Prognostic Strategies</vt:lpstr>
      <vt:lpstr>Prognostic Strategies</vt:lpstr>
      <vt:lpstr>Predictive Strategies</vt:lpstr>
      <vt:lpstr>Predictive Strategies</vt:lpstr>
      <vt:lpstr>Predictive Strategies</vt:lpstr>
      <vt:lpstr>General Prognostic/Predictive Considerations</vt:lpstr>
      <vt:lpstr>Survey of Some Statistical Considerations to Enrichment</vt:lpstr>
      <vt:lpstr>General Schematic of Enrichment Designs</vt:lpstr>
      <vt:lpstr>General Interim Decisions</vt:lpstr>
      <vt:lpstr>General Selection for Enrichment</vt:lpstr>
      <vt:lpstr>Considerations with Continuous Biomarkers</vt:lpstr>
      <vt:lpstr>Continuous Biomarker Considerations</vt:lpstr>
      <vt:lpstr>Bayesian Interim Decisions, Frequentist Final Analysis</vt:lpstr>
      <vt:lpstr>Example with Conditional Power and Binary Subgroup</vt:lpstr>
      <vt:lpstr>Analysis at End of Study</vt:lpstr>
      <vt:lpstr>Other Notes</vt:lpstr>
      <vt:lpstr>Case Study</vt:lpstr>
      <vt:lpstr>Clinical Trial: Adaptive Enrichment Example</vt:lpstr>
      <vt:lpstr>Clinical Trial: Adaptive Enrichment Example</vt:lpstr>
      <vt:lpstr>Clinical Trial: Adaptive Enrichment Example</vt:lpstr>
      <vt:lpstr>Clinical Trial: Adaptive Enrichment Example</vt:lpstr>
      <vt:lpstr>Clinical Trial: Adaptive Enrichment Example</vt:lpstr>
      <vt:lpstr>Clinical Trial: Adaptive Enrichment Example</vt:lpstr>
      <vt:lpstr>Clinical Trial: Adaptive Enrichment Example</vt:lpstr>
      <vt:lpstr>Clinical Trial: Adaptive Enrichment Example</vt:lpstr>
      <vt:lpstr>Module Conclusions: FDA Adaptive Enrichment Considerations</vt:lpstr>
      <vt:lpstr>Module Conclusions</vt:lpstr>
      <vt:lpstr>References</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Test Presentation</dc:title>
  <dc:creator>Price, Kara</dc:creator>
  <cp:lastModifiedBy>Kaizer, Alex M</cp:lastModifiedBy>
  <cp:revision>252</cp:revision>
  <dcterms:created xsi:type="dcterms:W3CDTF">2015-07-27T20:53:12Z</dcterms:created>
  <dcterms:modified xsi:type="dcterms:W3CDTF">2024-06-03T20:52:44Z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0x010100378D46D727BB8B43B8798A80B118EDDB</vt:lpwstr>
  </property>
  <property fmtid="{D5CDD505-2E9C-101B-9397-08002B2CF9AE}" pid="3" name="AuthorIds_UIVersion_512">
    <vt:lpwstr>12</vt:lpwstr>
  </property>
  <property fmtid="{D5CDD505-2E9C-101B-9397-08002B2CF9AE}" pid="4" name="AuthorIds_UIVersion_1024">
    <vt:lpwstr>12</vt:lpwstr>
  </property>
</Properties>
</file>