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329" r:id="rId5"/>
    <p:sldId id="448" r:id="rId6"/>
    <p:sldId id="520" r:id="rId7"/>
    <p:sldId id="521" r:id="rId8"/>
    <p:sldId id="522" r:id="rId9"/>
    <p:sldId id="542" r:id="rId10"/>
    <p:sldId id="535" r:id="rId11"/>
    <p:sldId id="543" r:id="rId12"/>
    <p:sldId id="277" r:id="rId13"/>
    <p:sldId id="541" r:id="rId14"/>
    <p:sldId id="544" r:id="rId15"/>
    <p:sldId id="539" r:id="rId16"/>
    <p:sldId id="540" r:id="rId17"/>
    <p:sldId id="330" r:id="rId18"/>
    <p:sldId id="511" r:id="rId19"/>
    <p:sldId id="537" r:id="rId20"/>
    <p:sldId id="536" r:id="rId21"/>
    <p:sldId id="538" r:id="rId22"/>
    <p:sldId id="312" r:id="rId23"/>
    <p:sldId id="275" r:id="rId24"/>
    <p:sldId id="4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20E7A2-156F-40D8-9042-B328BD19A520}">
          <p14:sldIdLst>
            <p14:sldId id="329"/>
            <p14:sldId id="448"/>
            <p14:sldId id="520"/>
            <p14:sldId id="521"/>
            <p14:sldId id="522"/>
            <p14:sldId id="542"/>
            <p14:sldId id="535"/>
            <p14:sldId id="543"/>
            <p14:sldId id="277"/>
            <p14:sldId id="541"/>
            <p14:sldId id="544"/>
            <p14:sldId id="539"/>
            <p14:sldId id="540"/>
            <p14:sldId id="330"/>
            <p14:sldId id="511"/>
            <p14:sldId id="537"/>
            <p14:sldId id="536"/>
            <p14:sldId id="538"/>
            <p14:sldId id="312"/>
            <p14:sldId id="275"/>
            <p14:sldId id="4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36" autoAdjust="0"/>
  </p:normalViewPr>
  <p:slideViewPr>
    <p:cSldViewPr snapToGrid="0">
      <p:cViewPr varScale="1">
        <p:scale>
          <a:sx n="94" d="100"/>
          <a:sy n="94" d="100"/>
        </p:scale>
        <p:origin x="1464" y="7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A6F325-4E3A-4A07-9D27-CCF5150B338E}" type="datetimeFigureOut">
              <a:rPr lang="en-US" smtClean="0"/>
              <a:t>5/31/2024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EEE41-A4DF-4714-A5A0-DF34E988F945}" type="slidenum">
              <a:rPr lang="en-US" smtClean="0"/>
              <a:t>‹#›</a:t>
            </a:fld>
            <a:endParaRPr lang="en-US"/>
          </a:p>
        </p:txBody>
      </p:sp>
    </p:spTree>
    <p:extLst>
      <p:ext uri="{BB962C8B-B14F-4D97-AF65-F5344CB8AC3E}">
        <p14:creationId xmlns:p14="http://schemas.microsoft.com/office/powerpoint/2010/main" val="3293028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4F601-252A-45E2-9DD7-BE4ED440ECE7}" type="datetimeFigureOut">
              <a:rPr lang="en-US" smtClean="0"/>
              <a:t>5/31/2024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7AC0A-6604-464F-889C-A0807269330A}" type="slidenum">
              <a:rPr lang="en-US" smtClean="0"/>
              <a:t>‹#›</a:t>
            </a:fld>
            <a:endParaRPr lang="en-US"/>
          </a:p>
        </p:txBody>
      </p:sp>
    </p:spTree>
    <p:extLst>
      <p:ext uri="{BB962C8B-B14F-4D97-AF65-F5344CB8AC3E}">
        <p14:creationId xmlns:p14="http://schemas.microsoft.com/office/powerpoint/2010/main" val="2457809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xx</a:t>
            </a:r>
          </a:p>
        </p:txBody>
      </p:sp>
      <p:sp>
        <p:nvSpPr>
          <p:cNvPr id="4" name="Slide Number Placeholder 3"/>
          <p:cNvSpPr>
            <a:spLocks noGrp="1"/>
          </p:cNvSpPr>
          <p:nvPr>
            <p:ph type="sldNum" sz="quarter" idx="5"/>
          </p:nvPr>
        </p:nvSpPr>
        <p:spPr/>
        <p:txBody>
          <a:bodyPr/>
          <a:lstStyle/>
          <a:p>
            <a:fld id="{CE77AC0A-6604-464F-889C-A0807269330A}" type="slidenum">
              <a:rPr lang="en-US" smtClean="0"/>
              <a:t>1</a:t>
            </a:fld>
            <a:endParaRPr lang="en-US"/>
          </a:p>
        </p:txBody>
      </p:sp>
    </p:spTree>
    <p:extLst>
      <p:ext uri="{BB962C8B-B14F-4D97-AF65-F5344CB8AC3E}">
        <p14:creationId xmlns:p14="http://schemas.microsoft.com/office/powerpoint/2010/main" val="949237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Wheeler, Graham M., et al. "How to design a dose-finding study using the continual reassessment method." </a:t>
            </a:r>
            <a:r>
              <a:rPr lang="en-US" i="1" dirty="0"/>
              <a:t>BMC medical research methodology</a:t>
            </a:r>
            <a:r>
              <a:rPr lang="en-US" dirty="0"/>
              <a:t> 19 (2019): 1-15.</a:t>
            </a:r>
          </a:p>
          <a:p>
            <a:endParaRPr lang="en-US" dirty="0"/>
          </a:p>
          <a:p>
            <a:r>
              <a:rPr lang="en-US" dirty="0"/>
              <a:t>Notice, only the hypothetical design D has a chance of finding the proper dose. A only includes doses that may be too low, B only includes doses that are too high, C will likely identify d</a:t>
            </a:r>
            <a:r>
              <a:rPr lang="en-US" baseline="-25000" dirty="0"/>
              <a:t>3</a:t>
            </a:r>
            <a:r>
              <a:rPr lang="en-US" baseline="0" dirty="0"/>
              <a:t> but will not find the optimal dose</a:t>
            </a:r>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5</a:t>
            </a:fld>
            <a:endParaRPr lang="en-US"/>
          </a:p>
        </p:txBody>
      </p:sp>
    </p:spTree>
    <p:extLst>
      <p:ext uri="{BB962C8B-B14F-4D97-AF65-F5344CB8AC3E}">
        <p14:creationId xmlns:p14="http://schemas.microsoft.com/office/powerpoint/2010/main" val="3556473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Stallard, Nigel. "Adaptive enrichment designs with a continuous biomarker." </a:t>
            </a:r>
            <a:r>
              <a:rPr lang="en-US" i="1" dirty="0"/>
              <a:t>Biometrics</a:t>
            </a:r>
            <a:r>
              <a:rPr lang="en-US" dirty="0"/>
              <a:t> 79.1 (2023): 9-19.</a:t>
            </a:r>
          </a:p>
          <a:p>
            <a:endParaRPr lang="en-US" dirty="0"/>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7</a:t>
            </a:fld>
            <a:endParaRPr lang="en-US"/>
          </a:p>
        </p:txBody>
      </p:sp>
    </p:spTree>
    <p:extLst>
      <p:ext uri="{BB962C8B-B14F-4D97-AF65-F5344CB8AC3E}">
        <p14:creationId xmlns:p14="http://schemas.microsoft.com/office/powerpoint/2010/main" val="3433665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Stallard, Nigel. "Adaptive enrichment designs with a continuous biomarker." </a:t>
            </a:r>
            <a:r>
              <a:rPr lang="en-US" i="1" dirty="0"/>
              <a:t>Biometrics</a:t>
            </a:r>
            <a:r>
              <a:rPr lang="en-US" dirty="0"/>
              <a:t> 79.1 (2023): 9-19.</a:t>
            </a:r>
          </a:p>
          <a:p>
            <a:endParaRPr lang="en-US" dirty="0"/>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10</a:t>
            </a:fld>
            <a:endParaRPr lang="en-US"/>
          </a:p>
        </p:txBody>
      </p:sp>
    </p:spTree>
    <p:extLst>
      <p:ext uri="{BB962C8B-B14F-4D97-AF65-F5344CB8AC3E}">
        <p14:creationId xmlns:p14="http://schemas.microsoft.com/office/powerpoint/2010/main" val="19588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Joshua Chen, Y. H., David L. </a:t>
            </a:r>
            <a:r>
              <a:rPr lang="en-US" dirty="0" err="1"/>
              <a:t>DeMets</a:t>
            </a:r>
            <a:r>
              <a:rPr lang="en-US" dirty="0"/>
              <a:t>, and K. K. Gordon Lan. "Some drop‐the‐loser designs for monitoring multiple doses." </a:t>
            </a:r>
            <a:r>
              <a:rPr lang="en-US" i="1" dirty="0"/>
              <a:t>Statistics in Medicine</a:t>
            </a:r>
            <a:r>
              <a:rPr lang="en-US" dirty="0"/>
              <a:t> 29.17 (2010): 1793-1807.</a:t>
            </a:r>
          </a:p>
        </p:txBody>
      </p:sp>
      <p:sp>
        <p:nvSpPr>
          <p:cNvPr id="4" name="Slide Number Placeholder 3"/>
          <p:cNvSpPr>
            <a:spLocks noGrp="1"/>
          </p:cNvSpPr>
          <p:nvPr>
            <p:ph type="sldNum" sz="quarter" idx="5"/>
          </p:nvPr>
        </p:nvSpPr>
        <p:spPr/>
        <p:txBody>
          <a:bodyPr/>
          <a:lstStyle/>
          <a:p>
            <a:fld id="{CE77AC0A-6604-464F-889C-A0807269330A}" type="slidenum">
              <a:rPr lang="en-US" smtClean="0"/>
              <a:t>11</a:t>
            </a:fld>
            <a:endParaRPr lang="en-US"/>
          </a:p>
        </p:txBody>
      </p:sp>
    </p:spTree>
    <p:extLst>
      <p:ext uri="{BB962C8B-B14F-4D97-AF65-F5344CB8AC3E}">
        <p14:creationId xmlns:p14="http://schemas.microsoft.com/office/powerpoint/2010/main" val="1564330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Suchting</a:t>
            </a:r>
            <a:r>
              <a:rPr lang="en-US" dirty="0"/>
              <a:t>, Robert, et al. "Citalopram for treatment of cocaine use disorder: A Bayesian drop-the-loser randomized clinical trial." </a:t>
            </a:r>
            <a:r>
              <a:rPr lang="en-US" i="1" dirty="0"/>
              <a:t>Drug and alcohol dependence</a:t>
            </a:r>
            <a:r>
              <a:rPr lang="en-US" dirty="0"/>
              <a:t> 228 (2021): 109054.</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15</a:t>
            </a:fld>
            <a:endParaRPr lang="en-US"/>
          </a:p>
        </p:txBody>
      </p:sp>
    </p:spTree>
    <p:extLst>
      <p:ext uri="{BB962C8B-B14F-4D97-AF65-F5344CB8AC3E}">
        <p14:creationId xmlns:p14="http://schemas.microsoft.com/office/powerpoint/2010/main" val="2058641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Suchting</a:t>
            </a:r>
            <a:r>
              <a:rPr lang="en-US" dirty="0"/>
              <a:t>, Robert, et al. "Citalopram for treatment of cocaine use disorder: A Bayesian drop-the-loser randomized clinical trial." </a:t>
            </a:r>
            <a:r>
              <a:rPr lang="en-US" i="1" dirty="0"/>
              <a:t>Drug and alcohol dependence</a:t>
            </a:r>
            <a:r>
              <a:rPr lang="en-US" dirty="0"/>
              <a:t> 228 (2021): 109054.</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16</a:t>
            </a:fld>
            <a:endParaRPr lang="en-US"/>
          </a:p>
        </p:txBody>
      </p:sp>
    </p:spTree>
    <p:extLst>
      <p:ext uri="{BB962C8B-B14F-4D97-AF65-F5344CB8AC3E}">
        <p14:creationId xmlns:p14="http://schemas.microsoft.com/office/powerpoint/2010/main" val="2297743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Suchting</a:t>
            </a:r>
            <a:r>
              <a:rPr lang="en-US" dirty="0"/>
              <a:t>, Robert, et al. "Citalopram for treatment of cocaine use disorder: A Bayesian drop-the-loser randomized clinical trial." </a:t>
            </a:r>
            <a:r>
              <a:rPr lang="en-US" i="1" dirty="0"/>
              <a:t>Drug and alcohol dependence</a:t>
            </a:r>
            <a:r>
              <a:rPr lang="en-US" dirty="0"/>
              <a:t> 228 (2021): 109054.</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18</a:t>
            </a:fld>
            <a:endParaRPr lang="en-US"/>
          </a:p>
        </p:txBody>
      </p:sp>
    </p:spTree>
    <p:extLst>
      <p:ext uri="{BB962C8B-B14F-4D97-AF65-F5344CB8AC3E}">
        <p14:creationId xmlns:p14="http://schemas.microsoft.com/office/powerpoint/2010/main" val="3199731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80576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7"/>
            <a:ext cx="10515600" cy="1018699"/>
          </a:xfrm>
        </p:spPr>
        <p:txBody>
          <a:bodyPr/>
          <a:lstStyle/>
          <a:p>
            <a:r>
              <a:rPr lang="en-US"/>
              <a:t>Click to edit Master title style</a:t>
            </a:r>
          </a:p>
        </p:txBody>
      </p:sp>
      <p:sp>
        <p:nvSpPr>
          <p:cNvPr id="3" name="Content Placeholder 2"/>
          <p:cNvSpPr>
            <a:spLocks noGrp="1"/>
          </p:cNvSpPr>
          <p:nvPr>
            <p:ph idx="1"/>
          </p:nvPr>
        </p:nvSpPr>
        <p:spPr>
          <a:xfrm>
            <a:off x="838200" y="2116393"/>
            <a:ext cx="10515600" cy="4060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259516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9218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6"/>
            <a:ext cx="10515600" cy="772382"/>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7" name="Picture 6">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99973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05606"/>
            <a:ext cx="10515600" cy="785082"/>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8" name="Picture 7">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pic>
        <p:nvPicPr>
          <p:cNvPr id="9" name="Picture 8">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09437" y="259978"/>
            <a:ext cx="1663272" cy="704344"/>
          </a:xfrm>
          <a:prstGeom prst="rect">
            <a:avLst/>
          </a:prstGeom>
        </p:spPr>
      </p:pic>
    </p:spTree>
    <p:extLst>
      <p:ext uri="{BB962C8B-B14F-4D97-AF65-F5344CB8AC3E}">
        <p14:creationId xmlns:p14="http://schemas.microsoft.com/office/powerpoint/2010/main" val="300753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9652"/>
            <a:ext cx="3932237" cy="1157748"/>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6" name="Picture 5">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123759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18306"/>
            <a:ext cx="10515600" cy="77238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BABFF-207A-4E17-BB6B-068052E132E0}" type="slidenum">
              <a:rPr lang="en-US" smtClean="0"/>
              <a:t>‹#›</a:t>
            </a:fld>
            <a:endParaRPr lang="en-US"/>
          </a:p>
        </p:txBody>
      </p:sp>
      <p:pic>
        <p:nvPicPr>
          <p:cNvPr id="8" name="Picture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38200" y="240483"/>
            <a:ext cx="5372100" cy="488139"/>
          </a:xfrm>
          <a:prstGeom prst="rect">
            <a:avLst/>
          </a:prstGeom>
        </p:spPr>
      </p:pic>
      <p:cxnSp>
        <p:nvCxnSpPr>
          <p:cNvPr id="10" name="Straight Connector 9"/>
          <p:cNvCxnSpPr/>
          <p:nvPr userDrawn="1"/>
        </p:nvCxnSpPr>
        <p:spPr>
          <a:xfrm>
            <a:off x="838200" y="856028"/>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C403E61-A097-FD40-AE74-6BB6BC5E01F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841405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fda.gov/regulatory-information/search-fda-guidance-documents/adaptive-design-clinical-trials-drugs-and-biologics-guidance-industr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1130528"/>
            <a:ext cx="10058400" cy="2387600"/>
          </a:xfrm>
        </p:spPr>
        <p:txBody>
          <a:bodyPr>
            <a:normAutofit fontScale="90000"/>
          </a:bodyPr>
          <a:lstStyle/>
          <a:p>
            <a:r>
              <a:rPr lang="en-US" dirty="0"/>
              <a:t>Adaptive and Bayesian Methods for Clinical Trial Design Short Course</a:t>
            </a:r>
          </a:p>
        </p:txBody>
      </p:sp>
      <p:sp>
        <p:nvSpPr>
          <p:cNvPr id="6" name="Subtitle 5"/>
          <p:cNvSpPr>
            <a:spLocks noGrp="1"/>
          </p:cNvSpPr>
          <p:nvPr>
            <p:ph type="subTitle" idx="1"/>
          </p:nvPr>
        </p:nvSpPr>
        <p:spPr/>
        <p:txBody>
          <a:bodyPr anchor="ctr"/>
          <a:lstStyle/>
          <a:p>
            <a:r>
              <a:rPr lang="en-US" dirty="0"/>
              <a:t>Dr. Alex Kaizer</a:t>
            </a:r>
          </a:p>
          <a:p>
            <a:endParaRPr lang="en-US" sz="2000" dirty="0"/>
          </a:p>
          <a:p>
            <a:r>
              <a:rPr lang="en-US" sz="2800" b="1" i="1" dirty="0"/>
              <a:t>Treatment Arm Selection</a:t>
            </a:r>
          </a:p>
        </p:txBody>
      </p:sp>
    </p:spTree>
    <p:extLst>
      <p:ext uri="{BB962C8B-B14F-4D97-AF65-F5344CB8AC3E}">
        <p14:creationId xmlns:p14="http://schemas.microsoft.com/office/powerpoint/2010/main" val="8931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ECB4-FFAD-FAD0-D883-41E0854CEFFB}"/>
              </a:ext>
            </a:extLst>
          </p:cNvPr>
          <p:cNvSpPr>
            <a:spLocks noGrp="1"/>
          </p:cNvSpPr>
          <p:nvPr>
            <p:ph type="title"/>
          </p:nvPr>
        </p:nvSpPr>
        <p:spPr/>
        <p:txBody>
          <a:bodyPr/>
          <a:lstStyle/>
          <a:p>
            <a:r>
              <a:rPr lang="en-US" dirty="0"/>
              <a:t>General Selection for Arm Dropping</a:t>
            </a:r>
          </a:p>
        </p:txBody>
      </p:sp>
      <p:sp>
        <p:nvSpPr>
          <p:cNvPr id="3" name="Content Placeholder 2">
            <a:extLst>
              <a:ext uri="{FF2B5EF4-FFF2-40B4-BE49-F238E27FC236}">
                <a16:creationId xmlns:a16="http://schemas.microsoft.com/office/drawing/2014/main" id="{84A38D2D-B055-2B75-05AB-E50E84C9002A}"/>
              </a:ext>
            </a:extLst>
          </p:cNvPr>
          <p:cNvSpPr>
            <a:spLocks noGrp="1"/>
          </p:cNvSpPr>
          <p:nvPr>
            <p:ph idx="1"/>
          </p:nvPr>
        </p:nvSpPr>
        <p:spPr>
          <a:xfrm>
            <a:off x="838200" y="2116393"/>
            <a:ext cx="10515600" cy="4529336"/>
          </a:xfrm>
        </p:spPr>
        <p:txBody>
          <a:bodyPr>
            <a:normAutofit/>
          </a:bodyPr>
          <a:lstStyle/>
          <a:p>
            <a:pPr marL="0" indent="0">
              <a:buNone/>
            </a:pPr>
            <a:r>
              <a:rPr lang="en-US" dirty="0"/>
              <a:t>Much like adaptive enrichment, there are multiple strategies that can be implemented for arm dropping (here we assume control is never dropped):</a:t>
            </a:r>
          </a:p>
          <a:p>
            <a:pPr marL="514350" indent="-514350">
              <a:buFont typeface="+mj-lt"/>
              <a:buAutoNum type="arabicPeriod"/>
            </a:pPr>
            <a:r>
              <a:rPr lang="en-US" dirty="0"/>
              <a:t>Keep active arms that meet some pre-specified statistical criteria (e.g., drop all arms that are futile based on conditional power, group sequential designs, etc.)</a:t>
            </a:r>
          </a:p>
          <a:p>
            <a:pPr marL="514350" indent="-514350">
              <a:buFont typeface="+mj-lt"/>
              <a:buAutoNum type="arabicPeriod"/>
            </a:pPr>
            <a:r>
              <a:rPr lang="en-US" dirty="0"/>
              <a:t>Keep the arm with the maximum treatment effect or test statistic</a:t>
            </a:r>
          </a:p>
          <a:p>
            <a:pPr marL="514350" indent="-514350">
              <a:buFont typeface="+mj-lt"/>
              <a:buAutoNum type="arabicPeriod"/>
            </a:pPr>
            <a:r>
              <a:rPr lang="en-US" dirty="0"/>
              <a:t>Keep all arms with responses above some threshold</a:t>
            </a:r>
          </a:p>
          <a:p>
            <a:pPr marL="514350" indent="-514350">
              <a:buFont typeface="+mj-lt"/>
              <a:buAutoNum type="arabicPeriod"/>
            </a:pPr>
            <a:r>
              <a:rPr lang="en-US" dirty="0"/>
              <a:t>Select the best “X” out of all arms, with X pre-specified</a:t>
            </a:r>
          </a:p>
        </p:txBody>
      </p:sp>
      <p:sp>
        <p:nvSpPr>
          <p:cNvPr id="4" name="Slide Number Placeholder 3">
            <a:extLst>
              <a:ext uri="{FF2B5EF4-FFF2-40B4-BE49-F238E27FC236}">
                <a16:creationId xmlns:a16="http://schemas.microsoft.com/office/drawing/2014/main" id="{31BD7D60-E4BF-1B61-6DBC-B416AA895C89}"/>
              </a:ext>
            </a:extLst>
          </p:cNvPr>
          <p:cNvSpPr>
            <a:spLocks noGrp="1"/>
          </p:cNvSpPr>
          <p:nvPr>
            <p:ph type="sldNum" sz="quarter" idx="12"/>
          </p:nvPr>
        </p:nvSpPr>
        <p:spPr/>
        <p:txBody>
          <a:bodyPr/>
          <a:lstStyle/>
          <a:p>
            <a:fld id="{260BABFF-207A-4E17-BB6B-068052E132E0}" type="slidenum">
              <a:rPr lang="en-US" smtClean="0"/>
              <a:pPr/>
              <a:t>10</a:t>
            </a:fld>
            <a:endParaRPr lang="en-US"/>
          </a:p>
        </p:txBody>
      </p:sp>
    </p:spTree>
    <p:extLst>
      <p:ext uri="{BB962C8B-B14F-4D97-AF65-F5344CB8AC3E}">
        <p14:creationId xmlns:p14="http://schemas.microsoft.com/office/powerpoint/2010/main" val="169676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15C7-BA94-11DF-044D-92095F548A52}"/>
              </a:ext>
            </a:extLst>
          </p:cNvPr>
          <p:cNvSpPr>
            <a:spLocks noGrp="1"/>
          </p:cNvSpPr>
          <p:nvPr>
            <p:ph type="title"/>
          </p:nvPr>
        </p:nvSpPr>
        <p:spPr/>
        <p:txBody>
          <a:bodyPr/>
          <a:lstStyle/>
          <a:p>
            <a:r>
              <a:rPr lang="en-US" dirty="0"/>
              <a:t>Drop-the-Loser Design </a:t>
            </a:r>
          </a:p>
        </p:txBody>
      </p:sp>
      <p:sp>
        <p:nvSpPr>
          <p:cNvPr id="3" name="Content Placeholder 2">
            <a:extLst>
              <a:ext uri="{FF2B5EF4-FFF2-40B4-BE49-F238E27FC236}">
                <a16:creationId xmlns:a16="http://schemas.microsoft.com/office/drawing/2014/main" id="{B4974A0D-1DBA-F978-2B8A-7532F9FC55E9}"/>
              </a:ext>
            </a:extLst>
          </p:cNvPr>
          <p:cNvSpPr>
            <a:spLocks noGrp="1"/>
          </p:cNvSpPr>
          <p:nvPr>
            <p:ph idx="1"/>
          </p:nvPr>
        </p:nvSpPr>
        <p:spPr>
          <a:xfrm>
            <a:off x="838200" y="2116393"/>
            <a:ext cx="10515600" cy="4488514"/>
          </a:xfrm>
        </p:spPr>
        <p:txBody>
          <a:bodyPr>
            <a:normAutofit/>
          </a:bodyPr>
          <a:lstStyle/>
          <a:p>
            <a:r>
              <a:rPr lang="en-US" dirty="0"/>
              <a:t>A design to compare multiple study arms to a shared control arm with the goal of dropping the “loser(s)” relative to the control arm</a:t>
            </a:r>
          </a:p>
          <a:p>
            <a:r>
              <a:rPr lang="en-US" dirty="0"/>
              <a:t>These designs do not anticipate pairwise comparisons for finding the best treatment (i.e., a “pick-the-winner” design), so controlling the familywise type I error rate may be easier</a:t>
            </a:r>
          </a:p>
          <a:p>
            <a:r>
              <a:rPr lang="en-US" dirty="0"/>
              <a:t>Chen, </a:t>
            </a:r>
            <a:r>
              <a:rPr lang="en-US" dirty="0" err="1"/>
              <a:t>DeMets</a:t>
            </a:r>
            <a:r>
              <a:rPr lang="en-US" dirty="0"/>
              <a:t>, and Lan (2010) proposed various designs for studies with multiple dose levels</a:t>
            </a:r>
          </a:p>
          <a:p>
            <a:r>
              <a:rPr lang="en-US" dirty="0"/>
              <a:t>If combined with a seamless design (see module), it could involve pairwise comparisons in the later phase that need to be accounted for the in the study design</a:t>
            </a:r>
          </a:p>
        </p:txBody>
      </p:sp>
      <p:sp>
        <p:nvSpPr>
          <p:cNvPr id="4" name="Slide Number Placeholder 3">
            <a:extLst>
              <a:ext uri="{FF2B5EF4-FFF2-40B4-BE49-F238E27FC236}">
                <a16:creationId xmlns:a16="http://schemas.microsoft.com/office/drawing/2014/main" id="{B27B4926-EE3A-998D-3863-510995C92FBB}"/>
              </a:ext>
            </a:extLst>
          </p:cNvPr>
          <p:cNvSpPr>
            <a:spLocks noGrp="1"/>
          </p:cNvSpPr>
          <p:nvPr>
            <p:ph type="sldNum" sz="quarter" idx="12"/>
          </p:nvPr>
        </p:nvSpPr>
        <p:spPr/>
        <p:txBody>
          <a:bodyPr/>
          <a:lstStyle/>
          <a:p>
            <a:fld id="{260BABFF-207A-4E17-BB6B-068052E132E0}" type="slidenum">
              <a:rPr lang="en-US" smtClean="0"/>
              <a:pPr/>
              <a:t>11</a:t>
            </a:fld>
            <a:endParaRPr lang="en-US"/>
          </a:p>
        </p:txBody>
      </p:sp>
    </p:spTree>
    <p:extLst>
      <p:ext uri="{BB962C8B-B14F-4D97-AF65-F5344CB8AC3E}">
        <p14:creationId xmlns:p14="http://schemas.microsoft.com/office/powerpoint/2010/main" val="409820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E2CF6D-A215-B37A-C10C-91D7EF9AB9F5}"/>
              </a:ext>
            </a:extLst>
          </p:cNvPr>
          <p:cNvSpPr>
            <a:spLocks noGrp="1"/>
          </p:cNvSpPr>
          <p:nvPr>
            <p:ph type="title"/>
          </p:nvPr>
        </p:nvSpPr>
        <p:spPr/>
        <p:txBody>
          <a:bodyPr/>
          <a:lstStyle/>
          <a:p>
            <a:r>
              <a:rPr lang="en-US" dirty="0"/>
              <a:t>Implementing Arm Adding</a:t>
            </a:r>
          </a:p>
        </p:txBody>
      </p:sp>
      <p:sp>
        <p:nvSpPr>
          <p:cNvPr id="6" name="Text Placeholder 5">
            <a:extLst>
              <a:ext uri="{FF2B5EF4-FFF2-40B4-BE49-F238E27FC236}">
                <a16:creationId xmlns:a16="http://schemas.microsoft.com/office/drawing/2014/main" id="{1380E8DE-D3A0-427C-B352-78B6432CD839}"/>
              </a:ext>
            </a:extLst>
          </p:cNvPr>
          <p:cNvSpPr>
            <a:spLocks noGrp="1"/>
          </p:cNvSpPr>
          <p:nvPr>
            <p:ph type="body" idx="1"/>
          </p:nvPr>
        </p:nvSpPr>
        <p:spPr/>
        <p:txBody>
          <a:bodyPr/>
          <a:lstStyle/>
          <a:p>
            <a:r>
              <a:rPr lang="en-US" dirty="0"/>
              <a:t>Incorporating encouraging arms that were not there at the start</a:t>
            </a:r>
          </a:p>
        </p:txBody>
      </p:sp>
      <p:sp>
        <p:nvSpPr>
          <p:cNvPr id="4" name="Slide Number Placeholder 3">
            <a:extLst>
              <a:ext uri="{FF2B5EF4-FFF2-40B4-BE49-F238E27FC236}">
                <a16:creationId xmlns:a16="http://schemas.microsoft.com/office/drawing/2014/main" id="{2E093D05-6160-F139-D368-2EF7A129909D}"/>
              </a:ext>
            </a:extLst>
          </p:cNvPr>
          <p:cNvSpPr>
            <a:spLocks noGrp="1"/>
          </p:cNvSpPr>
          <p:nvPr>
            <p:ph type="sldNum" sz="quarter" idx="12"/>
          </p:nvPr>
        </p:nvSpPr>
        <p:spPr/>
        <p:txBody>
          <a:bodyPr/>
          <a:lstStyle/>
          <a:p>
            <a:fld id="{260BABFF-207A-4E17-BB6B-068052E132E0}" type="slidenum">
              <a:rPr lang="en-US" smtClean="0"/>
              <a:pPr/>
              <a:t>12</a:t>
            </a:fld>
            <a:endParaRPr lang="en-US"/>
          </a:p>
        </p:txBody>
      </p:sp>
    </p:spTree>
    <p:extLst>
      <p:ext uri="{BB962C8B-B14F-4D97-AF65-F5344CB8AC3E}">
        <p14:creationId xmlns:p14="http://schemas.microsoft.com/office/powerpoint/2010/main" val="43911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17B0-93C3-B428-04DF-9EF3B5D792C0}"/>
              </a:ext>
            </a:extLst>
          </p:cNvPr>
          <p:cNvSpPr>
            <a:spLocks noGrp="1"/>
          </p:cNvSpPr>
          <p:nvPr>
            <p:ph type="title"/>
          </p:nvPr>
        </p:nvSpPr>
        <p:spPr/>
        <p:txBody>
          <a:bodyPr/>
          <a:lstStyle/>
          <a:p>
            <a:r>
              <a:rPr lang="en-US" dirty="0"/>
              <a:t>Arm Adding Considerations</a:t>
            </a:r>
          </a:p>
        </p:txBody>
      </p:sp>
      <p:sp>
        <p:nvSpPr>
          <p:cNvPr id="3" name="Content Placeholder 2">
            <a:extLst>
              <a:ext uri="{FF2B5EF4-FFF2-40B4-BE49-F238E27FC236}">
                <a16:creationId xmlns:a16="http://schemas.microsoft.com/office/drawing/2014/main" id="{C8BBE818-DDA5-F173-6FBA-C453697C5F17}"/>
              </a:ext>
            </a:extLst>
          </p:cNvPr>
          <p:cNvSpPr>
            <a:spLocks noGrp="1"/>
          </p:cNvSpPr>
          <p:nvPr>
            <p:ph idx="1"/>
          </p:nvPr>
        </p:nvSpPr>
        <p:spPr/>
        <p:txBody>
          <a:bodyPr>
            <a:normAutofit lnSpcReduction="10000"/>
          </a:bodyPr>
          <a:lstStyle/>
          <a:p>
            <a:r>
              <a:rPr lang="en-US" dirty="0"/>
              <a:t>Within dose finding studies, adding an arm is likely driven by the results of a previous study that demonstrated a dose was too high or too low</a:t>
            </a:r>
          </a:p>
          <a:p>
            <a:r>
              <a:rPr lang="en-US" dirty="0"/>
              <a:t>In comparative effectiveness trials or platform trials, the addition of arms is often motivated by practical considerations:</a:t>
            </a:r>
          </a:p>
          <a:p>
            <a:pPr lvl="1"/>
            <a:r>
              <a:rPr lang="en-US" dirty="0"/>
              <a:t>If another arm has dropped and sufficient resources are available, add one from a pipeline</a:t>
            </a:r>
          </a:p>
          <a:p>
            <a:pPr lvl="1"/>
            <a:r>
              <a:rPr lang="en-US" dirty="0"/>
              <a:t>New external information from the trial indicates a potentially important arm to add to holistically address the research question</a:t>
            </a:r>
          </a:p>
          <a:p>
            <a:pPr lvl="1"/>
            <a:r>
              <a:rPr lang="en-US" dirty="0"/>
              <a:t>If funds are not available or enrollment is challenging, may not be ideal to add a study arm</a:t>
            </a:r>
          </a:p>
        </p:txBody>
      </p:sp>
      <p:sp>
        <p:nvSpPr>
          <p:cNvPr id="4" name="Slide Number Placeholder 3">
            <a:extLst>
              <a:ext uri="{FF2B5EF4-FFF2-40B4-BE49-F238E27FC236}">
                <a16:creationId xmlns:a16="http://schemas.microsoft.com/office/drawing/2014/main" id="{2E093D05-6160-F139-D368-2EF7A129909D}"/>
              </a:ext>
            </a:extLst>
          </p:cNvPr>
          <p:cNvSpPr>
            <a:spLocks noGrp="1"/>
          </p:cNvSpPr>
          <p:nvPr>
            <p:ph type="sldNum" sz="quarter" idx="12"/>
          </p:nvPr>
        </p:nvSpPr>
        <p:spPr/>
        <p:txBody>
          <a:bodyPr/>
          <a:lstStyle/>
          <a:p>
            <a:fld id="{260BABFF-207A-4E17-BB6B-068052E132E0}" type="slidenum">
              <a:rPr lang="en-US" smtClean="0"/>
              <a:pPr/>
              <a:t>13</a:t>
            </a:fld>
            <a:endParaRPr lang="en-US"/>
          </a:p>
        </p:txBody>
      </p:sp>
    </p:spTree>
    <p:extLst>
      <p:ext uri="{BB962C8B-B14F-4D97-AF65-F5344CB8AC3E}">
        <p14:creationId xmlns:p14="http://schemas.microsoft.com/office/powerpoint/2010/main" val="119675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F5833-85CF-0FE5-B742-584D13C6D192}"/>
              </a:ext>
            </a:extLst>
          </p:cNvPr>
          <p:cNvSpPr>
            <a:spLocks noGrp="1"/>
          </p:cNvSpPr>
          <p:nvPr>
            <p:ph type="title"/>
          </p:nvPr>
        </p:nvSpPr>
        <p:spPr/>
        <p:txBody>
          <a:bodyPr/>
          <a:lstStyle/>
          <a:p>
            <a:r>
              <a:rPr lang="en-US" dirty="0"/>
              <a:t>Case Study</a:t>
            </a:r>
          </a:p>
        </p:txBody>
      </p:sp>
      <p:sp>
        <p:nvSpPr>
          <p:cNvPr id="6" name="Text Placeholder 5">
            <a:extLst>
              <a:ext uri="{FF2B5EF4-FFF2-40B4-BE49-F238E27FC236}">
                <a16:creationId xmlns:a16="http://schemas.microsoft.com/office/drawing/2014/main" id="{94345885-26CA-7B77-56F9-10246DF14E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D7F0B9E-C94D-B989-6CF6-391C30D2EBB3}"/>
              </a:ext>
            </a:extLst>
          </p:cNvPr>
          <p:cNvSpPr>
            <a:spLocks noGrp="1"/>
          </p:cNvSpPr>
          <p:nvPr>
            <p:ph type="sldNum" sz="quarter" idx="12"/>
          </p:nvPr>
        </p:nvSpPr>
        <p:spPr/>
        <p:txBody>
          <a:bodyPr/>
          <a:lstStyle/>
          <a:p>
            <a:fld id="{260BABFF-207A-4E17-BB6B-068052E132E0}" type="slidenum">
              <a:rPr lang="en-US" smtClean="0"/>
              <a:pPr/>
              <a:t>14</a:t>
            </a:fld>
            <a:endParaRPr lang="en-US"/>
          </a:p>
        </p:txBody>
      </p:sp>
    </p:spTree>
    <p:extLst>
      <p:ext uri="{BB962C8B-B14F-4D97-AF65-F5344CB8AC3E}">
        <p14:creationId xmlns:p14="http://schemas.microsoft.com/office/powerpoint/2010/main" val="3181347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Drop-the-Loser Example</a:t>
            </a:r>
          </a:p>
        </p:txBody>
      </p:sp>
      <p:sp>
        <p:nvSpPr>
          <p:cNvPr id="3" name="Content Placeholder 2"/>
          <p:cNvSpPr>
            <a:spLocks noGrp="1"/>
          </p:cNvSpPr>
          <p:nvPr>
            <p:ph idx="1"/>
          </p:nvPr>
        </p:nvSpPr>
        <p:spPr/>
        <p:txBody>
          <a:bodyPr>
            <a:normAutofit/>
          </a:bodyPr>
          <a:lstStyle/>
          <a:p>
            <a:pPr marL="0" indent="0">
              <a:buNone/>
            </a:pPr>
            <a:r>
              <a:rPr lang="en-US" b="1" dirty="0"/>
              <a:t>Name: </a:t>
            </a:r>
            <a:r>
              <a:rPr lang="en-US" dirty="0"/>
              <a:t>Citalopram for Cocaine Dependence (NCT01535573)</a:t>
            </a:r>
          </a:p>
          <a:p>
            <a:pPr marL="0" indent="0">
              <a:buNone/>
            </a:pPr>
            <a:r>
              <a:rPr lang="en-US" b="1" dirty="0"/>
              <a:t>Design: </a:t>
            </a:r>
            <a:r>
              <a:rPr lang="en-US" dirty="0"/>
              <a:t>double-blind, randomized controlled design with Bayesian adaptive treatment arm selection</a:t>
            </a:r>
            <a:endParaRPr lang="en-US" b="1" dirty="0"/>
          </a:p>
          <a:p>
            <a:pPr marL="0" indent="0">
              <a:buNone/>
            </a:pPr>
            <a:r>
              <a:rPr lang="en-US" b="1" dirty="0"/>
              <a:t>Population: </a:t>
            </a:r>
            <a:r>
              <a:rPr lang="en-US" dirty="0"/>
              <a:t>current cocaine dependence, between 18 and 60 years of age; exclusion includes drugs other than cocaine, marijuana, nicotine</a:t>
            </a:r>
          </a:p>
          <a:p>
            <a:pPr marL="0" indent="0">
              <a:buNone/>
            </a:pPr>
            <a:r>
              <a:rPr lang="en-US" b="1" dirty="0"/>
              <a:t>Purpose: </a:t>
            </a:r>
            <a:r>
              <a:rPr lang="en-US" dirty="0"/>
              <a:t>to determine the best dose of citalopram for a future trial</a:t>
            </a:r>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15</a:t>
            </a:fld>
            <a:endParaRPr lang="en-US"/>
          </a:p>
        </p:txBody>
      </p:sp>
    </p:spTree>
    <p:extLst>
      <p:ext uri="{BB962C8B-B14F-4D97-AF65-F5344CB8AC3E}">
        <p14:creationId xmlns:p14="http://schemas.microsoft.com/office/powerpoint/2010/main" val="195740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Drop-the-Loser Example</a:t>
            </a:r>
          </a:p>
        </p:txBody>
      </p:sp>
      <p:sp>
        <p:nvSpPr>
          <p:cNvPr id="3" name="Content Placeholder 2"/>
          <p:cNvSpPr>
            <a:spLocks noGrp="1"/>
          </p:cNvSpPr>
          <p:nvPr>
            <p:ph idx="1"/>
          </p:nvPr>
        </p:nvSpPr>
        <p:spPr/>
        <p:txBody>
          <a:bodyPr>
            <a:normAutofit/>
          </a:bodyPr>
          <a:lstStyle/>
          <a:p>
            <a:pPr marL="0" indent="0">
              <a:buNone/>
            </a:pPr>
            <a:r>
              <a:rPr lang="en-US" b="1" dirty="0"/>
              <a:t>N: </a:t>
            </a:r>
            <a:r>
              <a:rPr lang="en-US" dirty="0"/>
              <a:t>108</a:t>
            </a:r>
            <a:endParaRPr lang="en-US" b="1" dirty="0"/>
          </a:p>
          <a:p>
            <a:pPr marL="0" indent="0">
              <a:buNone/>
            </a:pPr>
            <a:r>
              <a:rPr lang="en-US" b="1" dirty="0"/>
              <a:t>Randomization Ratio: 1:1:1</a:t>
            </a:r>
            <a:endParaRPr lang="en-US" dirty="0"/>
          </a:p>
          <a:p>
            <a:pPr marL="0" indent="0">
              <a:buNone/>
            </a:pPr>
            <a:r>
              <a:rPr lang="en-US" b="1" dirty="0"/>
              <a:t>Primary Outcome: </a:t>
            </a:r>
            <a:r>
              <a:rPr lang="en-US" dirty="0"/>
              <a:t>cocaine abstinence in past 2 weeks (8-9) via drug test at final study visit</a:t>
            </a:r>
          </a:p>
          <a:p>
            <a:pPr marL="0" indent="0">
              <a:buNone/>
            </a:pPr>
            <a:r>
              <a:rPr lang="en-US" b="1" dirty="0"/>
              <a:t>Adaptive Drop-the-Loser: </a:t>
            </a:r>
            <a:r>
              <a:rPr lang="en-US" dirty="0"/>
              <a:t>Bayesian posterior probability used to drop the “worse” performing dose of citalopram</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16</a:t>
            </a:fld>
            <a:endParaRPr lang="en-US"/>
          </a:p>
        </p:txBody>
      </p:sp>
    </p:spTree>
    <p:extLst>
      <p:ext uri="{BB962C8B-B14F-4D97-AF65-F5344CB8AC3E}">
        <p14:creationId xmlns:p14="http://schemas.microsoft.com/office/powerpoint/2010/main" val="81615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05D7-0CFB-5E5A-7F09-6A4551EA9D7B}"/>
              </a:ext>
            </a:extLst>
          </p:cNvPr>
          <p:cNvSpPr>
            <a:spLocks noGrp="1"/>
          </p:cNvSpPr>
          <p:nvPr>
            <p:ph type="title"/>
          </p:nvPr>
        </p:nvSpPr>
        <p:spPr>
          <a:xfrm>
            <a:off x="838200" y="918307"/>
            <a:ext cx="6199414" cy="1018699"/>
          </a:xfrm>
        </p:spPr>
        <p:txBody>
          <a:bodyPr>
            <a:normAutofit fontScale="90000"/>
          </a:bodyPr>
          <a:lstStyle/>
          <a:p>
            <a:r>
              <a:rPr lang="en-US" dirty="0"/>
              <a:t>Clinical Trial: Drop-the-Loser Example</a:t>
            </a:r>
          </a:p>
        </p:txBody>
      </p:sp>
      <p:sp>
        <p:nvSpPr>
          <p:cNvPr id="3" name="Content Placeholder 2">
            <a:extLst>
              <a:ext uri="{FF2B5EF4-FFF2-40B4-BE49-F238E27FC236}">
                <a16:creationId xmlns:a16="http://schemas.microsoft.com/office/drawing/2014/main" id="{FB01A501-9D59-092B-66BE-48D2F577B361}"/>
              </a:ext>
            </a:extLst>
          </p:cNvPr>
          <p:cNvSpPr>
            <a:spLocks noGrp="1"/>
          </p:cNvSpPr>
          <p:nvPr>
            <p:ph idx="1"/>
          </p:nvPr>
        </p:nvSpPr>
        <p:spPr>
          <a:xfrm>
            <a:off x="838200" y="2116393"/>
            <a:ext cx="6199414" cy="4060569"/>
          </a:xfrm>
        </p:spPr>
        <p:txBody>
          <a:bodyPr/>
          <a:lstStyle/>
          <a:p>
            <a:r>
              <a:rPr lang="en-US" dirty="0"/>
              <a:t>The CONSORT diagram from the trial primary results paper shows the flow of participants through the study</a:t>
            </a:r>
          </a:p>
          <a:p>
            <a:r>
              <a:rPr lang="en-US" dirty="0"/>
              <a:t>The lower 20 mg dose citalopram arm was dropped at the interim analysis, with 40 mg and placebo continuing for the second stage</a:t>
            </a:r>
          </a:p>
        </p:txBody>
      </p:sp>
      <p:sp>
        <p:nvSpPr>
          <p:cNvPr id="4" name="Slide Number Placeholder 3">
            <a:extLst>
              <a:ext uri="{FF2B5EF4-FFF2-40B4-BE49-F238E27FC236}">
                <a16:creationId xmlns:a16="http://schemas.microsoft.com/office/drawing/2014/main" id="{507528AF-87B7-B329-529F-97F60BD90D43}"/>
              </a:ext>
            </a:extLst>
          </p:cNvPr>
          <p:cNvSpPr>
            <a:spLocks noGrp="1"/>
          </p:cNvSpPr>
          <p:nvPr>
            <p:ph type="sldNum" sz="quarter" idx="12"/>
          </p:nvPr>
        </p:nvSpPr>
        <p:spPr/>
        <p:txBody>
          <a:bodyPr/>
          <a:lstStyle/>
          <a:p>
            <a:fld id="{260BABFF-207A-4E17-BB6B-068052E132E0}" type="slidenum">
              <a:rPr lang="en-US" smtClean="0"/>
              <a:pPr/>
              <a:t>17</a:t>
            </a:fld>
            <a:endParaRPr lang="en-US"/>
          </a:p>
        </p:txBody>
      </p:sp>
      <p:pic>
        <p:nvPicPr>
          <p:cNvPr id="10" name="Picture 9" descr="A diagram of a patient's flowchart&#10;&#10;Description automatically generated">
            <a:extLst>
              <a:ext uri="{FF2B5EF4-FFF2-40B4-BE49-F238E27FC236}">
                <a16:creationId xmlns:a16="http://schemas.microsoft.com/office/drawing/2014/main" id="{D1FD9CCD-DD40-1119-09F2-1060CCBA52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2479" y="971093"/>
            <a:ext cx="4572000" cy="5886907"/>
          </a:xfrm>
          <a:prstGeom prst="rect">
            <a:avLst/>
          </a:prstGeom>
        </p:spPr>
      </p:pic>
    </p:spTree>
    <p:extLst>
      <p:ext uri="{BB962C8B-B14F-4D97-AF65-F5344CB8AC3E}">
        <p14:creationId xmlns:p14="http://schemas.microsoft.com/office/powerpoint/2010/main" val="3144248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Drop-the-Loser Example</a:t>
            </a:r>
          </a:p>
        </p:txBody>
      </p:sp>
      <p:sp>
        <p:nvSpPr>
          <p:cNvPr id="3" name="Content Placeholder 2"/>
          <p:cNvSpPr>
            <a:spLocks noGrp="1"/>
          </p:cNvSpPr>
          <p:nvPr>
            <p:ph idx="1"/>
          </p:nvPr>
        </p:nvSpPr>
        <p:spPr/>
        <p:txBody>
          <a:bodyPr>
            <a:normAutofit/>
          </a:bodyPr>
          <a:lstStyle/>
          <a:p>
            <a:r>
              <a:rPr lang="en-US" dirty="0"/>
              <a:t>As noted on the CONSORT diagram, the 20 mg dose of citalopram was dropped at the interim analysis due to appearing less favorable (although specific posterior probability not reported in manuscript)</a:t>
            </a:r>
          </a:p>
          <a:p>
            <a:r>
              <a:rPr lang="en-US" dirty="0"/>
              <a:t>The 40 mg/day dose was declared the “winner” of the study with an 82.1% posterior probability of increased abstinence from cocaine (although this did not meet the pre-specified 95% threshold)</a:t>
            </a:r>
          </a:p>
          <a:p>
            <a:r>
              <a:rPr lang="en-US" dirty="0"/>
              <a:t>Conclusion of “moderate-to-strong evidence” of positive effects at study conclusion for 40 mg/day dose, recommended for use in future studies</a:t>
            </a:r>
          </a:p>
        </p:txBody>
      </p:sp>
      <p:sp>
        <p:nvSpPr>
          <p:cNvPr id="4" name="Slide Number Placeholder 3"/>
          <p:cNvSpPr>
            <a:spLocks noGrp="1"/>
          </p:cNvSpPr>
          <p:nvPr>
            <p:ph type="sldNum" sz="quarter" idx="12"/>
          </p:nvPr>
        </p:nvSpPr>
        <p:spPr/>
        <p:txBody>
          <a:bodyPr/>
          <a:lstStyle/>
          <a:p>
            <a:fld id="{260BABFF-207A-4E17-BB6B-068052E132E0}" type="slidenum">
              <a:rPr lang="en-US" smtClean="0"/>
              <a:pPr/>
              <a:t>18</a:t>
            </a:fld>
            <a:endParaRPr lang="en-US"/>
          </a:p>
        </p:txBody>
      </p:sp>
    </p:spTree>
    <p:extLst>
      <p:ext uri="{BB962C8B-B14F-4D97-AF65-F5344CB8AC3E}">
        <p14:creationId xmlns:p14="http://schemas.microsoft.com/office/powerpoint/2010/main" val="332351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Conclusions</a:t>
            </a:r>
            <a:endParaRPr lang="en-US" dirty="0"/>
          </a:p>
        </p:txBody>
      </p:sp>
      <p:sp>
        <p:nvSpPr>
          <p:cNvPr id="3" name="Content Placeholder 2"/>
          <p:cNvSpPr>
            <a:spLocks noGrp="1"/>
          </p:cNvSpPr>
          <p:nvPr>
            <p:ph idx="1"/>
          </p:nvPr>
        </p:nvSpPr>
        <p:spPr>
          <a:xfrm>
            <a:off x="838200" y="2116393"/>
            <a:ext cx="10515600" cy="4390543"/>
          </a:xfrm>
        </p:spPr>
        <p:txBody>
          <a:bodyPr>
            <a:normAutofit/>
          </a:bodyPr>
          <a:lstStyle/>
          <a:p>
            <a:r>
              <a:rPr lang="en-US" dirty="0"/>
              <a:t>Treatment arm selection methods may increase flexibility to include multiple interventions or arms in a study where the “best” arm(s) continue to completion</a:t>
            </a:r>
          </a:p>
          <a:p>
            <a:r>
              <a:rPr lang="en-US" dirty="0"/>
              <a:t>If there is flexibility with sample size/time/budget, can keep all arms that show promise</a:t>
            </a:r>
          </a:p>
          <a:p>
            <a:r>
              <a:rPr lang="en-US" dirty="0"/>
              <a:t>If less flexible (e.g., can only afford N participant total), strategies to select the “best” arm, even if not statistically different from other arms, may be needed to maximize power for the best arms</a:t>
            </a:r>
          </a:p>
          <a:p>
            <a:r>
              <a:rPr lang="en-US" dirty="0"/>
              <a:t>Seamless designs (see other module) are a related area that may provide additional flexibility</a:t>
            </a:r>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19</a:t>
            </a:fld>
            <a:endParaRPr lang="en-US"/>
          </a:p>
        </p:txBody>
      </p:sp>
    </p:spTree>
    <p:extLst>
      <p:ext uri="{BB962C8B-B14F-4D97-AF65-F5344CB8AC3E}">
        <p14:creationId xmlns:p14="http://schemas.microsoft.com/office/powerpoint/2010/main" val="311694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557999B-0518-1909-8E20-D92950A2D46B}"/>
              </a:ext>
            </a:extLst>
          </p:cNvPr>
          <p:cNvPicPr>
            <a:picLocks noChangeAspect="1"/>
          </p:cNvPicPr>
          <p:nvPr/>
        </p:nvPicPr>
        <p:blipFill>
          <a:blip r:embed="rId2"/>
          <a:stretch>
            <a:fillRect/>
          </a:stretch>
        </p:blipFill>
        <p:spPr>
          <a:xfrm>
            <a:off x="2345242" y="1657350"/>
            <a:ext cx="7501515" cy="5200650"/>
          </a:xfrm>
          <a:prstGeom prst="rect">
            <a:avLst/>
          </a:prstGeom>
        </p:spPr>
      </p:pic>
      <p:sp>
        <p:nvSpPr>
          <p:cNvPr id="2" name="Title 1">
            <a:extLst>
              <a:ext uri="{FF2B5EF4-FFF2-40B4-BE49-F238E27FC236}">
                <a16:creationId xmlns:a16="http://schemas.microsoft.com/office/drawing/2014/main" id="{E938A8B9-C933-DB65-F252-64914B6279C9}"/>
              </a:ext>
            </a:extLst>
          </p:cNvPr>
          <p:cNvSpPr>
            <a:spLocks noGrp="1"/>
          </p:cNvSpPr>
          <p:nvPr>
            <p:ph type="title"/>
          </p:nvPr>
        </p:nvSpPr>
        <p:spPr/>
        <p:txBody>
          <a:bodyPr/>
          <a:lstStyle/>
          <a:p>
            <a:r>
              <a:rPr lang="en-US" dirty="0"/>
              <a:t>Overview Paper:</a:t>
            </a:r>
          </a:p>
        </p:txBody>
      </p:sp>
      <p:sp>
        <p:nvSpPr>
          <p:cNvPr id="4" name="Slide Number Placeholder 3">
            <a:extLst>
              <a:ext uri="{FF2B5EF4-FFF2-40B4-BE49-F238E27FC236}">
                <a16:creationId xmlns:a16="http://schemas.microsoft.com/office/drawing/2014/main" id="{E7D826C5-B4D7-B027-176D-C282D5299C9D}"/>
              </a:ext>
            </a:extLst>
          </p:cNvPr>
          <p:cNvSpPr>
            <a:spLocks noGrp="1"/>
          </p:cNvSpPr>
          <p:nvPr>
            <p:ph type="sldNum" sz="quarter" idx="12"/>
          </p:nvPr>
        </p:nvSpPr>
        <p:spPr/>
        <p:txBody>
          <a:bodyPr/>
          <a:lstStyle/>
          <a:p>
            <a:fld id="{260BABFF-207A-4E17-BB6B-068052E132E0}" type="slidenum">
              <a:rPr lang="en-US" smtClean="0"/>
              <a:pPr/>
              <a:t>2</a:t>
            </a:fld>
            <a:endParaRPr lang="en-US" dirty="0"/>
          </a:p>
        </p:txBody>
      </p:sp>
    </p:spTree>
    <p:extLst>
      <p:ext uri="{BB962C8B-B14F-4D97-AF65-F5344CB8AC3E}">
        <p14:creationId xmlns:p14="http://schemas.microsoft.com/office/powerpoint/2010/main" val="4002859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4757-29C7-9DB3-7A14-F4C65DB408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8011A5-127D-F60D-5075-6673B7995304}"/>
              </a:ext>
            </a:extLst>
          </p:cNvPr>
          <p:cNvSpPr>
            <a:spLocks noGrp="1"/>
          </p:cNvSpPr>
          <p:nvPr>
            <p:ph idx="1"/>
          </p:nvPr>
        </p:nvSpPr>
        <p:spPr/>
        <p:txBody>
          <a:bodyPr>
            <a:normAutofit/>
          </a:bodyPr>
          <a:lstStyle/>
          <a:p>
            <a:r>
              <a:rPr lang="en-US" sz="1800" dirty="0">
                <a:effectLst/>
                <a:ea typeface="MS Mincho" panose="02020609040205080304" pitchFamily="49" charset="-128"/>
              </a:rPr>
              <a:t>Kaizer, Alexander M., et al. "Recent innovations in adaptive trial designs: a review of design opportunities in translational research." </a:t>
            </a:r>
            <a:r>
              <a:rPr lang="en-US" sz="1800" i="1" dirty="0">
                <a:effectLst/>
                <a:ea typeface="MS Mincho" panose="02020609040205080304" pitchFamily="49" charset="-128"/>
              </a:rPr>
              <a:t>Journal of Clinical and Translational Science </a:t>
            </a:r>
            <a:r>
              <a:rPr lang="en-US" sz="1800" dirty="0">
                <a:effectLst/>
                <a:ea typeface="MS Mincho" panose="02020609040205080304" pitchFamily="49" charset="-128"/>
              </a:rPr>
              <a:t>(2023): 1-35.</a:t>
            </a:r>
          </a:p>
          <a:p>
            <a:r>
              <a:rPr lang="en-US" sz="1800" dirty="0">
                <a:effectLst/>
                <a:ea typeface="MS Mincho" panose="02020609040205080304" pitchFamily="49" charset="-128"/>
              </a:rPr>
              <a:t>US Food and Drug Administration. Adaptive designs for clinical trials of drugs and biologics guidance for industry. </a:t>
            </a:r>
            <a:r>
              <a:rPr lang="en-US" sz="1800" dirty="0">
                <a:effectLst/>
                <a:ea typeface="MS Mincho" panose="02020609040205080304" pitchFamily="49" charset="-128"/>
                <a:hlinkClick r:id="rId2"/>
              </a:rPr>
              <a:t>https://www.fda.gov/regulatory-information/search-fda-guidance-documents/adaptive-design-clinical-trials-drugs-and-biologics-guidance-industry</a:t>
            </a:r>
            <a:r>
              <a:rPr lang="en-US" sz="1800" dirty="0">
                <a:effectLst/>
                <a:ea typeface="MS Mincho" panose="02020609040205080304" pitchFamily="49" charset="-128"/>
              </a:rPr>
              <a:t> </a:t>
            </a:r>
          </a:p>
          <a:p>
            <a:r>
              <a:rPr lang="en-US" sz="1800" dirty="0">
                <a:effectLst/>
                <a:ea typeface="MS Mincho" panose="02020609040205080304" pitchFamily="49" charset="-128"/>
              </a:rPr>
              <a:t>Wheeler, Graham M., et al. "How to design a dose-finding study using the continual reassessment method." </a:t>
            </a:r>
            <a:r>
              <a:rPr lang="en-US" sz="1800" i="1" dirty="0">
                <a:effectLst/>
                <a:ea typeface="MS Mincho" panose="02020609040205080304" pitchFamily="49" charset="-128"/>
              </a:rPr>
              <a:t>BMC medical research methodology </a:t>
            </a:r>
            <a:r>
              <a:rPr lang="en-US" sz="1800" dirty="0">
                <a:effectLst/>
                <a:ea typeface="MS Mincho" panose="02020609040205080304" pitchFamily="49" charset="-128"/>
              </a:rPr>
              <a:t>19 (2019): 1-15.</a:t>
            </a:r>
          </a:p>
          <a:p>
            <a:r>
              <a:rPr lang="en-US" sz="1800" dirty="0">
                <a:effectLst/>
                <a:ea typeface="MS Mincho" panose="02020609040205080304" pitchFamily="49" charset="-128"/>
              </a:rPr>
              <a:t>Joshua Chen, Y. H., David L. </a:t>
            </a:r>
            <a:r>
              <a:rPr lang="en-US" sz="1800" dirty="0" err="1">
                <a:effectLst/>
                <a:ea typeface="MS Mincho" panose="02020609040205080304" pitchFamily="49" charset="-128"/>
              </a:rPr>
              <a:t>DeMets</a:t>
            </a:r>
            <a:r>
              <a:rPr lang="en-US" sz="1800" dirty="0">
                <a:effectLst/>
                <a:ea typeface="MS Mincho" panose="02020609040205080304" pitchFamily="49" charset="-128"/>
              </a:rPr>
              <a:t>, and K. K. Gordon Lan. "Some drop‐the‐loser designs for monitoring multiple doses." </a:t>
            </a:r>
            <a:r>
              <a:rPr lang="en-US" sz="1800" i="1" dirty="0">
                <a:effectLst/>
                <a:ea typeface="MS Mincho" panose="02020609040205080304" pitchFamily="49" charset="-128"/>
              </a:rPr>
              <a:t>Statistics in Medicine </a:t>
            </a:r>
            <a:r>
              <a:rPr lang="en-US" sz="1800" dirty="0">
                <a:effectLst/>
                <a:ea typeface="MS Mincho" panose="02020609040205080304" pitchFamily="49" charset="-128"/>
              </a:rPr>
              <a:t>29.17 (2010): 1793-1807.</a:t>
            </a:r>
          </a:p>
          <a:p>
            <a:r>
              <a:rPr lang="en-US" sz="1800" dirty="0" err="1">
                <a:effectLst/>
                <a:ea typeface="MS Mincho" panose="02020609040205080304" pitchFamily="49" charset="-128"/>
              </a:rPr>
              <a:t>Suchting</a:t>
            </a:r>
            <a:r>
              <a:rPr lang="en-US" sz="1800" dirty="0">
                <a:effectLst/>
                <a:ea typeface="MS Mincho" panose="02020609040205080304" pitchFamily="49" charset="-128"/>
              </a:rPr>
              <a:t>, Robert, et al. "Citalopram for treatment of cocaine use disorder: A Bayesian drop-the-loser randomized clinical trial." </a:t>
            </a:r>
            <a:r>
              <a:rPr lang="en-US" sz="1800" i="1" dirty="0">
                <a:effectLst/>
                <a:ea typeface="MS Mincho" panose="02020609040205080304" pitchFamily="49" charset="-128"/>
              </a:rPr>
              <a:t>Drug and alcohol dependence </a:t>
            </a:r>
            <a:r>
              <a:rPr lang="en-US" sz="1800" dirty="0">
                <a:effectLst/>
                <a:ea typeface="MS Mincho" panose="02020609040205080304" pitchFamily="49" charset="-128"/>
              </a:rPr>
              <a:t>228 (2021): 109054.</a:t>
            </a:r>
          </a:p>
          <a:p>
            <a:endParaRPr lang="en-US" sz="1800" dirty="0">
              <a:effectLst/>
              <a:ea typeface="MS Mincho" panose="02020609040205080304" pitchFamily="49" charset="-128"/>
            </a:endParaRPr>
          </a:p>
        </p:txBody>
      </p:sp>
    </p:spTree>
    <p:extLst>
      <p:ext uri="{BB962C8B-B14F-4D97-AF65-F5344CB8AC3E}">
        <p14:creationId xmlns:p14="http://schemas.microsoft.com/office/powerpoint/2010/main" val="1046135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7180-F5FE-D2EF-6E4D-385379339131}"/>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7B0007C0-CDF4-97C3-F502-449928BD96CF}"/>
              </a:ext>
            </a:extLst>
          </p:cNvPr>
          <p:cNvSpPr>
            <a:spLocks noGrp="1"/>
          </p:cNvSpPr>
          <p:nvPr>
            <p:ph idx="1"/>
          </p:nvPr>
        </p:nvSpPr>
        <p:spPr>
          <a:xfrm>
            <a:off x="838200" y="1843089"/>
            <a:ext cx="10515600" cy="4333874"/>
          </a:xfrm>
        </p:spPr>
        <p:txBody>
          <a:bodyPr/>
          <a:lstStyle/>
          <a:p>
            <a:r>
              <a:rPr lang="en-US" dirty="0"/>
              <a:t>Email: </a:t>
            </a:r>
          </a:p>
          <a:p>
            <a:pPr lvl="1"/>
            <a:r>
              <a:rPr lang="en-US" dirty="0"/>
              <a:t>alex.kaizer@cuanschutz.edu</a:t>
            </a:r>
          </a:p>
          <a:p>
            <a:r>
              <a:rPr lang="en-US" dirty="0"/>
              <a:t>Website: www.alexkaizer.com</a:t>
            </a:r>
          </a:p>
          <a:p>
            <a:r>
              <a:rPr lang="en-US" dirty="0"/>
              <a:t>GitHub: </a:t>
            </a:r>
            <a:r>
              <a:rPr lang="en-US" dirty="0" err="1"/>
              <a:t>alexbiostats</a:t>
            </a:r>
            <a:endParaRPr lang="en-US" dirty="0"/>
          </a:p>
          <a:p>
            <a:endParaRPr lang="en-US" dirty="0"/>
          </a:p>
        </p:txBody>
      </p:sp>
      <p:pic>
        <p:nvPicPr>
          <p:cNvPr id="7" name="Picture 6" descr="Qr code&#10;&#10;Description automatically generated">
            <a:extLst>
              <a:ext uri="{FF2B5EF4-FFF2-40B4-BE49-F238E27FC236}">
                <a16:creationId xmlns:a16="http://schemas.microsoft.com/office/drawing/2014/main" id="{2010BD74-0AF9-1187-EADA-4879634C6F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093" y="1038226"/>
            <a:ext cx="2971800" cy="2971800"/>
          </a:xfrm>
          <a:prstGeom prst="rect">
            <a:avLst/>
          </a:prstGeom>
        </p:spPr>
      </p:pic>
    </p:spTree>
    <p:extLst>
      <p:ext uri="{BB962C8B-B14F-4D97-AF65-F5344CB8AC3E}">
        <p14:creationId xmlns:p14="http://schemas.microsoft.com/office/powerpoint/2010/main" val="317272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Background</a:t>
            </a:r>
          </a:p>
        </p:txBody>
      </p:sp>
      <p:sp>
        <p:nvSpPr>
          <p:cNvPr id="6" name="Text Placeholder 5"/>
          <p:cNvSpPr>
            <a:spLocks noGrp="1"/>
          </p:cNvSpPr>
          <p:nvPr>
            <p:ph type="body" idx="1"/>
          </p:nvPr>
        </p:nvSpPr>
        <p:spPr/>
        <p:txBody>
          <a:bodyPr/>
          <a:lstStyle/>
          <a:p>
            <a:r>
              <a:rPr lang="en-US" dirty="0"/>
              <a:t>Why select only two arms when we could have N?</a:t>
            </a:r>
          </a:p>
        </p:txBody>
      </p:sp>
      <p:sp>
        <p:nvSpPr>
          <p:cNvPr id="4" name="Slide Number Placeholder 3"/>
          <p:cNvSpPr>
            <a:spLocks noGrp="1"/>
          </p:cNvSpPr>
          <p:nvPr>
            <p:ph type="sldNum" sz="quarter" idx="12"/>
          </p:nvPr>
        </p:nvSpPr>
        <p:spPr/>
        <p:txBody>
          <a:bodyPr/>
          <a:lstStyle/>
          <a:p>
            <a:fld id="{260BABFF-207A-4E17-BB6B-068052E132E0}" type="slidenum">
              <a:rPr lang="en-US" smtClean="0"/>
              <a:pPr/>
              <a:t>3</a:t>
            </a:fld>
            <a:endParaRPr lang="en-US"/>
          </a:p>
        </p:txBody>
      </p:sp>
    </p:spTree>
    <p:extLst>
      <p:ext uri="{BB962C8B-B14F-4D97-AF65-F5344CB8AC3E}">
        <p14:creationId xmlns:p14="http://schemas.microsoft.com/office/powerpoint/2010/main" val="410245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1B7FD8-0306-6CB1-ABA0-6D1144A9EF7B}"/>
              </a:ext>
            </a:extLst>
          </p:cNvPr>
          <p:cNvSpPr>
            <a:spLocks noGrp="1"/>
          </p:cNvSpPr>
          <p:nvPr>
            <p:ph type="title"/>
          </p:nvPr>
        </p:nvSpPr>
        <p:spPr/>
        <p:txBody>
          <a:bodyPr/>
          <a:lstStyle/>
          <a:p>
            <a:r>
              <a:rPr lang="en-US" dirty="0"/>
              <a:t>Motivation</a:t>
            </a:r>
          </a:p>
        </p:txBody>
      </p:sp>
      <p:sp>
        <p:nvSpPr>
          <p:cNvPr id="6" name="Content Placeholder 5">
            <a:extLst>
              <a:ext uri="{FF2B5EF4-FFF2-40B4-BE49-F238E27FC236}">
                <a16:creationId xmlns:a16="http://schemas.microsoft.com/office/drawing/2014/main" id="{9AD419EC-0998-FC24-72E5-1AE40D761138}"/>
              </a:ext>
            </a:extLst>
          </p:cNvPr>
          <p:cNvSpPr>
            <a:spLocks noGrp="1"/>
          </p:cNvSpPr>
          <p:nvPr>
            <p:ph idx="1"/>
          </p:nvPr>
        </p:nvSpPr>
        <p:spPr/>
        <p:txBody>
          <a:bodyPr/>
          <a:lstStyle/>
          <a:p>
            <a:r>
              <a:rPr lang="en-US" dirty="0"/>
              <a:t>Studies with adaptive treatment arm selection allow for the adding or dropping of treatment arms to an ongoing trial</a:t>
            </a:r>
          </a:p>
          <a:p>
            <a:r>
              <a:rPr lang="en-US" dirty="0"/>
              <a:t>Applications and examples (that span multiple modules*) include:</a:t>
            </a:r>
          </a:p>
          <a:p>
            <a:pPr lvl="1"/>
            <a:r>
              <a:rPr lang="en-US" dirty="0"/>
              <a:t>Dose-finding studies</a:t>
            </a:r>
          </a:p>
          <a:p>
            <a:pPr lvl="1"/>
            <a:r>
              <a:rPr lang="en-US" dirty="0"/>
              <a:t>Drop-the-losers designs</a:t>
            </a:r>
          </a:p>
          <a:p>
            <a:pPr lvl="1"/>
            <a:r>
              <a:rPr lang="en-US" dirty="0"/>
              <a:t>Adaptive seamless designs*</a:t>
            </a:r>
          </a:p>
          <a:p>
            <a:pPr lvl="1"/>
            <a:r>
              <a:rPr lang="en-US" dirty="0"/>
              <a:t>Adaptive platform designs and other master protocols*</a:t>
            </a:r>
          </a:p>
        </p:txBody>
      </p:sp>
      <p:sp>
        <p:nvSpPr>
          <p:cNvPr id="4" name="Slide Number Placeholder 3">
            <a:extLst>
              <a:ext uri="{FF2B5EF4-FFF2-40B4-BE49-F238E27FC236}">
                <a16:creationId xmlns:a16="http://schemas.microsoft.com/office/drawing/2014/main" id="{085D5B76-7B5E-98AD-7F30-338434B33A58}"/>
              </a:ext>
            </a:extLst>
          </p:cNvPr>
          <p:cNvSpPr>
            <a:spLocks noGrp="1"/>
          </p:cNvSpPr>
          <p:nvPr>
            <p:ph type="sldNum" sz="quarter" idx="12"/>
          </p:nvPr>
        </p:nvSpPr>
        <p:spPr/>
        <p:txBody>
          <a:bodyPr/>
          <a:lstStyle/>
          <a:p>
            <a:fld id="{260BABFF-207A-4E17-BB6B-068052E132E0}" type="slidenum">
              <a:rPr lang="en-US" smtClean="0"/>
              <a:pPr/>
              <a:t>4</a:t>
            </a:fld>
            <a:endParaRPr lang="en-US"/>
          </a:p>
        </p:txBody>
      </p:sp>
    </p:spTree>
    <p:extLst>
      <p:ext uri="{BB962C8B-B14F-4D97-AF65-F5344CB8AC3E}">
        <p14:creationId xmlns:p14="http://schemas.microsoft.com/office/powerpoint/2010/main" val="140762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706AC-3765-1D4E-FC46-81A187B7D70E}"/>
              </a:ext>
            </a:extLst>
          </p:cNvPr>
          <p:cNvSpPr>
            <a:spLocks noGrp="1"/>
          </p:cNvSpPr>
          <p:nvPr>
            <p:ph type="title"/>
          </p:nvPr>
        </p:nvSpPr>
        <p:spPr/>
        <p:txBody>
          <a:bodyPr/>
          <a:lstStyle/>
          <a:p>
            <a:r>
              <a:rPr lang="en-US" dirty="0"/>
              <a:t>Dose Finding Studies</a:t>
            </a:r>
          </a:p>
        </p:txBody>
      </p:sp>
      <p:sp>
        <p:nvSpPr>
          <p:cNvPr id="3" name="Content Placeholder 2">
            <a:extLst>
              <a:ext uri="{FF2B5EF4-FFF2-40B4-BE49-F238E27FC236}">
                <a16:creationId xmlns:a16="http://schemas.microsoft.com/office/drawing/2014/main" id="{1A3B5AD6-8140-CEC0-8FB1-ECE2FAF8F7E9}"/>
              </a:ext>
            </a:extLst>
          </p:cNvPr>
          <p:cNvSpPr>
            <a:spLocks noGrp="1"/>
          </p:cNvSpPr>
          <p:nvPr>
            <p:ph idx="1"/>
          </p:nvPr>
        </p:nvSpPr>
        <p:spPr>
          <a:xfrm>
            <a:off x="838200" y="2116393"/>
            <a:ext cx="5257800" cy="4060569"/>
          </a:xfrm>
        </p:spPr>
        <p:txBody>
          <a:bodyPr>
            <a:normAutofit fontScale="92500" lnSpcReduction="10000"/>
          </a:bodyPr>
          <a:lstStyle/>
          <a:p>
            <a:r>
              <a:rPr lang="en-US" dirty="0"/>
              <a:t>A natural space for treatment arm adaptation is dose finding studies</a:t>
            </a:r>
          </a:p>
          <a:p>
            <a:r>
              <a:rPr lang="en-US" dirty="0"/>
              <a:t>These are common in earlier phases of studies to determine the minimum effective dose or the maximum tolerable dose for the intervention to use in future studies</a:t>
            </a:r>
          </a:p>
          <a:p>
            <a:r>
              <a:rPr lang="en-US" dirty="0"/>
              <a:t>These studies may “drop” arms with ineffective or harmful doses, or “add” new arms with different doses based on the observed doses</a:t>
            </a:r>
          </a:p>
        </p:txBody>
      </p:sp>
      <p:sp>
        <p:nvSpPr>
          <p:cNvPr id="4" name="Slide Number Placeholder 3">
            <a:extLst>
              <a:ext uri="{FF2B5EF4-FFF2-40B4-BE49-F238E27FC236}">
                <a16:creationId xmlns:a16="http://schemas.microsoft.com/office/drawing/2014/main" id="{BD9B8731-927D-16E3-739F-DD91D690AA0D}"/>
              </a:ext>
            </a:extLst>
          </p:cNvPr>
          <p:cNvSpPr>
            <a:spLocks noGrp="1"/>
          </p:cNvSpPr>
          <p:nvPr>
            <p:ph type="sldNum" sz="quarter" idx="12"/>
          </p:nvPr>
        </p:nvSpPr>
        <p:spPr/>
        <p:txBody>
          <a:bodyPr/>
          <a:lstStyle/>
          <a:p>
            <a:fld id="{260BABFF-207A-4E17-BB6B-068052E132E0}" type="slidenum">
              <a:rPr lang="en-US" smtClean="0"/>
              <a:pPr/>
              <a:t>5</a:t>
            </a:fld>
            <a:endParaRPr lang="en-US"/>
          </a:p>
        </p:txBody>
      </p:sp>
      <p:pic>
        <p:nvPicPr>
          <p:cNvPr id="6" name="Picture 5" descr="A group of graphs showing the probability of a line&#10;&#10;Description automatically generated with medium confidence">
            <a:extLst>
              <a:ext uri="{FF2B5EF4-FFF2-40B4-BE49-F238E27FC236}">
                <a16:creationId xmlns:a16="http://schemas.microsoft.com/office/drawing/2014/main" id="{A0B2A57E-6D7D-93ED-B63E-6606B40F6D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683" y="1339885"/>
            <a:ext cx="5465319" cy="4837077"/>
          </a:xfrm>
          <a:prstGeom prst="rect">
            <a:avLst/>
          </a:prstGeom>
        </p:spPr>
      </p:pic>
      <p:sp>
        <p:nvSpPr>
          <p:cNvPr id="7" name="TextBox 6">
            <a:extLst>
              <a:ext uri="{FF2B5EF4-FFF2-40B4-BE49-F238E27FC236}">
                <a16:creationId xmlns:a16="http://schemas.microsoft.com/office/drawing/2014/main" id="{26FF8298-1428-9F64-4449-0126A4775E4D}"/>
              </a:ext>
            </a:extLst>
          </p:cNvPr>
          <p:cNvSpPr txBox="1"/>
          <p:nvPr/>
        </p:nvSpPr>
        <p:spPr>
          <a:xfrm>
            <a:off x="6509857" y="6356348"/>
            <a:ext cx="5385732"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i="1" dirty="0"/>
              <a:t>Source: Figure 1 from Wheeler, Graham M., et al. "How to design a dose-finding study using the continual reassessment method." BMC medical research methodology 19 (2019): 1-15.</a:t>
            </a:r>
          </a:p>
          <a:p>
            <a:endParaRPr lang="en-US" sz="1050" i="1" dirty="0"/>
          </a:p>
          <a:p>
            <a:endParaRPr lang="en-US" sz="1050" i="1" dirty="0"/>
          </a:p>
        </p:txBody>
      </p:sp>
    </p:spTree>
    <p:extLst>
      <p:ext uri="{BB962C8B-B14F-4D97-AF65-F5344CB8AC3E}">
        <p14:creationId xmlns:p14="http://schemas.microsoft.com/office/powerpoint/2010/main" val="310408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38F8-7620-2D0F-D26B-A6F53C6ED7DF}"/>
              </a:ext>
            </a:extLst>
          </p:cNvPr>
          <p:cNvSpPr>
            <a:spLocks noGrp="1"/>
          </p:cNvSpPr>
          <p:nvPr>
            <p:ph type="title"/>
          </p:nvPr>
        </p:nvSpPr>
        <p:spPr/>
        <p:txBody>
          <a:bodyPr>
            <a:normAutofit/>
          </a:bodyPr>
          <a:lstStyle/>
          <a:p>
            <a:r>
              <a:rPr lang="en-US" dirty="0"/>
              <a:t>Studies with Control Arm(s)</a:t>
            </a:r>
          </a:p>
        </p:txBody>
      </p:sp>
      <p:sp>
        <p:nvSpPr>
          <p:cNvPr id="3" name="Content Placeholder 2">
            <a:extLst>
              <a:ext uri="{FF2B5EF4-FFF2-40B4-BE49-F238E27FC236}">
                <a16:creationId xmlns:a16="http://schemas.microsoft.com/office/drawing/2014/main" id="{538B9FE2-80B1-7DCF-9DFA-965F82B05DA1}"/>
              </a:ext>
            </a:extLst>
          </p:cNvPr>
          <p:cNvSpPr>
            <a:spLocks noGrp="1"/>
          </p:cNvSpPr>
          <p:nvPr>
            <p:ph idx="1"/>
          </p:nvPr>
        </p:nvSpPr>
        <p:spPr>
          <a:xfrm>
            <a:off x="838200" y="2116393"/>
            <a:ext cx="10515600" cy="4605082"/>
          </a:xfrm>
        </p:spPr>
        <p:txBody>
          <a:bodyPr>
            <a:normAutofit lnSpcReduction="10000"/>
          </a:bodyPr>
          <a:lstStyle/>
          <a:p>
            <a:r>
              <a:rPr lang="en-US" dirty="0"/>
              <a:t>In later phase or comparative effectiveness studies, one must consider the choice of a control arm:</a:t>
            </a:r>
          </a:p>
          <a:p>
            <a:pPr lvl="1"/>
            <a:r>
              <a:rPr lang="en-US" dirty="0"/>
              <a:t>Placebo-controlled</a:t>
            </a:r>
          </a:p>
          <a:p>
            <a:pPr lvl="1"/>
            <a:r>
              <a:rPr lang="en-US" dirty="0"/>
              <a:t>Standard of care (i.e., some existing active therapy)</a:t>
            </a:r>
          </a:p>
          <a:p>
            <a:pPr lvl="1"/>
            <a:r>
              <a:rPr lang="en-US" dirty="0"/>
              <a:t>No comparator arm</a:t>
            </a:r>
          </a:p>
          <a:p>
            <a:r>
              <a:rPr lang="en-US" dirty="0"/>
              <a:t>Often this is a shared control, but this can be modified in more complex designs (e.g., master protocols)</a:t>
            </a:r>
          </a:p>
          <a:p>
            <a:r>
              <a:rPr lang="en-US" dirty="0"/>
              <a:t>In practice, a placebo-controlled or standard of care arm should be maintained throughout the study; this is driven by:</a:t>
            </a:r>
          </a:p>
          <a:p>
            <a:pPr lvl="1"/>
            <a:r>
              <a:rPr lang="en-US" dirty="0"/>
              <a:t>Increased power assuming all interventions are better than the control arm</a:t>
            </a:r>
          </a:p>
          <a:p>
            <a:pPr lvl="1"/>
            <a:r>
              <a:rPr lang="en-US" dirty="0"/>
              <a:t>Better mimics a standard two-arm trial</a:t>
            </a:r>
          </a:p>
        </p:txBody>
      </p:sp>
      <p:sp>
        <p:nvSpPr>
          <p:cNvPr id="4" name="Slide Number Placeholder 3">
            <a:extLst>
              <a:ext uri="{FF2B5EF4-FFF2-40B4-BE49-F238E27FC236}">
                <a16:creationId xmlns:a16="http://schemas.microsoft.com/office/drawing/2014/main" id="{FA9488CB-E052-0DC6-CCA3-FBAA3E4E6B42}"/>
              </a:ext>
            </a:extLst>
          </p:cNvPr>
          <p:cNvSpPr>
            <a:spLocks noGrp="1"/>
          </p:cNvSpPr>
          <p:nvPr>
            <p:ph type="sldNum" sz="quarter" idx="12"/>
          </p:nvPr>
        </p:nvSpPr>
        <p:spPr/>
        <p:txBody>
          <a:bodyPr/>
          <a:lstStyle/>
          <a:p>
            <a:fld id="{260BABFF-207A-4E17-BB6B-068052E132E0}" type="slidenum">
              <a:rPr lang="en-US" smtClean="0"/>
              <a:pPr/>
              <a:t>6</a:t>
            </a:fld>
            <a:endParaRPr lang="en-US"/>
          </a:p>
        </p:txBody>
      </p:sp>
    </p:spTree>
    <p:extLst>
      <p:ext uri="{BB962C8B-B14F-4D97-AF65-F5344CB8AC3E}">
        <p14:creationId xmlns:p14="http://schemas.microsoft.com/office/powerpoint/2010/main" val="188663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ECB4-FFAD-FAD0-D883-41E0854CEFFB}"/>
              </a:ext>
            </a:extLst>
          </p:cNvPr>
          <p:cNvSpPr>
            <a:spLocks noGrp="1"/>
          </p:cNvSpPr>
          <p:nvPr>
            <p:ph type="title"/>
          </p:nvPr>
        </p:nvSpPr>
        <p:spPr/>
        <p:txBody>
          <a:bodyPr/>
          <a:lstStyle/>
          <a:p>
            <a:r>
              <a:rPr lang="en-US" dirty="0"/>
              <a:t>General Selection for Arm Dropping/Adding</a:t>
            </a:r>
          </a:p>
        </p:txBody>
      </p:sp>
      <p:sp>
        <p:nvSpPr>
          <p:cNvPr id="3" name="Content Placeholder 2">
            <a:extLst>
              <a:ext uri="{FF2B5EF4-FFF2-40B4-BE49-F238E27FC236}">
                <a16:creationId xmlns:a16="http://schemas.microsoft.com/office/drawing/2014/main" id="{84A38D2D-B055-2B75-05AB-E50E84C9002A}"/>
              </a:ext>
            </a:extLst>
          </p:cNvPr>
          <p:cNvSpPr>
            <a:spLocks noGrp="1"/>
          </p:cNvSpPr>
          <p:nvPr>
            <p:ph idx="1"/>
          </p:nvPr>
        </p:nvSpPr>
        <p:spPr>
          <a:xfrm>
            <a:off x="838200" y="2116393"/>
            <a:ext cx="10515600" cy="4529336"/>
          </a:xfrm>
        </p:spPr>
        <p:txBody>
          <a:bodyPr>
            <a:normAutofit lnSpcReduction="10000"/>
          </a:bodyPr>
          <a:lstStyle/>
          <a:p>
            <a:pPr marL="0" indent="0">
              <a:buNone/>
            </a:pPr>
            <a:r>
              <a:rPr lang="en-US" dirty="0"/>
              <a:t>The strategy for arm selection depends on multiple considerations:</a:t>
            </a:r>
          </a:p>
          <a:p>
            <a:r>
              <a:rPr lang="en-US" b="1" dirty="0"/>
              <a:t>Available resources:</a:t>
            </a:r>
            <a:r>
              <a:rPr lang="en-US" dirty="0"/>
              <a:t> if we are not limited by funding/eligible participants, we may wish to keep all promising arms; if we are limited, we may wish to use (potentially arbitrary) pre-specified) rules to select arms</a:t>
            </a:r>
          </a:p>
          <a:p>
            <a:r>
              <a:rPr lang="en-US" b="1" dirty="0"/>
              <a:t>External data:</a:t>
            </a:r>
            <a:r>
              <a:rPr lang="en-US" dirty="0"/>
              <a:t> if we learn of important knowledge affecting an included arm or a potential arm, this may drive its inclusion or exclusion</a:t>
            </a:r>
          </a:p>
          <a:p>
            <a:r>
              <a:rPr lang="en-US" b="1" dirty="0"/>
              <a:t>Feasibility: </a:t>
            </a:r>
            <a:r>
              <a:rPr lang="en-US" dirty="0"/>
              <a:t>if we expect our time to completion will be longer than expected (e.g., enrollment challenges), this may drive our desire to add or drop study arms</a:t>
            </a:r>
            <a:endParaRPr lang="en-US" b="1" dirty="0"/>
          </a:p>
        </p:txBody>
      </p:sp>
      <p:sp>
        <p:nvSpPr>
          <p:cNvPr id="4" name="Slide Number Placeholder 3">
            <a:extLst>
              <a:ext uri="{FF2B5EF4-FFF2-40B4-BE49-F238E27FC236}">
                <a16:creationId xmlns:a16="http://schemas.microsoft.com/office/drawing/2014/main" id="{31BD7D60-E4BF-1B61-6DBC-B416AA895C89}"/>
              </a:ext>
            </a:extLst>
          </p:cNvPr>
          <p:cNvSpPr>
            <a:spLocks noGrp="1"/>
          </p:cNvSpPr>
          <p:nvPr>
            <p:ph type="sldNum" sz="quarter" idx="12"/>
          </p:nvPr>
        </p:nvSpPr>
        <p:spPr/>
        <p:txBody>
          <a:bodyPr/>
          <a:lstStyle/>
          <a:p>
            <a:fld id="{260BABFF-207A-4E17-BB6B-068052E132E0}" type="slidenum">
              <a:rPr lang="en-US" smtClean="0"/>
              <a:pPr/>
              <a:t>7</a:t>
            </a:fld>
            <a:endParaRPr lang="en-US"/>
          </a:p>
        </p:txBody>
      </p:sp>
    </p:spTree>
    <p:extLst>
      <p:ext uri="{BB962C8B-B14F-4D97-AF65-F5344CB8AC3E}">
        <p14:creationId xmlns:p14="http://schemas.microsoft.com/office/powerpoint/2010/main" val="248614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DA31-E2FF-F10E-81B2-C60D0BCEE0AC}"/>
              </a:ext>
            </a:extLst>
          </p:cNvPr>
          <p:cNvSpPr>
            <a:spLocks noGrp="1"/>
          </p:cNvSpPr>
          <p:nvPr>
            <p:ph type="title"/>
          </p:nvPr>
        </p:nvSpPr>
        <p:spPr/>
        <p:txBody>
          <a:bodyPr>
            <a:normAutofit fontScale="90000"/>
          </a:bodyPr>
          <a:lstStyle/>
          <a:p>
            <a:r>
              <a:rPr lang="en-US" dirty="0"/>
              <a:t>Temporal Effects with Treatment Arm Selection</a:t>
            </a:r>
          </a:p>
        </p:txBody>
      </p:sp>
      <p:sp>
        <p:nvSpPr>
          <p:cNvPr id="3" name="Content Placeholder 2">
            <a:extLst>
              <a:ext uri="{FF2B5EF4-FFF2-40B4-BE49-F238E27FC236}">
                <a16:creationId xmlns:a16="http://schemas.microsoft.com/office/drawing/2014/main" id="{02760923-DEEA-4F11-EAC7-2C3BC4856A9A}"/>
              </a:ext>
            </a:extLst>
          </p:cNvPr>
          <p:cNvSpPr>
            <a:spLocks noGrp="1"/>
          </p:cNvSpPr>
          <p:nvPr>
            <p:ph idx="1"/>
          </p:nvPr>
        </p:nvSpPr>
        <p:spPr/>
        <p:txBody>
          <a:bodyPr/>
          <a:lstStyle/>
          <a:p>
            <a:r>
              <a:rPr lang="en-US" dirty="0"/>
              <a:t>Temporal effects can introduce biases to our analyses, since we need more sophisticated statistical approaches to estimate the potential treatment effect for periods without data</a:t>
            </a:r>
          </a:p>
          <a:p>
            <a:r>
              <a:rPr lang="en-US" dirty="0"/>
              <a:t>This is not as problematic in studies where all arms are present at the start of the study and are dropped as we try to better apply resources to fewer study arms, but can be challenging if we have to drop arms even if not statistically different</a:t>
            </a:r>
          </a:p>
          <a:p>
            <a:endParaRPr lang="en-US" b="1" dirty="0"/>
          </a:p>
        </p:txBody>
      </p:sp>
      <p:sp>
        <p:nvSpPr>
          <p:cNvPr id="4" name="Slide Number Placeholder 3">
            <a:extLst>
              <a:ext uri="{FF2B5EF4-FFF2-40B4-BE49-F238E27FC236}">
                <a16:creationId xmlns:a16="http://schemas.microsoft.com/office/drawing/2014/main" id="{CD78C046-4239-1BF0-7684-678F73E6A15B}"/>
              </a:ext>
            </a:extLst>
          </p:cNvPr>
          <p:cNvSpPr>
            <a:spLocks noGrp="1"/>
          </p:cNvSpPr>
          <p:nvPr>
            <p:ph type="sldNum" sz="quarter" idx="12"/>
          </p:nvPr>
        </p:nvSpPr>
        <p:spPr/>
        <p:txBody>
          <a:bodyPr/>
          <a:lstStyle/>
          <a:p>
            <a:fld id="{260BABFF-207A-4E17-BB6B-068052E132E0}" type="slidenum">
              <a:rPr lang="en-US" smtClean="0"/>
              <a:pPr/>
              <a:t>8</a:t>
            </a:fld>
            <a:endParaRPr lang="en-US"/>
          </a:p>
        </p:txBody>
      </p:sp>
    </p:spTree>
    <p:extLst>
      <p:ext uri="{BB962C8B-B14F-4D97-AF65-F5344CB8AC3E}">
        <p14:creationId xmlns:p14="http://schemas.microsoft.com/office/powerpoint/2010/main" val="301132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Implementing Arm Dropping</a:t>
            </a:r>
          </a:p>
        </p:txBody>
      </p:sp>
      <p:sp>
        <p:nvSpPr>
          <p:cNvPr id="6" name="Text Placeholder 5"/>
          <p:cNvSpPr>
            <a:spLocks noGrp="1"/>
          </p:cNvSpPr>
          <p:nvPr>
            <p:ph type="body" idx="1"/>
          </p:nvPr>
        </p:nvSpPr>
        <p:spPr/>
        <p:txBody>
          <a:bodyPr/>
          <a:lstStyle/>
          <a:p>
            <a:r>
              <a:rPr lang="en-US" dirty="0"/>
              <a:t>Drop it like its hot…or slightly hotter than another arm</a:t>
            </a:r>
          </a:p>
        </p:txBody>
      </p:sp>
      <p:sp>
        <p:nvSpPr>
          <p:cNvPr id="4" name="Slide Number Placeholder 3"/>
          <p:cNvSpPr>
            <a:spLocks noGrp="1"/>
          </p:cNvSpPr>
          <p:nvPr>
            <p:ph type="sldNum" sz="quarter" idx="12"/>
          </p:nvPr>
        </p:nvSpPr>
        <p:spPr/>
        <p:txBody>
          <a:bodyPr/>
          <a:lstStyle/>
          <a:p>
            <a:fld id="{260BABFF-207A-4E17-BB6B-068052E132E0}" type="slidenum">
              <a:rPr lang="en-US" smtClean="0"/>
              <a:pPr/>
              <a:t>9</a:t>
            </a:fld>
            <a:endParaRPr lang="en-US"/>
          </a:p>
        </p:txBody>
      </p:sp>
    </p:spTree>
    <p:extLst>
      <p:ext uri="{BB962C8B-B14F-4D97-AF65-F5344CB8AC3E}">
        <p14:creationId xmlns:p14="http://schemas.microsoft.com/office/powerpoint/2010/main" val="3335880834"/>
      </p:ext>
    </p:extLst>
  </p:cSld>
  <p:clrMapOvr>
    <a:masterClrMapping/>
  </p:clrMapOvr>
</p:sld>
</file>

<file path=ppt/theme/theme1.xml><?xml version="1.0" encoding="utf-8"?>
<a:theme xmlns:a="http://schemas.openxmlformats.org/drawingml/2006/main" name="Office Theme">
  <a:themeElements>
    <a:clrScheme name="Generic Colorado School of Public Health">
      <a:dk1>
        <a:srgbClr val="FFFFFF"/>
      </a:dk1>
      <a:lt1>
        <a:srgbClr val="080808"/>
      </a:lt1>
      <a:dk2>
        <a:srgbClr val="D8D8D8"/>
      </a:dk2>
      <a:lt2>
        <a:srgbClr val="080808"/>
      </a:lt2>
      <a:accent1>
        <a:srgbClr val="008239"/>
      </a:accent1>
      <a:accent2>
        <a:srgbClr val="005390"/>
      </a:accent2>
      <a:accent3>
        <a:srgbClr val="542378"/>
      </a:accent3>
      <a:accent4>
        <a:srgbClr val="7F0000"/>
      </a:accent4>
      <a:accent5>
        <a:srgbClr val="FFC000"/>
      </a:accent5>
      <a:accent6>
        <a:srgbClr val="262627"/>
      </a:accent6>
      <a:hlink>
        <a:srgbClr val="080808"/>
      </a:hlink>
      <a:folHlink>
        <a:srgbClr val="08080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78D46D727BB8B43B8798A80B118EDDB" ma:contentTypeVersion="0" ma:contentTypeDescription="Create a new document." ma:contentTypeScope="" ma:versionID="3a954d86e9ce22a5fe55d1f564f4b10e">
  <xsd:schema xmlns:xsd="http://www.w3.org/2001/XMLSchema" xmlns:xs="http://www.w3.org/2001/XMLSchema" xmlns:p="http://schemas.microsoft.com/office/2006/metadata/properties" targetNamespace="http://schemas.microsoft.com/office/2006/metadata/properties" ma:root="true" ma:fieldsID="6a8898fd043fd830b20f0b6098ebec2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F395C0-4C6A-4E5A-8F37-3DD794B62CF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5D2E692-D9F7-47F3-9509-7B9EE88A1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EDB8ACA-6B42-4974-BCA8-570878EA97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6046</TotalTime>
  <Words>1677</Words>
  <Application>Microsoft Office PowerPoint</Application>
  <PresentationFormat>Widescreen</PresentationFormat>
  <Paragraphs>127</Paragraphs>
  <Slides>21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MS Mincho</vt:lpstr>
      <vt:lpstr>Arial</vt:lpstr>
      <vt:lpstr>Calibri</vt:lpstr>
      <vt:lpstr>Calibri Light</vt:lpstr>
      <vt:lpstr>Office Theme</vt:lpstr>
      <vt:lpstr>Adaptive and Bayesian Methods for Clinical Trial Design Short Course</vt:lpstr>
      <vt:lpstr>Overview Paper:</vt:lpstr>
      <vt:lpstr>Background</vt:lpstr>
      <vt:lpstr>Motivation</vt:lpstr>
      <vt:lpstr>Dose Finding Studies</vt:lpstr>
      <vt:lpstr>Studies with Control Arm(s)</vt:lpstr>
      <vt:lpstr>General Selection for Arm Dropping/Adding</vt:lpstr>
      <vt:lpstr>Temporal Effects with Treatment Arm Selection</vt:lpstr>
      <vt:lpstr>Implementing Arm Dropping</vt:lpstr>
      <vt:lpstr>General Selection for Arm Dropping</vt:lpstr>
      <vt:lpstr>Drop-the-Loser Design </vt:lpstr>
      <vt:lpstr>Implementing Arm Adding</vt:lpstr>
      <vt:lpstr>Arm Adding Considerations</vt:lpstr>
      <vt:lpstr>Case Study</vt:lpstr>
      <vt:lpstr>Clinical Trial: Drop-the-Loser Example</vt:lpstr>
      <vt:lpstr>Clinical Trial: Drop-the-Loser Example</vt:lpstr>
      <vt:lpstr>Clinical Trial: Drop-the-Loser Example</vt:lpstr>
      <vt:lpstr>Clinical Trial: Drop-the-Loser Example</vt:lpstr>
      <vt:lpstr>Module Conclusions</vt:lpstr>
      <vt:lpstr>References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Test Presentation</dc:title>
  <dc:creator>Price, Kara</dc:creator>
  <cp:lastModifiedBy>Kaizer, Alex M</cp:lastModifiedBy>
  <cp:revision>162</cp:revision>
  <dcterms:created xsi:type="dcterms:W3CDTF">2015-07-27T20:53:12Z</dcterms:created>
  <dcterms:modified xsi:type="dcterms:W3CDTF">2024-06-03T16:55:37Z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0x010100378D46D727BB8B43B8798A80B118EDDB</vt:lpwstr>
  </property>
  <property fmtid="{D5CDD505-2E9C-101B-9397-08002B2CF9AE}" pid="3" name="AuthorIds_UIVersion_512">
    <vt:lpwstr>12</vt:lpwstr>
  </property>
  <property fmtid="{D5CDD505-2E9C-101B-9397-08002B2CF9AE}" pid="4" name="AuthorIds_UIVersion_1024">
    <vt:lpwstr>12</vt:lpwstr>
  </property>
</Properties>
</file>