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329" r:id="rId5"/>
    <p:sldId id="448" r:id="rId6"/>
    <p:sldId id="520" r:id="rId7"/>
    <p:sldId id="384" r:id="rId8"/>
    <p:sldId id="395" r:id="rId9"/>
    <p:sldId id="400" r:id="rId10"/>
    <p:sldId id="401" r:id="rId11"/>
    <p:sldId id="403" r:id="rId12"/>
    <p:sldId id="404" r:id="rId13"/>
    <p:sldId id="405" r:id="rId14"/>
    <p:sldId id="431" r:id="rId15"/>
    <p:sldId id="432" r:id="rId16"/>
    <p:sldId id="521" r:id="rId17"/>
    <p:sldId id="427" r:id="rId18"/>
    <p:sldId id="412" r:id="rId19"/>
    <p:sldId id="428" r:id="rId20"/>
    <p:sldId id="415" r:id="rId21"/>
    <p:sldId id="540" r:id="rId22"/>
    <p:sldId id="277" r:id="rId23"/>
    <p:sldId id="408" r:id="rId24"/>
    <p:sldId id="410" r:id="rId25"/>
    <p:sldId id="434" r:id="rId26"/>
    <p:sldId id="523" r:id="rId27"/>
    <p:sldId id="524" r:id="rId28"/>
    <p:sldId id="528" r:id="rId29"/>
    <p:sldId id="526" r:id="rId30"/>
    <p:sldId id="530" r:id="rId31"/>
    <p:sldId id="531" r:id="rId32"/>
    <p:sldId id="529" r:id="rId33"/>
    <p:sldId id="525" r:id="rId34"/>
    <p:sldId id="411" r:id="rId35"/>
    <p:sldId id="414" r:id="rId36"/>
    <p:sldId id="429" r:id="rId37"/>
    <p:sldId id="433" r:id="rId38"/>
    <p:sldId id="416" r:id="rId39"/>
    <p:sldId id="535" r:id="rId40"/>
    <p:sldId id="532" r:id="rId41"/>
    <p:sldId id="534" r:id="rId42"/>
    <p:sldId id="537" r:id="rId43"/>
    <p:sldId id="330" r:id="rId44"/>
    <p:sldId id="511" r:id="rId45"/>
    <p:sldId id="538" r:id="rId46"/>
    <p:sldId id="539" r:id="rId47"/>
    <p:sldId id="312" r:id="rId48"/>
    <p:sldId id="430" r:id="rId49"/>
    <p:sldId id="275" r:id="rId50"/>
    <p:sldId id="4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0E7A2-156F-40D8-9042-B328BD19A520}">
          <p14:sldIdLst>
            <p14:sldId id="329"/>
            <p14:sldId id="448"/>
            <p14:sldId id="520"/>
            <p14:sldId id="384"/>
            <p14:sldId id="395"/>
            <p14:sldId id="400"/>
            <p14:sldId id="401"/>
            <p14:sldId id="403"/>
            <p14:sldId id="404"/>
            <p14:sldId id="405"/>
            <p14:sldId id="431"/>
            <p14:sldId id="432"/>
            <p14:sldId id="521"/>
            <p14:sldId id="427"/>
            <p14:sldId id="412"/>
            <p14:sldId id="428"/>
            <p14:sldId id="415"/>
            <p14:sldId id="540"/>
            <p14:sldId id="277"/>
            <p14:sldId id="408"/>
            <p14:sldId id="410"/>
            <p14:sldId id="434"/>
            <p14:sldId id="523"/>
            <p14:sldId id="524"/>
            <p14:sldId id="528"/>
            <p14:sldId id="526"/>
            <p14:sldId id="530"/>
            <p14:sldId id="531"/>
            <p14:sldId id="529"/>
            <p14:sldId id="525"/>
            <p14:sldId id="411"/>
            <p14:sldId id="414"/>
            <p14:sldId id="429"/>
            <p14:sldId id="433"/>
            <p14:sldId id="416"/>
            <p14:sldId id="535"/>
            <p14:sldId id="532"/>
            <p14:sldId id="534"/>
            <p14:sldId id="537"/>
            <p14:sldId id="330"/>
            <p14:sldId id="511"/>
            <p14:sldId id="538"/>
            <p14:sldId id="539"/>
            <p14:sldId id="312"/>
            <p14:sldId id="430"/>
            <p14:sldId id="275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104" d="100"/>
          <a:sy n="104" d="100"/>
        </p:scale>
        <p:origin x="8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5209B-43AF-4167-B87D-9134F3F1A754}" type="doc">
      <dgm:prSet loTypeId="urn:microsoft.com/office/officeart/2009/layout/CirclePicture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E0A93-BC6A-45A7-BE9A-88D5077E710D}">
      <dgm:prSet phldrT="[Text]"/>
      <dgm:spPr/>
      <dgm:t>
        <a:bodyPr/>
        <a:lstStyle/>
        <a:p>
          <a:endParaRPr lang="en-US" dirty="0"/>
        </a:p>
      </dgm:t>
    </dgm:pt>
    <dgm:pt modelId="{FEEE518C-5448-4314-BB39-811E418D6E3E}" type="parTrans" cxnId="{15DC7D8D-3FBF-42ED-BF9C-54F3A57598F0}">
      <dgm:prSet/>
      <dgm:spPr/>
      <dgm:t>
        <a:bodyPr/>
        <a:lstStyle/>
        <a:p>
          <a:endParaRPr lang="en-US"/>
        </a:p>
      </dgm:t>
    </dgm:pt>
    <dgm:pt modelId="{5344E039-BFE9-4FB3-AA1E-800EBC32F4BD}" type="sibTrans" cxnId="{15DC7D8D-3FBF-42ED-BF9C-54F3A57598F0}">
      <dgm:prSet/>
      <dgm:spPr/>
      <dgm:t>
        <a:bodyPr/>
        <a:lstStyle/>
        <a:p>
          <a:endParaRPr lang="en-US"/>
        </a:p>
      </dgm:t>
    </dgm:pt>
    <dgm:pt modelId="{A1F814A9-9E94-43AC-80BD-4F7B21A81085}">
      <dgm:prSet phldrT="[Text]"/>
      <dgm:spPr/>
      <dgm:t>
        <a:bodyPr/>
        <a:lstStyle/>
        <a:p>
          <a:r>
            <a:rPr lang="en-US" dirty="0"/>
            <a:t>B1</a:t>
          </a:r>
        </a:p>
      </dgm:t>
    </dgm:pt>
    <dgm:pt modelId="{4C94D288-9267-4529-9F46-967911D51952}" type="parTrans" cxnId="{873E01D9-5203-4461-AFCC-BF80AD4D11A5}">
      <dgm:prSet/>
      <dgm:spPr/>
      <dgm:t>
        <a:bodyPr/>
        <a:lstStyle/>
        <a:p>
          <a:endParaRPr lang="en-US"/>
        </a:p>
      </dgm:t>
    </dgm:pt>
    <dgm:pt modelId="{3A7CE578-4880-4F5F-A143-D80BD8AE66F5}" type="sibTrans" cxnId="{873E01D9-5203-4461-AFCC-BF80AD4D11A5}">
      <dgm:prSet/>
      <dgm:spPr/>
      <dgm:t>
        <a:bodyPr/>
        <a:lstStyle/>
        <a:p>
          <a:endParaRPr lang="en-US"/>
        </a:p>
      </dgm:t>
    </dgm:pt>
    <dgm:pt modelId="{EFCEE325-D9DA-47FF-99B3-5D243AB697F0}">
      <dgm:prSet phldrT="[Text]"/>
      <dgm:spPr/>
      <dgm:t>
        <a:bodyPr/>
        <a:lstStyle/>
        <a:p>
          <a:r>
            <a:rPr lang="en-US" dirty="0"/>
            <a:t>B2</a:t>
          </a:r>
        </a:p>
      </dgm:t>
    </dgm:pt>
    <dgm:pt modelId="{92E6D05C-29A1-4A20-AF67-7CD354F50E6D}" type="parTrans" cxnId="{C83E7ABC-2638-47FA-AADF-5522694B4189}">
      <dgm:prSet/>
      <dgm:spPr/>
      <dgm:t>
        <a:bodyPr/>
        <a:lstStyle/>
        <a:p>
          <a:endParaRPr lang="en-US"/>
        </a:p>
      </dgm:t>
    </dgm:pt>
    <dgm:pt modelId="{71E48DF8-B18B-4744-A289-EC227AEDADA7}" type="sibTrans" cxnId="{C83E7ABC-2638-47FA-AADF-5522694B4189}">
      <dgm:prSet/>
      <dgm:spPr/>
      <dgm:t>
        <a:bodyPr/>
        <a:lstStyle/>
        <a:p>
          <a:endParaRPr lang="en-US"/>
        </a:p>
      </dgm:t>
    </dgm:pt>
    <dgm:pt modelId="{6C048AE0-A63B-4CB4-99CC-A90353770AC3}">
      <dgm:prSet phldrT="[Text]"/>
      <dgm:spPr/>
      <dgm:t>
        <a:bodyPr/>
        <a:lstStyle/>
        <a:p>
          <a:r>
            <a:rPr lang="en-US" dirty="0"/>
            <a:t>A2</a:t>
          </a:r>
        </a:p>
      </dgm:t>
    </dgm:pt>
    <dgm:pt modelId="{A70EBABC-F01F-40B5-BD20-7AD731471613}" type="parTrans" cxnId="{2F152705-9775-474F-881A-54B572CE5874}">
      <dgm:prSet/>
      <dgm:spPr/>
      <dgm:t>
        <a:bodyPr/>
        <a:lstStyle/>
        <a:p>
          <a:endParaRPr lang="en-US"/>
        </a:p>
      </dgm:t>
    </dgm:pt>
    <dgm:pt modelId="{F485EBCF-9E3F-45DA-8E54-7095C375D5D0}" type="sibTrans" cxnId="{2F152705-9775-474F-881A-54B572CE5874}">
      <dgm:prSet/>
      <dgm:spPr/>
      <dgm:t>
        <a:bodyPr/>
        <a:lstStyle/>
        <a:p>
          <a:endParaRPr lang="en-US"/>
        </a:p>
      </dgm:t>
    </dgm:pt>
    <dgm:pt modelId="{1F1731F7-603C-454D-B3AD-E2C610C649A5}">
      <dgm:prSet phldrT="[Text]"/>
      <dgm:spPr/>
      <dgm:t>
        <a:bodyPr/>
        <a:lstStyle/>
        <a:p>
          <a:r>
            <a:rPr lang="en-US" dirty="0"/>
            <a:t>B1</a:t>
          </a:r>
        </a:p>
      </dgm:t>
    </dgm:pt>
    <dgm:pt modelId="{B64B4470-54C4-46D3-B556-12DF9FDE135A}" type="parTrans" cxnId="{ABE0B657-7568-4614-A9FA-8DAF709E0BCB}">
      <dgm:prSet/>
      <dgm:spPr/>
      <dgm:t>
        <a:bodyPr/>
        <a:lstStyle/>
        <a:p>
          <a:endParaRPr lang="en-US"/>
        </a:p>
      </dgm:t>
    </dgm:pt>
    <dgm:pt modelId="{99C6C402-C772-4188-93B7-90CC8552D798}" type="sibTrans" cxnId="{ABE0B657-7568-4614-A9FA-8DAF709E0BCB}">
      <dgm:prSet/>
      <dgm:spPr/>
      <dgm:t>
        <a:bodyPr/>
        <a:lstStyle/>
        <a:p>
          <a:endParaRPr lang="en-US"/>
        </a:p>
      </dgm:t>
    </dgm:pt>
    <dgm:pt modelId="{B76AFFAA-918E-43A2-B52A-D248F4E6FB47}">
      <dgm:prSet phldrT="[Text]"/>
      <dgm:spPr/>
      <dgm:t>
        <a:bodyPr/>
        <a:lstStyle/>
        <a:p>
          <a:r>
            <a:rPr lang="en-US" dirty="0"/>
            <a:t>A1</a:t>
          </a:r>
        </a:p>
      </dgm:t>
    </dgm:pt>
    <dgm:pt modelId="{D222F415-EAB6-4A37-A162-8015011CE4AE}" type="sibTrans" cxnId="{ED66EDC2-1323-4A94-BBD7-CEE4259E0D68}">
      <dgm:prSet/>
      <dgm:spPr/>
      <dgm:t>
        <a:bodyPr/>
        <a:lstStyle/>
        <a:p>
          <a:endParaRPr lang="en-US"/>
        </a:p>
      </dgm:t>
    </dgm:pt>
    <dgm:pt modelId="{6D81CBF8-F293-4682-8795-B3B72D39EA5F}" type="parTrans" cxnId="{ED66EDC2-1323-4A94-BBD7-CEE4259E0D68}">
      <dgm:prSet/>
      <dgm:spPr/>
      <dgm:t>
        <a:bodyPr/>
        <a:lstStyle/>
        <a:p>
          <a:endParaRPr lang="en-US"/>
        </a:p>
      </dgm:t>
    </dgm:pt>
    <dgm:pt modelId="{DB9F3BEF-5612-4963-83AC-666FE960DFBC}">
      <dgm:prSet phldrT="[Text]"/>
      <dgm:spPr/>
      <dgm:t>
        <a:bodyPr/>
        <a:lstStyle/>
        <a:p>
          <a:r>
            <a:rPr lang="en-US" dirty="0"/>
            <a:t>C1</a:t>
          </a:r>
        </a:p>
      </dgm:t>
    </dgm:pt>
    <dgm:pt modelId="{2C30E9BB-1F61-4452-97A5-6E7A64B86C5F}" type="parTrans" cxnId="{4AC60CA5-52C0-4402-9C73-D2EF429F9A90}">
      <dgm:prSet/>
      <dgm:spPr/>
      <dgm:t>
        <a:bodyPr/>
        <a:lstStyle/>
        <a:p>
          <a:endParaRPr lang="en-US"/>
        </a:p>
      </dgm:t>
    </dgm:pt>
    <dgm:pt modelId="{A35943AA-2839-4864-ACF3-2956B9AAB3FE}" type="sibTrans" cxnId="{4AC60CA5-52C0-4402-9C73-D2EF429F9A90}">
      <dgm:prSet/>
      <dgm:spPr/>
      <dgm:t>
        <a:bodyPr/>
        <a:lstStyle/>
        <a:p>
          <a:endParaRPr lang="en-US"/>
        </a:p>
      </dgm:t>
    </dgm:pt>
    <dgm:pt modelId="{3F026675-CF79-4220-8BB4-2F0AD7AE191F}">
      <dgm:prSet phldrT="[Text]"/>
      <dgm:spPr/>
      <dgm:t>
        <a:bodyPr/>
        <a:lstStyle/>
        <a:p>
          <a:r>
            <a:rPr lang="en-US" dirty="0"/>
            <a:t>C2</a:t>
          </a:r>
        </a:p>
      </dgm:t>
    </dgm:pt>
    <dgm:pt modelId="{DBDE4997-76C6-4393-AED9-B854C6FFFF37}" type="parTrans" cxnId="{0DFE3972-542B-4280-AF41-5FB2CC9554BB}">
      <dgm:prSet/>
      <dgm:spPr/>
      <dgm:t>
        <a:bodyPr/>
        <a:lstStyle/>
        <a:p>
          <a:endParaRPr lang="en-US"/>
        </a:p>
      </dgm:t>
    </dgm:pt>
    <dgm:pt modelId="{21083FD7-C88D-4722-AC33-15B02C368615}" type="sibTrans" cxnId="{0DFE3972-542B-4280-AF41-5FB2CC9554BB}">
      <dgm:prSet/>
      <dgm:spPr/>
      <dgm:t>
        <a:bodyPr/>
        <a:lstStyle/>
        <a:p>
          <a:endParaRPr lang="en-US"/>
        </a:p>
      </dgm:t>
    </dgm:pt>
    <dgm:pt modelId="{F104F59C-274D-4E34-A520-DB8F30C6B9C8}">
      <dgm:prSet phldrT="[Text]"/>
      <dgm:spPr/>
      <dgm:t>
        <a:bodyPr/>
        <a:lstStyle/>
        <a:p>
          <a:r>
            <a:rPr lang="en-US" dirty="0"/>
            <a:t>C1</a:t>
          </a:r>
        </a:p>
      </dgm:t>
    </dgm:pt>
    <dgm:pt modelId="{3821EA53-0CE9-4046-A1D8-CFA29483087B}" type="parTrans" cxnId="{EB9AB663-C86C-43C6-B62B-BC608E9597DA}">
      <dgm:prSet/>
      <dgm:spPr/>
      <dgm:t>
        <a:bodyPr/>
        <a:lstStyle/>
        <a:p>
          <a:endParaRPr lang="en-US"/>
        </a:p>
      </dgm:t>
    </dgm:pt>
    <dgm:pt modelId="{82F902C7-9CD3-49DB-A922-03076FB7C2C5}" type="sibTrans" cxnId="{EB9AB663-C86C-43C6-B62B-BC608E9597DA}">
      <dgm:prSet/>
      <dgm:spPr/>
      <dgm:t>
        <a:bodyPr/>
        <a:lstStyle/>
        <a:p>
          <a:endParaRPr lang="en-US"/>
        </a:p>
      </dgm:t>
    </dgm:pt>
    <dgm:pt modelId="{8D7E1D89-AD28-4D5A-8C25-A26534EBB6C8}">
      <dgm:prSet phldrT="[Text]"/>
      <dgm:spPr/>
      <dgm:t>
        <a:bodyPr/>
        <a:lstStyle/>
        <a:p>
          <a:r>
            <a:rPr lang="en-US" dirty="0"/>
            <a:t>C2</a:t>
          </a:r>
        </a:p>
      </dgm:t>
    </dgm:pt>
    <dgm:pt modelId="{275CB8A5-67A9-48AE-BF7C-5F4F0F02544E}" type="parTrans" cxnId="{6E4F9716-BD8D-4D1E-838D-18745F74B54D}">
      <dgm:prSet/>
      <dgm:spPr/>
      <dgm:t>
        <a:bodyPr/>
        <a:lstStyle/>
        <a:p>
          <a:endParaRPr lang="en-US"/>
        </a:p>
      </dgm:t>
    </dgm:pt>
    <dgm:pt modelId="{F0CFCD58-F444-4025-A068-C3AE4C36732F}" type="sibTrans" cxnId="{6E4F9716-BD8D-4D1E-838D-18745F74B54D}">
      <dgm:prSet/>
      <dgm:spPr/>
      <dgm:t>
        <a:bodyPr/>
        <a:lstStyle/>
        <a:p>
          <a:endParaRPr lang="en-US"/>
        </a:p>
      </dgm:t>
    </dgm:pt>
    <dgm:pt modelId="{25EF0C71-D63D-49C7-92D1-F1BF6793DF08}">
      <dgm:prSet phldrT="[Text]"/>
      <dgm:spPr/>
      <dgm:t>
        <a:bodyPr/>
        <a:lstStyle/>
        <a:p>
          <a:r>
            <a:rPr lang="en-US" dirty="0"/>
            <a:t>C1</a:t>
          </a:r>
        </a:p>
      </dgm:t>
    </dgm:pt>
    <dgm:pt modelId="{D6A204F0-8C22-4B45-87CD-7CC39704073A}" type="parTrans" cxnId="{6A1A9D37-C5E9-4EBD-A3B5-1CB0D24CBC12}">
      <dgm:prSet/>
      <dgm:spPr/>
      <dgm:t>
        <a:bodyPr/>
        <a:lstStyle/>
        <a:p>
          <a:endParaRPr lang="en-US"/>
        </a:p>
      </dgm:t>
    </dgm:pt>
    <dgm:pt modelId="{104D708F-EAE7-472B-B7A4-55E5C76D1517}" type="sibTrans" cxnId="{6A1A9D37-C5E9-4EBD-A3B5-1CB0D24CBC12}">
      <dgm:prSet/>
      <dgm:spPr/>
      <dgm:t>
        <a:bodyPr/>
        <a:lstStyle/>
        <a:p>
          <a:endParaRPr lang="en-US"/>
        </a:p>
      </dgm:t>
    </dgm:pt>
    <dgm:pt modelId="{9BDF53FC-B3B4-4010-81F8-EA176A70F6C4}">
      <dgm:prSet phldrT="[Text]"/>
      <dgm:spPr/>
      <dgm:t>
        <a:bodyPr/>
        <a:lstStyle/>
        <a:p>
          <a:r>
            <a:rPr lang="en-US" dirty="0"/>
            <a:t>C2</a:t>
          </a:r>
        </a:p>
      </dgm:t>
    </dgm:pt>
    <dgm:pt modelId="{F72A6F48-0AEB-43FC-8056-5E6C1E087A0A}" type="parTrans" cxnId="{CA68F314-503A-4AB4-9EC8-6261CB12C71C}">
      <dgm:prSet/>
      <dgm:spPr/>
      <dgm:t>
        <a:bodyPr/>
        <a:lstStyle/>
        <a:p>
          <a:endParaRPr lang="en-US"/>
        </a:p>
      </dgm:t>
    </dgm:pt>
    <dgm:pt modelId="{278E2A65-2A00-4788-808C-221A8C7B9DD2}" type="sibTrans" cxnId="{CA68F314-503A-4AB4-9EC8-6261CB12C71C}">
      <dgm:prSet/>
      <dgm:spPr/>
      <dgm:t>
        <a:bodyPr/>
        <a:lstStyle/>
        <a:p>
          <a:endParaRPr lang="en-US"/>
        </a:p>
      </dgm:t>
    </dgm:pt>
    <dgm:pt modelId="{B24BF9E9-7EE0-4014-910B-148E7176C57F}">
      <dgm:prSet phldrT="[Text]"/>
      <dgm:spPr/>
      <dgm:t>
        <a:bodyPr/>
        <a:lstStyle/>
        <a:p>
          <a:r>
            <a:rPr lang="en-US" dirty="0"/>
            <a:t>B2</a:t>
          </a:r>
        </a:p>
      </dgm:t>
    </dgm:pt>
    <dgm:pt modelId="{DBFD1015-FACF-4446-854E-995C15880116}" type="parTrans" cxnId="{D2F05077-8BFD-41AA-9E3A-8696D0525330}">
      <dgm:prSet/>
      <dgm:spPr/>
      <dgm:t>
        <a:bodyPr/>
        <a:lstStyle/>
        <a:p>
          <a:endParaRPr lang="en-US"/>
        </a:p>
      </dgm:t>
    </dgm:pt>
    <dgm:pt modelId="{403A7570-42C8-4408-81DA-8C238280CC74}" type="sibTrans" cxnId="{D2F05077-8BFD-41AA-9E3A-8696D0525330}">
      <dgm:prSet/>
      <dgm:spPr/>
      <dgm:t>
        <a:bodyPr/>
        <a:lstStyle/>
        <a:p>
          <a:endParaRPr lang="en-US"/>
        </a:p>
      </dgm:t>
    </dgm:pt>
    <dgm:pt modelId="{A8C39970-6D99-4E89-84C8-BE3FA12001B9}">
      <dgm:prSet phldrT="[Text]"/>
      <dgm:spPr/>
      <dgm:t>
        <a:bodyPr/>
        <a:lstStyle/>
        <a:p>
          <a:r>
            <a:rPr lang="en-US" dirty="0"/>
            <a:t>C1</a:t>
          </a:r>
        </a:p>
      </dgm:t>
    </dgm:pt>
    <dgm:pt modelId="{AC7C6161-E496-46C0-8E91-1A5CE1263EF5}" type="parTrans" cxnId="{34F7642F-A692-455C-B371-D1E10CD358E7}">
      <dgm:prSet/>
      <dgm:spPr/>
      <dgm:t>
        <a:bodyPr/>
        <a:lstStyle/>
        <a:p>
          <a:endParaRPr lang="en-US"/>
        </a:p>
      </dgm:t>
    </dgm:pt>
    <dgm:pt modelId="{02BED8F4-6153-42E9-9D0A-A30DC9356C4A}" type="sibTrans" cxnId="{34F7642F-A692-455C-B371-D1E10CD358E7}">
      <dgm:prSet/>
      <dgm:spPr/>
      <dgm:t>
        <a:bodyPr/>
        <a:lstStyle/>
        <a:p>
          <a:endParaRPr lang="en-US"/>
        </a:p>
      </dgm:t>
    </dgm:pt>
    <dgm:pt modelId="{3AB5F7F0-D4C3-45FD-B1A4-10A268B5F659}">
      <dgm:prSet phldrT="[Text]"/>
      <dgm:spPr/>
      <dgm:t>
        <a:bodyPr/>
        <a:lstStyle/>
        <a:p>
          <a:r>
            <a:rPr lang="en-US" dirty="0"/>
            <a:t>C2</a:t>
          </a:r>
        </a:p>
      </dgm:t>
    </dgm:pt>
    <dgm:pt modelId="{222AF8E8-66A7-461B-8E78-0B5A938DFF08}" type="parTrans" cxnId="{E93F65C1-CF25-4390-A3F4-E69FAC48335B}">
      <dgm:prSet/>
      <dgm:spPr/>
      <dgm:t>
        <a:bodyPr/>
        <a:lstStyle/>
        <a:p>
          <a:endParaRPr lang="en-US"/>
        </a:p>
      </dgm:t>
    </dgm:pt>
    <dgm:pt modelId="{6392A2F6-5910-4627-A0CC-7D049F4CA155}" type="sibTrans" cxnId="{E93F65C1-CF25-4390-A3F4-E69FAC48335B}">
      <dgm:prSet/>
      <dgm:spPr/>
      <dgm:t>
        <a:bodyPr/>
        <a:lstStyle/>
        <a:p>
          <a:endParaRPr lang="en-US"/>
        </a:p>
      </dgm:t>
    </dgm:pt>
    <dgm:pt modelId="{3D649092-B6EA-4987-8291-C32D439C5300}" type="pres">
      <dgm:prSet presAssocID="{2E25209B-43AF-4167-B87D-9134F3F1A7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5D0897-5597-46E5-9337-2BF4C8069B3D}" type="pres">
      <dgm:prSet presAssocID="{1BCE0A93-BC6A-45A7-BE9A-88D5077E710D}" presName="hierRoot1" presStyleCnt="0"/>
      <dgm:spPr/>
    </dgm:pt>
    <dgm:pt modelId="{DCC9142A-7837-4082-BB69-8ABC57908C7A}" type="pres">
      <dgm:prSet presAssocID="{1BCE0A93-BC6A-45A7-BE9A-88D5077E710D}" presName="composite" presStyleCnt="0"/>
      <dgm:spPr/>
    </dgm:pt>
    <dgm:pt modelId="{CC99AA44-B465-4B02-9240-47CEF2B5DAFB}" type="pres">
      <dgm:prSet presAssocID="{1BCE0A93-BC6A-45A7-BE9A-88D5077E710D}" presName="image" presStyleLbl="node0" presStyleIdx="0" presStyleCnt="1"/>
      <dgm:spPr/>
    </dgm:pt>
    <dgm:pt modelId="{B44B2ED2-0CB8-4B11-827E-D0860C48BD8E}" type="pres">
      <dgm:prSet presAssocID="{1BCE0A93-BC6A-45A7-BE9A-88D5077E710D}" presName="text" presStyleLbl="revTx" presStyleIdx="0" presStyleCnt="15">
        <dgm:presLayoutVars>
          <dgm:chPref val="3"/>
        </dgm:presLayoutVars>
      </dgm:prSet>
      <dgm:spPr/>
    </dgm:pt>
    <dgm:pt modelId="{E495EB36-37A2-486D-8464-8A66134F0184}" type="pres">
      <dgm:prSet presAssocID="{1BCE0A93-BC6A-45A7-BE9A-88D5077E710D}" presName="hierChild2" presStyleCnt="0"/>
      <dgm:spPr/>
    </dgm:pt>
    <dgm:pt modelId="{2138C6CA-4DCD-4EA2-A076-B9AC054DB62F}" type="pres">
      <dgm:prSet presAssocID="{6D81CBF8-F293-4682-8795-B3B72D39EA5F}" presName="Name10" presStyleLbl="parChTrans1D2" presStyleIdx="0" presStyleCnt="2"/>
      <dgm:spPr/>
    </dgm:pt>
    <dgm:pt modelId="{255FA75B-1A97-4B78-882A-C8DE3AAD1D16}" type="pres">
      <dgm:prSet presAssocID="{B76AFFAA-918E-43A2-B52A-D248F4E6FB47}" presName="hierRoot2" presStyleCnt="0"/>
      <dgm:spPr/>
    </dgm:pt>
    <dgm:pt modelId="{CB542054-5832-46D8-9191-81C2D41D4EBD}" type="pres">
      <dgm:prSet presAssocID="{B76AFFAA-918E-43A2-B52A-D248F4E6FB47}" presName="composite2" presStyleCnt="0"/>
      <dgm:spPr/>
    </dgm:pt>
    <dgm:pt modelId="{6DD729F9-9F89-4DC7-B139-93A5E2BDAC43}" type="pres">
      <dgm:prSet presAssocID="{B76AFFAA-918E-43A2-B52A-D248F4E6FB47}" presName="image2" presStyleLbl="node2" presStyleIdx="0" presStyleCnt="2"/>
      <dgm:spPr/>
    </dgm:pt>
    <dgm:pt modelId="{C76D4997-5316-4523-8C70-24E79A7C9F76}" type="pres">
      <dgm:prSet presAssocID="{B76AFFAA-918E-43A2-B52A-D248F4E6FB47}" presName="text2" presStyleLbl="revTx" presStyleIdx="1" presStyleCnt="15">
        <dgm:presLayoutVars>
          <dgm:chPref val="3"/>
        </dgm:presLayoutVars>
      </dgm:prSet>
      <dgm:spPr/>
    </dgm:pt>
    <dgm:pt modelId="{FA051338-5F37-4093-810C-0C8922C33D86}" type="pres">
      <dgm:prSet presAssocID="{B76AFFAA-918E-43A2-B52A-D248F4E6FB47}" presName="hierChild3" presStyleCnt="0"/>
      <dgm:spPr/>
    </dgm:pt>
    <dgm:pt modelId="{58E01688-3939-4892-9FD0-FB63B4A88FA2}" type="pres">
      <dgm:prSet presAssocID="{4C94D288-9267-4529-9F46-967911D51952}" presName="Name17" presStyleLbl="parChTrans1D3" presStyleIdx="0" presStyleCnt="4"/>
      <dgm:spPr/>
    </dgm:pt>
    <dgm:pt modelId="{CB472ACE-1B33-4710-91E0-2DCCC6EEF9B2}" type="pres">
      <dgm:prSet presAssocID="{A1F814A9-9E94-43AC-80BD-4F7B21A81085}" presName="hierRoot3" presStyleCnt="0"/>
      <dgm:spPr/>
    </dgm:pt>
    <dgm:pt modelId="{B29CB625-5603-4754-B8F0-63207B23D397}" type="pres">
      <dgm:prSet presAssocID="{A1F814A9-9E94-43AC-80BD-4F7B21A81085}" presName="composite3" presStyleCnt="0"/>
      <dgm:spPr/>
    </dgm:pt>
    <dgm:pt modelId="{67D689C3-D6E6-4873-932C-FFC77E85256C}" type="pres">
      <dgm:prSet presAssocID="{A1F814A9-9E94-43AC-80BD-4F7B21A81085}" presName="image3" presStyleLbl="node3" presStyleIdx="0" presStyleCnt="4"/>
      <dgm:spPr/>
    </dgm:pt>
    <dgm:pt modelId="{B0DC3B21-2018-41E7-9516-7D324E66E0D0}" type="pres">
      <dgm:prSet presAssocID="{A1F814A9-9E94-43AC-80BD-4F7B21A81085}" presName="text3" presStyleLbl="revTx" presStyleIdx="2" presStyleCnt="15">
        <dgm:presLayoutVars>
          <dgm:chPref val="3"/>
        </dgm:presLayoutVars>
      </dgm:prSet>
      <dgm:spPr/>
    </dgm:pt>
    <dgm:pt modelId="{BE8341C2-FD5A-497E-8E6B-7B34F4D6869A}" type="pres">
      <dgm:prSet presAssocID="{A1F814A9-9E94-43AC-80BD-4F7B21A81085}" presName="hierChild4" presStyleCnt="0"/>
      <dgm:spPr/>
    </dgm:pt>
    <dgm:pt modelId="{BA49270E-B0DB-4C9B-B411-62263468CE30}" type="pres">
      <dgm:prSet presAssocID="{2C30E9BB-1F61-4452-97A5-6E7A64B86C5F}" presName="Name23" presStyleLbl="parChTrans1D4" presStyleIdx="0" presStyleCnt="8"/>
      <dgm:spPr/>
    </dgm:pt>
    <dgm:pt modelId="{9173C4D7-0F42-4F68-973A-9A02CDBEF3CD}" type="pres">
      <dgm:prSet presAssocID="{DB9F3BEF-5612-4963-83AC-666FE960DFBC}" presName="hierRoot4" presStyleCnt="0"/>
      <dgm:spPr/>
    </dgm:pt>
    <dgm:pt modelId="{8F81DC16-E594-4397-A351-5D90553943E9}" type="pres">
      <dgm:prSet presAssocID="{DB9F3BEF-5612-4963-83AC-666FE960DFBC}" presName="composite4" presStyleCnt="0"/>
      <dgm:spPr/>
    </dgm:pt>
    <dgm:pt modelId="{0C095C63-B20F-48D0-BBE3-FAF52168A06B}" type="pres">
      <dgm:prSet presAssocID="{DB9F3BEF-5612-4963-83AC-666FE960DFBC}" presName="image4" presStyleLbl="node4" presStyleIdx="0" presStyleCnt="8"/>
      <dgm:spPr/>
    </dgm:pt>
    <dgm:pt modelId="{98691C21-BB95-41EB-9B8B-FC269FE5307F}" type="pres">
      <dgm:prSet presAssocID="{DB9F3BEF-5612-4963-83AC-666FE960DFBC}" presName="text4" presStyleLbl="revTx" presStyleIdx="3" presStyleCnt="15">
        <dgm:presLayoutVars>
          <dgm:chPref val="3"/>
        </dgm:presLayoutVars>
      </dgm:prSet>
      <dgm:spPr/>
    </dgm:pt>
    <dgm:pt modelId="{1172B9DA-8509-4BA9-9BB3-80ED0B8711A2}" type="pres">
      <dgm:prSet presAssocID="{DB9F3BEF-5612-4963-83AC-666FE960DFBC}" presName="hierChild5" presStyleCnt="0"/>
      <dgm:spPr/>
    </dgm:pt>
    <dgm:pt modelId="{6BE1FE61-9F6B-4E77-A82E-9B58FA203488}" type="pres">
      <dgm:prSet presAssocID="{DBDE4997-76C6-4393-AED9-B854C6FFFF37}" presName="Name23" presStyleLbl="parChTrans1D4" presStyleIdx="1" presStyleCnt="8"/>
      <dgm:spPr/>
    </dgm:pt>
    <dgm:pt modelId="{F6172402-4B0D-4EBF-B650-23795A9E20D4}" type="pres">
      <dgm:prSet presAssocID="{3F026675-CF79-4220-8BB4-2F0AD7AE191F}" presName="hierRoot4" presStyleCnt="0"/>
      <dgm:spPr/>
    </dgm:pt>
    <dgm:pt modelId="{CAFB61F6-766A-4B69-87A1-E195593442E1}" type="pres">
      <dgm:prSet presAssocID="{3F026675-CF79-4220-8BB4-2F0AD7AE191F}" presName="composite4" presStyleCnt="0"/>
      <dgm:spPr/>
    </dgm:pt>
    <dgm:pt modelId="{FDC264C2-4653-4D98-B3F7-A34DD85B03DE}" type="pres">
      <dgm:prSet presAssocID="{3F026675-CF79-4220-8BB4-2F0AD7AE191F}" presName="image4" presStyleLbl="node4" presStyleIdx="1" presStyleCnt="8"/>
      <dgm:spPr/>
    </dgm:pt>
    <dgm:pt modelId="{D8CF0871-26A2-4940-A462-B0580686E60D}" type="pres">
      <dgm:prSet presAssocID="{3F026675-CF79-4220-8BB4-2F0AD7AE191F}" presName="text4" presStyleLbl="revTx" presStyleIdx="4" presStyleCnt="15">
        <dgm:presLayoutVars>
          <dgm:chPref val="3"/>
        </dgm:presLayoutVars>
      </dgm:prSet>
      <dgm:spPr/>
    </dgm:pt>
    <dgm:pt modelId="{064A16E3-204F-4167-BF2D-DAA95A23E48D}" type="pres">
      <dgm:prSet presAssocID="{3F026675-CF79-4220-8BB4-2F0AD7AE191F}" presName="hierChild5" presStyleCnt="0"/>
      <dgm:spPr/>
    </dgm:pt>
    <dgm:pt modelId="{37E9BF4F-368E-43B4-B061-CD1E32F68219}" type="pres">
      <dgm:prSet presAssocID="{92E6D05C-29A1-4A20-AF67-7CD354F50E6D}" presName="Name17" presStyleLbl="parChTrans1D3" presStyleIdx="1" presStyleCnt="4"/>
      <dgm:spPr/>
    </dgm:pt>
    <dgm:pt modelId="{E8FC6CCC-3FED-4515-A997-FF7376BCAF5D}" type="pres">
      <dgm:prSet presAssocID="{EFCEE325-D9DA-47FF-99B3-5D243AB697F0}" presName="hierRoot3" presStyleCnt="0"/>
      <dgm:spPr/>
    </dgm:pt>
    <dgm:pt modelId="{B124A6DE-71DC-4076-B808-8E307C50AEA3}" type="pres">
      <dgm:prSet presAssocID="{EFCEE325-D9DA-47FF-99B3-5D243AB697F0}" presName="composite3" presStyleCnt="0"/>
      <dgm:spPr/>
    </dgm:pt>
    <dgm:pt modelId="{FA6A0324-11F9-48CB-A58C-73CCB8E49195}" type="pres">
      <dgm:prSet presAssocID="{EFCEE325-D9DA-47FF-99B3-5D243AB697F0}" presName="image3" presStyleLbl="node3" presStyleIdx="1" presStyleCnt="4"/>
      <dgm:spPr/>
    </dgm:pt>
    <dgm:pt modelId="{6751FE80-4FEE-49BE-93C7-B598DEFA572E}" type="pres">
      <dgm:prSet presAssocID="{EFCEE325-D9DA-47FF-99B3-5D243AB697F0}" presName="text3" presStyleLbl="revTx" presStyleIdx="5" presStyleCnt="15">
        <dgm:presLayoutVars>
          <dgm:chPref val="3"/>
        </dgm:presLayoutVars>
      </dgm:prSet>
      <dgm:spPr/>
    </dgm:pt>
    <dgm:pt modelId="{6798BC96-9A1D-4B1B-967C-9F205C67A95D}" type="pres">
      <dgm:prSet presAssocID="{EFCEE325-D9DA-47FF-99B3-5D243AB697F0}" presName="hierChild4" presStyleCnt="0"/>
      <dgm:spPr/>
    </dgm:pt>
    <dgm:pt modelId="{188C9747-5692-432D-A2C9-66BF39074EE0}" type="pres">
      <dgm:prSet presAssocID="{3821EA53-0CE9-4046-A1D8-CFA29483087B}" presName="Name23" presStyleLbl="parChTrans1D4" presStyleIdx="2" presStyleCnt="8"/>
      <dgm:spPr/>
    </dgm:pt>
    <dgm:pt modelId="{EB23AD1B-EEBF-4446-8E23-AB016E6169EA}" type="pres">
      <dgm:prSet presAssocID="{F104F59C-274D-4E34-A520-DB8F30C6B9C8}" presName="hierRoot4" presStyleCnt="0"/>
      <dgm:spPr/>
    </dgm:pt>
    <dgm:pt modelId="{1238766F-FCDD-4D1B-A627-F45B2F0B7019}" type="pres">
      <dgm:prSet presAssocID="{F104F59C-274D-4E34-A520-DB8F30C6B9C8}" presName="composite4" presStyleCnt="0"/>
      <dgm:spPr/>
    </dgm:pt>
    <dgm:pt modelId="{6010909F-9ACF-4452-A14A-F4976BE13DC7}" type="pres">
      <dgm:prSet presAssocID="{F104F59C-274D-4E34-A520-DB8F30C6B9C8}" presName="image4" presStyleLbl="node4" presStyleIdx="2" presStyleCnt="8"/>
      <dgm:spPr/>
    </dgm:pt>
    <dgm:pt modelId="{BE23D2D6-FC9D-4711-9823-4B12795BDB03}" type="pres">
      <dgm:prSet presAssocID="{F104F59C-274D-4E34-A520-DB8F30C6B9C8}" presName="text4" presStyleLbl="revTx" presStyleIdx="6" presStyleCnt="15">
        <dgm:presLayoutVars>
          <dgm:chPref val="3"/>
        </dgm:presLayoutVars>
      </dgm:prSet>
      <dgm:spPr/>
    </dgm:pt>
    <dgm:pt modelId="{E3A66FB0-6301-4B05-9168-C579EB82302F}" type="pres">
      <dgm:prSet presAssocID="{F104F59C-274D-4E34-A520-DB8F30C6B9C8}" presName="hierChild5" presStyleCnt="0"/>
      <dgm:spPr/>
    </dgm:pt>
    <dgm:pt modelId="{1B35A112-10ED-4BAB-A125-B9F7420EE014}" type="pres">
      <dgm:prSet presAssocID="{275CB8A5-67A9-48AE-BF7C-5F4F0F02544E}" presName="Name23" presStyleLbl="parChTrans1D4" presStyleIdx="3" presStyleCnt="8"/>
      <dgm:spPr/>
    </dgm:pt>
    <dgm:pt modelId="{B7D3184C-4547-48F6-A47F-D1F49E201A19}" type="pres">
      <dgm:prSet presAssocID="{8D7E1D89-AD28-4D5A-8C25-A26534EBB6C8}" presName="hierRoot4" presStyleCnt="0"/>
      <dgm:spPr/>
    </dgm:pt>
    <dgm:pt modelId="{F803E521-DB19-405F-B2D0-3627CC03222E}" type="pres">
      <dgm:prSet presAssocID="{8D7E1D89-AD28-4D5A-8C25-A26534EBB6C8}" presName="composite4" presStyleCnt="0"/>
      <dgm:spPr/>
    </dgm:pt>
    <dgm:pt modelId="{BF8BCF01-3DA1-4B52-9441-72EE775C4407}" type="pres">
      <dgm:prSet presAssocID="{8D7E1D89-AD28-4D5A-8C25-A26534EBB6C8}" presName="image4" presStyleLbl="node4" presStyleIdx="3" presStyleCnt="8"/>
      <dgm:spPr/>
    </dgm:pt>
    <dgm:pt modelId="{EFDCDD6B-834B-4C1F-B5B1-D0323A542F72}" type="pres">
      <dgm:prSet presAssocID="{8D7E1D89-AD28-4D5A-8C25-A26534EBB6C8}" presName="text4" presStyleLbl="revTx" presStyleIdx="7" presStyleCnt="15">
        <dgm:presLayoutVars>
          <dgm:chPref val="3"/>
        </dgm:presLayoutVars>
      </dgm:prSet>
      <dgm:spPr/>
    </dgm:pt>
    <dgm:pt modelId="{F82FC6A0-A93D-4A1F-84DB-6D06105607EE}" type="pres">
      <dgm:prSet presAssocID="{8D7E1D89-AD28-4D5A-8C25-A26534EBB6C8}" presName="hierChild5" presStyleCnt="0"/>
      <dgm:spPr/>
    </dgm:pt>
    <dgm:pt modelId="{03DB5F1C-001D-433C-B095-3EEE364A1EE3}" type="pres">
      <dgm:prSet presAssocID="{A70EBABC-F01F-40B5-BD20-7AD731471613}" presName="Name10" presStyleLbl="parChTrans1D2" presStyleIdx="1" presStyleCnt="2"/>
      <dgm:spPr/>
    </dgm:pt>
    <dgm:pt modelId="{F8B3E74F-E4EB-48AB-B3C1-4540D1922175}" type="pres">
      <dgm:prSet presAssocID="{6C048AE0-A63B-4CB4-99CC-A90353770AC3}" presName="hierRoot2" presStyleCnt="0"/>
      <dgm:spPr/>
    </dgm:pt>
    <dgm:pt modelId="{3277872A-3472-4B1F-8CD9-0240C99270B6}" type="pres">
      <dgm:prSet presAssocID="{6C048AE0-A63B-4CB4-99CC-A90353770AC3}" presName="composite2" presStyleCnt="0"/>
      <dgm:spPr/>
    </dgm:pt>
    <dgm:pt modelId="{5C97611C-523F-49EE-9227-A07FE0000181}" type="pres">
      <dgm:prSet presAssocID="{6C048AE0-A63B-4CB4-99CC-A90353770AC3}" presName="image2" presStyleLbl="node2" presStyleIdx="1" presStyleCnt="2"/>
      <dgm:spPr/>
    </dgm:pt>
    <dgm:pt modelId="{E3F44076-013D-4197-87C7-80775F9834FC}" type="pres">
      <dgm:prSet presAssocID="{6C048AE0-A63B-4CB4-99CC-A90353770AC3}" presName="text2" presStyleLbl="revTx" presStyleIdx="8" presStyleCnt="15">
        <dgm:presLayoutVars>
          <dgm:chPref val="3"/>
        </dgm:presLayoutVars>
      </dgm:prSet>
      <dgm:spPr/>
    </dgm:pt>
    <dgm:pt modelId="{8CA46ED9-B113-4430-8370-6BEB82500301}" type="pres">
      <dgm:prSet presAssocID="{6C048AE0-A63B-4CB4-99CC-A90353770AC3}" presName="hierChild3" presStyleCnt="0"/>
      <dgm:spPr/>
    </dgm:pt>
    <dgm:pt modelId="{5D27FE2F-FFC8-413E-BCC8-29D4DE8A2FA9}" type="pres">
      <dgm:prSet presAssocID="{B64B4470-54C4-46D3-B556-12DF9FDE135A}" presName="Name17" presStyleLbl="parChTrans1D3" presStyleIdx="2" presStyleCnt="4"/>
      <dgm:spPr/>
    </dgm:pt>
    <dgm:pt modelId="{4F552E31-99C3-4FD0-ACBF-E662E9500691}" type="pres">
      <dgm:prSet presAssocID="{1F1731F7-603C-454D-B3AD-E2C610C649A5}" presName="hierRoot3" presStyleCnt="0"/>
      <dgm:spPr/>
    </dgm:pt>
    <dgm:pt modelId="{8819F49B-23DD-4027-BECE-575E920825E5}" type="pres">
      <dgm:prSet presAssocID="{1F1731F7-603C-454D-B3AD-E2C610C649A5}" presName="composite3" presStyleCnt="0"/>
      <dgm:spPr/>
    </dgm:pt>
    <dgm:pt modelId="{E488CEA1-EC3B-4F13-BB7C-4307ACD952D9}" type="pres">
      <dgm:prSet presAssocID="{1F1731F7-603C-454D-B3AD-E2C610C649A5}" presName="image3" presStyleLbl="node3" presStyleIdx="2" presStyleCnt="4"/>
      <dgm:spPr/>
    </dgm:pt>
    <dgm:pt modelId="{2D164EA3-A66F-4D6C-8463-991C7094B1B4}" type="pres">
      <dgm:prSet presAssocID="{1F1731F7-603C-454D-B3AD-E2C610C649A5}" presName="text3" presStyleLbl="revTx" presStyleIdx="9" presStyleCnt="15">
        <dgm:presLayoutVars>
          <dgm:chPref val="3"/>
        </dgm:presLayoutVars>
      </dgm:prSet>
      <dgm:spPr/>
    </dgm:pt>
    <dgm:pt modelId="{6A663C13-B487-4287-B038-6B2DAD78AA3D}" type="pres">
      <dgm:prSet presAssocID="{1F1731F7-603C-454D-B3AD-E2C610C649A5}" presName="hierChild4" presStyleCnt="0"/>
      <dgm:spPr/>
    </dgm:pt>
    <dgm:pt modelId="{8AD598E0-C2BC-46C5-A1AE-217722DDAABA}" type="pres">
      <dgm:prSet presAssocID="{D6A204F0-8C22-4B45-87CD-7CC39704073A}" presName="Name23" presStyleLbl="parChTrans1D4" presStyleIdx="4" presStyleCnt="8"/>
      <dgm:spPr/>
    </dgm:pt>
    <dgm:pt modelId="{AFAD4615-4371-42A2-A77D-BF50ABDD301B}" type="pres">
      <dgm:prSet presAssocID="{25EF0C71-D63D-49C7-92D1-F1BF6793DF08}" presName="hierRoot4" presStyleCnt="0"/>
      <dgm:spPr/>
    </dgm:pt>
    <dgm:pt modelId="{480FAFDB-4A23-4292-B6BB-1211BF4B8251}" type="pres">
      <dgm:prSet presAssocID="{25EF0C71-D63D-49C7-92D1-F1BF6793DF08}" presName="composite4" presStyleCnt="0"/>
      <dgm:spPr/>
    </dgm:pt>
    <dgm:pt modelId="{4CA4C680-0D4D-49B3-9B36-CE9ABE088FEB}" type="pres">
      <dgm:prSet presAssocID="{25EF0C71-D63D-49C7-92D1-F1BF6793DF08}" presName="image4" presStyleLbl="node4" presStyleIdx="4" presStyleCnt="8"/>
      <dgm:spPr/>
    </dgm:pt>
    <dgm:pt modelId="{8E05A4DF-B685-4E22-B293-855882E47BD1}" type="pres">
      <dgm:prSet presAssocID="{25EF0C71-D63D-49C7-92D1-F1BF6793DF08}" presName="text4" presStyleLbl="revTx" presStyleIdx="10" presStyleCnt="15">
        <dgm:presLayoutVars>
          <dgm:chPref val="3"/>
        </dgm:presLayoutVars>
      </dgm:prSet>
      <dgm:spPr/>
    </dgm:pt>
    <dgm:pt modelId="{F090FFDA-E03A-4193-A132-4BCB3CAB8A4B}" type="pres">
      <dgm:prSet presAssocID="{25EF0C71-D63D-49C7-92D1-F1BF6793DF08}" presName="hierChild5" presStyleCnt="0"/>
      <dgm:spPr/>
    </dgm:pt>
    <dgm:pt modelId="{6E223BFE-2795-4B62-8F41-B5145DF7FDA0}" type="pres">
      <dgm:prSet presAssocID="{F72A6F48-0AEB-43FC-8056-5E6C1E087A0A}" presName="Name23" presStyleLbl="parChTrans1D4" presStyleIdx="5" presStyleCnt="8"/>
      <dgm:spPr/>
    </dgm:pt>
    <dgm:pt modelId="{867CA7DC-528A-4214-810A-D15788FA4EB4}" type="pres">
      <dgm:prSet presAssocID="{9BDF53FC-B3B4-4010-81F8-EA176A70F6C4}" presName="hierRoot4" presStyleCnt="0"/>
      <dgm:spPr/>
    </dgm:pt>
    <dgm:pt modelId="{1FFFBD67-8B9F-450F-AF73-AC424A526C1A}" type="pres">
      <dgm:prSet presAssocID="{9BDF53FC-B3B4-4010-81F8-EA176A70F6C4}" presName="composite4" presStyleCnt="0"/>
      <dgm:spPr/>
    </dgm:pt>
    <dgm:pt modelId="{AAF03957-28E6-4902-8E5F-186382DA134E}" type="pres">
      <dgm:prSet presAssocID="{9BDF53FC-B3B4-4010-81F8-EA176A70F6C4}" presName="image4" presStyleLbl="node4" presStyleIdx="5" presStyleCnt="8"/>
      <dgm:spPr/>
    </dgm:pt>
    <dgm:pt modelId="{1A5C80CB-0464-4F62-89B6-E633B30C4FF7}" type="pres">
      <dgm:prSet presAssocID="{9BDF53FC-B3B4-4010-81F8-EA176A70F6C4}" presName="text4" presStyleLbl="revTx" presStyleIdx="11" presStyleCnt="15">
        <dgm:presLayoutVars>
          <dgm:chPref val="3"/>
        </dgm:presLayoutVars>
      </dgm:prSet>
      <dgm:spPr/>
    </dgm:pt>
    <dgm:pt modelId="{0CE73CB7-90D1-4CCD-B800-977E94C0CF14}" type="pres">
      <dgm:prSet presAssocID="{9BDF53FC-B3B4-4010-81F8-EA176A70F6C4}" presName="hierChild5" presStyleCnt="0"/>
      <dgm:spPr/>
    </dgm:pt>
    <dgm:pt modelId="{8C5F47D7-6CCC-4EFE-91DB-3420E0F4B87F}" type="pres">
      <dgm:prSet presAssocID="{DBFD1015-FACF-4446-854E-995C15880116}" presName="Name17" presStyleLbl="parChTrans1D3" presStyleIdx="3" presStyleCnt="4"/>
      <dgm:spPr/>
    </dgm:pt>
    <dgm:pt modelId="{04065494-26CA-46D0-87E0-CF5933970BB6}" type="pres">
      <dgm:prSet presAssocID="{B24BF9E9-7EE0-4014-910B-148E7176C57F}" presName="hierRoot3" presStyleCnt="0"/>
      <dgm:spPr/>
    </dgm:pt>
    <dgm:pt modelId="{C13F089D-0B59-44EB-BBE4-7ED2AE4DE010}" type="pres">
      <dgm:prSet presAssocID="{B24BF9E9-7EE0-4014-910B-148E7176C57F}" presName="composite3" presStyleCnt="0"/>
      <dgm:spPr/>
    </dgm:pt>
    <dgm:pt modelId="{5DA8615D-F2F6-4EFA-99CC-C9CBBB1F00B0}" type="pres">
      <dgm:prSet presAssocID="{B24BF9E9-7EE0-4014-910B-148E7176C57F}" presName="image3" presStyleLbl="node3" presStyleIdx="3" presStyleCnt="4"/>
      <dgm:spPr/>
    </dgm:pt>
    <dgm:pt modelId="{791AE6B0-D506-42E7-83FE-BD64F169B230}" type="pres">
      <dgm:prSet presAssocID="{B24BF9E9-7EE0-4014-910B-148E7176C57F}" presName="text3" presStyleLbl="revTx" presStyleIdx="12" presStyleCnt="15">
        <dgm:presLayoutVars>
          <dgm:chPref val="3"/>
        </dgm:presLayoutVars>
      </dgm:prSet>
      <dgm:spPr/>
    </dgm:pt>
    <dgm:pt modelId="{24189114-080C-4832-834B-CE45656DDB14}" type="pres">
      <dgm:prSet presAssocID="{B24BF9E9-7EE0-4014-910B-148E7176C57F}" presName="hierChild4" presStyleCnt="0"/>
      <dgm:spPr/>
    </dgm:pt>
    <dgm:pt modelId="{054E7FB7-760C-4AEB-A81D-E228B3784881}" type="pres">
      <dgm:prSet presAssocID="{AC7C6161-E496-46C0-8E91-1A5CE1263EF5}" presName="Name23" presStyleLbl="parChTrans1D4" presStyleIdx="6" presStyleCnt="8"/>
      <dgm:spPr/>
    </dgm:pt>
    <dgm:pt modelId="{8229B8FF-2BC6-46E7-8317-3E7537E614A5}" type="pres">
      <dgm:prSet presAssocID="{A8C39970-6D99-4E89-84C8-BE3FA12001B9}" presName="hierRoot4" presStyleCnt="0"/>
      <dgm:spPr/>
    </dgm:pt>
    <dgm:pt modelId="{FBC1562C-333A-4931-875A-D063DC722A82}" type="pres">
      <dgm:prSet presAssocID="{A8C39970-6D99-4E89-84C8-BE3FA12001B9}" presName="composite4" presStyleCnt="0"/>
      <dgm:spPr/>
    </dgm:pt>
    <dgm:pt modelId="{9EC201CD-E2A6-426F-A13B-AF6DBB06CB87}" type="pres">
      <dgm:prSet presAssocID="{A8C39970-6D99-4E89-84C8-BE3FA12001B9}" presName="image4" presStyleLbl="node4" presStyleIdx="6" presStyleCnt="8"/>
      <dgm:spPr/>
    </dgm:pt>
    <dgm:pt modelId="{CAAA176E-8034-403F-A0C7-8A1A3A7CAFF0}" type="pres">
      <dgm:prSet presAssocID="{A8C39970-6D99-4E89-84C8-BE3FA12001B9}" presName="text4" presStyleLbl="revTx" presStyleIdx="13" presStyleCnt="15">
        <dgm:presLayoutVars>
          <dgm:chPref val="3"/>
        </dgm:presLayoutVars>
      </dgm:prSet>
      <dgm:spPr/>
    </dgm:pt>
    <dgm:pt modelId="{22A27935-A8CE-4003-856E-6A02D1229C46}" type="pres">
      <dgm:prSet presAssocID="{A8C39970-6D99-4E89-84C8-BE3FA12001B9}" presName="hierChild5" presStyleCnt="0"/>
      <dgm:spPr/>
    </dgm:pt>
    <dgm:pt modelId="{C8BFDC8A-69C5-4084-BA9F-53447AAEB6FA}" type="pres">
      <dgm:prSet presAssocID="{222AF8E8-66A7-461B-8E78-0B5A938DFF08}" presName="Name23" presStyleLbl="parChTrans1D4" presStyleIdx="7" presStyleCnt="8"/>
      <dgm:spPr/>
    </dgm:pt>
    <dgm:pt modelId="{D31EF584-447A-4D05-AF35-BAA22F45E147}" type="pres">
      <dgm:prSet presAssocID="{3AB5F7F0-D4C3-45FD-B1A4-10A268B5F659}" presName="hierRoot4" presStyleCnt="0"/>
      <dgm:spPr/>
    </dgm:pt>
    <dgm:pt modelId="{D7D43724-7D68-4927-B30A-0C09F15618F1}" type="pres">
      <dgm:prSet presAssocID="{3AB5F7F0-D4C3-45FD-B1A4-10A268B5F659}" presName="composite4" presStyleCnt="0"/>
      <dgm:spPr/>
    </dgm:pt>
    <dgm:pt modelId="{D76F20D1-ECBC-4E55-A31E-80CC9B2E7385}" type="pres">
      <dgm:prSet presAssocID="{3AB5F7F0-D4C3-45FD-B1A4-10A268B5F659}" presName="image4" presStyleLbl="node4" presStyleIdx="7" presStyleCnt="8"/>
      <dgm:spPr/>
    </dgm:pt>
    <dgm:pt modelId="{51C1677F-5306-4789-AC7F-EB946D7BC5CB}" type="pres">
      <dgm:prSet presAssocID="{3AB5F7F0-D4C3-45FD-B1A4-10A268B5F659}" presName="text4" presStyleLbl="revTx" presStyleIdx="14" presStyleCnt="15">
        <dgm:presLayoutVars>
          <dgm:chPref val="3"/>
        </dgm:presLayoutVars>
      </dgm:prSet>
      <dgm:spPr/>
    </dgm:pt>
    <dgm:pt modelId="{DA1D556F-E9E5-40A6-909A-CE0AAEBE0599}" type="pres">
      <dgm:prSet presAssocID="{3AB5F7F0-D4C3-45FD-B1A4-10A268B5F659}" presName="hierChild5" presStyleCnt="0"/>
      <dgm:spPr/>
    </dgm:pt>
  </dgm:ptLst>
  <dgm:cxnLst>
    <dgm:cxn modelId="{2F152705-9775-474F-881A-54B572CE5874}" srcId="{1BCE0A93-BC6A-45A7-BE9A-88D5077E710D}" destId="{6C048AE0-A63B-4CB4-99CC-A90353770AC3}" srcOrd="1" destOrd="0" parTransId="{A70EBABC-F01F-40B5-BD20-7AD731471613}" sibTransId="{F485EBCF-9E3F-45DA-8E54-7095C375D5D0}"/>
    <dgm:cxn modelId="{CA68F314-503A-4AB4-9EC8-6261CB12C71C}" srcId="{1F1731F7-603C-454D-B3AD-E2C610C649A5}" destId="{9BDF53FC-B3B4-4010-81F8-EA176A70F6C4}" srcOrd="1" destOrd="0" parTransId="{F72A6F48-0AEB-43FC-8056-5E6C1E087A0A}" sibTransId="{278E2A65-2A00-4788-808C-221A8C7B9DD2}"/>
    <dgm:cxn modelId="{6E4F9716-BD8D-4D1E-838D-18745F74B54D}" srcId="{EFCEE325-D9DA-47FF-99B3-5D243AB697F0}" destId="{8D7E1D89-AD28-4D5A-8C25-A26534EBB6C8}" srcOrd="1" destOrd="0" parTransId="{275CB8A5-67A9-48AE-BF7C-5F4F0F02544E}" sibTransId="{F0CFCD58-F444-4025-A068-C3AE4C36732F}"/>
    <dgm:cxn modelId="{BB05E021-90E5-4064-8B8C-2A156E750AEA}" type="presOf" srcId="{222AF8E8-66A7-461B-8E78-0B5A938DFF08}" destId="{C8BFDC8A-69C5-4084-BA9F-53447AAEB6FA}" srcOrd="0" destOrd="0" presId="urn:microsoft.com/office/officeart/2009/layout/CirclePictureHierarchy"/>
    <dgm:cxn modelId="{34F7642F-A692-455C-B371-D1E10CD358E7}" srcId="{B24BF9E9-7EE0-4014-910B-148E7176C57F}" destId="{A8C39970-6D99-4E89-84C8-BE3FA12001B9}" srcOrd="0" destOrd="0" parTransId="{AC7C6161-E496-46C0-8E91-1A5CE1263EF5}" sibTransId="{02BED8F4-6153-42E9-9D0A-A30DC9356C4A}"/>
    <dgm:cxn modelId="{6A1A9D37-C5E9-4EBD-A3B5-1CB0D24CBC12}" srcId="{1F1731F7-603C-454D-B3AD-E2C610C649A5}" destId="{25EF0C71-D63D-49C7-92D1-F1BF6793DF08}" srcOrd="0" destOrd="0" parTransId="{D6A204F0-8C22-4B45-87CD-7CC39704073A}" sibTransId="{104D708F-EAE7-472B-B7A4-55E5C76D1517}"/>
    <dgm:cxn modelId="{7E23573C-B6AF-4E22-87D6-2092B6DD0EA2}" type="presOf" srcId="{D6A204F0-8C22-4B45-87CD-7CC39704073A}" destId="{8AD598E0-C2BC-46C5-A1AE-217722DDAABA}" srcOrd="0" destOrd="0" presId="urn:microsoft.com/office/officeart/2009/layout/CirclePictureHierarchy"/>
    <dgm:cxn modelId="{A9078E5E-40CB-430B-B535-D2E20B083E94}" type="presOf" srcId="{6C048AE0-A63B-4CB4-99CC-A90353770AC3}" destId="{E3F44076-013D-4197-87C7-80775F9834FC}" srcOrd="0" destOrd="0" presId="urn:microsoft.com/office/officeart/2009/layout/CirclePictureHierarchy"/>
    <dgm:cxn modelId="{EB9AB663-C86C-43C6-B62B-BC608E9597DA}" srcId="{EFCEE325-D9DA-47FF-99B3-5D243AB697F0}" destId="{F104F59C-274D-4E34-A520-DB8F30C6B9C8}" srcOrd="0" destOrd="0" parTransId="{3821EA53-0CE9-4046-A1D8-CFA29483087B}" sibTransId="{82F902C7-9CD3-49DB-A922-03076FB7C2C5}"/>
    <dgm:cxn modelId="{2C17F244-CCA2-4DC0-8687-D50E382B6CC1}" type="presOf" srcId="{DBFD1015-FACF-4446-854E-995C15880116}" destId="{8C5F47D7-6CCC-4EFE-91DB-3420E0F4B87F}" srcOrd="0" destOrd="0" presId="urn:microsoft.com/office/officeart/2009/layout/CirclePictureHierarchy"/>
    <dgm:cxn modelId="{A359F644-C0A5-4F5D-A868-BCAD191BEBDA}" type="presOf" srcId="{4C94D288-9267-4529-9F46-967911D51952}" destId="{58E01688-3939-4892-9FD0-FB63B4A88FA2}" srcOrd="0" destOrd="0" presId="urn:microsoft.com/office/officeart/2009/layout/CirclePictureHierarchy"/>
    <dgm:cxn modelId="{4E053566-2779-4DF6-BB49-A47399DE9A85}" type="presOf" srcId="{AC7C6161-E496-46C0-8E91-1A5CE1263EF5}" destId="{054E7FB7-760C-4AEB-A81D-E228B3784881}" srcOrd="0" destOrd="0" presId="urn:microsoft.com/office/officeart/2009/layout/CirclePictureHierarchy"/>
    <dgm:cxn modelId="{F3567A47-681D-4762-B200-71974E08F29C}" type="presOf" srcId="{B24BF9E9-7EE0-4014-910B-148E7176C57F}" destId="{791AE6B0-D506-42E7-83FE-BD64F169B230}" srcOrd="0" destOrd="0" presId="urn:microsoft.com/office/officeart/2009/layout/CirclePictureHierarchy"/>
    <dgm:cxn modelId="{313BD367-8684-47C8-871F-D38CD258559D}" type="presOf" srcId="{92E6D05C-29A1-4A20-AF67-7CD354F50E6D}" destId="{37E9BF4F-368E-43B4-B061-CD1E32F68219}" srcOrd="0" destOrd="0" presId="urn:microsoft.com/office/officeart/2009/layout/CirclePictureHierarchy"/>
    <dgm:cxn modelId="{0DFE3972-542B-4280-AF41-5FB2CC9554BB}" srcId="{A1F814A9-9E94-43AC-80BD-4F7B21A81085}" destId="{3F026675-CF79-4220-8BB4-2F0AD7AE191F}" srcOrd="1" destOrd="0" parTransId="{DBDE4997-76C6-4393-AED9-B854C6FFFF37}" sibTransId="{21083FD7-C88D-4722-AC33-15B02C368615}"/>
    <dgm:cxn modelId="{D2F05077-8BFD-41AA-9E3A-8696D0525330}" srcId="{6C048AE0-A63B-4CB4-99CC-A90353770AC3}" destId="{B24BF9E9-7EE0-4014-910B-148E7176C57F}" srcOrd="1" destOrd="0" parTransId="{DBFD1015-FACF-4446-854E-995C15880116}" sibTransId="{403A7570-42C8-4408-81DA-8C238280CC74}"/>
    <dgm:cxn modelId="{ABE0B657-7568-4614-A9FA-8DAF709E0BCB}" srcId="{6C048AE0-A63B-4CB4-99CC-A90353770AC3}" destId="{1F1731F7-603C-454D-B3AD-E2C610C649A5}" srcOrd="0" destOrd="0" parTransId="{B64B4470-54C4-46D3-B556-12DF9FDE135A}" sibTransId="{99C6C402-C772-4188-93B7-90CC8552D798}"/>
    <dgm:cxn modelId="{BF36547F-3533-4496-A9AA-3AABF4922BB5}" type="presOf" srcId="{3AB5F7F0-D4C3-45FD-B1A4-10A268B5F659}" destId="{51C1677F-5306-4789-AC7F-EB946D7BC5CB}" srcOrd="0" destOrd="0" presId="urn:microsoft.com/office/officeart/2009/layout/CirclePictureHierarchy"/>
    <dgm:cxn modelId="{20549A80-7C20-4C5E-8DA4-3D74545EB42C}" type="presOf" srcId="{A1F814A9-9E94-43AC-80BD-4F7B21A81085}" destId="{B0DC3B21-2018-41E7-9516-7D324E66E0D0}" srcOrd="0" destOrd="0" presId="urn:microsoft.com/office/officeart/2009/layout/CirclePictureHierarchy"/>
    <dgm:cxn modelId="{BD557587-2D83-42CA-AF69-E23A2599959E}" type="presOf" srcId="{B76AFFAA-918E-43A2-B52A-D248F4E6FB47}" destId="{C76D4997-5316-4523-8C70-24E79A7C9F76}" srcOrd="0" destOrd="0" presId="urn:microsoft.com/office/officeart/2009/layout/CirclePictureHierarchy"/>
    <dgm:cxn modelId="{2D0F1A8A-6964-4157-976C-556F2BBD9AF3}" type="presOf" srcId="{2C30E9BB-1F61-4452-97A5-6E7A64B86C5F}" destId="{BA49270E-B0DB-4C9B-B411-62263468CE30}" srcOrd="0" destOrd="0" presId="urn:microsoft.com/office/officeart/2009/layout/CirclePictureHierarchy"/>
    <dgm:cxn modelId="{3AC1788B-1240-4476-9F82-68AD01E2EFCC}" type="presOf" srcId="{2E25209B-43AF-4167-B87D-9134F3F1A754}" destId="{3D649092-B6EA-4987-8291-C32D439C5300}" srcOrd="0" destOrd="0" presId="urn:microsoft.com/office/officeart/2009/layout/CirclePictureHierarchy"/>
    <dgm:cxn modelId="{15DC7D8D-3FBF-42ED-BF9C-54F3A57598F0}" srcId="{2E25209B-43AF-4167-B87D-9134F3F1A754}" destId="{1BCE0A93-BC6A-45A7-BE9A-88D5077E710D}" srcOrd="0" destOrd="0" parTransId="{FEEE518C-5448-4314-BB39-811E418D6E3E}" sibTransId="{5344E039-BFE9-4FB3-AA1E-800EBC32F4BD}"/>
    <dgm:cxn modelId="{6BC3DF8D-27F0-4B82-B299-CF0DECD14FDB}" type="presOf" srcId="{B64B4470-54C4-46D3-B556-12DF9FDE135A}" destId="{5D27FE2F-FFC8-413E-BCC8-29D4DE8A2FA9}" srcOrd="0" destOrd="0" presId="urn:microsoft.com/office/officeart/2009/layout/CirclePictureHierarchy"/>
    <dgm:cxn modelId="{A63B0896-3906-4D44-AAB2-4BDF9CA412F2}" type="presOf" srcId="{9BDF53FC-B3B4-4010-81F8-EA176A70F6C4}" destId="{1A5C80CB-0464-4F62-89B6-E633B30C4FF7}" srcOrd="0" destOrd="0" presId="urn:microsoft.com/office/officeart/2009/layout/CirclePictureHierarchy"/>
    <dgm:cxn modelId="{6AA0DE9C-A994-489B-A8A2-3E451A6300AD}" type="presOf" srcId="{F72A6F48-0AEB-43FC-8056-5E6C1E087A0A}" destId="{6E223BFE-2795-4B62-8F41-B5145DF7FDA0}" srcOrd="0" destOrd="0" presId="urn:microsoft.com/office/officeart/2009/layout/CirclePictureHierarchy"/>
    <dgm:cxn modelId="{DE82A4A0-FACC-4C07-95C6-8616BB2A0EBB}" type="presOf" srcId="{8D7E1D89-AD28-4D5A-8C25-A26534EBB6C8}" destId="{EFDCDD6B-834B-4C1F-B5B1-D0323A542F72}" srcOrd="0" destOrd="0" presId="urn:microsoft.com/office/officeart/2009/layout/CirclePictureHierarchy"/>
    <dgm:cxn modelId="{4AC60CA5-52C0-4402-9C73-D2EF429F9A90}" srcId="{A1F814A9-9E94-43AC-80BD-4F7B21A81085}" destId="{DB9F3BEF-5612-4963-83AC-666FE960DFBC}" srcOrd="0" destOrd="0" parTransId="{2C30E9BB-1F61-4452-97A5-6E7A64B86C5F}" sibTransId="{A35943AA-2839-4864-ACF3-2956B9AAB3FE}"/>
    <dgm:cxn modelId="{7AD4AFAD-AA7A-4AAC-AC60-0B65CAA1AABC}" type="presOf" srcId="{F104F59C-274D-4E34-A520-DB8F30C6B9C8}" destId="{BE23D2D6-FC9D-4711-9823-4B12795BDB03}" srcOrd="0" destOrd="0" presId="urn:microsoft.com/office/officeart/2009/layout/CirclePictureHierarchy"/>
    <dgm:cxn modelId="{3A31A1B3-11FF-4149-916E-82BF15980244}" type="presOf" srcId="{25EF0C71-D63D-49C7-92D1-F1BF6793DF08}" destId="{8E05A4DF-B685-4E22-B293-855882E47BD1}" srcOrd="0" destOrd="0" presId="urn:microsoft.com/office/officeart/2009/layout/CirclePictureHierarchy"/>
    <dgm:cxn modelId="{C83E7ABC-2638-47FA-AADF-5522694B4189}" srcId="{B76AFFAA-918E-43A2-B52A-D248F4E6FB47}" destId="{EFCEE325-D9DA-47FF-99B3-5D243AB697F0}" srcOrd="1" destOrd="0" parTransId="{92E6D05C-29A1-4A20-AF67-7CD354F50E6D}" sibTransId="{71E48DF8-B18B-4744-A289-EC227AEDADA7}"/>
    <dgm:cxn modelId="{D7C483BC-0957-4ECF-A2E3-22BA31096B44}" type="presOf" srcId="{DB9F3BEF-5612-4963-83AC-666FE960DFBC}" destId="{98691C21-BB95-41EB-9B8B-FC269FE5307F}" srcOrd="0" destOrd="0" presId="urn:microsoft.com/office/officeart/2009/layout/CirclePictureHierarchy"/>
    <dgm:cxn modelId="{23D4FBBE-0F5A-4ED7-B94B-477DF1236155}" type="presOf" srcId="{DBDE4997-76C6-4393-AED9-B854C6FFFF37}" destId="{6BE1FE61-9F6B-4E77-A82E-9B58FA203488}" srcOrd="0" destOrd="0" presId="urn:microsoft.com/office/officeart/2009/layout/CirclePictureHierarchy"/>
    <dgm:cxn modelId="{739A8FC0-1788-4C29-AEC5-961DEDF7B928}" type="presOf" srcId="{EFCEE325-D9DA-47FF-99B3-5D243AB697F0}" destId="{6751FE80-4FEE-49BE-93C7-B598DEFA572E}" srcOrd="0" destOrd="0" presId="urn:microsoft.com/office/officeart/2009/layout/CirclePictureHierarchy"/>
    <dgm:cxn modelId="{E93F65C1-CF25-4390-A3F4-E69FAC48335B}" srcId="{B24BF9E9-7EE0-4014-910B-148E7176C57F}" destId="{3AB5F7F0-D4C3-45FD-B1A4-10A268B5F659}" srcOrd="1" destOrd="0" parTransId="{222AF8E8-66A7-461B-8E78-0B5A938DFF08}" sibTransId="{6392A2F6-5910-4627-A0CC-7D049F4CA155}"/>
    <dgm:cxn modelId="{ED66EDC2-1323-4A94-BBD7-CEE4259E0D68}" srcId="{1BCE0A93-BC6A-45A7-BE9A-88D5077E710D}" destId="{B76AFFAA-918E-43A2-B52A-D248F4E6FB47}" srcOrd="0" destOrd="0" parTransId="{6D81CBF8-F293-4682-8795-B3B72D39EA5F}" sibTransId="{D222F415-EAB6-4A37-A162-8015011CE4AE}"/>
    <dgm:cxn modelId="{989984C7-43F3-493F-B40F-39700524131A}" type="presOf" srcId="{A70EBABC-F01F-40B5-BD20-7AD731471613}" destId="{03DB5F1C-001D-433C-B095-3EEE364A1EE3}" srcOrd="0" destOrd="0" presId="urn:microsoft.com/office/officeart/2009/layout/CirclePictureHierarchy"/>
    <dgm:cxn modelId="{9BF20DC8-5B46-4363-9B48-8CF51A64EF19}" type="presOf" srcId="{1F1731F7-603C-454D-B3AD-E2C610C649A5}" destId="{2D164EA3-A66F-4D6C-8463-991C7094B1B4}" srcOrd="0" destOrd="0" presId="urn:microsoft.com/office/officeart/2009/layout/CirclePictureHierarchy"/>
    <dgm:cxn modelId="{873E01D9-5203-4461-AFCC-BF80AD4D11A5}" srcId="{B76AFFAA-918E-43A2-B52A-D248F4E6FB47}" destId="{A1F814A9-9E94-43AC-80BD-4F7B21A81085}" srcOrd="0" destOrd="0" parTransId="{4C94D288-9267-4529-9F46-967911D51952}" sibTransId="{3A7CE578-4880-4F5F-A143-D80BD8AE66F5}"/>
    <dgm:cxn modelId="{C3BB32E0-ED3B-42E8-AABF-A0B24DFC3ACC}" type="presOf" srcId="{3F026675-CF79-4220-8BB4-2F0AD7AE191F}" destId="{D8CF0871-26A2-4940-A462-B0580686E60D}" srcOrd="0" destOrd="0" presId="urn:microsoft.com/office/officeart/2009/layout/CirclePictureHierarchy"/>
    <dgm:cxn modelId="{129577E9-50A6-40BC-84CC-4554AF64E094}" type="presOf" srcId="{3821EA53-0CE9-4046-A1D8-CFA29483087B}" destId="{188C9747-5692-432D-A2C9-66BF39074EE0}" srcOrd="0" destOrd="0" presId="urn:microsoft.com/office/officeart/2009/layout/CirclePictureHierarchy"/>
    <dgm:cxn modelId="{CF5379EC-9F9D-468C-B3E1-C202CCCB7599}" type="presOf" srcId="{275CB8A5-67A9-48AE-BF7C-5F4F0F02544E}" destId="{1B35A112-10ED-4BAB-A125-B9F7420EE014}" srcOrd="0" destOrd="0" presId="urn:microsoft.com/office/officeart/2009/layout/CirclePictureHierarchy"/>
    <dgm:cxn modelId="{AED6E5F1-9DB7-4924-8913-873886D9F1D9}" type="presOf" srcId="{6D81CBF8-F293-4682-8795-B3B72D39EA5F}" destId="{2138C6CA-4DCD-4EA2-A076-B9AC054DB62F}" srcOrd="0" destOrd="0" presId="urn:microsoft.com/office/officeart/2009/layout/CirclePictureHierarchy"/>
    <dgm:cxn modelId="{8150CBF3-40E5-4810-82C9-B13465E6CB54}" type="presOf" srcId="{1BCE0A93-BC6A-45A7-BE9A-88D5077E710D}" destId="{B44B2ED2-0CB8-4B11-827E-D0860C48BD8E}" srcOrd="0" destOrd="0" presId="urn:microsoft.com/office/officeart/2009/layout/CirclePictureHierarchy"/>
    <dgm:cxn modelId="{012031FA-3C91-4A92-9E2A-4895B7DA9E29}" type="presOf" srcId="{A8C39970-6D99-4E89-84C8-BE3FA12001B9}" destId="{CAAA176E-8034-403F-A0C7-8A1A3A7CAFF0}" srcOrd="0" destOrd="0" presId="urn:microsoft.com/office/officeart/2009/layout/CirclePictureHierarchy"/>
    <dgm:cxn modelId="{BF0E2A5D-6C06-4EC2-B103-2611F2EB0399}" type="presParOf" srcId="{3D649092-B6EA-4987-8291-C32D439C5300}" destId="{135D0897-5597-46E5-9337-2BF4C8069B3D}" srcOrd="0" destOrd="0" presId="urn:microsoft.com/office/officeart/2009/layout/CirclePictureHierarchy"/>
    <dgm:cxn modelId="{B64E75A9-7064-4F0E-BC9F-ADCCA62E2F3F}" type="presParOf" srcId="{135D0897-5597-46E5-9337-2BF4C8069B3D}" destId="{DCC9142A-7837-4082-BB69-8ABC57908C7A}" srcOrd="0" destOrd="0" presId="urn:microsoft.com/office/officeart/2009/layout/CirclePictureHierarchy"/>
    <dgm:cxn modelId="{0C8095F9-5DC3-46C5-A381-F304BB638850}" type="presParOf" srcId="{DCC9142A-7837-4082-BB69-8ABC57908C7A}" destId="{CC99AA44-B465-4B02-9240-47CEF2B5DAFB}" srcOrd="0" destOrd="0" presId="urn:microsoft.com/office/officeart/2009/layout/CirclePictureHierarchy"/>
    <dgm:cxn modelId="{EF751B77-3D5A-4DA7-BB53-D5289B4C8FC7}" type="presParOf" srcId="{DCC9142A-7837-4082-BB69-8ABC57908C7A}" destId="{B44B2ED2-0CB8-4B11-827E-D0860C48BD8E}" srcOrd="1" destOrd="0" presId="urn:microsoft.com/office/officeart/2009/layout/CirclePictureHierarchy"/>
    <dgm:cxn modelId="{CDC4883A-41E2-4B9F-A089-0CD941D75099}" type="presParOf" srcId="{135D0897-5597-46E5-9337-2BF4C8069B3D}" destId="{E495EB36-37A2-486D-8464-8A66134F0184}" srcOrd="1" destOrd="0" presId="urn:microsoft.com/office/officeart/2009/layout/CirclePictureHierarchy"/>
    <dgm:cxn modelId="{4C8D9CFE-6E3E-478D-BBAB-90988E1AF183}" type="presParOf" srcId="{E495EB36-37A2-486D-8464-8A66134F0184}" destId="{2138C6CA-4DCD-4EA2-A076-B9AC054DB62F}" srcOrd="0" destOrd="0" presId="urn:microsoft.com/office/officeart/2009/layout/CirclePictureHierarchy"/>
    <dgm:cxn modelId="{45AF787B-5F05-4A23-B17D-8867A48847D4}" type="presParOf" srcId="{E495EB36-37A2-486D-8464-8A66134F0184}" destId="{255FA75B-1A97-4B78-882A-C8DE3AAD1D16}" srcOrd="1" destOrd="0" presId="urn:microsoft.com/office/officeart/2009/layout/CirclePictureHierarchy"/>
    <dgm:cxn modelId="{F9091BCB-73FC-4006-A068-184FB6DF4EC8}" type="presParOf" srcId="{255FA75B-1A97-4B78-882A-C8DE3AAD1D16}" destId="{CB542054-5832-46D8-9191-81C2D41D4EBD}" srcOrd="0" destOrd="0" presId="urn:microsoft.com/office/officeart/2009/layout/CirclePictureHierarchy"/>
    <dgm:cxn modelId="{2AB8B3DD-762E-4CD7-946E-EDBAFE690736}" type="presParOf" srcId="{CB542054-5832-46D8-9191-81C2D41D4EBD}" destId="{6DD729F9-9F89-4DC7-B139-93A5E2BDAC43}" srcOrd="0" destOrd="0" presId="urn:microsoft.com/office/officeart/2009/layout/CirclePictureHierarchy"/>
    <dgm:cxn modelId="{2139550A-02E0-4012-92EE-6E7AED03E678}" type="presParOf" srcId="{CB542054-5832-46D8-9191-81C2D41D4EBD}" destId="{C76D4997-5316-4523-8C70-24E79A7C9F76}" srcOrd="1" destOrd="0" presId="urn:microsoft.com/office/officeart/2009/layout/CirclePictureHierarchy"/>
    <dgm:cxn modelId="{E7D9A159-063D-45FF-9ADE-8B5A115869EC}" type="presParOf" srcId="{255FA75B-1A97-4B78-882A-C8DE3AAD1D16}" destId="{FA051338-5F37-4093-810C-0C8922C33D86}" srcOrd="1" destOrd="0" presId="urn:microsoft.com/office/officeart/2009/layout/CirclePictureHierarchy"/>
    <dgm:cxn modelId="{BFEB71F1-E434-4E1B-B026-E66E1FECFDB2}" type="presParOf" srcId="{FA051338-5F37-4093-810C-0C8922C33D86}" destId="{58E01688-3939-4892-9FD0-FB63B4A88FA2}" srcOrd="0" destOrd="0" presId="urn:microsoft.com/office/officeart/2009/layout/CirclePictureHierarchy"/>
    <dgm:cxn modelId="{C59C2C35-C237-4DAC-A0BD-8B3C5DBD83CC}" type="presParOf" srcId="{FA051338-5F37-4093-810C-0C8922C33D86}" destId="{CB472ACE-1B33-4710-91E0-2DCCC6EEF9B2}" srcOrd="1" destOrd="0" presId="urn:microsoft.com/office/officeart/2009/layout/CirclePictureHierarchy"/>
    <dgm:cxn modelId="{1D70A978-A2DD-4F01-B8E0-D83A1DAAB758}" type="presParOf" srcId="{CB472ACE-1B33-4710-91E0-2DCCC6EEF9B2}" destId="{B29CB625-5603-4754-B8F0-63207B23D397}" srcOrd="0" destOrd="0" presId="urn:microsoft.com/office/officeart/2009/layout/CirclePictureHierarchy"/>
    <dgm:cxn modelId="{93104A94-B4A9-4A88-AC6B-CD753D1099FD}" type="presParOf" srcId="{B29CB625-5603-4754-B8F0-63207B23D397}" destId="{67D689C3-D6E6-4873-932C-FFC77E85256C}" srcOrd="0" destOrd="0" presId="urn:microsoft.com/office/officeart/2009/layout/CirclePictureHierarchy"/>
    <dgm:cxn modelId="{AE5D1399-BF91-47B2-9B1F-CD190092860C}" type="presParOf" srcId="{B29CB625-5603-4754-B8F0-63207B23D397}" destId="{B0DC3B21-2018-41E7-9516-7D324E66E0D0}" srcOrd="1" destOrd="0" presId="urn:microsoft.com/office/officeart/2009/layout/CirclePictureHierarchy"/>
    <dgm:cxn modelId="{D9FFEAD0-0E50-443D-BF38-67915997BCD0}" type="presParOf" srcId="{CB472ACE-1B33-4710-91E0-2DCCC6EEF9B2}" destId="{BE8341C2-FD5A-497E-8E6B-7B34F4D6869A}" srcOrd="1" destOrd="0" presId="urn:microsoft.com/office/officeart/2009/layout/CirclePictureHierarchy"/>
    <dgm:cxn modelId="{CC933D92-0F47-405F-B277-C4C4FA8AB0F3}" type="presParOf" srcId="{BE8341C2-FD5A-497E-8E6B-7B34F4D6869A}" destId="{BA49270E-B0DB-4C9B-B411-62263468CE30}" srcOrd="0" destOrd="0" presId="urn:microsoft.com/office/officeart/2009/layout/CirclePictureHierarchy"/>
    <dgm:cxn modelId="{DC6076DC-4177-44C7-BBA7-D858B80E7C5C}" type="presParOf" srcId="{BE8341C2-FD5A-497E-8E6B-7B34F4D6869A}" destId="{9173C4D7-0F42-4F68-973A-9A02CDBEF3CD}" srcOrd="1" destOrd="0" presId="urn:microsoft.com/office/officeart/2009/layout/CirclePictureHierarchy"/>
    <dgm:cxn modelId="{B9146DDD-DA23-4D87-96CE-40B2D10B517E}" type="presParOf" srcId="{9173C4D7-0F42-4F68-973A-9A02CDBEF3CD}" destId="{8F81DC16-E594-4397-A351-5D90553943E9}" srcOrd="0" destOrd="0" presId="urn:microsoft.com/office/officeart/2009/layout/CirclePictureHierarchy"/>
    <dgm:cxn modelId="{D3D19F7F-2C4F-4F21-8E15-4C565F48662D}" type="presParOf" srcId="{8F81DC16-E594-4397-A351-5D90553943E9}" destId="{0C095C63-B20F-48D0-BBE3-FAF52168A06B}" srcOrd="0" destOrd="0" presId="urn:microsoft.com/office/officeart/2009/layout/CirclePictureHierarchy"/>
    <dgm:cxn modelId="{EAEE085A-8F9B-4847-A612-851E930D7C50}" type="presParOf" srcId="{8F81DC16-E594-4397-A351-5D90553943E9}" destId="{98691C21-BB95-41EB-9B8B-FC269FE5307F}" srcOrd="1" destOrd="0" presId="urn:microsoft.com/office/officeart/2009/layout/CirclePictureHierarchy"/>
    <dgm:cxn modelId="{3D977E26-B24B-4F64-9A32-75ED56138915}" type="presParOf" srcId="{9173C4D7-0F42-4F68-973A-9A02CDBEF3CD}" destId="{1172B9DA-8509-4BA9-9BB3-80ED0B8711A2}" srcOrd="1" destOrd="0" presId="urn:microsoft.com/office/officeart/2009/layout/CirclePictureHierarchy"/>
    <dgm:cxn modelId="{79856274-F615-46ED-8302-124E230DD169}" type="presParOf" srcId="{BE8341C2-FD5A-497E-8E6B-7B34F4D6869A}" destId="{6BE1FE61-9F6B-4E77-A82E-9B58FA203488}" srcOrd="2" destOrd="0" presId="urn:microsoft.com/office/officeart/2009/layout/CirclePictureHierarchy"/>
    <dgm:cxn modelId="{969E9843-A5D7-4DC3-A65A-8D612B531BE5}" type="presParOf" srcId="{BE8341C2-FD5A-497E-8E6B-7B34F4D6869A}" destId="{F6172402-4B0D-4EBF-B650-23795A9E20D4}" srcOrd="3" destOrd="0" presId="urn:microsoft.com/office/officeart/2009/layout/CirclePictureHierarchy"/>
    <dgm:cxn modelId="{E5BA959B-03A5-4E5C-98CA-45142A86A1F7}" type="presParOf" srcId="{F6172402-4B0D-4EBF-B650-23795A9E20D4}" destId="{CAFB61F6-766A-4B69-87A1-E195593442E1}" srcOrd="0" destOrd="0" presId="urn:microsoft.com/office/officeart/2009/layout/CirclePictureHierarchy"/>
    <dgm:cxn modelId="{92031A27-6C7F-4315-9098-77EC73932ADE}" type="presParOf" srcId="{CAFB61F6-766A-4B69-87A1-E195593442E1}" destId="{FDC264C2-4653-4D98-B3F7-A34DD85B03DE}" srcOrd="0" destOrd="0" presId="urn:microsoft.com/office/officeart/2009/layout/CirclePictureHierarchy"/>
    <dgm:cxn modelId="{A1734C12-12B3-48B4-9BE7-5CA4B702EE37}" type="presParOf" srcId="{CAFB61F6-766A-4B69-87A1-E195593442E1}" destId="{D8CF0871-26A2-4940-A462-B0580686E60D}" srcOrd="1" destOrd="0" presId="urn:microsoft.com/office/officeart/2009/layout/CirclePictureHierarchy"/>
    <dgm:cxn modelId="{4B2AC0CA-B898-4162-9C40-C4B1CD639203}" type="presParOf" srcId="{F6172402-4B0D-4EBF-B650-23795A9E20D4}" destId="{064A16E3-204F-4167-BF2D-DAA95A23E48D}" srcOrd="1" destOrd="0" presId="urn:microsoft.com/office/officeart/2009/layout/CirclePictureHierarchy"/>
    <dgm:cxn modelId="{0A78BD15-8516-43B4-BE01-72D1426C9FC8}" type="presParOf" srcId="{FA051338-5F37-4093-810C-0C8922C33D86}" destId="{37E9BF4F-368E-43B4-B061-CD1E32F68219}" srcOrd="2" destOrd="0" presId="urn:microsoft.com/office/officeart/2009/layout/CirclePictureHierarchy"/>
    <dgm:cxn modelId="{4A1A7F72-1D0B-4F03-8432-CF6E76D263EE}" type="presParOf" srcId="{FA051338-5F37-4093-810C-0C8922C33D86}" destId="{E8FC6CCC-3FED-4515-A997-FF7376BCAF5D}" srcOrd="3" destOrd="0" presId="urn:microsoft.com/office/officeart/2009/layout/CirclePictureHierarchy"/>
    <dgm:cxn modelId="{C3777744-9480-424F-A1C4-5A711F7BFC5B}" type="presParOf" srcId="{E8FC6CCC-3FED-4515-A997-FF7376BCAF5D}" destId="{B124A6DE-71DC-4076-B808-8E307C50AEA3}" srcOrd="0" destOrd="0" presId="urn:microsoft.com/office/officeart/2009/layout/CirclePictureHierarchy"/>
    <dgm:cxn modelId="{A0C0AE6E-B1D6-45A4-93CD-A0EC9B1C7FAC}" type="presParOf" srcId="{B124A6DE-71DC-4076-B808-8E307C50AEA3}" destId="{FA6A0324-11F9-48CB-A58C-73CCB8E49195}" srcOrd="0" destOrd="0" presId="urn:microsoft.com/office/officeart/2009/layout/CirclePictureHierarchy"/>
    <dgm:cxn modelId="{CEFD516F-DB6E-42A2-9B4B-1F14B03941A1}" type="presParOf" srcId="{B124A6DE-71DC-4076-B808-8E307C50AEA3}" destId="{6751FE80-4FEE-49BE-93C7-B598DEFA572E}" srcOrd="1" destOrd="0" presId="urn:microsoft.com/office/officeart/2009/layout/CirclePictureHierarchy"/>
    <dgm:cxn modelId="{CF2F2013-7639-4343-A10E-D994D47938BF}" type="presParOf" srcId="{E8FC6CCC-3FED-4515-A997-FF7376BCAF5D}" destId="{6798BC96-9A1D-4B1B-967C-9F205C67A95D}" srcOrd="1" destOrd="0" presId="urn:microsoft.com/office/officeart/2009/layout/CirclePictureHierarchy"/>
    <dgm:cxn modelId="{E890D8BC-350E-47DB-AE20-EB38B8A9973F}" type="presParOf" srcId="{6798BC96-9A1D-4B1B-967C-9F205C67A95D}" destId="{188C9747-5692-432D-A2C9-66BF39074EE0}" srcOrd="0" destOrd="0" presId="urn:microsoft.com/office/officeart/2009/layout/CirclePictureHierarchy"/>
    <dgm:cxn modelId="{D1681FB1-7EC1-4312-8F7B-8596222C98DC}" type="presParOf" srcId="{6798BC96-9A1D-4B1B-967C-9F205C67A95D}" destId="{EB23AD1B-EEBF-4446-8E23-AB016E6169EA}" srcOrd="1" destOrd="0" presId="urn:microsoft.com/office/officeart/2009/layout/CirclePictureHierarchy"/>
    <dgm:cxn modelId="{0B852B3D-BB59-4E80-9515-CA3A52888F8C}" type="presParOf" srcId="{EB23AD1B-EEBF-4446-8E23-AB016E6169EA}" destId="{1238766F-FCDD-4D1B-A627-F45B2F0B7019}" srcOrd="0" destOrd="0" presId="urn:microsoft.com/office/officeart/2009/layout/CirclePictureHierarchy"/>
    <dgm:cxn modelId="{181C2690-F0A4-4ED9-BBCC-A268291B6474}" type="presParOf" srcId="{1238766F-FCDD-4D1B-A627-F45B2F0B7019}" destId="{6010909F-9ACF-4452-A14A-F4976BE13DC7}" srcOrd="0" destOrd="0" presId="urn:microsoft.com/office/officeart/2009/layout/CirclePictureHierarchy"/>
    <dgm:cxn modelId="{71FCB3F0-C0C6-44B5-82BC-21F344854D1C}" type="presParOf" srcId="{1238766F-FCDD-4D1B-A627-F45B2F0B7019}" destId="{BE23D2D6-FC9D-4711-9823-4B12795BDB03}" srcOrd="1" destOrd="0" presId="urn:microsoft.com/office/officeart/2009/layout/CirclePictureHierarchy"/>
    <dgm:cxn modelId="{E4E4A191-4608-4E58-A64C-7EBB7663AB59}" type="presParOf" srcId="{EB23AD1B-EEBF-4446-8E23-AB016E6169EA}" destId="{E3A66FB0-6301-4B05-9168-C579EB82302F}" srcOrd="1" destOrd="0" presId="urn:microsoft.com/office/officeart/2009/layout/CirclePictureHierarchy"/>
    <dgm:cxn modelId="{CE6C7AB4-2009-4B59-A984-EDB8516DBA76}" type="presParOf" srcId="{6798BC96-9A1D-4B1B-967C-9F205C67A95D}" destId="{1B35A112-10ED-4BAB-A125-B9F7420EE014}" srcOrd="2" destOrd="0" presId="urn:microsoft.com/office/officeart/2009/layout/CirclePictureHierarchy"/>
    <dgm:cxn modelId="{889EBB7F-84E0-4F0A-9907-74693472C8FD}" type="presParOf" srcId="{6798BC96-9A1D-4B1B-967C-9F205C67A95D}" destId="{B7D3184C-4547-48F6-A47F-D1F49E201A19}" srcOrd="3" destOrd="0" presId="urn:microsoft.com/office/officeart/2009/layout/CirclePictureHierarchy"/>
    <dgm:cxn modelId="{4B05C485-E2A0-4825-ADC1-35D4DFDD0A33}" type="presParOf" srcId="{B7D3184C-4547-48F6-A47F-D1F49E201A19}" destId="{F803E521-DB19-405F-B2D0-3627CC03222E}" srcOrd="0" destOrd="0" presId="urn:microsoft.com/office/officeart/2009/layout/CirclePictureHierarchy"/>
    <dgm:cxn modelId="{5B421F14-F35C-4C29-B352-DEB4D936CC8F}" type="presParOf" srcId="{F803E521-DB19-405F-B2D0-3627CC03222E}" destId="{BF8BCF01-3DA1-4B52-9441-72EE775C4407}" srcOrd="0" destOrd="0" presId="urn:microsoft.com/office/officeart/2009/layout/CirclePictureHierarchy"/>
    <dgm:cxn modelId="{6DAF0F85-0139-4D90-97D5-4E88A80D8669}" type="presParOf" srcId="{F803E521-DB19-405F-B2D0-3627CC03222E}" destId="{EFDCDD6B-834B-4C1F-B5B1-D0323A542F72}" srcOrd="1" destOrd="0" presId="urn:microsoft.com/office/officeart/2009/layout/CirclePictureHierarchy"/>
    <dgm:cxn modelId="{FE77F44B-9B6A-4185-9811-D434BDCC090A}" type="presParOf" srcId="{B7D3184C-4547-48F6-A47F-D1F49E201A19}" destId="{F82FC6A0-A93D-4A1F-84DB-6D06105607EE}" srcOrd="1" destOrd="0" presId="urn:microsoft.com/office/officeart/2009/layout/CirclePictureHierarchy"/>
    <dgm:cxn modelId="{04542B4B-B52A-469F-8D41-8A1197C55FC7}" type="presParOf" srcId="{E495EB36-37A2-486D-8464-8A66134F0184}" destId="{03DB5F1C-001D-433C-B095-3EEE364A1EE3}" srcOrd="2" destOrd="0" presId="urn:microsoft.com/office/officeart/2009/layout/CirclePictureHierarchy"/>
    <dgm:cxn modelId="{D49B2839-2C7C-435A-AC84-23BC296358AC}" type="presParOf" srcId="{E495EB36-37A2-486D-8464-8A66134F0184}" destId="{F8B3E74F-E4EB-48AB-B3C1-4540D1922175}" srcOrd="3" destOrd="0" presId="urn:microsoft.com/office/officeart/2009/layout/CirclePictureHierarchy"/>
    <dgm:cxn modelId="{14D3422C-E629-42A8-B05A-A64AB09867F8}" type="presParOf" srcId="{F8B3E74F-E4EB-48AB-B3C1-4540D1922175}" destId="{3277872A-3472-4B1F-8CD9-0240C99270B6}" srcOrd="0" destOrd="0" presId="urn:microsoft.com/office/officeart/2009/layout/CirclePictureHierarchy"/>
    <dgm:cxn modelId="{C9173A03-69FE-4C81-9BA3-1FF16443DC58}" type="presParOf" srcId="{3277872A-3472-4B1F-8CD9-0240C99270B6}" destId="{5C97611C-523F-49EE-9227-A07FE0000181}" srcOrd="0" destOrd="0" presId="urn:microsoft.com/office/officeart/2009/layout/CirclePictureHierarchy"/>
    <dgm:cxn modelId="{7416B867-36F3-4B17-95F2-00018FDFB605}" type="presParOf" srcId="{3277872A-3472-4B1F-8CD9-0240C99270B6}" destId="{E3F44076-013D-4197-87C7-80775F9834FC}" srcOrd="1" destOrd="0" presId="urn:microsoft.com/office/officeart/2009/layout/CirclePictureHierarchy"/>
    <dgm:cxn modelId="{005DCAB9-EDD2-4E9E-8502-539E3D0DC9C4}" type="presParOf" srcId="{F8B3E74F-E4EB-48AB-B3C1-4540D1922175}" destId="{8CA46ED9-B113-4430-8370-6BEB82500301}" srcOrd="1" destOrd="0" presId="urn:microsoft.com/office/officeart/2009/layout/CirclePictureHierarchy"/>
    <dgm:cxn modelId="{48CEA334-43CF-4E00-8650-3B1C3BF88A54}" type="presParOf" srcId="{8CA46ED9-B113-4430-8370-6BEB82500301}" destId="{5D27FE2F-FFC8-413E-BCC8-29D4DE8A2FA9}" srcOrd="0" destOrd="0" presId="urn:microsoft.com/office/officeart/2009/layout/CirclePictureHierarchy"/>
    <dgm:cxn modelId="{9DDDFF0A-22E3-43FD-BBF3-34B41E282E6D}" type="presParOf" srcId="{8CA46ED9-B113-4430-8370-6BEB82500301}" destId="{4F552E31-99C3-4FD0-ACBF-E662E9500691}" srcOrd="1" destOrd="0" presId="urn:microsoft.com/office/officeart/2009/layout/CirclePictureHierarchy"/>
    <dgm:cxn modelId="{56620EDF-103C-4638-874B-0A188DBF2083}" type="presParOf" srcId="{4F552E31-99C3-4FD0-ACBF-E662E9500691}" destId="{8819F49B-23DD-4027-BECE-575E920825E5}" srcOrd="0" destOrd="0" presId="urn:microsoft.com/office/officeart/2009/layout/CirclePictureHierarchy"/>
    <dgm:cxn modelId="{82B607F6-8F99-4A00-8B6B-1FA07455F48A}" type="presParOf" srcId="{8819F49B-23DD-4027-BECE-575E920825E5}" destId="{E488CEA1-EC3B-4F13-BB7C-4307ACD952D9}" srcOrd="0" destOrd="0" presId="urn:microsoft.com/office/officeart/2009/layout/CirclePictureHierarchy"/>
    <dgm:cxn modelId="{59928208-96B7-4010-A061-02C91BEBC9E8}" type="presParOf" srcId="{8819F49B-23DD-4027-BECE-575E920825E5}" destId="{2D164EA3-A66F-4D6C-8463-991C7094B1B4}" srcOrd="1" destOrd="0" presId="urn:microsoft.com/office/officeart/2009/layout/CirclePictureHierarchy"/>
    <dgm:cxn modelId="{E753E6F9-5F7C-4C0A-B257-CE5F398E2EB8}" type="presParOf" srcId="{4F552E31-99C3-4FD0-ACBF-E662E9500691}" destId="{6A663C13-B487-4287-B038-6B2DAD78AA3D}" srcOrd="1" destOrd="0" presId="urn:microsoft.com/office/officeart/2009/layout/CirclePictureHierarchy"/>
    <dgm:cxn modelId="{CC64C6FE-184A-4227-91CB-E3E84A4E46B9}" type="presParOf" srcId="{6A663C13-B487-4287-B038-6B2DAD78AA3D}" destId="{8AD598E0-C2BC-46C5-A1AE-217722DDAABA}" srcOrd="0" destOrd="0" presId="urn:microsoft.com/office/officeart/2009/layout/CirclePictureHierarchy"/>
    <dgm:cxn modelId="{83004C76-E545-4F3B-9233-2899D623675A}" type="presParOf" srcId="{6A663C13-B487-4287-B038-6B2DAD78AA3D}" destId="{AFAD4615-4371-42A2-A77D-BF50ABDD301B}" srcOrd="1" destOrd="0" presId="urn:microsoft.com/office/officeart/2009/layout/CirclePictureHierarchy"/>
    <dgm:cxn modelId="{7B440AB9-5571-4022-8F6A-9605BB20B671}" type="presParOf" srcId="{AFAD4615-4371-42A2-A77D-BF50ABDD301B}" destId="{480FAFDB-4A23-4292-B6BB-1211BF4B8251}" srcOrd="0" destOrd="0" presId="urn:microsoft.com/office/officeart/2009/layout/CirclePictureHierarchy"/>
    <dgm:cxn modelId="{C001D9A8-8217-4202-B206-4053876F243D}" type="presParOf" srcId="{480FAFDB-4A23-4292-B6BB-1211BF4B8251}" destId="{4CA4C680-0D4D-49B3-9B36-CE9ABE088FEB}" srcOrd="0" destOrd="0" presId="urn:microsoft.com/office/officeart/2009/layout/CirclePictureHierarchy"/>
    <dgm:cxn modelId="{870DDD88-7D89-4D36-B9E5-797E8FB4C5A3}" type="presParOf" srcId="{480FAFDB-4A23-4292-B6BB-1211BF4B8251}" destId="{8E05A4DF-B685-4E22-B293-855882E47BD1}" srcOrd="1" destOrd="0" presId="urn:microsoft.com/office/officeart/2009/layout/CirclePictureHierarchy"/>
    <dgm:cxn modelId="{5A5D54D7-8BDE-4083-8A70-5C87C8E5B2C2}" type="presParOf" srcId="{AFAD4615-4371-42A2-A77D-BF50ABDD301B}" destId="{F090FFDA-E03A-4193-A132-4BCB3CAB8A4B}" srcOrd="1" destOrd="0" presId="urn:microsoft.com/office/officeart/2009/layout/CirclePictureHierarchy"/>
    <dgm:cxn modelId="{210D7849-CAB4-4577-837E-74D4E3E698A3}" type="presParOf" srcId="{6A663C13-B487-4287-B038-6B2DAD78AA3D}" destId="{6E223BFE-2795-4B62-8F41-B5145DF7FDA0}" srcOrd="2" destOrd="0" presId="urn:microsoft.com/office/officeart/2009/layout/CirclePictureHierarchy"/>
    <dgm:cxn modelId="{CE4CCF08-536F-41E1-870D-FB3D5E072963}" type="presParOf" srcId="{6A663C13-B487-4287-B038-6B2DAD78AA3D}" destId="{867CA7DC-528A-4214-810A-D15788FA4EB4}" srcOrd="3" destOrd="0" presId="urn:microsoft.com/office/officeart/2009/layout/CirclePictureHierarchy"/>
    <dgm:cxn modelId="{E704B843-5C82-4F39-A31D-73ADE2F80928}" type="presParOf" srcId="{867CA7DC-528A-4214-810A-D15788FA4EB4}" destId="{1FFFBD67-8B9F-450F-AF73-AC424A526C1A}" srcOrd="0" destOrd="0" presId="urn:microsoft.com/office/officeart/2009/layout/CirclePictureHierarchy"/>
    <dgm:cxn modelId="{FD760367-F9F1-4C70-A1EC-35FDC9A17C91}" type="presParOf" srcId="{1FFFBD67-8B9F-450F-AF73-AC424A526C1A}" destId="{AAF03957-28E6-4902-8E5F-186382DA134E}" srcOrd="0" destOrd="0" presId="urn:microsoft.com/office/officeart/2009/layout/CirclePictureHierarchy"/>
    <dgm:cxn modelId="{A9354D98-6555-43B7-A93E-5AE8422012C1}" type="presParOf" srcId="{1FFFBD67-8B9F-450F-AF73-AC424A526C1A}" destId="{1A5C80CB-0464-4F62-89B6-E633B30C4FF7}" srcOrd="1" destOrd="0" presId="urn:microsoft.com/office/officeart/2009/layout/CirclePictureHierarchy"/>
    <dgm:cxn modelId="{301E5162-C6C4-4699-A3B7-6835242D1FAD}" type="presParOf" srcId="{867CA7DC-528A-4214-810A-D15788FA4EB4}" destId="{0CE73CB7-90D1-4CCD-B800-977E94C0CF14}" srcOrd="1" destOrd="0" presId="urn:microsoft.com/office/officeart/2009/layout/CirclePictureHierarchy"/>
    <dgm:cxn modelId="{9BF8A709-4866-47F8-BA8C-5F457983F110}" type="presParOf" srcId="{8CA46ED9-B113-4430-8370-6BEB82500301}" destId="{8C5F47D7-6CCC-4EFE-91DB-3420E0F4B87F}" srcOrd="2" destOrd="0" presId="urn:microsoft.com/office/officeart/2009/layout/CirclePictureHierarchy"/>
    <dgm:cxn modelId="{E3297B9D-32FB-4C10-8334-EDD0222C3D6D}" type="presParOf" srcId="{8CA46ED9-B113-4430-8370-6BEB82500301}" destId="{04065494-26CA-46D0-87E0-CF5933970BB6}" srcOrd="3" destOrd="0" presId="urn:microsoft.com/office/officeart/2009/layout/CirclePictureHierarchy"/>
    <dgm:cxn modelId="{EF12B430-D35C-42BD-8207-E70F1963A1A8}" type="presParOf" srcId="{04065494-26CA-46D0-87E0-CF5933970BB6}" destId="{C13F089D-0B59-44EB-BBE4-7ED2AE4DE010}" srcOrd="0" destOrd="0" presId="urn:microsoft.com/office/officeart/2009/layout/CirclePictureHierarchy"/>
    <dgm:cxn modelId="{01A7E7C0-22AF-4349-979B-59AE817D9278}" type="presParOf" srcId="{C13F089D-0B59-44EB-BBE4-7ED2AE4DE010}" destId="{5DA8615D-F2F6-4EFA-99CC-C9CBBB1F00B0}" srcOrd="0" destOrd="0" presId="urn:microsoft.com/office/officeart/2009/layout/CirclePictureHierarchy"/>
    <dgm:cxn modelId="{7EBF49D7-24AB-4C5B-BD8F-56760B173108}" type="presParOf" srcId="{C13F089D-0B59-44EB-BBE4-7ED2AE4DE010}" destId="{791AE6B0-D506-42E7-83FE-BD64F169B230}" srcOrd="1" destOrd="0" presId="urn:microsoft.com/office/officeart/2009/layout/CirclePictureHierarchy"/>
    <dgm:cxn modelId="{7D2F433B-0ED6-4145-8F39-0BC674CC0D78}" type="presParOf" srcId="{04065494-26CA-46D0-87E0-CF5933970BB6}" destId="{24189114-080C-4832-834B-CE45656DDB14}" srcOrd="1" destOrd="0" presId="urn:microsoft.com/office/officeart/2009/layout/CirclePictureHierarchy"/>
    <dgm:cxn modelId="{BD34F0AE-390F-4FC1-B60A-CE23F76357B6}" type="presParOf" srcId="{24189114-080C-4832-834B-CE45656DDB14}" destId="{054E7FB7-760C-4AEB-A81D-E228B3784881}" srcOrd="0" destOrd="0" presId="urn:microsoft.com/office/officeart/2009/layout/CirclePictureHierarchy"/>
    <dgm:cxn modelId="{8C33BE18-A98B-4805-8AE3-5E0CD6D421BD}" type="presParOf" srcId="{24189114-080C-4832-834B-CE45656DDB14}" destId="{8229B8FF-2BC6-46E7-8317-3E7537E614A5}" srcOrd="1" destOrd="0" presId="urn:microsoft.com/office/officeart/2009/layout/CirclePictureHierarchy"/>
    <dgm:cxn modelId="{3961A61B-3E00-47EC-A248-1008E84BB73B}" type="presParOf" srcId="{8229B8FF-2BC6-46E7-8317-3E7537E614A5}" destId="{FBC1562C-333A-4931-875A-D063DC722A82}" srcOrd="0" destOrd="0" presId="urn:microsoft.com/office/officeart/2009/layout/CirclePictureHierarchy"/>
    <dgm:cxn modelId="{C5CA64EF-8F58-49C5-B642-414C35C09113}" type="presParOf" srcId="{FBC1562C-333A-4931-875A-D063DC722A82}" destId="{9EC201CD-E2A6-426F-A13B-AF6DBB06CB87}" srcOrd="0" destOrd="0" presId="urn:microsoft.com/office/officeart/2009/layout/CirclePictureHierarchy"/>
    <dgm:cxn modelId="{EC7DF483-2A23-4CF0-A348-A746BCBB14EE}" type="presParOf" srcId="{FBC1562C-333A-4931-875A-D063DC722A82}" destId="{CAAA176E-8034-403F-A0C7-8A1A3A7CAFF0}" srcOrd="1" destOrd="0" presId="urn:microsoft.com/office/officeart/2009/layout/CirclePictureHierarchy"/>
    <dgm:cxn modelId="{C3583718-1A53-4961-A558-F9BCB95AA74E}" type="presParOf" srcId="{8229B8FF-2BC6-46E7-8317-3E7537E614A5}" destId="{22A27935-A8CE-4003-856E-6A02D1229C46}" srcOrd="1" destOrd="0" presId="urn:microsoft.com/office/officeart/2009/layout/CirclePictureHierarchy"/>
    <dgm:cxn modelId="{502F03E7-1445-436D-B305-F569CCF9A2B4}" type="presParOf" srcId="{24189114-080C-4832-834B-CE45656DDB14}" destId="{C8BFDC8A-69C5-4084-BA9F-53447AAEB6FA}" srcOrd="2" destOrd="0" presId="urn:microsoft.com/office/officeart/2009/layout/CirclePictureHierarchy"/>
    <dgm:cxn modelId="{DEAED472-B876-400F-A3AC-60D66EAB6C1E}" type="presParOf" srcId="{24189114-080C-4832-834B-CE45656DDB14}" destId="{D31EF584-447A-4D05-AF35-BAA22F45E147}" srcOrd="3" destOrd="0" presId="urn:microsoft.com/office/officeart/2009/layout/CirclePictureHierarchy"/>
    <dgm:cxn modelId="{0C5EBE23-5755-42C1-8BBD-058C716B6A27}" type="presParOf" srcId="{D31EF584-447A-4D05-AF35-BAA22F45E147}" destId="{D7D43724-7D68-4927-B30A-0C09F15618F1}" srcOrd="0" destOrd="0" presId="urn:microsoft.com/office/officeart/2009/layout/CirclePictureHierarchy"/>
    <dgm:cxn modelId="{AC63068E-9535-4CDC-B6A5-D69ECF9202FC}" type="presParOf" srcId="{D7D43724-7D68-4927-B30A-0C09F15618F1}" destId="{D76F20D1-ECBC-4E55-A31E-80CC9B2E7385}" srcOrd="0" destOrd="0" presId="urn:microsoft.com/office/officeart/2009/layout/CirclePictureHierarchy"/>
    <dgm:cxn modelId="{298804BC-9405-4D51-A922-95699AE46642}" type="presParOf" srcId="{D7D43724-7D68-4927-B30A-0C09F15618F1}" destId="{51C1677F-5306-4789-AC7F-EB946D7BC5CB}" srcOrd="1" destOrd="0" presId="urn:microsoft.com/office/officeart/2009/layout/CirclePictureHierarchy"/>
    <dgm:cxn modelId="{EACB0B0A-748A-4F56-B422-A465668FDCE9}" type="presParOf" srcId="{D31EF584-447A-4D05-AF35-BAA22F45E147}" destId="{DA1D556F-E9E5-40A6-909A-CE0AAEBE059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FDC8A-69C5-4084-BA9F-53447AAEB6FA}">
      <dsp:nvSpPr>
        <dsp:cNvPr id="0" name=""/>
        <dsp:cNvSpPr/>
      </dsp:nvSpPr>
      <dsp:spPr>
        <a:xfrm>
          <a:off x="4933107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369002" y="88323"/>
              </a:lnTo>
              <a:lnTo>
                <a:pt x="369002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E7FB7-760C-4AEB-A81D-E228B3784881}">
      <dsp:nvSpPr>
        <dsp:cNvPr id="0" name=""/>
        <dsp:cNvSpPr/>
      </dsp:nvSpPr>
      <dsp:spPr>
        <a:xfrm>
          <a:off x="4564104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369002" y="45720"/>
              </a:moveTo>
              <a:lnTo>
                <a:pt x="369002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F47D7-6CCC-4EFE-91DB-3420E0F4B87F}">
      <dsp:nvSpPr>
        <dsp:cNvPr id="0" name=""/>
        <dsp:cNvSpPr/>
      </dsp:nvSpPr>
      <dsp:spPr>
        <a:xfrm>
          <a:off x="4195102" y="1489688"/>
          <a:ext cx="7380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738005" y="88323"/>
              </a:lnTo>
              <a:lnTo>
                <a:pt x="738005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3BFE-2795-4B62-8F41-B5145DF7FDA0}">
      <dsp:nvSpPr>
        <dsp:cNvPr id="0" name=""/>
        <dsp:cNvSpPr/>
      </dsp:nvSpPr>
      <dsp:spPr>
        <a:xfrm>
          <a:off x="3457096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369002" y="88323"/>
              </a:lnTo>
              <a:lnTo>
                <a:pt x="369002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598E0-C2BC-46C5-A1AE-217722DDAABA}">
      <dsp:nvSpPr>
        <dsp:cNvPr id="0" name=""/>
        <dsp:cNvSpPr/>
      </dsp:nvSpPr>
      <dsp:spPr>
        <a:xfrm>
          <a:off x="3088094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369002" y="45720"/>
              </a:moveTo>
              <a:lnTo>
                <a:pt x="369002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7FE2F-FFC8-413E-BCC8-29D4DE8A2FA9}">
      <dsp:nvSpPr>
        <dsp:cNvPr id="0" name=""/>
        <dsp:cNvSpPr/>
      </dsp:nvSpPr>
      <dsp:spPr>
        <a:xfrm>
          <a:off x="3457096" y="1489688"/>
          <a:ext cx="738005" cy="91440"/>
        </a:xfrm>
        <a:custGeom>
          <a:avLst/>
          <a:gdLst/>
          <a:ahLst/>
          <a:cxnLst/>
          <a:rect l="0" t="0" r="0" b="0"/>
          <a:pathLst>
            <a:path>
              <a:moveTo>
                <a:pt x="738005" y="45720"/>
              </a:moveTo>
              <a:lnTo>
                <a:pt x="738005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B5F1C-001D-433C-B095-3EEE364A1EE3}">
      <dsp:nvSpPr>
        <dsp:cNvPr id="0" name=""/>
        <dsp:cNvSpPr/>
      </dsp:nvSpPr>
      <dsp:spPr>
        <a:xfrm>
          <a:off x="2719091" y="1136787"/>
          <a:ext cx="1476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1476010" y="88323"/>
              </a:lnTo>
              <a:lnTo>
                <a:pt x="147601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5A112-10ED-4BAB-A125-B9F7420EE014}">
      <dsp:nvSpPr>
        <dsp:cNvPr id="0" name=""/>
        <dsp:cNvSpPr/>
      </dsp:nvSpPr>
      <dsp:spPr>
        <a:xfrm>
          <a:off x="1981085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369002" y="88323"/>
              </a:lnTo>
              <a:lnTo>
                <a:pt x="369002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C9747-5692-432D-A2C9-66BF39074EE0}">
      <dsp:nvSpPr>
        <dsp:cNvPr id="0" name=""/>
        <dsp:cNvSpPr/>
      </dsp:nvSpPr>
      <dsp:spPr>
        <a:xfrm>
          <a:off x="1612083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369002" y="45720"/>
              </a:moveTo>
              <a:lnTo>
                <a:pt x="369002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9BF4F-368E-43B4-B061-CD1E32F68219}">
      <dsp:nvSpPr>
        <dsp:cNvPr id="0" name=""/>
        <dsp:cNvSpPr/>
      </dsp:nvSpPr>
      <dsp:spPr>
        <a:xfrm>
          <a:off x="1243080" y="1489688"/>
          <a:ext cx="7380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738005" y="88323"/>
              </a:lnTo>
              <a:lnTo>
                <a:pt x="738005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1FE61-9F6B-4E77-A82E-9B58FA203488}">
      <dsp:nvSpPr>
        <dsp:cNvPr id="0" name=""/>
        <dsp:cNvSpPr/>
      </dsp:nvSpPr>
      <dsp:spPr>
        <a:xfrm>
          <a:off x="505074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8323"/>
              </a:lnTo>
              <a:lnTo>
                <a:pt x="369002" y="88323"/>
              </a:lnTo>
              <a:lnTo>
                <a:pt x="369002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9270E-B0DB-4C9B-B411-62263468CE30}">
      <dsp:nvSpPr>
        <dsp:cNvPr id="0" name=""/>
        <dsp:cNvSpPr/>
      </dsp:nvSpPr>
      <dsp:spPr>
        <a:xfrm>
          <a:off x="136072" y="1842589"/>
          <a:ext cx="369002" cy="91440"/>
        </a:xfrm>
        <a:custGeom>
          <a:avLst/>
          <a:gdLst/>
          <a:ahLst/>
          <a:cxnLst/>
          <a:rect l="0" t="0" r="0" b="0"/>
          <a:pathLst>
            <a:path>
              <a:moveTo>
                <a:pt x="369002" y="45720"/>
              </a:moveTo>
              <a:lnTo>
                <a:pt x="369002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01688-3939-4892-9FD0-FB63B4A88FA2}">
      <dsp:nvSpPr>
        <dsp:cNvPr id="0" name=""/>
        <dsp:cNvSpPr/>
      </dsp:nvSpPr>
      <dsp:spPr>
        <a:xfrm>
          <a:off x="505074" y="1489688"/>
          <a:ext cx="738005" cy="91440"/>
        </a:xfrm>
        <a:custGeom>
          <a:avLst/>
          <a:gdLst/>
          <a:ahLst/>
          <a:cxnLst/>
          <a:rect l="0" t="0" r="0" b="0"/>
          <a:pathLst>
            <a:path>
              <a:moveTo>
                <a:pt x="738005" y="45720"/>
              </a:moveTo>
              <a:lnTo>
                <a:pt x="738005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8C6CA-4DCD-4EA2-A076-B9AC054DB62F}">
      <dsp:nvSpPr>
        <dsp:cNvPr id="0" name=""/>
        <dsp:cNvSpPr/>
      </dsp:nvSpPr>
      <dsp:spPr>
        <a:xfrm>
          <a:off x="1243080" y="1136787"/>
          <a:ext cx="1476010" cy="91440"/>
        </a:xfrm>
        <a:custGeom>
          <a:avLst/>
          <a:gdLst/>
          <a:ahLst/>
          <a:cxnLst/>
          <a:rect l="0" t="0" r="0" b="0"/>
          <a:pathLst>
            <a:path>
              <a:moveTo>
                <a:pt x="1476010" y="45720"/>
              </a:moveTo>
              <a:lnTo>
                <a:pt x="1476010" y="88323"/>
              </a:lnTo>
              <a:lnTo>
                <a:pt x="0" y="88323"/>
              </a:lnTo>
              <a:lnTo>
                <a:pt x="0" y="1302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AA44-B465-4B02-9240-47CEF2B5DAFB}">
      <dsp:nvSpPr>
        <dsp:cNvPr id="0" name=""/>
        <dsp:cNvSpPr/>
      </dsp:nvSpPr>
      <dsp:spPr>
        <a:xfrm>
          <a:off x="2584908" y="914141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4B2ED2-0CB8-4B11-827E-D0860C48BD8E}">
      <dsp:nvSpPr>
        <dsp:cNvPr id="0" name=""/>
        <dsp:cNvSpPr/>
      </dsp:nvSpPr>
      <dsp:spPr>
        <a:xfrm>
          <a:off x="2853274" y="913471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853274" y="913471"/>
        <a:ext cx="402548" cy="268365"/>
      </dsp:txXfrm>
    </dsp:sp>
    <dsp:sp modelId="{6DD729F9-9F89-4DC7-B139-93A5E2BDAC43}">
      <dsp:nvSpPr>
        <dsp:cNvPr id="0" name=""/>
        <dsp:cNvSpPr/>
      </dsp:nvSpPr>
      <dsp:spPr>
        <a:xfrm>
          <a:off x="1108897" y="1267042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D4997-5316-4523-8C70-24E79A7C9F76}">
      <dsp:nvSpPr>
        <dsp:cNvPr id="0" name=""/>
        <dsp:cNvSpPr/>
      </dsp:nvSpPr>
      <dsp:spPr>
        <a:xfrm>
          <a:off x="1377263" y="1266371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A1</a:t>
          </a:r>
        </a:p>
      </dsp:txBody>
      <dsp:txXfrm>
        <a:off x="1377263" y="1266371"/>
        <a:ext cx="402548" cy="268365"/>
      </dsp:txXfrm>
    </dsp:sp>
    <dsp:sp modelId="{67D689C3-D6E6-4873-932C-FFC77E85256C}">
      <dsp:nvSpPr>
        <dsp:cNvPr id="0" name=""/>
        <dsp:cNvSpPr/>
      </dsp:nvSpPr>
      <dsp:spPr>
        <a:xfrm>
          <a:off x="370892" y="1619943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DC3B21-2018-41E7-9516-7D324E66E0D0}">
      <dsp:nvSpPr>
        <dsp:cNvPr id="0" name=""/>
        <dsp:cNvSpPr/>
      </dsp:nvSpPr>
      <dsp:spPr>
        <a:xfrm>
          <a:off x="639257" y="1619272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B1</a:t>
          </a:r>
        </a:p>
      </dsp:txBody>
      <dsp:txXfrm>
        <a:off x="639257" y="1619272"/>
        <a:ext cx="402548" cy="268365"/>
      </dsp:txXfrm>
    </dsp:sp>
    <dsp:sp modelId="{0C095C63-B20F-48D0-BBE3-FAF52168A06B}">
      <dsp:nvSpPr>
        <dsp:cNvPr id="0" name=""/>
        <dsp:cNvSpPr/>
      </dsp:nvSpPr>
      <dsp:spPr>
        <a:xfrm>
          <a:off x="1889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691C21-BB95-41EB-9B8B-FC269FE5307F}">
      <dsp:nvSpPr>
        <dsp:cNvPr id="0" name=""/>
        <dsp:cNvSpPr/>
      </dsp:nvSpPr>
      <dsp:spPr>
        <a:xfrm>
          <a:off x="270255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C1</a:t>
          </a:r>
        </a:p>
      </dsp:txBody>
      <dsp:txXfrm>
        <a:off x="270255" y="1972173"/>
        <a:ext cx="402548" cy="268365"/>
      </dsp:txXfrm>
    </dsp:sp>
    <dsp:sp modelId="{FDC264C2-4653-4D98-B3F7-A34DD85B03DE}">
      <dsp:nvSpPr>
        <dsp:cNvPr id="0" name=""/>
        <dsp:cNvSpPr/>
      </dsp:nvSpPr>
      <dsp:spPr>
        <a:xfrm>
          <a:off x="739894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CF0871-26A2-4940-A462-B0580686E60D}">
      <dsp:nvSpPr>
        <dsp:cNvPr id="0" name=""/>
        <dsp:cNvSpPr/>
      </dsp:nvSpPr>
      <dsp:spPr>
        <a:xfrm>
          <a:off x="1008260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C2</a:t>
          </a:r>
        </a:p>
      </dsp:txBody>
      <dsp:txXfrm>
        <a:off x="1008260" y="1972173"/>
        <a:ext cx="402548" cy="268365"/>
      </dsp:txXfrm>
    </dsp:sp>
    <dsp:sp modelId="{FA6A0324-11F9-48CB-A58C-73CCB8E49195}">
      <dsp:nvSpPr>
        <dsp:cNvPr id="0" name=""/>
        <dsp:cNvSpPr/>
      </dsp:nvSpPr>
      <dsp:spPr>
        <a:xfrm>
          <a:off x="1846903" y="1619943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51FE80-4FEE-49BE-93C7-B598DEFA572E}">
      <dsp:nvSpPr>
        <dsp:cNvPr id="0" name=""/>
        <dsp:cNvSpPr/>
      </dsp:nvSpPr>
      <dsp:spPr>
        <a:xfrm>
          <a:off x="2115268" y="1619272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B2</a:t>
          </a:r>
        </a:p>
      </dsp:txBody>
      <dsp:txXfrm>
        <a:off x="2115268" y="1619272"/>
        <a:ext cx="402548" cy="268365"/>
      </dsp:txXfrm>
    </dsp:sp>
    <dsp:sp modelId="{6010909F-9ACF-4452-A14A-F4976BE13DC7}">
      <dsp:nvSpPr>
        <dsp:cNvPr id="0" name=""/>
        <dsp:cNvSpPr/>
      </dsp:nvSpPr>
      <dsp:spPr>
        <a:xfrm>
          <a:off x="1477900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23D2D6-FC9D-4711-9823-4B12795BDB03}">
      <dsp:nvSpPr>
        <dsp:cNvPr id="0" name=""/>
        <dsp:cNvSpPr/>
      </dsp:nvSpPr>
      <dsp:spPr>
        <a:xfrm>
          <a:off x="1746265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C1</a:t>
          </a:r>
        </a:p>
      </dsp:txBody>
      <dsp:txXfrm>
        <a:off x="1746265" y="1972173"/>
        <a:ext cx="402548" cy="268365"/>
      </dsp:txXfrm>
    </dsp:sp>
    <dsp:sp modelId="{BF8BCF01-3DA1-4B52-9441-72EE775C4407}">
      <dsp:nvSpPr>
        <dsp:cNvPr id="0" name=""/>
        <dsp:cNvSpPr/>
      </dsp:nvSpPr>
      <dsp:spPr>
        <a:xfrm>
          <a:off x="2215905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DCDD6B-834B-4C1F-B5B1-D0323A542F72}">
      <dsp:nvSpPr>
        <dsp:cNvPr id="0" name=""/>
        <dsp:cNvSpPr/>
      </dsp:nvSpPr>
      <dsp:spPr>
        <a:xfrm>
          <a:off x="2484271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C2</a:t>
          </a:r>
        </a:p>
      </dsp:txBody>
      <dsp:txXfrm>
        <a:off x="2484271" y="1972173"/>
        <a:ext cx="402548" cy="268365"/>
      </dsp:txXfrm>
    </dsp:sp>
    <dsp:sp modelId="{5C97611C-523F-49EE-9227-A07FE0000181}">
      <dsp:nvSpPr>
        <dsp:cNvPr id="0" name=""/>
        <dsp:cNvSpPr/>
      </dsp:nvSpPr>
      <dsp:spPr>
        <a:xfrm>
          <a:off x="4060919" y="1267042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F44076-013D-4197-87C7-80775F9834FC}">
      <dsp:nvSpPr>
        <dsp:cNvPr id="0" name=""/>
        <dsp:cNvSpPr/>
      </dsp:nvSpPr>
      <dsp:spPr>
        <a:xfrm>
          <a:off x="4329284" y="1266371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A2</a:t>
          </a:r>
        </a:p>
      </dsp:txBody>
      <dsp:txXfrm>
        <a:off x="4329284" y="1266371"/>
        <a:ext cx="402548" cy="268365"/>
      </dsp:txXfrm>
    </dsp:sp>
    <dsp:sp modelId="{E488CEA1-EC3B-4F13-BB7C-4307ACD952D9}">
      <dsp:nvSpPr>
        <dsp:cNvPr id="0" name=""/>
        <dsp:cNvSpPr/>
      </dsp:nvSpPr>
      <dsp:spPr>
        <a:xfrm>
          <a:off x="3322913" y="1619943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164EA3-A66F-4D6C-8463-991C7094B1B4}">
      <dsp:nvSpPr>
        <dsp:cNvPr id="0" name=""/>
        <dsp:cNvSpPr/>
      </dsp:nvSpPr>
      <dsp:spPr>
        <a:xfrm>
          <a:off x="3591279" y="1619272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B1</a:t>
          </a:r>
        </a:p>
      </dsp:txBody>
      <dsp:txXfrm>
        <a:off x="3591279" y="1619272"/>
        <a:ext cx="402548" cy="268365"/>
      </dsp:txXfrm>
    </dsp:sp>
    <dsp:sp modelId="{4CA4C680-0D4D-49B3-9B36-CE9ABE088FEB}">
      <dsp:nvSpPr>
        <dsp:cNvPr id="0" name=""/>
        <dsp:cNvSpPr/>
      </dsp:nvSpPr>
      <dsp:spPr>
        <a:xfrm>
          <a:off x="2953911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05A4DF-B685-4E22-B293-855882E47BD1}">
      <dsp:nvSpPr>
        <dsp:cNvPr id="0" name=""/>
        <dsp:cNvSpPr/>
      </dsp:nvSpPr>
      <dsp:spPr>
        <a:xfrm>
          <a:off x="3222276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C1</a:t>
          </a:r>
        </a:p>
      </dsp:txBody>
      <dsp:txXfrm>
        <a:off x="3222276" y="1972173"/>
        <a:ext cx="402548" cy="268365"/>
      </dsp:txXfrm>
    </dsp:sp>
    <dsp:sp modelId="{AAF03957-28E6-4902-8E5F-186382DA134E}">
      <dsp:nvSpPr>
        <dsp:cNvPr id="0" name=""/>
        <dsp:cNvSpPr/>
      </dsp:nvSpPr>
      <dsp:spPr>
        <a:xfrm>
          <a:off x="3691916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5C80CB-0464-4F62-89B6-E633B30C4FF7}">
      <dsp:nvSpPr>
        <dsp:cNvPr id="0" name=""/>
        <dsp:cNvSpPr/>
      </dsp:nvSpPr>
      <dsp:spPr>
        <a:xfrm>
          <a:off x="3960282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C2</a:t>
          </a:r>
        </a:p>
      </dsp:txBody>
      <dsp:txXfrm>
        <a:off x="3960282" y="1972173"/>
        <a:ext cx="402548" cy="268365"/>
      </dsp:txXfrm>
    </dsp:sp>
    <dsp:sp modelId="{5DA8615D-F2F6-4EFA-99CC-C9CBBB1F00B0}">
      <dsp:nvSpPr>
        <dsp:cNvPr id="0" name=""/>
        <dsp:cNvSpPr/>
      </dsp:nvSpPr>
      <dsp:spPr>
        <a:xfrm>
          <a:off x="4798924" y="1619943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1AE6B0-D506-42E7-83FE-BD64F169B230}">
      <dsp:nvSpPr>
        <dsp:cNvPr id="0" name=""/>
        <dsp:cNvSpPr/>
      </dsp:nvSpPr>
      <dsp:spPr>
        <a:xfrm>
          <a:off x="5067290" y="1619272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B2</a:t>
          </a:r>
        </a:p>
      </dsp:txBody>
      <dsp:txXfrm>
        <a:off x="5067290" y="1619272"/>
        <a:ext cx="402548" cy="268365"/>
      </dsp:txXfrm>
    </dsp:sp>
    <dsp:sp modelId="{9EC201CD-E2A6-426F-A13B-AF6DBB06CB87}">
      <dsp:nvSpPr>
        <dsp:cNvPr id="0" name=""/>
        <dsp:cNvSpPr/>
      </dsp:nvSpPr>
      <dsp:spPr>
        <a:xfrm>
          <a:off x="4429922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AA176E-8034-403F-A0C7-8A1A3A7CAFF0}">
      <dsp:nvSpPr>
        <dsp:cNvPr id="0" name=""/>
        <dsp:cNvSpPr/>
      </dsp:nvSpPr>
      <dsp:spPr>
        <a:xfrm>
          <a:off x="4698287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C1</a:t>
          </a:r>
        </a:p>
      </dsp:txBody>
      <dsp:txXfrm>
        <a:off x="4698287" y="1972173"/>
        <a:ext cx="402548" cy="268365"/>
      </dsp:txXfrm>
    </dsp:sp>
    <dsp:sp modelId="{D76F20D1-ECBC-4E55-A31E-80CC9B2E7385}">
      <dsp:nvSpPr>
        <dsp:cNvPr id="0" name=""/>
        <dsp:cNvSpPr/>
      </dsp:nvSpPr>
      <dsp:spPr>
        <a:xfrm>
          <a:off x="5167927" y="1972844"/>
          <a:ext cx="268365" cy="268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C1677F-5306-4789-AC7F-EB946D7BC5CB}">
      <dsp:nvSpPr>
        <dsp:cNvPr id="0" name=""/>
        <dsp:cNvSpPr/>
      </dsp:nvSpPr>
      <dsp:spPr>
        <a:xfrm>
          <a:off x="5436293" y="1972173"/>
          <a:ext cx="402548" cy="2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C2</a:t>
          </a:r>
        </a:p>
      </dsp:txBody>
      <dsp:txXfrm>
        <a:off x="5436293" y="1972173"/>
        <a:ext cx="402548" cy="26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F325-4E3A-4A07-9D27-CCF5150B338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EEE41-A4DF-4714-A5A0-DF34E98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F601-252A-45E2-9DD7-BE4ED440EC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7AC0A-6604-464F-889C-A0807269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Pocock, Stuart J. </a:t>
            </a:r>
            <a:r>
              <a:rPr lang="en-US" i="1" dirty="0"/>
              <a:t>Clinical trials: a practical approach</a:t>
            </a:r>
            <a:r>
              <a:rPr lang="en-US" dirty="0"/>
              <a:t>. John Wiley &amp; Sons,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62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Pocock, Stuart J. </a:t>
            </a:r>
            <a:r>
              <a:rPr lang="en-US" i="1" dirty="0"/>
              <a:t>Clinical trials: a practical approach</a:t>
            </a:r>
            <a:r>
              <a:rPr lang="en-US" dirty="0"/>
              <a:t>. John Wiley &amp; Sons,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Pocock, Stuart J. </a:t>
            </a:r>
            <a:r>
              <a:rPr lang="en-US" i="1" dirty="0"/>
              <a:t>Clinical trials: a practical approach</a:t>
            </a:r>
            <a:r>
              <a:rPr lang="en-US" dirty="0"/>
              <a:t>. John Wiley &amp; Sons, 2013.</a:t>
            </a:r>
          </a:p>
          <a:p>
            <a:r>
              <a:rPr lang="en-US" dirty="0" err="1"/>
              <a:t>Taves</a:t>
            </a:r>
            <a:r>
              <a:rPr lang="en-US" dirty="0"/>
              <a:t> would randomize to A since A=76, B=77.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5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Pocock, Stuart J. </a:t>
            </a:r>
            <a:r>
              <a:rPr lang="en-US" i="1" dirty="0"/>
              <a:t>Clinical trials: a practical approach</a:t>
            </a:r>
            <a:r>
              <a:rPr lang="en-US" dirty="0"/>
              <a:t>. John Wiley &amp; Sons, 2013.</a:t>
            </a:r>
          </a:p>
          <a:p>
            <a:r>
              <a:rPr lang="en-US" dirty="0" err="1"/>
              <a:t>Taves</a:t>
            </a:r>
            <a:r>
              <a:rPr lang="en-US" dirty="0"/>
              <a:t> would randomize to A since A=76, B=77.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1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Pocock, Stuart J. </a:t>
            </a:r>
            <a:r>
              <a:rPr lang="en-US" i="1" dirty="0"/>
              <a:t>Clinical trials: a practical approach</a:t>
            </a:r>
            <a:r>
              <a:rPr lang="en-US" dirty="0"/>
              <a:t>. John Wiley &amp; Sons,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6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Pocock, Stuart J. </a:t>
                </a:r>
                <a:r>
                  <a:rPr lang="en-US" i="1" dirty="0"/>
                  <a:t>Clinical trials: a practical approach</a:t>
                </a:r>
                <a:r>
                  <a:rPr lang="en-US" dirty="0"/>
                  <a:t>. John Wiley &amp; Sons, 2013.</a:t>
                </a:r>
              </a:p>
              <a:p>
                <a:endParaRPr lang="en-US" dirty="0"/>
              </a:p>
              <a:p>
                <a:r>
                  <a:rPr lang="en-US" dirty="0"/>
                  <a:t>Option 1: </a:t>
                </a:r>
                <a:r>
                  <a:rPr lang="en-US" dirty="0" err="1"/>
                  <a:t>p_B</a:t>
                </a:r>
                <a:r>
                  <a:rPr lang="en-US" dirty="0"/>
                  <a:t> = 2/3, </a:t>
                </a:r>
                <a:r>
                  <a:rPr lang="en-US" dirty="0" err="1"/>
                  <a:t>p_A</a:t>
                </a:r>
                <a:r>
                  <a:rPr lang="en-US" dirty="0"/>
                  <a:t> = (1- 2/3)/(2-1) = 1/3 [or, with 2 arms, we can also simply do </a:t>
                </a:r>
                <a:r>
                  <a:rPr lang="en-US" dirty="0" err="1"/>
                  <a:t>p_A</a:t>
                </a:r>
                <a:r>
                  <a:rPr lang="en-US" dirty="0"/>
                  <a:t> = 1-p_B = 1-(2/3) = 1/3]</a:t>
                </a:r>
              </a:p>
              <a:p>
                <a:endParaRPr lang="en-US" dirty="0"/>
              </a:p>
              <a:p>
                <a:r>
                  <a:rPr lang="en-US" dirty="0"/>
                  <a:t>Option 2: </a:t>
                </a:r>
                <a:r>
                  <a:rPr lang="en-US" dirty="0" err="1"/>
                  <a:t>p_B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2×0.75−1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2+1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1=0.583=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 err="1"/>
                  <a:t>p_A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2×0.75−1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2+1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2=0.417=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 3: </a:t>
                </a:r>
                <a:r>
                  <a:rPr lang="en-US" dirty="0" err="1"/>
                  <a:t>p_B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2−0.5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0.5×6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=0.513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Pocock, Stuart J. </a:t>
                </a:r>
                <a:r>
                  <a:rPr lang="en-US" i="1" dirty="0"/>
                  <a:t>Clinical trials: a practical approach</a:t>
                </a:r>
                <a:r>
                  <a:rPr lang="en-US" dirty="0"/>
                  <a:t>. John Wiley &amp; Sons, 2013.</a:t>
                </a:r>
              </a:p>
              <a:p>
                <a:endParaRPr lang="en-US" dirty="0"/>
              </a:p>
              <a:p>
                <a:r>
                  <a:rPr lang="en-US" dirty="0"/>
                  <a:t>Option 1: </a:t>
                </a:r>
                <a:r>
                  <a:rPr lang="en-US" dirty="0" err="1"/>
                  <a:t>p_B</a:t>
                </a:r>
                <a:r>
                  <a:rPr lang="en-US" dirty="0"/>
                  <a:t> = 2/3, </a:t>
                </a:r>
                <a:r>
                  <a:rPr lang="en-US" dirty="0" err="1"/>
                  <a:t>p_A</a:t>
                </a:r>
                <a:r>
                  <a:rPr lang="en-US" dirty="0"/>
                  <a:t> = (1- 2/3)/(2-1) = 1/3 [or, with 2 arms, we can also simply do </a:t>
                </a:r>
                <a:r>
                  <a:rPr lang="en-US" dirty="0" err="1"/>
                  <a:t>p_A</a:t>
                </a:r>
                <a:r>
                  <a:rPr lang="en-US" dirty="0"/>
                  <a:t> = 1-p_B = 1-(2/3) = 1/3]</a:t>
                </a:r>
              </a:p>
              <a:p>
                <a:endParaRPr lang="en-US" dirty="0"/>
              </a:p>
              <a:p>
                <a:r>
                  <a:rPr lang="en-US" dirty="0"/>
                  <a:t>Option 2: </a:t>
                </a:r>
                <a:r>
                  <a:rPr lang="en-US" dirty="0" err="1"/>
                  <a:t>p_B</a:t>
                </a:r>
                <a:r>
                  <a:rPr lang="en-US" dirty="0"/>
                  <a:t> = </a:t>
                </a:r>
                <a:r>
                  <a:rPr lang="en-US" b="0" i="0">
                    <a:latin typeface="Cambria Math" panose="02040503050406030204" pitchFamily="18" charset="0"/>
                  </a:rPr>
                  <a:t>𝑞−(2(𝐾𝑞−1))/(𝐾(𝐾+1)) 𝑘</a:t>
                </a:r>
                <a:r>
                  <a:rPr lang="en-US" dirty="0"/>
                  <a:t> =</a:t>
                </a:r>
                <a:r>
                  <a:rPr lang="en-US" b="0" i="0">
                    <a:latin typeface="Cambria Math" panose="02040503050406030204" pitchFamily="18" charset="0"/>
                  </a:rPr>
                  <a:t>0.75−2(2×0.75−1)/2(2+1)  1=0.583=7/12</a:t>
                </a:r>
                <a:r>
                  <a:rPr lang="en-US" dirty="0"/>
                  <a:t>;</a:t>
                </a:r>
              </a:p>
              <a:p>
                <a:r>
                  <a:rPr lang="en-US" dirty="0" err="1"/>
                  <a:t>p_A</a:t>
                </a:r>
                <a:r>
                  <a:rPr lang="en-US" dirty="0"/>
                  <a:t> = </a:t>
                </a:r>
                <a:r>
                  <a:rPr lang="en-US" b="0" i="0">
                    <a:latin typeface="Cambria Math" panose="02040503050406030204" pitchFamily="18" charset="0"/>
                  </a:rPr>
                  <a:t>𝑞−(2(𝐾𝑞−1))/(𝐾(𝐾+1)) 𝑘</a:t>
                </a:r>
                <a:r>
                  <a:rPr lang="en-US" dirty="0"/>
                  <a:t> =</a:t>
                </a:r>
                <a:r>
                  <a:rPr lang="en-US" b="0" i="0">
                    <a:latin typeface="Cambria Math" panose="02040503050406030204" pitchFamily="18" charset="0"/>
                  </a:rPr>
                  <a:t>0.75−2(2×0.75−1)/2(2+1)  2=0.417=5/12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 3: </a:t>
                </a:r>
                <a:r>
                  <a:rPr lang="en-US" dirty="0" err="1"/>
                  <a:t>p_B</a:t>
                </a:r>
                <a:r>
                  <a:rPr lang="en-US" dirty="0"/>
                  <a:t> =</a:t>
                </a:r>
                <a:r>
                  <a:rPr lang="en-US" b="0" i="0">
                    <a:latin typeface="Cambria Math" panose="02040503050406030204" pitchFamily="18" charset="0"/>
                  </a:rPr>
                  <a:t>1/(𝐾−𝑡) [1−(𝑡𝑆_𝑘)/(∑𝑆_𝑘 )]=1/(2−0.5) [1−(0.5×6)/13]=0.513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9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Option 2 R Code:</a:t>
            </a:r>
          </a:p>
          <a:p>
            <a:r>
              <a:rPr lang="en-US" dirty="0"/>
              <a:t>q &lt;- seq(0.5,1,by=0.05)</a:t>
            </a:r>
          </a:p>
          <a:p>
            <a:r>
              <a:rPr lang="en-US" dirty="0"/>
              <a:t>round( q- ((2*(2*q-1)) / (2*3) )*1, 3)</a:t>
            </a:r>
          </a:p>
          <a:p>
            <a:endParaRPr lang="en-US" dirty="0"/>
          </a:p>
          <a:p>
            <a:r>
              <a:rPr lang="en-US" dirty="0"/>
              <a:t># Option 3 R Code:</a:t>
            </a:r>
          </a:p>
          <a:p>
            <a:r>
              <a:rPr lang="en-US" dirty="0"/>
              <a:t>t &lt;- seq(0,1,by=0.1)</a:t>
            </a:r>
          </a:p>
          <a:p>
            <a:r>
              <a:rPr lang="en-US" dirty="0"/>
              <a:t>round( (1/(2-t)) * (1-(t*6)/13),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Textbook cover: https://images.tandf.co.uk/common/jackets/amazon/978142005/9781420059830.jpg</a:t>
            </a:r>
          </a:p>
          <a:p>
            <a:r>
              <a:rPr lang="en-US" dirty="0"/>
              <a:t>Coin image: https://statmodeling.stat.columbia.edu/wp-content/uploads/2008/01/barker1.png</a:t>
            </a:r>
          </a:p>
          <a:p>
            <a:endParaRPr lang="en-US" dirty="0"/>
          </a:p>
          <a:p>
            <a:r>
              <a:rPr lang="en-US" dirty="0"/>
              <a:t>Papers: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Zelen</a:t>
            </a:r>
            <a:r>
              <a:rPr lang="en-US" dirty="0"/>
              <a:t>, Marvin. "Play the winner rule and the controlled clinical trial." </a:t>
            </a:r>
            <a:r>
              <a:rPr lang="en-US" i="1" dirty="0"/>
              <a:t>Journal of the American Statistical Association</a:t>
            </a:r>
            <a:r>
              <a:rPr lang="en-US" dirty="0"/>
              <a:t> 64.325 (1969): 131-146.</a:t>
            </a:r>
          </a:p>
          <a:p>
            <a:endParaRPr lang="en-US" dirty="0"/>
          </a:p>
          <a:p>
            <a:r>
              <a:rPr lang="en-US" dirty="0"/>
              <a:t>Wei, L. J., and S. Durham. "The randomized play-the-winner rule in medical trials." </a:t>
            </a:r>
            <a:r>
              <a:rPr lang="en-US" i="1" dirty="0"/>
              <a:t>Journal of the American Statistical Association</a:t>
            </a:r>
            <a:r>
              <a:rPr lang="en-US" dirty="0"/>
              <a:t> 73.364 (1978): 840-843.</a:t>
            </a:r>
          </a:p>
          <a:p>
            <a:endParaRPr lang="en-US" dirty="0"/>
          </a:p>
          <a:p>
            <a:r>
              <a:rPr lang="en-US" dirty="0"/>
              <a:t>Durham, S. D., N. Flournoy, and W. Li. "A sequential design for maximizing the probability of a </a:t>
            </a:r>
            <a:r>
              <a:rPr lang="en-US" dirty="0" err="1"/>
              <a:t>favourable</a:t>
            </a:r>
            <a:r>
              <a:rPr lang="en-US" dirty="0"/>
              <a:t> response." </a:t>
            </a:r>
            <a:r>
              <a:rPr lang="en-US" i="1" dirty="0"/>
              <a:t>Canadian Journal of Statistics</a:t>
            </a:r>
            <a:r>
              <a:rPr lang="en-US" dirty="0"/>
              <a:t> 26.3 (1998): 479-495.</a:t>
            </a:r>
          </a:p>
          <a:p>
            <a:endParaRPr lang="en-US" dirty="0"/>
          </a:p>
          <a:p>
            <a:r>
              <a:rPr lang="en-US" dirty="0"/>
              <a:t>Eisele, Jeffrey R., and Michael B. </a:t>
            </a:r>
            <a:r>
              <a:rPr lang="en-US" dirty="0" err="1"/>
              <a:t>Woodroofe</a:t>
            </a:r>
            <a:r>
              <a:rPr lang="en-US" dirty="0"/>
              <a:t>. "Central limit theorems for doubly adaptive biased coin designs." </a:t>
            </a:r>
            <a:r>
              <a:rPr lang="en-US" i="1" dirty="0"/>
              <a:t>The Annals of Statistics</a:t>
            </a:r>
            <a:r>
              <a:rPr lang="en-US" dirty="0"/>
              <a:t> (1995): 234-254.</a:t>
            </a:r>
          </a:p>
          <a:p>
            <a:endParaRPr lang="en-US" dirty="0"/>
          </a:p>
          <a:p>
            <a:r>
              <a:rPr lang="en-US" dirty="0"/>
              <a:t>Hu, </a:t>
            </a:r>
            <a:r>
              <a:rPr lang="en-US" dirty="0" err="1"/>
              <a:t>Feifang</a:t>
            </a:r>
            <a:r>
              <a:rPr lang="en-US" dirty="0"/>
              <a:t>, and William F. Rosenberger. "Optimality, variability, power: evaluating response-adaptive randomization procedures for treatment comparisons." </a:t>
            </a:r>
            <a:r>
              <a:rPr lang="en-US" i="1" dirty="0"/>
              <a:t>Journal of the American Statistical Association</a:t>
            </a:r>
            <a:r>
              <a:rPr lang="en-US" dirty="0"/>
              <a:t> 98.463 (2003): 671-678.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6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Thall</a:t>
            </a:r>
            <a:r>
              <a:rPr lang="en-US" dirty="0"/>
              <a:t>, Peter F., and J. Kyle </a:t>
            </a:r>
            <a:r>
              <a:rPr lang="en-US" dirty="0" err="1"/>
              <a:t>Wathen</a:t>
            </a:r>
            <a:r>
              <a:rPr lang="en-US" dirty="0"/>
              <a:t>. "Practical Bayesian adaptive </a:t>
            </a:r>
            <a:r>
              <a:rPr lang="en-US" dirty="0" err="1"/>
              <a:t>randomisation</a:t>
            </a:r>
            <a:r>
              <a:rPr lang="en-US" dirty="0"/>
              <a:t> in clinical trials." </a:t>
            </a:r>
            <a:r>
              <a:rPr lang="en-US" i="1" dirty="0"/>
              <a:t>European Journal of Cancer</a:t>
            </a:r>
            <a:r>
              <a:rPr lang="en-US" dirty="0"/>
              <a:t> 43.5 (2007): 859-866.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53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D.A. Berry: Bayesian statistics and the efficiency and ethics of clinical trials, Statistical Science, 19: 175-187, 2004.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Criticisms:</a:t>
            </a:r>
          </a:p>
          <a:p>
            <a:r>
              <a:rPr lang="en-US" dirty="0"/>
              <a:t>Hey, Spencer Phillips, and Jonathan Kimmelman. "Are outcome-adaptive allocation trials ethical?." </a:t>
            </a:r>
            <a:r>
              <a:rPr lang="en-US" i="1" dirty="0"/>
              <a:t>Clinical trials</a:t>
            </a:r>
            <a:r>
              <a:rPr lang="en-US" dirty="0"/>
              <a:t> 12.2 (2015): 102-106.</a:t>
            </a:r>
          </a:p>
          <a:p>
            <a:endParaRPr lang="en-US" dirty="0"/>
          </a:p>
          <a:p>
            <a:r>
              <a:rPr lang="en-US" dirty="0" err="1"/>
              <a:t>Thall</a:t>
            </a:r>
            <a:r>
              <a:rPr lang="en-US" dirty="0"/>
              <a:t>, P., P. Fox, and J. </a:t>
            </a:r>
            <a:r>
              <a:rPr lang="en-US" dirty="0" err="1"/>
              <a:t>Wathen</a:t>
            </a:r>
            <a:r>
              <a:rPr lang="en-US" dirty="0"/>
              <a:t>. "Statistical controversies in clinical research: scientific and ethical problems with adaptive randomization in comparative clinical trials." </a:t>
            </a:r>
            <a:r>
              <a:rPr lang="en-US" i="1" dirty="0"/>
              <a:t>Annals of Oncology</a:t>
            </a:r>
            <a:r>
              <a:rPr lang="en-US" dirty="0"/>
              <a:t> 26.8 (2015): 1621-1628.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7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https://media.wiley.com/product_data/coverImage300/49/11187422/1118742249.jpg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3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Kaizer, A. M., Hobbs, B. P., &amp; Koopmeiners, J. S. (2018). A multi-source adaptive platform design for testing sequential combinatorial therapeutic strategies. </a:t>
            </a:r>
            <a:r>
              <a:rPr lang="en-US" i="1" dirty="0"/>
              <a:t>Biometrics</a:t>
            </a:r>
            <a:r>
              <a:rPr lang="en-US" dirty="0"/>
              <a:t>, </a:t>
            </a:r>
            <a:r>
              <a:rPr lang="en-US" i="1" dirty="0"/>
              <a:t>74</a:t>
            </a:r>
            <a:r>
              <a:rPr lang="en-US" dirty="0"/>
              <a:t>(3), 1082-1094.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3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Hobbs, Brian P., Bradley P. Carlin, and Daniel J. Sargent. "Adaptive adjustment of the randomization ratio using historical control data." </a:t>
            </a:r>
            <a:r>
              <a:rPr lang="en-US" i="1" dirty="0"/>
              <a:t>Clinical Trials</a:t>
            </a:r>
            <a:r>
              <a:rPr lang="en-US" dirty="0"/>
              <a:t> 10.3 (2013): 430-440.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16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Kapur</a:t>
            </a:r>
            <a:r>
              <a:rPr lang="en-US" dirty="0"/>
              <a:t>, Jaideep, et al. "Randomized trial of three anticonvulsant medications for status epilepticus." </a:t>
            </a:r>
            <a:r>
              <a:rPr lang="en-US" i="1" dirty="0"/>
              <a:t>New England Journal of Medicine</a:t>
            </a:r>
            <a:r>
              <a:rPr lang="en-US" dirty="0"/>
              <a:t> 381.22 (2019): 2103-2113.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1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Kapur</a:t>
            </a:r>
            <a:r>
              <a:rPr lang="en-US" dirty="0"/>
              <a:t>, Jaideep, et al. "Randomized trial of three anticonvulsant medications for status epilepticus." </a:t>
            </a:r>
            <a:r>
              <a:rPr lang="en-US" i="1" dirty="0"/>
              <a:t>New England Journal of Medicine</a:t>
            </a:r>
            <a:r>
              <a:rPr lang="en-US" dirty="0"/>
              <a:t> 381.22 (2019): 2103-2113.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3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Kapur</a:t>
            </a:r>
            <a:r>
              <a:rPr lang="en-US" dirty="0"/>
              <a:t>, Jaideep, et al. "Randomized trial of three anticonvulsant medications for status epilepticus." </a:t>
            </a:r>
            <a:r>
              <a:rPr lang="en-US" i="1" dirty="0"/>
              <a:t>New England Journal of Medicine</a:t>
            </a:r>
            <a:r>
              <a:rPr lang="en-US" dirty="0"/>
              <a:t> 381.22 (2019): 2103-2113.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6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Sir Austin Bradford</a:t>
            </a:r>
            <a:r>
              <a:rPr lang="en-US" baseline="0" dirty="0"/>
              <a:t> Hill: https://upload.wikimedia.org/wikipedia/commons/thumb/e/eb/Austin_Bradford_Hill.jpg/330px-Austin_Bradford_Hill.jpg</a:t>
            </a:r>
          </a:p>
          <a:p>
            <a:r>
              <a:rPr lang="en-US" baseline="0" dirty="0"/>
              <a:t>RA Fisher: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</a:t>
            </a:r>
            <a:r>
              <a:rPr lang="en-US" baseline="0" dirty="0"/>
              <a:t> number table: https://mathbitsnotebook.com/Algebra2/Statistics/random%20table.png</a:t>
            </a:r>
          </a:p>
          <a:p>
            <a:r>
              <a:rPr lang="en-US" dirty="0"/>
              <a:t>Coin flip:</a:t>
            </a:r>
            <a:r>
              <a:rPr lang="en-US" baseline="0" dirty="0"/>
              <a:t> https://upload.wikimedia.org/wikipedia/commons/thumb/1/15/Coin_Toss_%283635981474%29.jpg/220px-Coin_Toss_%283635981474%29.jpg</a:t>
            </a:r>
          </a:p>
          <a:p>
            <a:r>
              <a:rPr lang="en-US" dirty="0"/>
              <a:t>Dice:</a:t>
            </a:r>
            <a:r>
              <a:rPr lang="en-US" baseline="0" dirty="0"/>
              <a:t> https://encrypted-tbn0.gstatic.com/images?q=tbn:ANd9GcSl-aoJSZAZnN6qBN_DOCIeuRuxi1QS7Xuj2ck0z6JK1QsoVLjq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https://www.probabilisticworld.com/wp-content/uploads/2016/03/biased-coin.jpg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3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Park, Jay JH, Kristian </a:t>
            </a:r>
            <a:r>
              <a:rPr lang="en-US" dirty="0" err="1"/>
              <a:t>Thorlund</a:t>
            </a:r>
            <a:r>
              <a:rPr lang="en-US" dirty="0"/>
              <a:t>, and Edward J. Mills. "Critical concepts in adaptive clinical trials." </a:t>
            </a:r>
            <a:r>
              <a:rPr lang="en-US" i="1" dirty="0"/>
              <a:t>Clinical epidemiology</a:t>
            </a:r>
            <a:r>
              <a:rPr lang="en-US" dirty="0"/>
              <a:t> 10 (2018): 343.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Hobbs, Brian P., Bradley P. Carlin, and Daniel J. Sargent. "Adaptive adjustment of the randomization ratio using historical control data." </a:t>
            </a:r>
            <a:r>
              <a:rPr lang="en-US" i="1" dirty="0"/>
              <a:t>Clinical Trials</a:t>
            </a:r>
            <a:r>
              <a:rPr lang="en-US" dirty="0"/>
              <a:t> 10.3 (2013): 430-440.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Taves</a:t>
            </a:r>
            <a:r>
              <a:rPr lang="en-US" dirty="0"/>
              <a:t>, Donald R. "Minimization: a new method of assigning patients to treatment and control groups." </a:t>
            </a:r>
            <a:r>
              <a:rPr lang="en-US" i="1" dirty="0"/>
              <a:t>Clinical Pharmacology &amp; Therapeutics</a:t>
            </a:r>
            <a:r>
              <a:rPr lang="en-US" dirty="0"/>
              <a:t> 15.5 (1974): 443-453.</a:t>
            </a:r>
          </a:p>
          <a:p>
            <a:endParaRPr lang="en-US" dirty="0"/>
          </a:p>
          <a:p>
            <a:r>
              <a:rPr lang="en-US" dirty="0"/>
              <a:t>Pocock, Stuart J., and Richard Simon. "Sequential treatment assignment with balancing for prognostic factors in the controlled clinical trial." </a:t>
            </a:r>
            <a:r>
              <a:rPr lang="en-US" i="1" dirty="0"/>
              <a:t>Biometrics</a:t>
            </a:r>
            <a:r>
              <a:rPr lang="en-US" dirty="0"/>
              <a:t> (1975): 103-115.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7AC0A-6604-464F-889C-A0807269330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7"/>
            <a:ext cx="10515600" cy="1018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060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5606"/>
            <a:ext cx="10515600" cy="7850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437" y="2599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9652"/>
            <a:ext cx="3932237" cy="11577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ABFF-207A-4E17-BB6B-068052E132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83"/>
            <a:ext cx="5372100" cy="488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85602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403E61-A097-FD40-AE74-6BB6BC5E01F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7" y="107578"/>
            <a:ext cx="1663272" cy="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a.gov/regulatory-information/search-fda-guidance-documents/adaptive-design-clinical-trials-drugs-and-biologics-guidance-industry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1130528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Adaptive and Bayesian Methods for Clinical Trial Design Short Course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Dr. Alex Kaizer</a:t>
            </a:r>
          </a:p>
          <a:p>
            <a:endParaRPr lang="en-US" sz="2000" dirty="0"/>
          </a:p>
          <a:p>
            <a:r>
              <a:rPr lang="en-US" sz="2800" b="1" i="1" dirty="0"/>
              <a:t>Adaptive Randomization</a:t>
            </a:r>
          </a:p>
        </p:txBody>
      </p:sp>
    </p:spTree>
    <p:extLst>
      <p:ext uri="{BB962C8B-B14F-4D97-AF65-F5344CB8AC3E}">
        <p14:creationId xmlns:p14="http://schemas.microsoft.com/office/powerpoint/2010/main" val="893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Permuted Block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Tx/>
              <a:buNone/>
            </a:pPr>
            <a:r>
              <a:rPr lang="en-US" dirty="0"/>
              <a:t>1.	Forces balance at end of study and (near) balance during patient accession</a:t>
            </a:r>
          </a:p>
          <a:p>
            <a:pPr marL="452438" indent="-452438">
              <a:buFontTx/>
              <a:buNone/>
            </a:pPr>
            <a:endParaRPr lang="en-US" dirty="0"/>
          </a:p>
          <a:p>
            <a:pPr marL="452438" indent="-452438">
              <a:buFontTx/>
              <a:buNone/>
            </a:pPr>
            <a:r>
              <a:rPr lang="en-US" dirty="0"/>
              <a:t>2.	Reduces the likelihood of bias due to changing patient characteristics during course of study</a:t>
            </a:r>
          </a:p>
          <a:p>
            <a:pPr marL="452438" indent="-452438">
              <a:buFontTx/>
              <a:buNone/>
            </a:pPr>
            <a:endParaRPr lang="en-US" dirty="0"/>
          </a:p>
          <a:p>
            <a:pPr marL="452438" indent="-452438">
              <a:buFontTx/>
              <a:buNone/>
            </a:pPr>
            <a:r>
              <a:rPr lang="en-US" dirty="0"/>
              <a:t>3.	Facilitates planning with regard to treatment administration (resource planning)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5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A9B7-F78B-4AF4-84A6-73E5CFC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3C4-3BF3-45EB-B4D8-43BCA4FB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5379720" cy="4060569"/>
          </a:xfrm>
        </p:spPr>
        <p:txBody>
          <a:bodyPr>
            <a:normAutofit/>
          </a:bodyPr>
          <a:lstStyle/>
          <a:p>
            <a:r>
              <a:rPr lang="en-US" dirty="0"/>
              <a:t>Used when you have certain prognostic variables that you wish to maintain balance across their combinations</a:t>
            </a:r>
          </a:p>
          <a:p>
            <a:r>
              <a:rPr lang="en-US" dirty="0"/>
              <a:t>Within each combination we generate a randomization scheme</a:t>
            </a:r>
          </a:p>
          <a:p>
            <a:r>
              <a:rPr lang="en-US" dirty="0"/>
              <a:t>Can be challenging for small studies or with lots of combinations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FBCB4-5795-4A97-B52B-CC41C38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2786A53-908C-433A-A261-726B342A2789}"/>
              </a:ext>
            </a:extLst>
          </p:cNvPr>
          <p:cNvGraphicFramePr/>
          <p:nvPr/>
        </p:nvGraphicFramePr>
        <p:xfrm>
          <a:off x="6351269" y="1427656"/>
          <a:ext cx="5840731" cy="315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4637D2-1D02-403B-9829-9EE7AE0B71AE}"/>
              </a:ext>
            </a:extLst>
          </p:cNvPr>
          <p:cNvSpPr txBox="1"/>
          <p:nvPr/>
        </p:nvSpPr>
        <p:spPr>
          <a:xfrm>
            <a:off x="6351269" y="3888453"/>
            <a:ext cx="54635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 strata with 2 categories each leads to 8 unique combinations (2 x 2 x 2)</a:t>
            </a:r>
          </a:p>
        </p:txBody>
      </p:sp>
    </p:spTree>
    <p:extLst>
      <p:ext uri="{BB962C8B-B14F-4D97-AF65-F5344CB8AC3E}">
        <p14:creationId xmlns:p14="http://schemas.microsoft.com/office/powerpoint/2010/main" val="155715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8A31-71C1-46D2-9820-3CA9194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to Adaptive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7AC1-D757-41F5-BC03-46F98019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methods all generated a randomization schedule </a:t>
            </a:r>
            <a:r>
              <a:rPr lang="en-US" i="1" dirty="0"/>
              <a:t>before</a:t>
            </a:r>
            <a:r>
              <a:rPr lang="en-US" dirty="0"/>
              <a:t> the trial even starts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we want to leverage information collected or observed during the trial?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E2C9-AB14-4BE1-89CC-D8A369E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1B7FD8-0306-6CB1-ABA0-6D1144A9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Randomization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419EC-0998-FC24-72E5-1AE40D76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discuss three general classes of adaptive randomization:</a:t>
            </a:r>
          </a:p>
          <a:p>
            <a:r>
              <a:rPr lang="en-US" b="1" dirty="0"/>
              <a:t>Baseline/Covariate (BAR):</a:t>
            </a:r>
            <a:r>
              <a:rPr lang="en-US" dirty="0"/>
              <a:t> modifying allocation probabilities to achieve balance in (baseline) covariates of interest</a:t>
            </a:r>
          </a:p>
          <a:p>
            <a:r>
              <a:rPr lang="en-US" b="1" dirty="0"/>
              <a:t>Outcome/Response (RAR):</a:t>
            </a:r>
            <a:r>
              <a:rPr lang="en-US" dirty="0"/>
              <a:t> modifying allocation probabilities to assign more participants to study arms with a higher probability of success</a:t>
            </a:r>
          </a:p>
          <a:p>
            <a:r>
              <a:rPr lang="en-US" b="1" dirty="0"/>
              <a:t>Information Balance:</a:t>
            </a:r>
            <a:r>
              <a:rPr lang="en-US" dirty="0"/>
              <a:t> modifying allocation probabilities to balance the overall information in a trial, particularly when incorporating external or historical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D5B76-7B5E-98AD-7F30-338434B3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3A4-EE9A-435D-AA72-80BD1DD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(Covariate) Adaptive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8A46-DCE2-4D8A-B731-344D652F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345367"/>
          </a:xfrm>
        </p:spPr>
        <p:txBody>
          <a:bodyPr>
            <a:normAutofit/>
          </a:bodyPr>
          <a:lstStyle/>
          <a:p>
            <a:r>
              <a:rPr lang="en-US" dirty="0"/>
              <a:t>The probability of the next treatment assignment is altered on the basis of the previous assignments in order to achieve better balance (i.e., biased coin, minimization procedures).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How to implement (central entity vs. local entities)</a:t>
            </a:r>
          </a:p>
          <a:p>
            <a:pPr lvl="1"/>
            <a:r>
              <a:rPr lang="en-US" dirty="0"/>
              <a:t>Multiple treatments</a:t>
            </a:r>
          </a:p>
          <a:p>
            <a:pPr lvl="1"/>
            <a:r>
              <a:rPr lang="en-US" dirty="0"/>
              <a:t>What is considered a lack of balance</a:t>
            </a:r>
          </a:p>
          <a:p>
            <a:pPr lvl="1"/>
            <a:r>
              <a:rPr lang="en-US" dirty="0"/>
              <a:t>What covariates to use for balance</a:t>
            </a:r>
          </a:p>
          <a:p>
            <a:r>
              <a:rPr lang="en-US" dirty="0"/>
              <a:t>Main advantage: opportunity to balance composition of treatment groups on several characteristics without stratification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248E-20BC-400A-98A6-83DCBC52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 descr="Image result for biased coin">
            <a:extLst>
              <a:ext uri="{FF2B5EF4-FFF2-40B4-BE49-F238E27FC236}">
                <a16:creationId xmlns:a16="http://schemas.microsoft.com/office/drawing/2014/main" id="{74398AD4-3B40-4EEC-AC08-1D3D16FA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840" y="3208782"/>
            <a:ext cx="3751580" cy="187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2A1-DFD0-44AC-BD2C-7414AE31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Response-Adaptive Randomization (RAR)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F788-4455-468F-8DA4-6E6F232F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931"/>
            <a:ext cx="11171464" cy="24133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outcomes suggest better response in certain arms, we may wish to randomize more participants to those promising arms</a:t>
            </a:r>
          </a:p>
          <a:p>
            <a:r>
              <a:rPr lang="en-US" dirty="0"/>
              <a:t>RAR can help address ethical issues with the principle of equipoise in trials</a:t>
            </a:r>
          </a:p>
          <a:p>
            <a:r>
              <a:rPr lang="en-US" dirty="0"/>
              <a:t>Recent research has identified that outcome adaptive randomization may result in randomization to the </a:t>
            </a:r>
            <a:r>
              <a:rPr lang="en-US" i="1" dirty="0"/>
              <a:t>inferior</a:t>
            </a:r>
            <a:r>
              <a:rPr lang="en-US" dirty="0"/>
              <a:t> arm, concerns about sample size imbalance (leading to reduced power), and challenges where time effects are present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2142-D87E-481B-8B7D-7911B0BB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50524-1F51-4113-B65A-3AE5C3ED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63" y="3959582"/>
            <a:ext cx="7072993" cy="2663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594F5-BF4D-4558-9222-EB0C1F8218C1}"/>
              </a:ext>
            </a:extLst>
          </p:cNvPr>
          <p:cNvSpPr txBox="1"/>
          <p:nvPr/>
        </p:nvSpPr>
        <p:spPr>
          <a:xfrm>
            <a:off x="1435578" y="6629400"/>
            <a:ext cx="843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Park, Jay JH, Kristian </a:t>
            </a:r>
            <a:r>
              <a:rPr lang="en-US" sz="1200" dirty="0" err="1"/>
              <a:t>Thorlund</a:t>
            </a:r>
            <a:r>
              <a:rPr lang="en-US" sz="1200" dirty="0"/>
              <a:t>, and Edward J. Mills. "Critical concepts in adaptive clinical trials." </a:t>
            </a:r>
            <a:r>
              <a:rPr lang="en-US" sz="1200" i="1" dirty="0"/>
              <a:t>Clinical epidemiology</a:t>
            </a:r>
            <a:r>
              <a:rPr lang="en-US" sz="1200" dirty="0"/>
              <a:t> 10 (2018): 343.</a:t>
            </a:r>
          </a:p>
        </p:txBody>
      </p:sp>
    </p:spTree>
    <p:extLst>
      <p:ext uri="{BB962C8B-B14F-4D97-AF65-F5344CB8AC3E}">
        <p14:creationId xmlns:p14="http://schemas.microsoft.com/office/powerpoint/2010/main" val="7022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36BC-71E1-440C-AB4D-1C5F3296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Response/Outcome Adaptive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6D77-CDB4-4E0C-B4D6-824EC9E2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probabilities are modified based on observed responses or outcomes</a:t>
            </a:r>
          </a:p>
          <a:p>
            <a:r>
              <a:rPr lang="en-US" dirty="0"/>
              <a:t>The motivation is to allocate as many patients as possible to the “best” treatment arm</a:t>
            </a:r>
          </a:p>
          <a:p>
            <a:r>
              <a:rPr lang="en-US" dirty="0"/>
              <a:t>Recent research has identified that outcome adaptive randomization may result in randomization to the </a:t>
            </a:r>
            <a:r>
              <a:rPr lang="en-US" i="1" dirty="0"/>
              <a:t>inferior</a:t>
            </a:r>
            <a:r>
              <a:rPr lang="en-US" dirty="0"/>
              <a:t> arm, concerns about sample size imbalance (leading to reduced power), and challenges where time effects are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7154-1CEE-48A3-A564-DE1E5F98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264-A17A-4DB5-ACF7-E1D53D34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Balance Adaptive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8517-2FA6-46F7-BFB8-371FBC61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exist to incorporate historic data sources into the analysis of a current trial (e.g., using Bayesian hierarchical models, power priors, commensurate priors, multi-source exchangeability models, etc.; see module)</a:t>
            </a:r>
          </a:p>
          <a:p>
            <a:r>
              <a:rPr lang="en-US" dirty="0"/>
              <a:t>When borrowing historic data, we may wish to adjust our allocation ratio to maintain the overall balance from historic and current data (Hobbs, Carlin, and Sargent, 2013, Clinical Trials)</a:t>
            </a:r>
          </a:p>
          <a:p>
            <a:r>
              <a:rPr lang="en-US" dirty="0"/>
              <a:t>Multi-Source or Information Balance AR helps to maintain the overall balance of information when incorporating historic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F2E2-C7D1-4822-BAD9-9A919160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DB87-7CD2-0D2B-6E39-83CC5C8A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Randomization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C909-CB48-66DD-9074-D70907F2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Regardless of the randomization approach chosen, some best guidelines are to:</a:t>
            </a:r>
          </a:p>
          <a:p>
            <a:r>
              <a:rPr lang="en-US" dirty="0"/>
              <a:t>Be reproducible (e.g., setting seeds) and avoid non-reproducible methods (e.g., a coin flip or website without seed setting)</a:t>
            </a:r>
          </a:p>
          <a:p>
            <a:r>
              <a:rPr lang="en-US" dirty="0"/>
              <a:t>Never use deterministic schedules (e.g., day of week = study arm 1-7)</a:t>
            </a:r>
          </a:p>
          <a:p>
            <a:r>
              <a:rPr lang="en-US" dirty="0"/>
              <a:t>Pre-generate the schedule, send to study sites or central repository as needed through mechanisms that preserve blinding (if blinded)</a:t>
            </a:r>
          </a:p>
          <a:p>
            <a:r>
              <a:rPr lang="en-US" dirty="0"/>
              <a:t>Provide clear methods or assumptions in the SAP and/or protocol in case others need to extend or generate new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D0B88-452D-22FF-8F55-4E8E8126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Strategies to adapt the allocation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57999B-0518-1909-8E20-D92950A2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42" y="1657350"/>
            <a:ext cx="750151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8A8B9-C933-DB65-F252-64914B62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Paper: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826C5-B4D7-B027-176D-C282D529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5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076A-9E72-4687-9F8A-31982A3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Minimization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B793-38A1-42FC-B43B-5028ED95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idea proposed by </a:t>
            </a:r>
            <a:r>
              <a:rPr lang="en-US" dirty="0" err="1"/>
              <a:t>Taves</a:t>
            </a:r>
            <a:r>
              <a:rPr lang="en-US" dirty="0"/>
              <a:t> (1974) and Pocock and Simon (1975)</a:t>
            </a:r>
          </a:p>
          <a:p>
            <a:r>
              <a:rPr lang="en-US" dirty="0"/>
              <a:t>A method for adaptive stratification which balances the </a:t>
            </a:r>
            <a:r>
              <a:rPr lang="en-US" i="1" dirty="0"/>
              <a:t>marginal</a:t>
            </a:r>
            <a:r>
              <a:rPr lang="en-US" dirty="0"/>
              <a:t> treatment totals for each stratification variable</a:t>
            </a:r>
          </a:p>
          <a:p>
            <a:r>
              <a:rPr lang="en-US" dirty="0"/>
              <a:t>Some approaches are deterministic in nature (e.g., </a:t>
            </a:r>
            <a:r>
              <a:rPr lang="en-US" dirty="0" err="1"/>
              <a:t>Taves</a:t>
            </a:r>
            <a:r>
              <a:rPr lang="en-US" dirty="0"/>
              <a:t>) whereas other are probabilistic (e.g., Pocock and Simon 1975)</a:t>
            </a:r>
          </a:p>
          <a:p>
            <a:r>
              <a:rPr lang="en-US" dirty="0"/>
              <a:t>Also known as </a:t>
            </a:r>
            <a:r>
              <a:rPr lang="en-US" i="1" dirty="0"/>
              <a:t>covariate-adaptive randomization </a:t>
            </a:r>
            <a:r>
              <a:rPr lang="en-US" dirty="0"/>
              <a:t>because imbalance in the distribution of the covariates are minimized</a:t>
            </a:r>
          </a:p>
          <a:p>
            <a:r>
              <a:rPr lang="en-US" dirty="0"/>
              <a:t>Able to more efficiently accommodate a larger number of stratifying factors, especially for studies with smaller sample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E73-7DC4-4388-9EDE-0AA9DE27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95B-EF95-402B-9942-299B292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Minimization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1CA7-DF66-4E96-B92E-AD39A8D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605C9-FAFE-4075-80DF-BBF068C2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09906"/>
              </p:ext>
            </p:extLst>
          </p:nvPr>
        </p:nvGraphicFramePr>
        <p:xfrm>
          <a:off x="152400" y="1784350"/>
          <a:ext cx="874014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70738963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209014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8441636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5773104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82953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83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Performance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35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9614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3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2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9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80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Disease-free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83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2 years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0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268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Dominant metastatic lesion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Visceral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25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Osseous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Soft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03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CEBE7A-F1A8-47D5-BC60-54ABE5EA7100}"/>
              </a:ext>
            </a:extLst>
          </p:cNvPr>
          <p:cNvSpPr txBox="1"/>
          <p:nvPr/>
        </p:nvSpPr>
        <p:spPr>
          <a:xfrm>
            <a:off x="9041130" y="1937006"/>
            <a:ext cx="2983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24 total strata </a:t>
            </a:r>
          </a:p>
          <a:p>
            <a:r>
              <a:rPr lang="en-US" sz="2800" dirty="0"/>
              <a:t>(2 x 2 x 2 x 3)</a:t>
            </a:r>
          </a:p>
          <a:p>
            <a:endParaRPr lang="en-US" sz="2800" dirty="0"/>
          </a:p>
          <a:p>
            <a:r>
              <a:rPr lang="en-US" sz="2800" dirty="0"/>
              <a:t>80 participants already enrolled</a:t>
            </a:r>
          </a:p>
          <a:p>
            <a:endParaRPr lang="en-US" sz="2800" dirty="0"/>
          </a:p>
          <a:p>
            <a:r>
              <a:rPr lang="en-US" sz="2800" dirty="0"/>
              <a:t>Where do we assign our 81</a:t>
            </a:r>
            <a:r>
              <a:rPr lang="en-US" sz="2800" baseline="30000" dirty="0"/>
              <a:t>st</a:t>
            </a:r>
            <a:r>
              <a:rPr lang="en-US" sz="2800" dirty="0"/>
              <a:t> participant?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3083E-E25F-4402-B568-3B7D48AD1449}"/>
              </a:ext>
            </a:extLst>
          </p:cNvPr>
          <p:cNvSpPr txBox="1"/>
          <p:nvPr/>
        </p:nvSpPr>
        <p:spPr>
          <a:xfrm>
            <a:off x="1074420" y="6366510"/>
            <a:ext cx="93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Modified from Pg. 85 of Pocock, Stuart J. </a:t>
            </a:r>
            <a:r>
              <a:rPr lang="en-US" sz="1600" i="1" dirty="0"/>
              <a:t>Clinical trials: a practical approach</a:t>
            </a:r>
            <a:r>
              <a:rPr lang="en-US" sz="1600" dirty="0"/>
              <a:t>. John Wiley &amp; Sons, 2013.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91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95B-EF95-402B-9942-299B292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</a:t>
            </a:r>
            <a:r>
              <a:rPr lang="en-US" dirty="0" err="1"/>
              <a:t>Taves</a:t>
            </a:r>
            <a:r>
              <a:rPr lang="en-US" dirty="0"/>
              <a:t> Minimization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1CA7-DF66-4E96-B92E-AD39A8D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3083E-E25F-4402-B568-3B7D48AD1449}"/>
              </a:ext>
            </a:extLst>
          </p:cNvPr>
          <p:cNvSpPr txBox="1"/>
          <p:nvPr/>
        </p:nvSpPr>
        <p:spPr>
          <a:xfrm>
            <a:off x="1074420" y="6366510"/>
            <a:ext cx="936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Modified from Pg. 85 of Pocock, Stuart J. </a:t>
            </a:r>
            <a:r>
              <a:rPr lang="en-US" sz="1600" i="1" dirty="0"/>
              <a:t>Clinical trials: a practical approach</a:t>
            </a:r>
            <a:r>
              <a:rPr lang="en-US" sz="1600" dirty="0"/>
              <a:t>. John Wiley &amp; Sons, 2013.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8A3C350-8BA6-D6C9-070F-C1AE1D96A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6745"/>
              </p:ext>
            </p:extLst>
          </p:nvPr>
        </p:nvGraphicFramePr>
        <p:xfrm>
          <a:off x="152400" y="1784350"/>
          <a:ext cx="874014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70738963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209014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8441636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5773104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82953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83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Performance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35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9614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3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2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9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80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Disease-free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83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2 years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268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Dominant metastatic lesion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Visceral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Osseous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Soft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0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38217D-DEDB-E38B-5CF7-DC1D7B87DA7C}"/>
              </a:ext>
            </a:extLst>
          </p:cNvPr>
          <p:cNvSpPr txBox="1"/>
          <p:nvPr/>
        </p:nvSpPr>
        <p:spPr>
          <a:xfrm>
            <a:off x="9041130" y="1937006"/>
            <a:ext cx="2983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First, we look at their baseline characteristics: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35 years old, ambulatory status, disease free for over 2 years, with visceral lesion</a:t>
            </a:r>
          </a:p>
        </p:txBody>
      </p:sp>
    </p:spTree>
    <p:extLst>
      <p:ext uri="{BB962C8B-B14F-4D97-AF65-F5344CB8AC3E}">
        <p14:creationId xmlns:p14="http://schemas.microsoft.com/office/powerpoint/2010/main" val="41078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95B-EF95-402B-9942-299B292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</a:t>
            </a:r>
            <a:r>
              <a:rPr lang="en-US" dirty="0" err="1"/>
              <a:t>Taves</a:t>
            </a:r>
            <a:r>
              <a:rPr lang="en-US" dirty="0"/>
              <a:t> Minimization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1CA7-DF66-4E96-B92E-AD39A8D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3083E-E25F-4402-B568-3B7D48AD1449}"/>
              </a:ext>
            </a:extLst>
          </p:cNvPr>
          <p:cNvSpPr txBox="1"/>
          <p:nvPr/>
        </p:nvSpPr>
        <p:spPr>
          <a:xfrm>
            <a:off x="1074420" y="6366510"/>
            <a:ext cx="936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Modified from Pg. 85 of Pocock, Stuart J. </a:t>
            </a:r>
            <a:r>
              <a:rPr lang="en-US" sz="1600" i="1" dirty="0"/>
              <a:t>Clinical trials: a practical approach</a:t>
            </a:r>
            <a:r>
              <a:rPr lang="en-US" sz="1600" dirty="0"/>
              <a:t>. John Wiley &amp; Sons, 2013.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8A3C350-8BA6-D6C9-070F-C1AE1D96A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45763"/>
              </p:ext>
            </p:extLst>
          </p:nvPr>
        </p:nvGraphicFramePr>
        <p:xfrm>
          <a:off x="152400" y="1784350"/>
          <a:ext cx="874014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70738963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209014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8441636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577310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29533726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26921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</a:t>
                      </a:r>
                      <a:r>
                        <a:rPr lang="en-US" sz="2400" baseline="30000" dirty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</a:t>
                      </a:r>
                      <a:r>
                        <a:rPr lang="el-GR" sz="2400" dirty="0"/>
                        <a:t>Δ</a:t>
                      </a:r>
                      <a:r>
                        <a:rPr lang="en-US" sz="2400" baseline="-25000" dirty="0"/>
                        <a:t>A</a:t>
                      </a:r>
                      <a:r>
                        <a:rPr lang="en-US" sz="2400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83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Performance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29+1=30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35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9614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3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18+1=19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2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9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80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Disease-free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83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2 years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9+1=10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268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Dominant metastatic lesion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Visceral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19+1=20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Osseous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Soft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03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8217D-DEDB-E38B-5CF7-DC1D7B87DA7C}"/>
                  </a:ext>
                </a:extLst>
              </p:cNvPr>
              <p:cNvSpPr txBox="1"/>
              <p:nvPr/>
            </p:nvSpPr>
            <p:spPr>
              <a:xfrm>
                <a:off x="9041130" y="1937006"/>
                <a:ext cx="3066506" cy="271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Now we estimate the sum of the absolute difference if they are added to Arm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∑|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8217D-DEDB-E38B-5CF7-DC1D7B87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130" y="1937006"/>
                <a:ext cx="3066506" cy="2712153"/>
              </a:xfrm>
              <a:prstGeom prst="rect">
                <a:avLst/>
              </a:prstGeom>
              <a:blipFill>
                <a:blip r:embed="rId3"/>
                <a:stretch>
                  <a:fillRect l="-3976" t="-2247" r="-4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75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95B-EF95-402B-9942-299B292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</a:t>
            </a:r>
            <a:r>
              <a:rPr lang="en-US" dirty="0" err="1"/>
              <a:t>Taves</a:t>
            </a:r>
            <a:r>
              <a:rPr lang="en-US" dirty="0"/>
              <a:t> Minimization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1CA7-DF66-4E96-B92E-AD39A8D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3083E-E25F-4402-B568-3B7D48AD1449}"/>
              </a:ext>
            </a:extLst>
          </p:cNvPr>
          <p:cNvSpPr txBox="1"/>
          <p:nvPr/>
        </p:nvSpPr>
        <p:spPr>
          <a:xfrm>
            <a:off x="1074420" y="6366510"/>
            <a:ext cx="936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Modified from Pg. 85 of Pocock, Stuart J. </a:t>
            </a:r>
            <a:r>
              <a:rPr lang="en-US" sz="1600" i="1" dirty="0"/>
              <a:t>Clinical trials: a practical approach</a:t>
            </a:r>
            <a:r>
              <a:rPr lang="en-US" sz="1600" dirty="0"/>
              <a:t>. John Wiley &amp; Sons, 2013.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8A3C350-8BA6-D6C9-070F-C1AE1D96A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0899"/>
              </p:ext>
            </p:extLst>
          </p:nvPr>
        </p:nvGraphicFramePr>
        <p:xfrm>
          <a:off x="152400" y="1784350"/>
          <a:ext cx="874014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70738963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209014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8441636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577310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29533726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26921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</a:t>
                      </a:r>
                      <a:r>
                        <a:rPr lang="en-US" sz="2400" baseline="30000" dirty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</a:t>
                      </a:r>
                      <a:r>
                        <a:rPr lang="el-GR" sz="2400" dirty="0"/>
                        <a:t>Δ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83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Performance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32+1=33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35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9614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3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17+1=18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2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9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80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Disease-free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83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2 years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8+1=9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268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Dominant metastatic lesion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Visceral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21+1=22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Osseous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Soft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03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8217D-DEDB-E38B-5CF7-DC1D7B87DA7C}"/>
                  </a:ext>
                </a:extLst>
              </p:cNvPr>
              <p:cNvSpPr txBox="1"/>
              <p:nvPr/>
            </p:nvSpPr>
            <p:spPr>
              <a:xfrm>
                <a:off x="9041130" y="1937006"/>
                <a:ext cx="3066506" cy="271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Then we estimate the sum of the absolute difference if they are added to Arm B: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∑|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8217D-DEDB-E38B-5CF7-DC1D7B87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130" y="1937006"/>
                <a:ext cx="3066506" cy="2712153"/>
              </a:xfrm>
              <a:prstGeom prst="rect">
                <a:avLst/>
              </a:prstGeom>
              <a:blipFill>
                <a:blip r:embed="rId3"/>
                <a:stretch>
                  <a:fillRect l="-3976" t="-2247" r="-4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1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95B-EF95-402B-9942-299B292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</a:t>
            </a:r>
            <a:r>
              <a:rPr lang="en-US" dirty="0" err="1"/>
              <a:t>Taves</a:t>
            </a:r>
            <a:r>
              <a:rPr lang="en-US" dirty="0"/>
              <a:t> Minimization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1CA7-DF66-4E96-B92E-AD39A8D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3083E-E25F-4402-B568-3B7D48AD1449}"/>
              </a:ext>
            </a:extLst>
          </p:cNvPr>
          <p:cNvSpPr txBox="1"/>
          <p:nvPr/>
        </p:nvSpPr>
        <p:spPr>
          <a:xfrm>
            <a:off x="1074420" y="6366510"/>
            <a:ext cx="936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Modified from Pg. 85 of Pocock, Stuart J. </a:t>
            </a:r>
            <a:r>
              <a:rPr lang="en-US" sz="1600" i="1" dirty="0"/>
              <a:t>Clinical trials: a practical approach</a:t>
            </a:r>
            <a:r>
              <a:rPr lang="en-US" sz="1600" dirty="0"/>
              <a:t>. John Wiley &amp; Sons, 2013.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8A3C350-8BA6-D6C9-070F-C1AE1D96A0C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84350"/>
          <a:ext cx="874014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70738963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209014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8441636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5773104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82953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83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Performance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35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9614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3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2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9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80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Disease-free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83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2 years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268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Dominant metastatic lesion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Visceral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Osseous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Soft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0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38217D-DEDB-E38B-5CF7-DC1D7B87DA7C}"/>
              </a:ext>
            </a:extLst>
          </p:cNvPr>
          <p:cNvSpPr txBox="1"/>
          <p:nvPr/>
        </p:nvSpPr>
        <p:spPr>
          <a:xfrm>
            <a:off x="9041130" y="1937006"/>
            <a:ext cx="2983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Since arm B “minimizes” the absolute difference, we would assigned the participant to Arm B, even though some factors have greater imbalance.</a:t>
            </a:r>
          </a:p>
        </p:txBody>
      </p:sp>
    </p:spTree>
    <p:extLst>
      <p:ext uri="{BB962C8B-B14F-4D97-AF65-F5344CB8AC3E}">
        <p14:creationId xmlns:p14="http://schemas.microsoft.com/office/powerpoint/2010/main" val="224779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B50-6ECA-C0E3-E8C2-3BBBF52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</a:t>
            </a:r>
            <a:r>
              <a:rPr lang="en-US" dirty="0" err="1"/>
              <a:t>Taves</a:t>
            </a:r>
            <a:r>
              <a:rPr lang="en-US" dirty="0"/>
              <a:t> Minimization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E73A-B2AF-C7E0-FCCE-588BB593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great for a “simpler” illustration of minimization, </a:t>
            </a:r>
            <a:r>
              <a:rPr lang="en-US" dirty="0" err="1"/>
              <a:t>Taves</a:t>
            </a:r>
            <a:r>
              <a:rPr lang="en-US" dirty="0"/>
              <a:t>’ approach has a potential limitation of being deterministic (i.e., there is no element of random chance unless the absolute differences are equal, then allocation is 1:1 via some random process)</a:t>
            </a:r>
          </a:p>
          <a:p>
            <a:r>
              <a:rPr lang="en-US" dirty="0"/>
              <a:t>This can be easily modified by adding a biased randomization based on the imbalance:</a:t>
            </a:r>
          </a:p>
          <a:p>
            <a:pPr lvl="1"/>
            <a:r>
              <a:rPr lang="en-US" dirty="0"/>
              <a:t>For example, randomizing with a probability of 80% to the arm that minimizes the imbalance but allowing for allocation to other arm(s)</a:t>
            </a:r>
          </a:p>
          <a:p>
            <a:pPr lvl="1"/>
            <a:r>
              <a:rPr lang="en-US" dirty="0"/>
              <a:t>The choice of 80% may need to be calibrated and explored via simulation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4D40-0444-0985-A546-DA9B0D7B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B50-6ECA-C0E3-E8C2-3BBBF52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Pocock and Simon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E73A-B2AF-C7E0-FCCE-588BB593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1975 minimization approach by Pocock and Simon incorporate a biased randomization scheme. Let there be K arms, the allocation procedure procedures in the following general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Based on some imbalance metric (e.g., the absolute difference from our last example, or the 1975 paper denotes others), the arms are ranked from 1 to K for the metric that minimizes the imbalance.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Allocation is randomly assigned based on some biased probability, where Pocock and Simon proposed 3 (detailed on next slide)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4D40-0444-0985-A546-DA9B0D7B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B50-6ECA-C0E3-E8C2-3BBBF52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Pocock and Simon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2E73A-B2AF-C7E0-FCCE-588BB5937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Recall, after ordering our arms from smallest (1) to largest (K) for our minimization metric, we have to choose a biased allocation:</a:t>
                </a:r>
              </a:p>
              <a:p>
                <a:r>
                  <a:rPr lang="en-US" dirty="0"/>
                  <a:t>Option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(i.e., equal allocation to all arms other than the minimizer)</a:t>
                </a:r>
              </a:p>
              <a:p>
                <a:r>
                  <a:rPr lang="en-US" dirty="0"/>
                  <a:t>Option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, a constant</a:t>
                </a:r>
              </a:p>
              <a:p>
                <a:r>
                  <a:rPr lang="en-US" dirty="0"/>
                  <a:t>Option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our minimization metric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a constant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2E73A-B2AF-C7E0-FCCE-588BB5937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0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4D40-0444-0985-A546-DA9B0D7B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95B-EF95-402B-9942-299B292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BAR:  Pocock and Simon Minimization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1CA7-DF66-4E96-B92E-AD39A8D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3083E-E25F-4402-B568-3B7D48AD1449}"/>
              </a:ext>
            </a:extLst>
          </p:cNvPr>
          <p:cNvSpPr txBox="1"/>
          <p:nvPr/>
        </p:nvSpPr>
        <p:spPr>
          <a:xfrm>
            <a:off x="1074420" y="6366510"/>
            <a:ext cx="9361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Modified from Pg. 85 of Pocock, Stuart J. </a:t>
            </a:r>
            <a:r>
              <a:rPr lang="en-US" sz="1600" i="1" dirty="0"/>
              <a:t>Clinical trials: a practical approach</a:t>
            </a:r>
            <a:r>
              <a:rPr lang="en-US" sz="1600" dirty="0"/>
              <a:t>. John Wiley &amp; Sons, 2013.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8A3C350-8BA6-D6C9-070F-C1AE1D96A0C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84350"/>
          <a:ext cx="874014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70738963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209014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84416364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5773104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82953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# on </a:t>
                      </a:r>
                      <a:r>
                        <a:rPr lang="en-US" sz="2400" dirty="0" err="1"/>
                        <a:t>Trt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836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Performance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35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Non-ambulatory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19614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23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271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50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9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80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Disease-free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283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 2 years</a:t>
                      </a:r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3268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Dominant metastatic lesion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Visceral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5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Osseous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Soft tissue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03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8217D-DEDB-E38B-5CF7-DC1D7B87DA7C}"/>
                  </a:ext>
                </a:extLst>
              </p:cNvPr>
              <p:cNvSpPr txBox="1"/>
              <p:nvPr/>
            </p:nvSpPr>
            <p:spPr>
              <a:xfrm>
                <a:off x="9041130" y="1937006"/>
                <a:ext cx="3150870" cy="4219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∑|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|=7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∑|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|=6</m:t>
                    </m:r>
                  </m:oMath>
                </a14:m>
                <a:r>
                  <a:rPr lang="en-US" sz="2800" dirty="0"/>
                  <a:t>, we would have the following biased probabilities if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Option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Option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Option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8217D-DEDB-E38B-5CF7-DC1D7B87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130" y="1937006"/>
                <a:ext cx="3150870" cy="4219873"/>
              </a:xfrm>
              <a:prstGeom prst="rect">
                <a:avLst/>
              </a:prstGeom>
              <a:blipFill>
                <a:blip r:embed="rId3"/>
                <a:stretch>
                  <a:fillRect l="-3868" t="-1445" r="-1161" b="-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flip or dice role isn’t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98E9-4759-AE87-97D7-47482117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BAR:  Pocock and Simon Minimization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57A93-D7ED-7709-CF32-5B8FD7B66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somewhat arbitrary, but could be evaluated through simulations. We see their results across a range of choices below to note their performance:</a:t>
                </a:r>
              </a:p>
              <a:p>
                <a:r>
                  <a:rPr lang="en-US" dirty="0"/>
                  <a:t>Option 2: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increases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 3: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increases (but here we have “decent” balance based on our absolute difference sum, so all are similar)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57A93-D7ED-7709-CF32-5B8FD7B66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91BE-2DA3-FB10-2FDA-74E77933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BC5A5A0-1165-19A3-047E-AB5F421740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684115"/>
                  </p:ext>
                </p:extLst>
              </p:nvPr>
            </p:nvGraphicFramePr>
            <p:xfrm>
              <a:off x="1321707" y="3936394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7409566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373276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518983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756230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0174030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239034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7474960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1274846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8671115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31622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914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910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BC5A5A0-1165-19A3-047E-AB5F421740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684115"/>
                  </p:ext>
                </p:extLst>
              </p:nvPr>
            </p:nvGraphicFramePr>
            <p:xfrm>
              <a:off x="1321707" y="3936394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7409566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373276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518983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756230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0174030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239034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7474960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1274846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8671115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31622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6" t="-8065" r="-89925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914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09836" r="-8992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9103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BCD3D83-F6D7-7BEB-B6D5-46D7687B5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675188"/>
                  </p:ext>
                </p:extLst>
              </p:nvPr>
            </p:nvGraphicFramePr>
            <p:xfrm>
              <a:off x="1378857" y="5813886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7409566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373276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518983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756230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0174030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239034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7474960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1274846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8671115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31622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914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910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BCD3D83-F6D7-7BEB-B6D5-46D7687B5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675188"/>
                  </p:ext>
                </p:extLst>
              </p:nvPr>
            </p:nvGraphicFramePr>
            <p:xfrm>
              <a:off x="1378857" y="5813886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7409566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373276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5189832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756230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0174030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239034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7474960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1274846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8671115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031622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52" t="-8065" r="-90601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914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52" t="-109836" r="-9060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9103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82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DD1-860D-495A-98A4-62A13056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BAR:  Minimization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B9E4-9A69-4A9F-B9CA-809B4C5D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prevent accidental bias from maldistribution of important strata</a:t>
            </a:r>
          </a:p>
          <a:p>
            <a:r>
              <a:rPr lang="en-US" dirty="0"/>
              <a:t>Facilitates valid subgroup analyses</a:t>
            </a:r>
          </a:p>
          <a:p>
            <a:r>
              <a:rPr lang="en-US" dirty="0"/>
              <a:t>Does not guarantee adequate power to make within-strata comparisons</a:t>
            </a:r>
          </a:p>
          <a:p>
            <a:r>
              <a:rPr lang="en-US" dirty="0"/>
              <a:t>Does not eliminate the need for covariate-adjusted analyses! Best practices are to adjust for any covariates used in stratification in your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385F-4BA9-40BB-8C8A-D95E38A7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6F3F-6642-494B-82F6-B0EE4A6D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FA4D-D388-4668-AE1F-4E0D264A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9460230" cy="40605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types of RAR designs exist, including two main families</a:t>
            </a:r>
          </a:p>
          <a:p>
            <a:pPr marL="0" indent="0">
              <a:buNone/>
            </a:pPr>
            <a:r>
              <a:rPr lang="en-US" b="1" dirty="0"/>
              <a:t>Urn models:</a:t>
            </a:r>
          </a:p>
          <a:p>
            <a:r>
              <a:rPr lang="en-US" dirty="0"/>
              <a:t>Play-the-winner (</a:t>
            </a:r>
            <a:r>
              <a:rPr lang="en-US" dirty="0" err="1"/>
              <a:t>Zelen</a:t>
            </a:r>
            <a:r>
              <a:rPr lang="en-US" dirty="0"/>
              <a:t>, 1969, JASA)</a:t>
            </a:r>
          </a:p>
          <a:p>
            <a:r>
              <a:rPr lang="en-US" dirty="0"/>
              <a:t>Randomized play-the-winner (Wei and Durham, 1978, JASA)</a:t>
            </a:r>
          </a:p>
          <a:p>
            <a:r>
              <a:rPr lang="en-US" dirty="0"/>
              <a:t>Randomized </a:t>
            </a:r>
            <a:r>
              <a:rPr lang="en-US" dirty="0" err="1"/>
              <a:t>Pólya</a:t>
            </a:r>
            <a:r>
              <a:rPr lang="en-US" dirty="0"/>
              <a:t> Urn (Durham, Flournoy, &amp; Li, 1998, CJS)</a:t>
            </a:r>
          </a:p>
          <a:p>
            <a:pPr marL="0" indent="0">
              <a:buNone/>
            </a:pPr>
            <a:r>
              <a:rPr lang="en-US" b="1" dirty="0"/>
              <a:t>Double adaptive biased coin designs:</a:t>
            </a:r>
          </a:p>
          <a:p>
            <a:r>
              <a:rPr lang="en-US" dirty="0"/>
              <a:t>Eisele and </a:t>
            </a:r>
            <a:r>
              <a:rPr lang="en-US" dirty="0" err="1"/>
              <a:t>Woodroofe</a:t>
            </a:r>
            <a:r>
              <a:rPr lang="en-US" dirty="0"/>
              <a:t> (1995, Annals of Statistics)</a:t>
            </a:r>
          </a:p>
          <a:p>
            <a:r>
              <a:rPr lang="en-US" dirty="0"/>
              <a:t>Hu and Rosenberger (2003, JASA)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52C2-F9AD-4719-B0D2-677FE0A9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A picture containing food, device&#10;&#10;Description automatically generated">
            <a:extLst>
              <a:ext uri="{FF2B5EF4-FFF2-40B4-BE49-F238E27FC236}">
                <a16:creationId xmlns:a16="http://schemas.microsoft.com/office/drawing/2014/main" id="{4D5A9740-F9DC-444C-AF4F-784D4B3AE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28" y="967129"/>
            <a:ext cx="2100072" cy="3179548"/>
          </a:xfrm>
          <a:prstGeom prst="rect">
            <a:avLst/>
          </a:prstGeom>
        </p:spPr>
      </p:pic>
      <p:pic>
        <p:nvPicPr>
          <p:cNvPr id="8" name="Picture 7" descr="A picture containing table, plate, sitting, set&#10;&#10;Description automatically generated">
            <a:extLst>
              <a:ext uri="{FF2B5EF4-FFF2-40B4-BE49-F238E27FC236}">
                <a16:creationId xmlns:a16="http://schemas.microsoft.com/office/drawing/2014/main" id="{1B1AF2F5-444D-46D5-BD2F-E68FB38C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r="14221"/>
          <a:stretch/>
        </p:blipFill>
        <p:spPr>
          <a:xfrm>
            <a:off x="9635490" y="4146677"/>
            <a:ext cx="2480310" cy="25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F5D5-7225-4015-9180-10A9DCA4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RAR:  Example with Playing the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CEBD-EF77-4912-A236-198CC2C4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Zelen’s 1969 Play the Winner Design (2 arm study):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1</a:t>
            </a:r>
            <a:r>
              <a:rPr lang="en-US" baseline="30000" dirty="0"/>
              <a:t>st</a:t>
            </a:r>
            <a:r>
              <a:rPr lang="en-US" dirty="0"/>
              <a:t> participant to either arm with equal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success/failure in arm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Depending on outcome…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Observed success leads to a future participant receiving the same treatment (or increasing probability of same treatment)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Observed failure leads to a future participant receiving the other treatment (or decreasing probability of failed treatment)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FDE8A-1E28-446D-9182-F98BAECA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0B94-B2B0-44CA-A5B5-7BD2B892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RAR:  Bayesian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737F2-101A-4699-AB39-D4B7F1EF8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0336"/>
                <a:ext cx="10515600" cy="4949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 binary outcome,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the response rate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:r>
                  <a:rPr lang="en-US" dirty="0"/>
                  <a:t>The 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:r>
                  <a:rPr lang="en-US" dirty="0"/>
                  <a:t>Adaptive randomization ratio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Thall</a:t>
                </a:r>
                <a:r>
                  <a:rPr lang="en-US" dirty="0"/>
                  <a:t> and </a:t>
                </a:r>
                <a:r>
                  <a:rPr lang="en-US" dirty="0" err="1"/>
                  <a:t>Wathen</a:t>
                </a:r>
                <a:r>
                  <a:rPr lang="en-US" dirty="0"/>
                  <a:t>, 2007).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737F2-101A-4699-AB39-D4B7F1EF8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0336"/>
                <a:ext cx="10515600" cy="4949824"/>
              </a:xfrm>
              <a:blipFill>
                <a:blip r:embed="rId3"/>
                <a:stretch>
                  <a:fillRect l="-1217" t="-1724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B8E5A-6DFB-439B-990A-0E823E5E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814B-47F6-4755-8C33-878C30B2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3F9-A1AD-4774-A65A-380FFE61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 designs can be used to identify better therapies more rapidly, and minimize the expected number of treatment failures</a:t>
            </a:r>
          </a:p>
          <a:p>
            <a:r>
              <a:rPr lang="en-US" dirty="0"/>
              <a:t>Number of arms (control vs. one treatment arm or multiple?)</a:t>
            </a:r>
          </a:p>
          <a:p>
            <a:pPr lvl="1"/>
            <a:r>
              <a:rPr lang="en-US" dirty="0"/>
              <a:t>Recent criticisms for 2 arm studies and early phase studies</a:t>
            </a:r>
          </a:p>
          <a:p>
            <a:pPr lvl="1"/>
            <a:r>
              <a:rPr lang="en-US" dirty="0"/>
              <a:t>Better for multi-arm studies with a shared control that maintains enrollment</a:t>
            </a:r>
          </a:p>
          <a:p>
            <a:r>
              <a:rPr lang="en-US" dirty="0"/>
              <a:t>Better for shorter term outcomes</a:t>
            </a:r>
          </a:p>
          <a:p>
            <a:pPr lvl="1"/>
            <a:r>
              <a:rPr lang="en-US" dirty="0"/>
              <a:t>Methods and approaches developed for longer term outcomes</a:t>
            </a:r>
          </a:p>
          <a:p>
            <a:r>
              <a:rPr lang="en-US" dirty="0"/>
              <a:t>Doesn’t ensure balance of baseline covariates like BAR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53C0E-79E9-4AB5-BE38-A545866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4C39-5F9B-1B4D-BBA2-8A3E9747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IBAR: General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2DACEE-C86C-D8B8-2845-24A442C56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16393"/>
                <a:ext cx="10515600" cy="262705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an information balance AR approach, we can break our design down into a series of general steps to update our allocation ratios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Enroll a burn-in period of trial where we only look at prospectively collected data.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an information sharing approach and estimate the amount of external information being incorporated (i.e., ESSS effective supplemental sample size)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to bias towards information balance (i.e., enroll more participants to arms without information sharing)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for as many blocks as desired: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2DACEE-C86C-D8B8-2845-24A442C56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16393"/>
                <a:ext cx="10515600" cy="2627057"/>
              </a:xfrm>
              <a:blipFill>
                <a:blip r:embed="rId3"/>
                <a:stretch>
                  <a:fillRect l="-812" t="-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C55E-2AC9-954F-F08D-DF9196F7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F948-424F-3A14-09F6-11AD5AEAF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28" y="4569474"/>
            <a:ext cx="7815943" cy="22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BA3-88F2-20F3-E1B8-32E894A8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IBAR Example 1 (Naïve)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A827-B95D-1796-B8B3-19813C0E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6393"/>
            <a:ext cx="11122479" cy="4480350"/>
          </a:xfrm>
        </p:spPr>
        <p:txBody>
          <a:bodyPr>
            <a:normAutofit fontScale="92500"/>
          </a:bodyPr>
          <a:lstStyle/>
          <a:p>
            <a:r>
              <a:rPr lang="en-US" dirty="0"/>
              <a:t>Assume we have a historic set of N</a:t>
            </a:r>
            <a:r>
              <a:rPr lang="en-US" baseline="-25000" dirty="0"/>
              <a:t>H</a:t>
            </a:r>
            <a:r>
              <a:rPr lang="en-US" dirty="0"/>
              <a:t>=50 observations from a previous trial control arm and we are planning a study to enroll N=100 in a 1:1 allocation to the control and treatment arms (i.e., N</a:t>
            </a:r>
            <a:r>
              <a:rPr lang="en-US" baseline="-25000" dirty="0"/>
              <a:t>C</a:t>
            </a:r>
            <a:r>
              <a:rPr lang="en-US" dirty="0"/>
              <a:t>=50 and N</a:t>
            </a:r>
            <a:r>
              <a:rPr lang="en-US" baseline="-25000" dirty="0"/>
              <a:t>T</a:t>
            </a:r>
            <a:r>
              <a:rPr lang="en-US" dirty="0"/>
              <a:t>=50)</a:t>
            </a:r>
          </a:p>
          <a:p>
            <a:r>
              <a:rPr lang="en-US" dirty="0"/>
              <a:t>We have an interim analysis after 50 participants have been enrolled (i.e., N</a:t>
            </a:r>
            <a:r>
              <a:rPr lang="en-US" baseline="-25000" dirty="0"/>
              <a:t>C</a:t>
            </a:r>
            <a:r>
              <a:rPr lang="en-US" dirty="0"/>
              <a:t>=N</a:t>
            </a:r>
            <a:r>
              <a:rPr lang="en-US" baseline="-25000" dirty="0"/>
              <a:t>T</a:t>
            </a:r>
            <a:r>
              <a:rPr lang="en-US" dirty="0"/>
              <a:t>=25), and we decide to naively* incorporate all N</a:t>
            </a:r>
            <a:r>
              <a:rPr lang="en-US" baseline="-25000" dirty="0"/>
              <a:t>H</a:t>
            </a:r>
            <a:r>
              <a:rPr lang="en-US" dirty="0"/>
              <a:t>=50 observations so that we really have N</a:t>
            </a:r>
            <a:r>
              <a:rPr lang="en-US" baseline="-25000" dirty="0"/>
              <a:t>C</a:t>
            </a:r>
            <a:r>
              <a:rPr lang="en-US" dirty="0"/>
              <a:t>+N</a:t>
            </a:r>
            <a:r>
              <a:rPr lang="en-US" baseline="-25000" dirty="0"/>
              <a:t>H</a:t>
            </a:r>
            <a:r>
              <a:rPr lang="en-US" dirty="0"/>
              <a:t>=25+50=75 control observations</a:t>
            </a:r>
          </a:p>
          <a:p>
            <a:r>
              <a:rPr lang="en-US" dirty="0"/>
              <a:t>To maintain the overall balance of control to treatment information in our 1:1 ratio, we would need to adjust our allocation ratio for the remaining 50 participants to have 100% allocation to the treatment arm (i.e., deterministic)</a:t>
            </a:r>
          </a:p>
          <a:p>
            <a:r>
              <a:rPr lang="en-US" dirty="0"/>
              <a:t>*Naïve pooling is generally not recommended (more discussion in information sharing module)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E08D-D310-B26F-0F98-B0001C74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BA3-88F2-20F3-E1B8-32E894A8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IBAR Example 2 (Bayesian Sharing Method)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A827-B95D-1796-B8B3-19813C0E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6392"/>
            <a:ext cx="11122479" cy="4741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we have a historic set of N</a:t>
            </a:r>
            <a:r>
              <a:rPr lang="en-US" baseline="-25000" dirty="0"/>
              <a:t>H</a:t>
            </a:r>
            <a:r>
              <a:rPr lang="en-US" dirty="0"/>
              <a:t>=50 observations from a previous trial control arm and we are planning a study to enroll N=100 in a 1:1 allocation to the control and treatment arms (i.e., N</a:t>
            </a:r>
            <a:r>
              <a:rPr lang="en-US" baseline="-25000" dirty="0"/>
              <a:t>C</a:t>
            </a:r>
            <a:r>
              <a:rPr lang="en-US" dirty="0"/>
              <a:t>=50 and N</a:t>
            </a:r>
            <a:r>
              <a:rPr lang="en-US" baseline="-25000" dirty="0"/>
              <a:t>T</a:t>
            </a:r>
            <a:r>
              <a:rPr lang="en-US" dirty="0"/>
              <a:t>=50)</a:t>
            </a:r>
          </a:p>
          <a:p>
            <a:r>
              <a:rPr lang="en-US" dirty="0"/>
              <a:t>We have an interim analysis after 50 participants have been enrolled (i.e., N</a:t>
            </a:r>
            <a:r>
              <a:rPr lang="en-US" baseline="-25000" dirty="0"/>
              <a:t>C</a:t>
            </a:r>
            <a:r>
              <a:rPr lang="en-US" dirty="0"/>
              <a:t>=N</a:t>
            </a:r>
            <a:r>
              <a:rPr lang="en-US" baseline="-25000" dirty="0"/>
              <a:t>T</a:t>
            </a:r>
            <a:r>
              <a:rPr lang="en-US" dirty="0"/>
              <a:t>=25), and we decide to use a Bayesian information sharing that estimates we incorporate information worth approximately N</a:t>
            </a:r>
            <a:r>
              <a:rPr lang="en-US" baseline="-25000" dirty="0"/>
              <a:t>H</a:t>
            </a:r>
            <a:r>
              <a:rPr lang="en-US" dirty="0"/>
              <a:t>=15 observations (i.e., the </a:t>
            </a:r>
            <a:r>
              <a:rPr lang="en-US" i="1" dirty="0"/>
              <a:t>effective supplemental sample size</a:t>
            </a:r>
            <a:r>
              <a:rPr lang="en-US" dirty="0"/>
              <a:t>)</a:t>
            </a:r>
          </a:p>
          <a:p>
            <a:r>
              <a:rPr lang="en-US" dirty="0"/>
              <a:t>We can roughly think of this </a:t>
            </a:r>
            <a:r>
              <a:rPr lang="en-US" dirty="0" err="1"/>
              <a:t>ashaving</a:t>
            </a:r>
            <a:r>
              <a:rPr lang="en-US" dirty="0"/>
              <a:t> N</a:t>
            </a:r>
            <a:r>
              <a:rPr lang="en-US" baseline="-25000" dirty="0"/>
              <a:t>C</a:t>
            </a:r>
            <a:r>
              <a:rPr lang="en-US" dirty="0"/>
              <a:t>+N</a:t>
            </a:r>
            <a:r>
              <a:rPr lang="en-US" baseline="-25000" dirty="0"/>
              <a:t>H</a:t>
            </a:r>
            <a:r>
              <a:rPr lang="en-US" dirty="0"/>
              <a:t>=25+15=35 control observations (i.e., the </a:t>
            </a:r>
            <a:r>
              <a:rPr lang="en-US" i="1" dirty="0"/>
              <a:t>effective sample size</a:t>
            </a:r>
            <a:r>
              <a:rPr lang="en-US" dirty="0"/>
              <a:t>)</a:t>
            </a:r>
          </a:p>
          <a:p>
            <a:r>
              <a:rPr lang="en-US" dirty="0"/>
              <a:t>To maintain the overall balance of control to treatment information in our 1:1 ratio, we would need to adjust our allocation ratio for the remaining 50 participants to enroll 17 controls and 33 treatment participants (i.e., 1.94:1 </a:t>
            </a:r>
            <a:r>
              <a:rPr lang="en-US" dirty="0" err="1"/>
              <a:t>treatment:control</a:t>
            </a:r>
            <a:r>
              <a:rPr lang="en-US" dirty="0"/>
              <a:t> allocation)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E08D-D310-B26F-0F98-B0001C74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264-A17A-4DB5-ACF7-E1D53D34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IBAR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8517-2FA6-46F7-BFB8-371FBC61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multiple blocks is useful, since methods to evaluate if or how much external data to incorporate are likely to change how aggressively they borrow data over time due to:</a:t>
            </a:r>
          </a:p>
          <a:p>
            <a:pPr lvl="1"/>
            <a:r>
              <a:rPr lang="en-US" dirty="0"/>
              <a:t>More prospective study data to evaluate for exchangeability</a:t>
            </a:r>
          </a:p>
          <a:p>
            <a:pPr lvl="1"/>
            <a:r>
              <a:rPr lang="en-US" dirty="0"/>
              <a:t>Naturally occurring random changes in observed outcomes</a:t>
            </a:r>
          </a:p>
          <a:p>
            <a:r>
              <a:rPr lang="en-US" dirty="0"/>
              <a:t>The interim estimate of the number of controls could change by the end of the trial, so re-evaluating in blocks allows to potentially randomize relatively </a:t>
            </a:r>
            <a:r>
              <a:rPr lang="en-US" i="1" dirty="0"/>
              <a:t>more</a:t>
            </a:r>
            <a:r>
              <a:rPr lang="en-US" dirty="0"/>
              <a:t> to the arm that previously incorporated external data if it is no longer warranted to do so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F2E2-C7D1-4822-BAD9-9A919160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688F33-601D-4149-B8A6-60D07698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in Trials:  The Key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9FDEC-ADCE-461E-8A27-49DBA16E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6294120" cy="4060569"/>
          </a:xfrm>
        </p:spPr>
        <p:txBody>
          <a:bodyPr/>
          <a:lstStyle/>
          <a:p>
            <a:r>
              <a:rPr lang="en-US" dirty="0"/>
              <a:t>We randomize to ensure that the groups only differ with respect to the interventions being compared</a:t>
            </a:r>
          </a:p>
          <a:p>
            <a:r>
              <a:rPr lang="en-US" dirty="0"/>
              <a:t>Treatment allocations should be concealed until time of randomization (i.e., </a:t>
            </a:r>
            <a:r>
              <a:rPr lang="en-US" i="1" dirty="0"/>
              <a:t>allocation concealment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Helps to prevent selection bias</a:t>
            </a:r>
          </a:p>
          <a:p>
            <a:pPr lvl="1"/>
            <a:r>
              <a:rPr lang="en-US" dirty="0"/>
              <a:t>Also referred to as “blinded randomization”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2CB9C-9F92-4004-B928-6E490379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mage result for rando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8" y="2070100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79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1F5833-85CF-0FE5-B742-584D13C6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345885-26CA-7B77-56F9-10246DF1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0B9E-C94D-B989-6CF6-391C30D2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Trial: RAR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Name: </a:t>
            </a:r>
            <a:r>
              <a:rPr lang="en-US" dirty="0"/>
              <a:t>Established Status Epilepticus Treatment Trial (ESETT; NCT01960075)</a:t>
            </a:r>
          </a:p>
          <a:p>
            <a:pPr marL="0" indent="0">
              <a:buNone/>
            </a:pPr>
            <a:r>
              <a:rPr lang="en-US" b="1" dirty="0"/>
              <a:t>Design: </a:t>
            </a:r>
            <a:r>
              <a:rPr lang="en-US" dirty="0"/>
              <a:t>multi-center, blinded, comparative effectiveness study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Population: </a:t>
            </a:r>
            <a:r>
              <a:rPr lang="en-US" dirty="0"/>
              <a:t>benzodiazepine-refractory status epilepticus participants older than 2 years</a:t>
            </a:r>
          </a:p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to determine the most effective treatment for epilepsy among three study drugs: </a:t>
            </a:r>
            <a:r>
              <a:rPr lang="da-DK" dirty="0"/>
              <a:t>fosphenytoin, levetiracetam, and valproic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Trial: RAR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N: </a:t>
            </a:r>
            <a:r>
              <a:rPr lang="en-US" dirty="0"/>
              <a:t>795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Randomization Ratio: </a:t>
            </a:r>
            <a:r>
              <a:rPr lang="en-US" dirty="0"/>
              <a:t>1:1:1 until 300 participants, then adaptive; stratified by age category according to targeted probabilities</a:t>
            </a:r>
          </a:p>
          <a:p>
            <a:pPr marL="0" indent="0">
              <a:buNone/>
            </a:pPr>
            <a:r>
              <a:rPr lang="en-US" b="1" dirty="0"/>
              <a:t>Primary Outcome: </a:t>
            </a:r>
            <a:r>
              <a:rPr lang="en-US" dirty="0"/>
              <a:t>absence of clinically apparent seizures and improving responsiveness at 60 minutes after start of drug infusion</a:t>
            </a:r>
          </a:p>
          <a:p>
            <a:pPr marL="0" indent="0">
              <a:buNone/>
            </a:pPr>
            <a:r>
              <a:rPr lang="en-US" b="1" dirty="0"/>
              <a:t>Adaptive Elements:</a:t>
            </a:r>
          </a:p>
          <a:p>
            <a:r>
              <a:rPr lang="en-US" dirty="0"/>
              <a:t>Response adaptive randomization to allocate more participants after 300 to the most promising study arm(s)</a:t>
            </a:r>
          </a:p>
          <a:p>
            <a:r>
              <a:rPr lang="en-US" dirty="0"/>
              <a:t>Interim monitoring for futility or efficacy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Trial: RAR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Trial ultimately terminated for futility after 384 participants because it was determined that the probability of reaching full enrollment and detecting a significant effect was minimal</a:t>
            </a:r>
          </a:p>
          <a:p>
            <a:r>
              <a:rPr lang="en-US" dirty="0"/>
              <a:t>Adaptive randomization implemented: N=145 for levetiracetam, N=118 for </a:t>
            </a:r>
            <a:r>
              <a:rPr lang="en-US" dirty="0" err="1"/>
              <a:t>fosphenytoin</a:t>
            </a:r>
            <a:r>
              <a:rPr lang="en-US" dirty="0"/>
              <a:t>, and N=121 for valproate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317064"/>
          </a:xfrm>
        </p:spPr>
        <p:txBody>
          <a:bodyPr>
            <a:normAutofit/>
          </a:bodyPr>
          <a:lstStyle/>
          <a:p>
            <a:r>
              <a:rPr lang="en-US" dirty="0"/>
              <a:t>Baseline AR may facilitate the overall balance flexibly than stratified randomization (although this is marginal balance, and particular prognostic or baseline factors of interest may have imbalance)</a:t>
            </a:r>
          </a:p>
          <a:p>
            <a:r>
              <a:rPr lang="en-US" dirty="0"/>
              <a:t>Response AR has the ethical appeal of allocating more participants to “better” study arms, but may inadvertently allocate more to poorer performing arms in 2 arm studies and is recommended for multi-arm designs with a fixed control allocation</a:t>
            </a:r>
          </a:p>
          <a:p>
            <a:r>
              <a:rPr lang="en-US" dirty="0"/>
              <a:t>Information balance AR is used when incorporating external data in an attempt to better balance the overall information from external and internal 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5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8668-3B88-4EAF-A3D0-F83E6DD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Software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491C-BE6E-4C10-8B76-0B5F26D8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more information sharing approaches, but luckily software is plentiful for implementation!</a:t>
            </a:r>
          </a:p>
          <a:p>
            <a:r>
              <a:rPr lang="en-US" dirty="0"/>
              <a:t>R packages:  </a:t>
            </a:r>
            <a:r>
              <a:rPr lang="en-US" dirty="0" err="1"/>
              <a:t>SeqAlloc</a:t>
            </a:r>
            <a:r>
              <a:rPr lang="en-US" dirty="0"/>
              <a:t> (B/RAR), </a:t>
            </a:r>
            <a:r>
              <a:rPr lang="en-US" dirty="0" err="1"/>
              <a:t>randomizeR</a:t>
            </a:r>
            <a:r>
              <a:rPr lang="en-US" dirty="0"/>
              <a:t> (B/RAR), </a:t>
            </a:r>
            <a:r>
              <a:rPr lang="en-US" dirty="0" err="1"/>
              <a:t>miniRand</a:t>
            </a:r>
            <a:r>
              <a:rPr lang="en-US" dirty="0"/>
              <a:t> (BAR), </a:t>
            </a:r>
            <a:r>
              <a:rPr lang="en-US" dirty="0" err="1"/>
              <a:t>blockRAR</a:t>
            </a:r>
            <a:r>
              <a:rPr lang="en-US" dirty="0"/>
              <a:t> (RAR),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4E8B1-6386-4EE0-B042-13532980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5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4757-29C7-9DB3-7A14-F4C65DB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11A5-127D-F60D-5075-6673B799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ea typeface="MS Mincho" panose="02020609040205080304" pitchFamily="49" charset="-128"/>
              </a:rPr>
              <a:t>Kaizer, Alexander M., et al. "Recent innovations in adaptive trial designs: a review of design opportunities in translational research."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Journal of Clinical and Translational Science </a:t>
            </a:r>
            <a:r>
              <a:rPr lang="en-US" sz="1800" dirty="0">
                <a:effectLst/>
                <a:ea typeface="MS Mincho" panose="02020609040205080304" pitchFamily="49" charset="-128"/>
              </a:rPr>
              <a:t>(2023): 1-35.</a:t>
            </a:r>
          </a:p>
          <a:p>
            <a:r>
              <a:rPr lang="en-US" sz="1800" dirty="0">
                <a:effectLst/>
                <a:ea typeface="MS Mincho" panose="02020609040205080304" pitchFamily="49" charset="-128"/>
              </a:rPr>
              <a:t>US Food and Drug Administration. Adaptive designs for clinical trials of drugs and biologics guidance for industry. </a:t>
            </a:r>
            <a:r>
              <a:rPr lang="en-US" sz="1800" dirty="0">
                <a:effectLst/>
                <a:ea typeface="MS Mincho" panose="02020609040205080304" pitchFamily="49" charset="-128"/>
                <a:hlinkClick r:id="rId2"/>
              </a:rPr>
              <a:t>https://www.fda.gov/regulatory-information/search-fda-guidance-documents/adaptive-design-clinical-trials-drugs-and-biologics-guidance-industry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</a:t>
            </a:r>
          </a:p>
          <a:p>
            <a:r>
              <a:rPr lang="en-US" sz="1800" dirty="0" err="1">
                <a:effectLst/>
                <a:ea typeface="MS Mincho" panose="02020609040205080304" pitchFamily="49" charset="-128"/>
              </a:rPr>
              <a:t>Taves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Donald R. "Minimization: a new method of assigning patients to treatment and control groups."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Clinical Pharmacology &amp; Therapeutics </a:t>
            </a:r>
            <a:r>
              <a:rPr lang="en-US" sz="1800" dirty="0">
                <a:effectLst/>
                <a:ea typeface="MS Mincho" panose="02020609040205080304" pitchFamily="49" charset="-128"/>
              </a:rPr>
              <a:t>15.5 (1974): 443-453.</a:t>
            </a:r>
          </a:p>
          <a:p>
            <a:r>
              <a:rPr lang="en-US" sz="1800" dirty="0">
                <a:effectLst/>
                <a:ea typeface="MS Mincho" panose="02020609040205080304" pitchFamily="49" charset="-128"/>
              </a:rPr>
              <a:t>Pocock, Stuart J., and Richard Simon. "Sequential treatment assignment with balancing for prognostic factors in the controlled clinical trial."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Biometrics</a:t>
            </a:r>
            <a:r>
              <a:rPr lang="en-US" sz="1800" dirty="0">
                <a:effectLst/>
                <a:ea typeface="MS Mincho" panose="02020609040205080304" pitchFamily="49" charset="-128"/>
              </a:rPr>
              <a:t> (1975): 103-115.</a:t>
            </a:r>
          </a:p>
          <a:p>
            <a:r>
              <a:rPr lang="en-US" sz="1800" dirty="0"/>
              <a:t>Pocock, Stuart J. </a:t>
            </a:r>
            <a:r>
              <a:rPr lang="en-US" sz="1800" i="1" dirty="0"/>
              <a:t>Clinical trials: a practical approach</a:t>
            </a:r>
            <a:r>
              <a:rPr lang="en-US" sz="1800" dirty="0"/>
              <a:t>. John Wiley &amp; Sons, 2013.</a:t>
            </a:r>
          </a:p>
          <a:p>
            <a:r>
              <a:rPr lang="en-US" sz="1800" dirty="0"/>
              <a:t>Kaizer, A. M., Hobbs, B. P., &amp; Koopmeiners, J. S. (2018). A multi-source adaptive platform design for testing sequential combinatorial therapeutic strategies. </a:t>
            </a:r>
            <a:r>
              <a:rPr lang="en-US" sz="1800" i="1" dirty="0"/>
              <a:t>Biometrics</a:t>
            </a:r>
            <a:r>
              <a:rPr lang="en-US" sz="1800" dirty="0"/>
              <a:t>, 74(3), 1082-1094.</a:t>
            </a:r>
          </a:p>
          <a:p>
            <a:r>
              <a:rPr lang="en-US" sz="1800" dirty="0" err="1"/>
              <a:t>Kapur</a:t>
            </a:r>
            <a:r>
              <a:rPr lang="en-US" sz="1800" dirty="0"/>
              <a:t>, Jaideep, et al. "Randomized trial of three anticonvulsant medications for status epilepticus." </a:t>
            </a:r>
            <a:r>
              <a:rPr lang="en-US" sz="1800" i="1" dirty="0"/>
              <a:t>New England Journal of Medicine </a:t>
            </a:r>
            <a:r>
              <a:rPr lang="en-US" sz="1800" dirty="0"/>
              <a:t>381.22 (2019): 2103-2113.</a:t>
            </a:r>
          </a:p>
          <a:p>
            <a:endParaRPr lang="en-US" sz="1800" dirty="0">
              <a:effectLst/>
              <a:ea typeface="MS Mincho" panose="02020609040205080304" pitchFamily="49" charset="-128"/>
            </a:endParaRPr>
          </a:p>
          <a:p>
            <a:endParaRPr lang="en-US" sz="1800" dirty="0">
              <a:effectLst/>
              <a:ea typeface="MS Mincho" panose="02020609040205080304" pitchFamily="49" charset="-128"/>
            </a:endParaRPr>
          </a:p>
          <a:p>
            <a:endParaRPr lang="en-US" sz="1800" dirty="0">
              <a:effectLst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135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80-F5FE-D2EF-6E4D-3853793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07C0-CDF4-97C3-F502-449928BD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9"/>
            <a:ext cx="10515600" cy="4333874"/>
          </a:xfrm>
        </p:spPr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alex.kaizer@cuanschutz.edu</a:t>
            </a:r>
          </a:p>
          <a:p>
            <a:r>
              <a:rPr lang="en-US" dirty="0"/>
              <a:t>Website: www.alexkaizer.com</a:t>
            </a:r>
          </a:p>
          <a:p>
            <a:r>
              <a:rPr lang="en-US" dirty="0"/>
              <a:t>GitHub: </a:t>
            </a:r>
            <a:r>
              <a:rPr lang="en-US" dirty="0" err="1"/>
              <a:t>alexbiostats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010BD74-0AF9-1187-EADA-4879634C6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93" y="103822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8547674" cy="40605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Sir Austin Bradford Hill (1897-1991):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Eliminates bias from treatment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Balances the known </a:t>
            </a:r>
            <a:r>
              <a:rPr lang="en-US" i="1" dirty="0"/>
              <a:t>and unknown</a:t>
            </a:r>
            <a:r>
              <a:rPr lang="en-US" dirty="0"/>
              <a:t> differences between groups </a:t>
            </a:r>
            <a:r>
              <a:rPr lang="en-US" u="sng" dirty="0"/>
              <a:t>on average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 lead to a more credible study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Sir Ronald Aylmer Fisher (1890-1962):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Assures validity of statistical tests (e.g., type I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Austin Bradford H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52" y="1030912"/>
            <a:ext cx="2095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oungronaldfish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52" y="3707437"/>
            <a:ext cx="2095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50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32845"/>
            <a:ext cx="5181600" cy="294411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Fixed Allocation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randomization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Permuted block (restricted)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Permuted block with random mixing of block sizes (restricted)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232845"/>
            <a:ext cx="5402334" cy="294411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Adaptive Allocation Methods</a:t>
            </a:r>
          </a:p>
          <a:p>
            <a:pPr marL="0" indent="0">
              <a:buNone/>
            </a:pPr>
            <a:r>
              <a:rPr lang="en-US" dirty="0"/>
              <a:t>Assignments based on probabilities that can change over the trial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adaptive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adaptive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Multi-source 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116393"/>
            <a:ext cx="10515600" cy="10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list showing the order in which subjects are assigned to the various interventions. There are two general types of allocation:</a:t>
            </a:r>
          </a:p>
        </p:txBody>
      </p:sp>
    </p:spTree>
    <p:extLst>
      <p:ext uri="{BB962C8B-B14F-4D97-AF65-F5344CB8AC3E}">
        <p14:creationId xmlns:p14="http://schemas.microsoft.com/office/powerpoint/2010/main" val="10012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Image result for random number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08" y="3123841"/>
            <a:ext cx="3277025" cy="290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oin fl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17" y="2605382"/>
            <a:ext cx="2095500" cy="20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dice ro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8" r="5462"/>
          <a:stretch/>
        </p:blipFill>
        <p:spPr bwMode="auto">
          <a:xfrm>
            <a:off x="7128018" y="4672295"/>
            <a:ext cx="1597113" cy="197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and order of participants receiving a treatment is determined by (pre-defined) chance</a:t>
            </a:r>
          </a:p>
          <a:p>
            <a:pPr marL="627063" lvl="1"/>
            <a:r>
              <a:rPr lang="en-US" dirty="0"/>
              <a:t>E.g., 1:1 allocation, 2:2:1 allocation, etc.</a:t>
            </a:r>
          </a:p>
          <a:p>
            <a:pPr marL="169863"/>
            <a:r>
              <a:rPr lang="en-US" dirty="0"/>
              <a:t>May have chance imbalance at…</a:t>
            </a:r>
          </a:p>
          <a:p>
            <a:pPr marL="627063" lvl="1"/>
            <a:r>
              <a:rPr lang="en-US" dirty="0"/>
              <a:t>End of the study</a:t>
            </a:r>
          </a:p>
          <a:p>
            <a:pPr marL="627063" lvl="1"/>
            <a:r>
              <a:rPr lang="en-US" dirty="0"/>
              <a:t>Periodic looks</a:t>
            </a:r>
          </a:p>
          <a:p>
            <a:pPr marL="169863"/>
            <a:r>
              <a:rPr lang="en-US" dirty="0"/>
              <a:t>Imbalance may lead to…</a:t>
            </a:r>
          </a:p>
          <a:p>
            <a:pPr marL="627063" lvl="1"/>
            <a:r>
              <a:rPr lang="en-US" dirty="0"/>
              <a:t>Logistical problems (e.g., allocation of resources)</a:t>
            </a:r>
          </a:p>
          <a:p>
            <a:pPr marL="627063" lvl="1"/>
            <a:r>
              <a:rPr lang="en-US" dirty="0"/>
              <a:t>Loss of power</a:t>
            </a:r>
          </a:p>
          <a:p>
            <a:pPr marL="627063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Simple Randomization Struggles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774987" y="3002012"/>
            <a:ext cx="9072563" cy="41227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tabLst>
                <a:tab pos="1373188" algn="l"/>
                <a:tab pos="2574925" algn="r"/>
                <a:tab pos="4802188" algn="r"/>
                <a:tab pos="5657850" algn="r"/>
                <a:tab pos="7596188" algn="dec"/>
              </a:tabLst>
            </a:pPr>
            <a:r>
              <a:rPr lang="en-US" dirty="0"/>
              <a:t>	0	(10)	10	(0)	0.002</a:t>
            </a:r>
          </a:p>
          <a:p>
            <a:pPr marL="0" indent="0">
              <a:buFontTx/>
              <a:buNone/>
              <a:tabLst>
                <a:tab pos="1373188" algn="l"/>
                <a:tab pos="2574925" algn="r"/>
                <a:tab pos="4802188" algn="r"/>
                <a:tab pos="5657850" algn="r"/>
                <a:tab pos="7596188" algn="dec"/>
              </a:tabLst>
            </a:pPr>
            <a:r>
              <a:rPr lang="en-US" dirty="0"/>
              <a:t>	1	(9)	9	(1)	0.020</a:t>
            </a:r>
          </a:p>
          <a:p>
            <a:pPr marL="0" indent="0">
              <a:buFontTx/>
              <a:buNone/>
              <a:tabLst>
                <a:tab pos="1373188" algn="l"/>
                <a:tab pos="2574925" algn="r"/>
                <a:tab pos="4802188" algn="r"/>
                <a:tab pos="5657850" algn="r"/>
                <a:tab pos="7596188" algn="dec"/>
              </a:tabLst>
            </a:pPr>
            <a:r>
              <a:rPr lang="en-US" dirty="0"/>
              <a:t>	2	(8)	8	(2)	0.088</a:t>
            </a:r>
          </a:p>
          <a:p>
            <a:pPr marL="0" indent="0">
              <a:buFontTx/>
              <a:buNone/>
              <a:tabLst>
                <a:tab pos="1373188" algn="l"/>
                <a:tab pos="2574925" algn="r"/>
                <a:tab pos="4802188" algn="r"/>
                <a:tab pos="5657850" algn="r"/>
                <a:tab pos="7596188" algn="dec"/>
              </a:tabLst>
            </a:pPr>
            <a:r>
              <a:rPr lang="en-US" dirty="0"/>
              <a:t>	3	(7)	7	(3)	0.234</a:t>
            </a:r>
          </a:p>
          <a:p>
            <a:pPr marL="0" indent="0">
              <a:buFontTx/>
              <a:buNone/>
              <a:tabLst>
                <a:tab pos="1373188" algn="l"/>
                <a:tab pos="2574925" algn="r"/>
                <a:tab pos="4802188" algn="r"/>
                <a:tab pos="5657850" algn="r"/>
                <a:tab pos="7596188" algn="dec"/>
              </a:tabLst>
            </a:pPr>
            <a:r>
              <a:rPr lang="en-US" dirty="0"/>
              <a:t>	4	(6)	6	(4)	0.410</a:t>
            </a:r>
          </a:p>
          <a:p>
            <a:pPr marL="0" indent="0">
              <a:buFontTx/>
              <a:buNone/>
              <a:tabLst>
                <a:tab pos="1373188" algn="l"/>
                <a:tab pos="2574925" algn="r"/>
                <a:tab pos="4802188" algn="r"/>
                <a:tab pos="5657850" algn="r"/>
                <a:tab pos="7596188" algn="dec"/>
              </a:tabLst>
            </a:pPr>
            <a:r>
              <a:rPr lang="en-US" dirty="0"/>
              <a:t>	5		5		0.246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686962" y="1732012"/>
            <a:ext cx="2447925" cy="1074653"/>
            <a:chOff x="7108825" y="2085975"/>
            <a:chExt cx="2447925" cy="107465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7294587" y="2085975"/>
              <a:ext cx="1984325" cy="10746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3200" dirty="0"/>
                <a:t>Binomial</a:t>
              </a:r>
            </a:p>
            <a:p>
              <a:pPr algn="ctr"/>
              <a:r>
                <a:rPr lang="en-US" sz="3200" dirty="0"/>
                <a:t>Probability</a:t>
              </a: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7108825" y="3121025"/>
              <a:ext cx="2447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27862" y="2181275"/>
            <a:ext cx="2449513" cy="585787"/>
            <a:chOff x="4149725" y="2535238"/>
            <a:chExt cx="2449513" cy="585787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196514" y="2535238"/>
              <a:ext cx="2300372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3200" dirty="0"/>
                <a:t>Treatment B</a:t>
              </a: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>
              <a:off x="4149725" y="3121025"/>
              <a:ext cx="2449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13162" y="2155875"/>
            <a:ext cx="2619375" cy="611187"/>
            <a:chOff x="835025" y="2509838"/>
            <a:chExt cx="2619375" cy="611187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835025" y="2509838"/>
              <a:ext cx="2619375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 algn="ctr"/>
              <a:r>
                <a:rPr lang="en-US" sz="3200" dirty="0"/>
                <a:t>Treatment A</a:t>
              </a: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993775" y="3121025"/>
              <a:ext cx="2449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B50F24-EB26-41E1-80FF-87B7BE2820A5}"/>
              </a:ext>
            </a:extLst>
          </p:cNvPr>
          <p:cNvSpPr txBox="1"/>
          <p:nvPr/>
        </p:nvSpPr>
        <p:spPr>
          <a:xfrm>
            <a:off x="9230984" y="5525630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25% chance we have perfect balance!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26F13-574C-4474-9A77-3D83213C21AD}"/>
              </a:ext>
            </a:extLst>
          </p:cNvPr>
          <p:cNvSpPr txBox="1"/>
          <p:nvPr/>
        </p:nvSpPr>
        <p:spPr>
          <a:xfrm>
            <a:off x="9230984" y="4695573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64% chance we have minor imbalance.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975E746-A62A-411B-9764-A5ABCB9E37E0}"/>
              </a:ext>
            </a:extLst>
          </p:cNvPr>
          <p:cNvSpPr/>
          <p:nvPr/>
        </p:nvSpPr>
        <p:spPr>
          <a:xfrm>
            <a:off x="9016801" y="4581625"/>
            <a:ext cx="290828" cy="8855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4E3E5-253A-48EB-B9F4-346AF109DC35}"/>
              </a:ext>
            </a:extLst>
          </p:cNvPr>
          <p:cNvSpPr txBox="1"/>
          <p:nvPr/>
        </p:nvSpPr>
        <p:spPr>
          <a:xfrm>
            <a:off x="9230983" y="3704778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11% chance we have major imbalance.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E8BF6-5EC3-47C2-ABEC-6E48409BB7AE}"/>
              </a:ext>
            </a:extLst>
          </p:cNvPr>
          <p:cNvSpPr txBox="1"/>
          <p:nvPr/>
        </p:nvSpPr>
        <p:spPr>
          <a:xfrm>
            <a:off x="9230983" y="2959894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0.2% chance one arm gets everyone!!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A59B323-32AA-4390-B351-2791973B310E}"/>
              </a:ext>
            </a:extLst>
          </p:cNvPr>
          <p:cNvSpPr/>
          <p:nvPr/>
        </p:nvSpPr>
        <p:spPr>
          <a:xfrm>
            <a:off x="9016801" y="3564138"/>
            <a:ext cx="290828" cy="8855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5" grpId="0" animBg="1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Permuted Block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45966"/>
          </a:xfrm>
        </p:spPr>
        <p:txBody>
          <a:bodyPr>
            <a:normAutofit/>
          </a:bodyPr>
          <a:lstStyle/>
          <a:p>
            <a:r>
              <a:rPr lang="en-US" dirty="0"/>
              <a:t>Divide patients into blocks of equal size according to the time they enter the study</a:t>
            </a:r>
          </a:p>
          <a:p>
            <a:pPr marL="344488" indent="-344488">
              <a:buFont typeface="+mj-lt"/>
              <a:buAutoNum type="arabicPeriod"/>
            </a:pPr>
            <a:r>
              <a:rPr lang="en-US" dirty="0"/>
              <a:t>Choose a block size</a:t>
            </a:r>
          </a:p>
          <a:p>
            <a:pPr marL="344488" indent="-344488">
              <a:buFont typeface="+mj-lt"/>
              <a:buAutoNum type="arabicPeriod"/>
            </a:pPr>
            <a:r>
              <a:rPr lang="en-US" dirty="0"/>
              <a:t>Write down all possible permutations</a:t>
            </a:r>
          </a:p>
          <a:p>
            <a:pPr marL="344488" indent="-344488">
              <a:buFont typeface="+mj-lt"/>
              <a:buAutoNum type="arabicPeriod"/>
            </a:pPr>
            <a:r>
              <a:rPr lang="en-US" dirty="0"/>
              <a:t>Randomly choose one</a:t>
            </a:r>
          </a:p>
          <a:p>
            <a:r>
              <a:rPr lang="en-US" dirty="0"/>
              <a:t>Can also choose multiple block sizes to randomly select between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6019801" cy="464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blocks of size 4 with </a:t>
            </a:r>
            <a:r>
              <a:rPr lang="en-US" u="sng" dirty="0"/>
              <a:t>equal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AABB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ABBA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BBAA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BABA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BAAB</a:t>
            </a:r>
          </a:p>
          <a:p>
            <a:pPr marL="0" indent="0">
              <a:buNone/>
            </a:pPr>
            <a:r>
              <a:rPr lang="en-US" dirty="0"/>
              <a:t>E.g., Roll dice to determine block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ABFF-207A-4E17-BB6B-068052E132E0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D7FB868-96E5-4E8C-8BE7-E52230206995}"/>
              </a:ext>
            </a:extLst>
          </p:cNvPr>
          <p:cNvCxnSpPr/>
          <p:nvPr/>
        </p:nvCxnSpPr>
        <p:spPr>
          <a:xfrm flipV="1">
            <a:off x="4206240" y="2021305"/>
            <a:ext cx="1965960" cy="1299411"/>
          </a:xfrm>
          <a:prstGeom prst="bentConnector3">
            <a:avLst>
              <a:gd name="adj1" fmla="val 84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6E402710-AE47-4056-B731-2A74804EB4BB}"/>
              </a:ext>
            </a:extLst>
          </p:cNvPr>
          <p:cNvSpPr/>
          <p:nvPr/>
        </p:nvSpPr>
        <p:spPr>
          <a:xfrm>
            <a:off x="5890661" y="2627697"/>
            <a:ext cx="281539" cy="30127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D4EA7-EE04-4A6D-B3D0-F38122DBD80D}"/>
              </a:ext>
            </a:extLst>
          </p:cNvPr>
          <p:cNvCxnSpPr>
            <a:endCxn id="9" idx="1"/>
          </p:cNvCxnSpPr>
          <p:nvPr/>
        </p:nvCxnSpPr>
        <p:spPr>
          <a:xfrm>
            <a:off x="4709786" y="3889332"/>
            <a:ext cx="1180875" cy="244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51C3DD-3369-4B82-909F-1E7E7D94B84A}"/>
              </a:ext>
            </a:extLst>
          </p:cNvPr>
          <p:cNvCxnSpPr>
            <a:cxnSpLocks/>
          </p:cNvCxnSpPr>
          <p:nvPr/>
        </p:nvCxnSpPr>
        <p:spPr>
          <a:xfrm>
            <a:off x="4581625" y="4759890"/>
            <a:ext cx="1590575" cy="1244729"/>
          </a:xfrm>
          <a:prstGeom prst="bentConnector3">
            <a:avLst>
              <a:gd name="adj1" fmla="val 6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eneric Colorado School of Public Health">
      <a:dk1>
        <a:srgbClr val="FFFFFF"/>
      </a:dk1>
      <a:lt1>
        <a:srgbClr val="080808"/>
      </a:lt1>
      <a:dk2>
        <a:srgbClr val="D8D8D8"/>
      </a:dk2>
      <a:lt2>
        <a:srgbClr val="080808"/>
      </a:lt2>
      <a:accent1>
        <a:srgbClr val="008239"/>
      </a:accent1>
      <a:accent2>
        <a:srgbClr val="005390"/>
      </a:accent2>
      <a:accent3>
        <a:srgbClr val="542378"/>
      </a:accent3>
      <a:accent4>
        <a:srgbClr val="7F0000"/>
      </a:accent4>
      <a:accent5>
        <a:srgbClr val="FFC000"/>
      </a:accent5>
      <a:accent6>
        <a:srgbClr val="262627"/>
      </a:accent6>
      <a:hlink>
        <a:srgbClr val="080808"/>
      </a:hlink>
      <a:folHlink>
        <a:srgbClr val="08080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D46D727BB8B43B8798A80B118EDDB" ma:contentTypeVersion="0" ma:contentTypeDescription="Create a new document." ma:contentTypeScope="" ma:versionID="3a954d86e9ce22a5fe55d1f564f4b1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a8898fd043fd830b20f0b6098ebec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F395C0-4C6A-4E5A-8F37-3DD794B62C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D2E692-D9F7-47F3-9509-7B9EE88A1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DB8ACA-6B42-4974-BCA8-570878EA9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3289</TotalTime>
  <Words>4993</Words>
  <Application>Microsoft Office PowerPoint</Application>
  <PresentationFormat>Widescreen</PresentationFormat>
  <Paragraphs>704</Paragraphs>
  <Slides>47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Mincho</vt:lpstr>
      <vt:lpstr>Arial</vt:lpstr>
      <vt:lpstr>Calibri</vt:lpstr>
      <vt:lpstr>Calibri Light</vt:lpstr>
      <vt:lpstr>Cambria Math</vt:lpstr>
      <vt:lpstr>Wingdings</vt:lpstr>
      <vt:lpstr>Office Theme</vt:lpstr>
      <vt:lpstr>Adaptive and Bayesian Methods for Clinical Trial Design Short Course</vt:lpstr>
      <vt:lpstr>Overview Paper:</vt:lpstr>
      <vt:lpstr>Background</vt:lpstr>
      <vt:lpstr>Randomization in Trials:  The Key Points</vt:lpstr>
      <vt:lpstr>Advantages of Randomization</vt:lpstr>
      <vt:lpstr>Randomization Schedules</vt:lpstr>
      <vt:lpstr>Simple Randomization</vt:lpstr>
      <vt:lpstr>Example of Simple Randomization Struggles</vt:lpstr>
      <vt:lpstr>Permuted Block Randomization</vt:lpstr>
      <vt:lpstr>Advantages of Permuted Block Randomization</vt:lpstr>
      <vt:lpstr>Stratified Randomization</vt:lpstr>
      <vt:lpstr>Fixed to Adaptive Allocation</vt:lpstr>
      <vt:lpstr>Adaptive Randomization</vt:lpstr>
      <vt:lpstr>Baseline (Covariate) Adaptive Randomization</vt:lpstr>
      <vt:lpstr>Response-Adaptive Randomization (RAR)</vt:lpstr>
      <vt:lpstr>Response/Outcome Adaptive Randomization</vt:lpstr>
      <vt:lpstr>Information Balance Adaptive Randomization</vt:lpstr>
      <vt:lpstr>Practical Randomization Guidelines</vt:lpstr>
      <vt:lpstr>Methodological Overview</vt:lpstr>
      <vt:lpstr>BAR: Minimization Methods</vt:lpstr>
      <vt:lpstr>BAR:  Minimization Example</vt:lpstr>
      <vt:lpstr>BAR:  Taves Minimization Example</vt:lpstr>
      <vt:lpstr>BAR:  Taves Minimization Example</vt:lpstr>
      <vt:lpstr>BAR:  Taves Minimization Example</vt:lpstr>
      <vt:lpstr>BAR:  Taves Minimization Example</vt:lpstr>
      <vt:lpstr>BAR:  Taves Minimization Limitation</vt:lpstr>
      <vt:lpstr>BAR:  Pocock and Simon Minimization</vt:lpstr>
      <vt:lpstr>BAR:  Pocock and Simon Minimization</vt:lpstr>
      <vt:lpstr>BAR:  Pocock and Simon Minimization Example</vt:lpstr>
      <vt:lpstr>BAR:  Pocock and Simon Minimization Example</vt:lpstr>
      <vt:lpstr>BAR:  Minimization Considerations</vt:lpstr>
      <vt:lpstr>RAR Designs</vt:lpstr>
      <vt:lpstr>RAR:  Example with Playing the Winner</vt:lpstr>
      <vt:lpstr>RAR:  Bayesian Example</vt:lpstr>
      <vt:lpstr>RAR Considerations</vt:lpstr>
      <vt:lpstr>IBAR: General Steps</vt:lpstr>
      <vt:lpstr>IBAR Example 1 (Naïve) </vt:lpstr>
      <vt:lpstr>IBAR Example 2 (Bayesian Sharing Method) </vt:lpstr>
      <vt:lpstr>IBAR Considerations</vt:lpstr>
      <vt:lpstr>Case Study</vt:lpstr>
      <vt:lpstr>Clinical Trial: RAR Example</vt:lpstr>
      <vt:lpstr>Clinical Trial: RAR Example</vt:lpstr>
      <vt:lpstr>Clinical Trial: RAR Example</vt:lpstr>
      <vt:lpstr>Module Conclusions</vt:lpstr>
      <vt:lpstr>Available Software Resources</vt:lpstr>
      <vt:lpstr>References</vt:lpstr>
      <vt:lpstr>Contact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Presentation</dc:title>
  <dc:creator>Price, Kara</dc:creator>
  <cp:lastModifiedBy>Kaizer, Alex M</cp:lastModifiedBy>
  <cp:revision>183</cp:revision>
  <dcterms:created xsi:type="dcterms:W3CDTF">2015-07-27T20:53:12Z</dcterms:created>
  <dcterms:modified xsi:type="dcterms:W3CDTF">2024-06-04T21:45:42Z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0x010100378D46D727BB8B43B8798A80B118EDDB</vt:lpwstr>
  </property>
  <property fmtid="{D5CDD505-2E9C-101B-9397-08002B2CF9AE}" pid="3" name="AuthorIds_UIVersion_512">
    <vt:lpwstr>12</vt:lpwstr>
  </property>
  <property fmtid="{D5CDD505-2E9C-101B-9397-08002B2CF9AE}" pid="4" name="AuthorIds_UIVersion_1024">
    <vt:lpwstr>12</vt:lpwstr>
  </property>
</Properties>
</file>