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3"/>
  </p:notesMasterIdLst>
  <p:handoutMasterIdLst>
    <p:handoutMasterId r:id="rId64"/>
  </p:handoutMasterIdLst>
  <p:sldIdLst>
    <p:sldId id="329" r:id="rId5"/>
    <p:sldId id="448" r:id="rId6"/>
    <p:sldId id="520" r:id="rId7"/>
    <p:sldId id="339" r:id="rId8"/>
    <p:sldId id="350" r:id="rId9"/>
    <p:sldId id="316" r:id="rId10"/>
    <p:sldId id="314" r:id="rId11"/>
    <p:sldId id="315" r:id="rId12"/>
    <p:sldId id="317" r:id="rId13"/>
    <p:sldId id="318" r:id="rId14"/>
    <p:sldId id="319" r:id="rId15"/>
    <p:sldId id="320" r:id="rId16"/>
    <p:sldId id="321" r:id="rId17"/>
    <p:sldId id="322" r:id="rId18"/>
    <p:sldId id="323" r:id="rId19"/>
    <p:sldId id="324" r:id="rId20"/>
    <p:sldId id="325" r:id="rId21"/>
    <p:sldId id="326" r:id="rId22"/>
    <p:sldId id="348" r:id="rId23"/>
    <p:sldId id="327" r:id="rId24"/>
    <p:sldId id="328" r:id="rId25"/>
    <p:sldId id="512" r:id="rId26"/>
    <p:sldId id="513" r:id="rId27"/>
    <p:sldId id="331" r:id="rId28"/>
    <p:sldId id="332" r:id="rId29"/>
    <p:sldId id="333" r:id="rId30"/>
    <p:sldId id="349" r:id="rId31"/>
    <p:sldId id="334" r:id="rId32"/>
    <p:sldId id="335" r:id="rId33"/>
    <p:sldId id="340" r:id="rId34"/>
    <p:sldId id="341" r:id="rId35"/>
    <p:sldId id="342" r:id="rId36"/>
    <p:sldId id="343" r:id="rId37"/>
    <p:sldId id="351" r:id="rId38"/>
    <p:sldId id="352" r:id="rId39"/>
    <p:sldId id="353" r:id="rId40"/>
    <p:sldId id="344" r:id="rId41"/>
    <p:sldId id="345" r:id="rId42"/>
    <p:sldId id="346" r:id="rId43"/>
    <p:sldId id="347" r:id="rId44"/>
    <p:sldId id="354" r:id="rId45"/>
    <p:sldId id="355" r:id="rId46"/>
    <p:sldId id="356" r:id="rId47"/>
    <p:sldId id="357" r:id="rId48"/>
    <p:sldId id="358" r:id="rId49"/>
    <p:sldId id="330" r:id="rId50"/>
    <p:sldId id="521" r:id="rId51"/>
    <p:sldId id="511" r:id="rId52"/>
    <p:sldId id="523" r:id="rId53"/>
    <p:sldId id="524" r:id="rId54"/>
    <p:sldId id="525" r:id="rId55"/>
    <p:sldId id="526" r:id="rId56"/>
    <p:sldId id="527" r:id="rId57"/>
    <p:sldId id="528" r:id="rId58"/>
    <p:sldId id="312" r:id="rId59"/>
    <p:sldId id="529" r:id="rId60"/>
    <p:sldId id="275" r:id="rId61"/>
    <p:sldId id="495" r:id="rId6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420E7A2-156F-40D8-9042-B328BD19A520}">
          <p14:sldIdLst>
            <p14:sldId id="329"/>
            <p14:sldId id="448"/>
            <p14:sldId id="520"/>
            <p14:sldId id="339"/>
            <p14:sldId id="350"/>
            <p14:sldId id="316"/>
            <p14:sldId id="314"/>
            <p14:sldId id="315"/>
            <p14:sldId id="317"/>
            <p14:sldId id="318"/>
            <p14:sldId id="319"/>
            <p14:sldId id="320"/>
            <p14:sldId id="321"/>
            <p14:sldId id="322"/>
            <p14:sldId id="323"/>
            <p14:sldId id="324"/>
            <p14:sldId id="325"/>
            <p14:sldId id="326"/>
            <p14:sldId id="348"/>
            <p14:sldId id="327"/>
            <p14:sldId id="328"/>
            <p14:sldId id="512"/>
            <p14:sldId id="513"/>
            <p14:sldId id="331"/>
            <p14:sldId id="332"/>
            <p14:sldId id="333"/>
            <p14:sldId id="349"/>
            <p14:sldId id="334"/>
            <p14:sldId id="335"/>
            <p14:sldId id="340"/>
            <p14:sldId id="341"/>
            <p14:sldId id="342"/>
            <p14:sldId id="343"/>
            <p14:sldId id="351"/>
            <p14:sldId id="352"/>
            <p14:sldId id="353"/>
            <p14:sldId id="344"/>
            <p14:sldId id="345"/>
            <p14:sldId id="346"/>
            <p14:sldId id="347"/>
            <p14:sldId id="354"/>
            <p14:sldId id="355"/>
            <p14:sldId id="356"/>
            <p14:sldId id="357"/>
            <p14:sldId id="358"/>
            <p14:sldId id="330"/>
          </p14:sldIdLst>
        </p14:section>
        <p14:section name="Untitled Section" id="{E7476A24-1584-4288-81A1-FCFE289A10BA}">
          <p14:sldIdLst>
            <p14:sldId id="521"/>
            <p14:sldId id="511"/>
            <p14:sldId id="523"/>
            <p14:sldId id="524"/>
            <p14:sldId id="525"/>
            <p14:sldId id="526"/>
            <p14:sldId id="527"/>
            <p14:sldId id="528"/>
            <p14:sldId id="312"/>
            <p14:sldId id="529"/>
            <p14:sldId id="275"/>
            <p14:sldId id="495"/>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100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9436" autoAdjust="0"/>
  </p:normalViewPr>
  <p:slideViewPr>
    <p:cSldViewPr snapToGrid="0">
      <p:cViewPr varScale="1">
        <p:scale>
          <a:sx n="94" d="100"/>
          <a:sy n="94" d="100"/>
        </p:scale>
        <p:origin x="1464" y="77"/>
      </p:cViewPr>
      <p:guideLst>
        <p:guide orient="horz" pos="21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viewProps" Target="viewProp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handoutMaster" Target="handoutMasters/handoutMaster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2A6F325-4E3A-4A07-9D27-CCF5150B338E}" type="datetimeFigureOut">
              <a:rPr lang="en-US" smtClean="0"/>
              <a:t>6/4/2024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CAEEE41-A4DF-4714-A5A0-DF34E988F945}" type="slidenum">
              <a:rPr lang="en-US" smtClean="0"/>
              <a:t>‹#›</a:t>
            </a:fld>
            <a:endParaRPr lang="en-US"/>
          </a:p>
        </p:txBody>
      </p:sp>
    </p:spTree>
    <p:extLst>
      <p:ext uri="{BB962C8B-B14F-4D97-AF65-F5344CB8AC3E}">
        <p14:creationId xmlns:p14="http://schemas.microsoft.com/office/powerpoint/2010/main" val="32930288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F4F601-252A-45E2-9DD7-BE4ED440ECE7}" type="datetimeFigureOut">
              <a:rPr lang="en-US" smtClean="0"/>
              <a:t>6/4/2024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77AC0A-6604-464F-889C-A0807269330A}" type="slidenum">
              <a:rPr lang="en-US" smtClean="0"/>
              <a:t>‹#›</a:t>
            </a:fld>
            <a:endParaRPr lang="en-US"/>
          </a:p>
        </p:txBody>
      </p:sp>
    </p:spTree>
    <p:extLst>
      <p:ext uri="{BB962C8B-B14F-4D97-AF65-F5344CB8AC3E}">
        <p14:creationId xmlns:p14="http://schemas.microsoft.com/office/powerpoint/2010/main" val="24578096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xx</a:t>
            </a:r>
          </a:p>
        </p:txBody>
      </p:sp>
      <p:sp>
        <p:nvSpPr>
          <p:cNvPr id="4" name="Slide Number Placeholder 3"/>
          <p:cNvSpPr>
            <a:spLocks noGrp="1"/>
          </p:cNvSpPr>
          <p:nvPr>
            <p:ph type="sldNum" sz="quarter" idx="5"/>
          </p:nvPr>
        </p:nvSpPr>
        <p:spPr/>
        <p:txBody>
          <a:bodyPr/>
          <a:lstStyle/>
          <a:p>
            <a:fld id="{CE77AC0A-6604-464F-889C-A0807269330A}" type="slidenum">
              <a:rPr lang="en-US" smtClean="0"/>
              <a:t>1</a:t>
            </a:fld>
            <a:endParaRPr lang="en-US"/>
          </a:p>
        </p:txBody>
      </p:sp>
    </p:spTree>
    <p:extLst>
      <p:ext uri="{BB962C8B-B14F-4D97-AF65-F5344CB8AC3E}">
        <p14:creationId xmlns:p14="http://schemas.microsoft.com/office/powerpoint/2010/main" val="9492374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Saville, Benjamin R., Daniel </a:t>
            </a:r>
            <a:r>
              <a:rPr lang="en-US" dirty="0" err="1"/>
              <a:t>Burkhoff</a:t>
            </a:r>
            <a:r>
              <a:rPr lang="en-US" dirty="0"/>
              <a:t>, and William T. Abraham. "Streamlining Randomized Clinical Trials for Device Therapies in Heart Failure: Bayesian Borrowing of External Data." </a:t>
            </a:r>
            <a:r>
              <a:rPr lang="en-US" i="1" dirty="0"/>
              <a:t>Journal of the American Heart Association</a:t>
            </a:r>
            <a:r>
              <a:rPr lang="en-US" dirty="0"/>
              <a:t> 13.3 (2024): e033255.</a:t>
            </a:r>
          </a:p>
          <a:p>
            <a:endParaRPr lang="en-US" dirty="0"/>
          </a:p>
        </p:txBody>
      </p:sp>
      <p:sp>
        <p:nvSpPr>
          <p:cNvPr id="4" name="Slide Number Placeholder 3"/>
          <p:cNvSpPr>
            <a:spLocks noGrp="1"/>
          </p:cNvSpPr>
          <p:nvPr>
            <p:ph type="sldNum" sz="quarter" idx="10"/>
          </p:nvPr>
        </p:nvSpPr>
        <p:spPr/>
        <p:txBody>
          <a:bodyPr/>
          <a:lstStyle/>
          <a:p>
            <a:fld id="{CE77AC0A-6604-464F-889C-A0807269330A}" type="slidenum">
              <a:rPr lang="en-US" smtClean="0"/>
              <a:t>47</a:t>
            </a:fld>
            <a:endParaRPr lang="en-US"/>
          </a:p>
        </p:txBody>
      </p:sp>
    </p:spTree>
    <p:extLst>
      <p:ext uri="{BB962C8B-B14F-4D97-AF65-F5344CB8AC3E}">
        <p14:creationId xmlns:p14="http://schemas.microsoft.com/office/powerpoint/2010/main" val="32118988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Saville, Benjamin R., Daniel </a:t>
            </a:r>
            <a:r>
              <a:rPr lang="en-US" dirty="0" err="1"/>
              <a:t>Burkhoff</a:t>
            </a:r>
            <a:r>
              <a:rPr lang="en-US" dirty="0"/>
              <a:t>, and William T. Abraham. "Streamlining Randomized Clinical Trials for Device Therapies in Heart Failure: Bayesian Borrowing of External Data." </a:t>
            </a:r>
            <a:r>
              <a:rPr lang="en-US" i="1" dirty="0"/>
              <a:t>Journal of the American Heart Association</a:t>
            </a:r>
            <a:r>
              <a:rPr lang="en-US" dirty="0"/>
              <a:t> 13.3 (2024): e033255.</a:t>
            </a:r>
          </a:p>
          <a:p>
            <a:endParaRPr lang="en-US" dirty="0"/>
          </a:p>
        </p:txBody>
      </p:sp>
      <p:sp>
        <p:nvSpPr>
          <p:cNvPr id="4" name="Slide Number Placeholder 3"/>
          <p:cNvSpPr>
            <a:spLocks noGrp="1"/>
          </p:cNvSpPr>
          <p:nvPr>
            <p:ph type="sldNum" sz="quarter" idx="10"/>
          </p:nvPr>
        </p:nvSpPr>
        <p:spPr/>
        <p:txBody>
          <a:bodyPr/>
          <a:lstStyle/>
          <a:p>
            <a:fld id="{CE77AC0A-6604-464F-889C-A0807269330A}" type="slidenum">
              <a:rPr lang="en-US" smtClean="0"/>
              <a:t>48</a:t>
            </a:fld>
            <a:endParaRPr lang="en-US"/>
          </a:p>
        </p:txBody>
      </p:sp>
    </p:spTree>
    <p:extLst>
      <p:ext uri="{BB962C8B-B14F-4D97-AF65-F5344CB8AC3E}">
        <p14:creationId xmlns:p14="http://schemas.microsoft.com/office/powerpoint/2010/main" val="20586416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Saville, Benjamin R., Daniel </a:t>
            </a:r>
            <a:r>
              <a:rPr lang="en-US" dirty="0" err="1"/>
              <a:t>Burkhoff</a:t>
            </a:r>
            <a:r>
              <a:rPr lang="en-US" dirty="0"/>
              <a:t>, and William T. Abraham. "Streamlining Randomized Clinical Trials for Device Therapies in Heart Failure: Bayesian Borrowing of External Data." </a:t>
            </a:r>
            <a:r>
              <a:rPr lang="en-US" i="1" dirty="0"/>
              <a:t>Journal of the American Heart Association</a:t>
            </a:r>
            <a:r>
              <a:rPr lang="en-US" dirty="0"/>
              <a:t> 13.3 (2024): e033255.</a:t>
            </a:r>
          </a:p>
          <a:p>
            <a:endParaRPr lang="en-US" dirty="0"/>
          </a:p>
        </p:txBody>
      </p:sp>
      <p:sp>
        <p:nvSpPr>
          <p:cNvPr id="4" name="Slide Number Placeholder 3"/>
          <p:cNvSpPr>
            <a:spLocks noGrp="1"/>
          </p:cNvSpPr>
          <p:nvPr>
            <p:ph type="sldNum" sz="quarter" idx="10"/>
          </p:nvPr>
        </p:nvSpPr>
        <p:spPr/>
        <p:txBody>
          <a:bodyPr/>
          <a:lstStyle/>
          <a:p>
            <a:fld id="{CE77AC0A-6604-464F-889C-A0807269330A}" type="slidenum">
              <a:rPr lang="en-US" smtClean="0"/>
              <a:t>49</a:t>
            </a:fld>
            <a:endParaRPr lang="en-US"/>
          </a:p>
        </p:txBody>
      </p:sp>
    </p:spTree>
    <p:extLst>
      <p:ext uri="{BB962C8B-B14F-4D97-AF65-F5344CB8AC3E}">
        <p14:creationId xmlns:p14="http://schemas.microsoft.com/office/powerpoint/2010/main" val="9046838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Saville, Benjamin R., Daniel </a:t>
            </a:r>
            <a:r>
              <a:rPr lang="en-US" dirty="0" err="1"/>
              <a:t>Burkhoff</a:t>
            </a:r>
            <a:r>
              <a:rPr lang="en-US" dirty="0"/>
              <a:t>, and William T. Abraham. "Streamlining Randomized Clinical Trials for Device Therapies in Heart Failure: Bayesian Borrowing of External Data." </a:t>
            </a:r>
            <a:r>
              <a:rPr lang="en-US" i="1" dirty="0"/>
              <a:t>Journal of the American Heart Association</a:t>
            </a:r>
            <a:r>
              <a:rPr lang="en-US" dirty="0"/>
              <a:t> 13.3 (2024): e033255.</a:t>
            </a:r>
          </a:p>
          <a:p>
            <a:endParaRPr lang="en-US" dirty="0"/>
          </a:p>
        </p:txBody>
      </p:sp>
      <p:sp>
        <p:nvSpPr>
          <p:cNvPr id="4" name="Slide Number Placeholder 3"/>
          <p:cNvSpPr>
            <a:spLocks noGrp="1"/>
          </p:cNvSpPr>
          <p:nvPr>
            <p:ph type="sldNum" sz="quarter" idx="10"/>
          </p:nvPr>
        </p:nvSpPr>
        <p:spPr/>
        <p:txBody>
          <a:bodyPr/>
          <a:lstStyle/>
          <a:p>
            <a:fld id="{CE77AC0A-6604-464F-889C-A0807269330A}" type="slidenum">
              <a:rPr lang="en-US" smtClean="0"/>
              <a:t>50</a:t>
            </a:fld>
            <a:endParaRPr lang="en-US"/>
          </a:p>
        </p:txBody>
      </p:sp>
    </p:spTree>
    <p:extLst>
      <p:ext uri="{BB962C8B-B14F-4D97-AF65-F5344CB8AC3E}">
        <p14:creationId xmlns:p14="http://schemas.microsoft.com/office/powerpoint/2010/main" val="42463818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Saville, Benjamin R., Daniel </a:t>
            </a:r>
            <a:r>
              <a:rPr lang="en-US" dirty="0" err="1"/>
              <a:t>Burkhoff</a:t>
            </a:r>
            <a:r>
              <a:rPr lang="en-US" dirty="0"/>
              <a:t>, and William T. Abraham. "Streamlining Randomized Clinical Trials for Device Therapies in Heart Failure: Bayesian Borrowing of External Data." </a:t>
            </a:r>
            <a:r>
              <a:rPr lang="en-US" i="1" dirty="0"/>
              <a:t>Journal of the American Heart Association</a:t>
            </a:r>
            <a:r>
              <a:rPr lang="en-US" dirty="0"/>
              <a:t> 13.3 (2024): e033255.</a:t>
            </a:r>
          </a:p>
          <a:p>
            <a:endParaRPr lang="en-US" dirty="0"/>
          </a:p>
        </p:txBody>
      </p:sp>
      <p:sp>
        <p:nvSpPr>
          <p:cNvPr id="4" name="Slide Number Placeholder 3"/>
          <p:cNvSpPr>
            <a:spLocks noGrp="1"/>
          </p:cNvSpPr>
          <p:nvPr>
            <p:ph type="sldNum" sz="quarter" idx="10"/>
          </p:nvPr>
        </p:nvSpPr>
        <p:spPr/>
        <p:txBody>
          <a:bodyPr/>
          <a:lstStyle/>
          <a:p>
            <a:fld id="{CE77AC0A-6604-464F-889C-A0807269330A}" type="slidenum">
              <a:rPr lang="en-US" smtClean="0"/>
              <a:t>54</a:t>
            </a:fld>
            <a:endParaRPr lang="en-US"/>
          </a:p>
        </p:txBody>
      </p:sp>
    </p:spTree>
    <p:extLst>
      <p:ext uri="{BB962C8B-B14F-4D97-AF65-F5344CB8AC3E}">
        <p14:creationId xmlns:p14="http://schemas.microsoft.com/office/powerpoint/2010/main" val="30694140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4" name="Picture 3">
            <a:extLst>
              <a:ext uri="{FF2B5EF4-FFF2-40B4-BE49-F238E27FC236}">
                <a16:creationId xmlns:a16="http://schemas.microsoft.com/office/drawing/2014/main" id="{2C403E61-A097-FD40-AE74-6BB6BC5E01F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657037" y="107578"/>
            <a:ext cx="1663272" cy="704344"/>
          </a:xfrm>
          <a:prstGeom prst="rect">
            <a:avLst/>
          </a:prstGeom>
        </p:spPr>
      </p:pic>
    </p:spTree>
    <p:extLst>
      <p:ext uri="{BB962C8B-B14F-4D97-AF65-F5344CB8AC3E}">
        <p14:creationId xmlns:p14="http://schemas.microsoft.com/office/powerpoint/2010/main" val="805765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918307"/>
            <a:ext cx="10515600" cy="1018699"/>
          </a:xfrm>
        </p:spPr>
        <p:txBody>
          <a:bodyPr/>
          <a:lstStyle/>
          <a:p>
            <a:r>
              <a:rPr lang="en-US"/>
              <a:t>Click to edit Master title style</a:t>
            </a:r>
          </a:p>
        </p:txBody>
      </p:sp>
      <p:sp>
        <p:nvSpPr>
          <p:cNvPr id="3" name="Content Placeholder 2"/>
          <p:cNvSpPr>
            <a:spLocks noGrp="1"/>
          </p:cNvSpPr>
          <p:nvPr>
            <p:ph idx="1"/>
          </p:nvPr>
        </p:nvSpPr>
        <p:spPr>
          <a:xfrm>
            <a:off x="838200" y="2116393"/>
            <a:ext cx="10515600" cy="406056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842341" y="6356350"/>
            <a:ext cx="2743200" cy="365125"/>
          </a:xfrm>
        </p:spPr>
        <p:txBody>
          <a:bodyPr/>
          <a:lstStyle>
            <a:lvl1pPr algn="l">
              <a:defRPr/>
            </a:lvl1pPr>
          </a:lstStyle>
          <a:p>
            <a:fld id="{260BABFF-207A-4E17-BB6B-068052E132E0}" type="slidenum">
              <a:rPr lang="en-US" smtClean="0"/>
              <a:pPr/>
              <a:t>‹#›</a:t>
            </a:fld>
            <a:endParaRPr lang="en-US"/>
          </a:p>
        </p:txBody>
      </p:sp>
      <p:pic>
        <p:nvPicPr>
          <p:cNvPr id="5" name="Picture 4">
            <a:extLst>
              <a:ext uri="{FF2B5EF4-FFF2-40B4-BE49-F238E27FC236}">
                <a16:creationId xmlns:a16="http://schemas.microsoft.com/office/drawing/2014/main" id="{2C403E61-A097-FD40-AE74-6BB6BC5E01F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657037" y="107578"/>
            <a:ext cx="1663272" cy="704344"/>
          </a:xfrm>
          <a:prstGeom prst="rect">
            <a:avLst/>
          </a:prstGeom>
        </p:spPr>
      </p:pic>
    </p:spTree>
    <p:extLst>
      <p:ext uri="{BB962C8B-B14F-4D97-AF65-F5344CB8AC3E}">
        <p14:creationId xmlns:p14="http://schemas.microsoft.com/office/powerpoint/2010/main" val="25951658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8" name="Slide Number Placeholder 5"/>
          <p:cNvSpPr>
            <a:spLocks noGrp="1"/>
          </p:cNvSpPr>
          <p:nvPr>
            <p:ph type="sldNum" sz="quarter" idx="12"/>
          </p:nvPr>
        </p:nvSpPr>
        <p:spPr>
          <a:xfrm>
            <a:off x="842341" y="6356350"/>
            <a:ext cx="2743200" cy="365125"/>
          </a:xfrm>
        </p:spPr>
        <p:txBody>
          <a:bodyPr/>
          <a:lstStyle>
            <a:lvl1pPr algn="l">
              <a:defRPr/>
            </a:lvl1pPr>
          </a:lstStyle>
          <a:p>
            <a:fld id="{260BABFF-207A-4E17-BB6B-068052E132E0}" type="slidenum">
              <a:rPr lang="en-US" smtClean="0"/>
              <a:pPr/>
              <a:t>‹#›</a:t>
            </a:fld>
            <a:endParaRPr lang="en-US"/>
          </a:p>
        </p:txBody>
      </p:sp>
      <p:pic>
        <p:nvPicPr>
          <p:cNvPr id="5" name="Picture 4">
            <a:extLst>
              <a:ext uri="{FF2B5EF4-FFF2-40B4-BE49-F238E27FC236}">
                <a16:creationId xmlns:a16="http://schemas.microsoft.com/office/drawing/2014/main" id="{2C403E61-A097-FD40-AE74-6BB6BC5E01F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657037" y="107578"/>
            <a:ext cx="1663272" cy="704344"/>
          </a:xfrm>
          <a:prstGeom prst="rect">
            <a:avLst/>
          </a:prstGeom>
        </p:spPr>
      </p:pic>
    </p:spTree>
    <p:extLst>
      <p:ext uri="{BB962C8B-B14F-4D97-AF65-F5344CB8AC3E}">
        <p14:creationId xmlns:p14="http://schemas.microsoft.com/office/powerpoint/2010/main" val="36921848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918306"/>
            <a:ext cx="10515600" cy="772382"/>
          </a:xfrm>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5"/>
          <p:cNvSpPr>
            <a:spLocks noGrp="1"/>
          </p:cNvSpPr>
          <p:nvPr>
            <p:ph type="sldNum" sz="quarter" idx="12"/>
          </p:nvPr>
        </p:nvSpPr>
        <p:spPr>
          <a:xfrm>
            <a:off x="842341" y="6356350"/>
            <a:ext cx="2743200" cy="365125"/>
          </a:xfrm>
        </p:spPr>
        <p:txBody>
          <a:bodyPr/>
          <a:lstStyle>
            <a:lvl1pPr algn="l">
              <a:defRPr/>
            </a:lvl1pPr>
          </a:lstStyle>
          <a:p>
            <a:fld id="{260BABFF-207A-4E17-BB6B-068052E132E0}" type="slidenum">
              <a:rPr lang="en-US" smtClean="0"/>
              <a:pPr/>
              <a:t>‹#›</a:t>
            </a:fld>
            <a:endParaRPr lang="en-US"/>
          </a:p>
        </p:txBody>
      </p:sp>
      <p:pic>
        <p:nvPicPr>
          <p:cNvPr id="7" name="Picture 6">
            <a:extLst>
              <a:ext uri="{FF2B5EF4-FFF2-40B4-BE49-F238E27FC236}">
                <a16:creationId xmlns:a16="http://schemas.microsoft.com/office/drawing/2014/main" id="{2C403E61-A097-FD40-AE74-6BB6BC5E01F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657037" y="107578"/>
            <a:ext cx="1663272" cy="704344"/>
          </a:xfrm>
          <a:prstGeom prst="rect">
            <a:avLst/>
          </a:prstGeom>
        </p:spPr>
      </p:pic>
    </p:spTree>
    <p:extLst>
      <p:ext uri="{BB962C8B-B14F-4D97-AF65-F5344CB8AC3E}">
        <p14:creationId xmlns:p14="http://schemas.microsoft.com/office/powerpoint/2010/main" val="39997318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905606"/>
            <a:ext cx="10515600" cy="785082"/>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Slide Number Placeholder 5"/>
          <p:cNvSpPr>
            <a:spLocks noGrp="1"/>
          </p:cNvSpPr>
          <p:nvPr>
            <p:ph type="sldNum" sz="quarter" idx="12"/>
          </p:nvPr>
        </p:nvSpPr>
        <p:spPr>
          <a:xfrm>
            <a:off x="842341" y="6356350"/>
            <a:ext cx="2743200" cy="365125"/>
          </a:xfrm>
        </p:spPr>
        <p:txBody>
          <a:bodyPr/>
          <a:lstStyle>
            <a:lvl1pPr algn="l">
              <a:defRPr/>
            </a:lvl1pPr>
          </a:lstStyle>
          <a:p>
            <a:fld id="{260BABFF-207A-4E17-BB6B-068052E132E0}" type="slidenum">
              <a:rPr lang="en-US" smtClean="0"/>
              <a:pPr/>
              <a:t>‹#›</a:t>
            </a:fld>
            <a:endParaRPr lang="en-US"/>
          </a:p>
        </p:txBody>
      </p:sp>
      <p:pic>
        <p:nvPicPr>
          <p:cNvPr id="8" name="Picture 7">
            <a:extLst>
              <a:ext uri="{FF2B5EF4-FFF2-40B4-BE49-F238E27FC236}">
                <a16:creationId xmlns:a16="http://schemas.microsoft.com/office/drawing/2014/main" id="{2C403E61-A097-FD40-AE74-6BB6BC5E01F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657037" y="107578"/>
            <a:ext cx="1663272" cy="704344"/>
          </a:xfrm>
          <a:prstGeom prst="rect">
            <a:avLst/>
          </a:prstGeom>
        </p:spPr>
      </p:pic>
      <p:pic>
        <p:nvPicPr>
          <p:cNvPr id="9" name="Picture 8">
            <a:extLst>
              <a:ext uri="{FF2B5EF4-FFF2-40B4-BE49-F238E27FC236}">
                <a16:creationId xmlns:a16="http://schemas.microsoft.com/office/drawing/2014/main" id="{2C403E61-A097-FD40-AE74-6BB6BC5E01F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809437" y="259978"/>
            <a:ext cx="1663272" cy="704344"/>
          </a:xfrm>
          <a:prstGeom prst="rect">
            <a:avLst/>
          </a:prstGeom>
        </p:spPr>
      </p:pic>
    </p:spTree>
    <p:extLst>
      <p:ext uri="{BB962C8B-B14F-4D97-AF65-F5344CB8AC3E}">
        <p14:creationId xmlns:p14="http://schemas.microsoft.com/office/powerpoint/2010/main" val="30075393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899652"/>
            <a:ext cx="3932237" cy="1157748"/>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Slide Number Placeholder 5"/>
          <p:cNvSpPr>
            <a:spLocks noGrp="1"/>
          </p:cNvSpPr>
          <p:nvPr>
            <p:ph type="sldNum" sz="quarter" idx="12"/>
          </p:nvPr>
        </p:nvSpPr>
        <p:spPr>
          <a:xfrm>
            <a:off x="842341" y="6356350"/>
            <a:ext cx="2743200" cy="365125"/>
          </a:xfrm>
        </p:spPr>
        <p:txBody>
          <a:bodyPr/>
          <a:lstStyle>
            <a:lvl1pPr algn="l">
              <a:defRPr/>
            </a:lvl1pPr>
          </a:lstStyle>
          <a:p>
            <a:fld id="{260BABFF-207A-4E17-BB6B-068052E132E0}" type="slidenum">
              <a:rPr lang="en-US" smtClean="0"/>
              <a:pPr/>
              <a:t>‹#›</a:t>
            </a:fld>
            <a:endParaRPr lang="en-US"/>
          </a:p>
        </p:txBody>
      </p:sp>
      <p:pic>
        <p:nvPicPr>
          <p:cNvPr id="6" name="Picture 5">
            <a:extLst>
              <a:ext uri="{FF2B5EF4-FFF2-40B4-BE49-F238E27FC236}">
                <a16:creationId xmlns:a16="http://schemas.microsoft.com/office/drawing/2014/main" id="{2C403E61-A097-FD40-AE74-6BB6BC5E01F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657037" y="107578"/>
            <a:ext cx="1663272" cy="704344"/>
          </a:xfrm>
          <a:prstGeom prst="rect">
            <a:avLst/>
          </a:prstGeom>
        </p:spPr>
      </p:pic>
    </p:spTree>
    <p:extLst>
      <p:ext uri="{BB962C8B-B14F-4D97-AF65-F5344CB8AC3E}">
        <p14:creationId xmlns:p14="http://schemas.microsoft.com/office/powerpoint/2010/main" val="12375966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918306"/>
            <a:ext cx="10515600" cy="77238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0BABFF-207A-4E17-BB6B-068052E132E0}" type="slidenum">
              <a:rPr lang="en-US" smtClean="0"/>
              <a:t>‹#›</a:t>
            </a:fld>
            <a:endParaRPr lang="en-US"/>
          </a:p>
        </p:txBody>
      </p:sp>
      <p:pic>
        <p:nvPicPr>
          <p:cNvPr id="8" name="Picture 7"/>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838200" y="240483"/>
            <a:ext cx="5372100" cy="488139"/>
          </a:xfrm>
          <a:prstGeom prst="rect">
            <a:avLst/>
          </a:prstGeom>
        </p:spPr>
      </p:pic>
      <p:cxnSp>
        <p:nvCxnSpPr>
          <p:cNvPr id="10" name="Straight Connector 9"/>
          <p:cNvCxnSpPr/>
          <p:nvPr userDrawn="1"/>
        </p:nvCxnSpPr>
        <p:spPr>
          <a:xfrm>
            <a:off x="838200" y="856028"/>
            <a:ext cx="10515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2C403E61-A097-FD40-AE74-6BB6BC5E01F1}"/>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657037" y="107578"/>
            <a:ext cx="1663272" cy="704344"/>
          </a:xfrm>
          <a:prstGeom prst="rect">
            <a:avLst/>
          </a:prstGeom>
        </p:spPr>
      </p:pic>
    </p:spTree>
    <p:extLst>
      <p:ext uri="{BB962C8B-B14F-4D97-AF65-F5344CB8AC3E}">
        <p14:creationId xmlns:p14="http://schemas.microsoft.com/office/powerpoint/2010/main" val="3684140555"/>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6" r:id="rId6"/>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5.png"/><Relationship Id="rId7"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image" Target="../media/image8.jpeg"/><Relationship Id="rId11" Type="http://schemas.openxmlformats.org/officeDocument/2006/relationships/image" Target="../media/image13.jpeg"/><Relationship Id="rId5" Type="http://schemas.openxmlformats.org/officeDocument/2006/relationships/image" Target="../media/image7.jpeg"/><Relationship Id="rId10" Type="http://schemas.openxmlformats.org/officeDocument/2006/relationships/image" Target="../media/image12.jpeg"/><Relationship Id="rId4" Type="http://schemas.openxmlformats.org/officeDocument/2006/relationships/image" Target="../media/image6.png"/><Relationship Id="rId9" Type="http://schemas.openxmlformats.org/officeDocument/2006/relationships/image" Target="../media/image11.png"/></Relationships>
</file>

<file path=ppt/slides/_rels/slide4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1066800" y="1130528"/>
            <a:ext cx="10058400" cy="2387600"/>
          </a:xfrm>
        </p:spPr>
        <p:txBody>
          <a:bodyPr>
            <a:normAutofit fontScale="90000"/>
          </a:bodyPr>
          <a:lstStyle/>
          <a:p>
            <a:r>
              <a:rPr lang="en-US" dirty="0"/>
              <a:t>Adaptive and Bayesian Methods for Clinical Trial Design Short Course</a:t>
            </a:r>
          </a:p>
        </p:txBody>
      </p:sp>
      <p:sp>
        <p:nvSpPr>
          <p:cNvPr id="6" name="Subtitle 5"/>
          <p:cNvSpPr>
            <a:spLocks noGrp="1"/>
          </p:cNvSpPr>
          <p:nvPr>
            <p:ph type="subTitle" idx="1"/>
          </p:nvPr>
        </p:nvSpPr>
        <p:spPr/>
        <p:txBody>
          <a:bodyPr anchor="ctr"/>
          <a:lstStyle/>
          <a:p>
            <a:r>
              <a:rPr lang="en-US" dirty="0"/>
              <a:t>Dr. Alex Kaizer</a:t>
            </a:r>
          </a:p>
          <a:p>
            <a:endParaRPr lang="en-US" sz="2000" dirty="0"/>
          </a:p>
          <a:p>
            <a:r>
              <a:rPr lang="en-US" sz="2800" b="1" i="1" dirty="0"/>
              <a:t>Bayesian Methods for Information Sharing</a:t>
            </a:r>
          </a:p>
        </p:txBody>
      </p:sp>
    </p:spTree>
    <p:extLst>
      <p:ext uri="{BB962C8B-B14F-4D97-AF65-F5344CB8AC3E}">
        <p14:creationId xmlns:p14="http://schemas.microsoft.com/office/powerpoint/2010/main" val="893115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5405E-312D-406A-BCD0-BA92D159812C}"/>
              </a:ext>
            </a:extLst>
          </p:cNvPr>
          <p:cNvSpPr>
            <a:spLocks noGrp="1"/>
          </p:cNvSpPr>
          <p:nvPr>
            <p:ph type="title"/>
          </p:nvPr>
        </p:nvSpPr>
        <p:spPr/>
        <p:txBody>
          <a:bodyPr>
            <a:normAutofit fontScale="90000"/>
          </a:bodyPr>
          <a:lstStyle/>
          <a:p>
            <a:r>
              <a:rPr lang="en-US" dirty="0"/>
              <a:t>Pocock’s Criteria for Acceptable Historic </a:t>
            </a:r>
            <a:r>
              <a:rPr lang="en-US" i="1" dirty="0"/>
              <a:t>Controls</a:t>
            </a:r>
          </a:p>
        </p:txBody>
      </p:sp>
      <p:sp>
        <p:nvSpPr>
          <p:cNvPr id="3" name="Content Placeholder 2">
            <a:extLst>
              <a:ext uri="{FF2B5EF4-FFF2-40B4-BE49-F238E27FC236}">
                <a16:creationId xmlns:a16="http://schemas.microsoft.com/office/drawing/2014/main" id="{F84A2342-6B19-4CA9-B686-36B1CF8539FC}"/>
              </a:ext>
            </a:extLst>
          </p:cNvPr>
          <p:cNvSpPr>
            <a:spLocks noGrp="1"/>
          </p:cNvSpPr>
          <p:nvPr>
            <p:ph idx="1"/>
          </p:nvPr>
        </p:nvSpPr>
        <p:spPr>
          <a:xfrm>
            <a:off x="838200" y="2116393"/>
            <a:ext cx="10515600" cy="4605082"/>
          </a:xfrm>
        </p:spPr>
        <p:txBody>
          <a:bodyPr>
            <a:normAutofit/>
          </a:bodyPr>
          <a:lstStyle/>
          <a:p>
            <a:pPr marL="514350" indent="-514350">
              <a:buFont typeface="+mj-lt"/>
              <a:buAutoNum type="arabicPeriod"/>
            </a:pPr>
            <a:r>
              <a:rPr lang="en-US" dirty="0"/>
              <a:t>Received a precisely defined treatment which is the same as the randomized controls in the current study</a:t>
            </a:r>
          </a:p>
          <a:p>
            <a:pPr marL="514350" indent="-514350">
              <a:buFont typeface="+mj-lt"/>
              <a:buAutoNum type="arabicPeriod"/>
            </a:pPr>
            <a:r>
              <a:rPr lang="en-US" dirty="0"/>
              <a:t>Part of a recent study with identical eligibility requirements</a:t>
            </a:r>
          </a:p>
          <a:p>
            <a:pPr marL="514350" indent="-514350">
              <a:buFont typeface="+mj-lt"/>
              <a:buAutoNum type="arabicPeriod"/>
            </a:pPr>
            <a:r>
              <a:rPr lang="en-US" dirty="0"/>
              <a:t>Methods of treatment evaluation must be the same</a:t>
            </a:r>
          </a:p>
          <a:p>
            <a:pPr marL="514350" indent="-514350">
              <a:buFont typeface="+mj-lt"/>
              <a:buAutoNum type="arabicPeriod"/>
            </a:pPr>
            <a:r>
              <a:rPr lang="en-US" dirty="0"/>
              <a:t>Distribution of important patient characteristics should be comparable</a:t>
            </a:r>
          </a:p>
          <a:p>
            <a:pPr marL="514350" indent="-514350">
              <a:buFont typeface="+mj-lt"/>
              <a:buAutoNum type="arabicPeriod"/>
            </a:pPr>
            <a:r>
              <a:rPr lang="en-US" dirty="0"/>
              <a:t>Previous study performed by the same organization with the same clinical investigators</a:t>
            </a:r>
          </a:p>
          <a:p>
            <a:pPr marL="514350" indent="-514350">
              <a:buFont typeface="+mj-lt"/>
              <a:buAutoNum type="arabicPeriod"/>
            </a:pPr>
            <a:r>
              <a:rPr lang="en-US" dirty="0"/>
              <a:t>No indications leading one to expect different results between groups</a:t>
            </a:r>
          </a:p>
        </p:txBody>
      </p:sp>
      <p:sp>
        <p:nvSpPr>
          <p:cNvPr id="4" name="Slide Number Placeholder 3">
            <a:extLst>
              <a:ext uri="{FF2B5EF4-FFF2-40B4-BE49-F238E27FC236}">
                <a16:creationId xmlns:a16="http://schemas.microsoft.com/office/drawing/2014/main" id="{F3ADD194-3DC0-4452-88F9-9906DE91708F}"/>
              </a:ext>
            </a:extLst>
          </p:cNvPr>
          <p:cNvSpPr>
            <a:spLocks noGrp="1"/>
          </p:cNvSpPr>
          <p:nvPr>
            <p:ph type="sldNum" sz="quarter" idx="12"/>
          </p:nvPr>
        </p:nvSpPr>
        <p:spPr/>
        <p:txBody>
          <a:bodyPr/>
          <a:lstStyle/>
          <a:p>
            <a:fld id="{260BABFF-207A-4E17-BB6B-068052E132E0}" type="slidenum">
              <a:rPr lang="en-US" smtClean="0"/>
              <a:pPr/>
              <a:t>10</a:t>
            </a:fld>
            <a:endParaRPr lang="en-US"/>
          </a:p>
        </p:txBody>
      </p:sp>
    </p:spTree>
    <p:extLst>
      <p:ext uri="{BB962C8B-B14F-4D97-AF65-F5344CB8AC3E}">
        <p14:creationId xmlns:p14="http://schemas.microsoft.com/office/powerpoint/2010/main" val="1233120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51F1C-A44B-4C80-8D71-49ACB41F4857}"/>
              </a:ext>
            </a:extLst>
          </p:cNvPr>
          <p:cNvSpPr>
            <a:spLocks noGrp="1"/>
          </p:cNvSpPr>
          <p:nvPr>
            <p:ph type="title"/>
          </p:nvPr>
        </p:nvSpPr>
        <p:spPr/>
        <p:txBody>
          <a:bodyPr>
            <a:normAutofit fontScale="90000"/>
          </a:bodyPr>
          <a:lstStyle/>
          <a:p>
            <a:r>
              <a:rPr lang="en-US" dirty="0"/>
              <a:t>Many Approaches Exist to Incorporating Supplemental Information</a:t>
            </a:r>
          </a:p>
        </p:txBody>
      </p:sp>
      <p:sp>
        <p:nvSpPr>
          <p:cNvPr id="3" name="Content Placeholder 2">
            <a:extLst>
              <a:ext uri="{FF2B5EF4-FFF2-40B4-BE49-F238E27FC236}">
                <a16:creationId xmlns:a16="http://schemas.microsoft.com/office/drawing/2014/main" id="{0CC7AD91-4BF9-4D04-B34A-8BE08DEE9A6C}"/>
              </a:ext>
            </a:extLst>
          </p:cNvPr>
          <p:cNvSpPr>
            <a:spLocks noGrp="1"/>
          </p:cNvSpPr>
          <p:nvPr>
            <p:ph idx="1"/>
          </p:nvPr>
        </p:nvSpPr>
        <p:spPr/>
        <p:txBody>
          <a:bodyPr/>
          <a:lstStyle/>
          <a:p>
            <a:pPr marL="514350" indent="-514350">
              <a:buFont typeface="+mj-lt"/>
              <a:buAutoNum type="arabicPeriod"/>
            </a:pPr>
            <a:r>
              <a:rPr lang="en-US" dirty="0"/>
              <a:t>Separate</a:t>
            </a:r>
          </a:p>
          <a:p>
            <a:pPr marL="514350" indent="-514350">
              <a:buFont typeface="+mj-lt"/>
              <a:buAutoNum type="arabicPeriod"/>
            </a:pPr>
            <a:r>
              <a:rPr lang="en-US" dirty="0"/>
              <a:t>(Naïve) Pooling</a:t>
            </a:r>
          </a:p>
          <a:p>
            <a:pPr marL="514350" indent="-514350">
              <a:buFont typeface="+mj-lt"/>
              <a:buAutoNum type="arabicPeriod"/>
            </a:pPr>
            <a:r>
              <a:rPr lang="en-US" dirty="0"/>
              <a:t>Single arm trial</a:t>
            </a:r>
          </a:p>
          <a:p>
            <a:pPr marL="514350" indent="-514350">
              <a:buFont typeface="+mj-lt"/>
              <a:buAutoNum type="arabicPeriod"/>
            </a:pPr>
            <a:r>
              <a:rPr lang="en-US" dirty="0"/>
              <a:t>Test-then-pool</a:t>
            </a:r>
          </a:p>
          <a:p>
            <a:pPr marL="514350" indent="-514350">
              <a:buFont typeface="+mj-lt"/>
              <a:buAutoNum type="arabicPeriod"/>
            </a:pPr>
            <a:r>
              <a:rPr lang="en-US" dirty="0"/>
              <a:t>Power priors</a:t>
            </a:r>
          </a:p>
          <a:p>
            <a:pPr marL="514350" indent="-514350">
              <a:buFont typeface="+mj-lt"/>
              <a:buAutoNum type="arabicPeriod"/>
            </a:pPr>
            <a:r>
              <a:rPr lang="en-US" dirty="0"/>
              <a:t>Hierarchical modeling</a:t>
            </a:r>
          </a:p>
        </p:txBody>
      </p:sp>
      <p:sp>
        <p:nvSpPr>
          <p:cNvPr id="4" name="Slide Number Placeholder 3">
            <a:extLst>
              <a:ext uri="{FF2B5EF4-FFF2-40B4-BE49-F238E27FC236}">
                <a16:creationId xmlns:a16="http://schemas.microsoft.com/office/drawing/2014/main" id="{A3DCF76C-3EDF-476B-B7B8-3FD2BC95C458}"/>
              </a:ext>
            </a:extLst>
          </p:cNvPr>
          <p:cNvSpPr>
            <a:spLocks noGrp="1"/>
          </p:cNvSpPr>
          <p:nvPr>
            <p:ph type="sldNum" sz="quarter" idx="12"/>
          </p:nvPr>
        </p:nvSpPr>
        <p:spPr/>
        <p:txBody>
          <a:bodyPr/>
          <a:lstStyle/>
          <a:p>
            <a:fld id="{260BABFF-207A-4E17-BB6B-068052E132E0}" type="slidenum">
              <a:rPr lang="en-US" smtClean="0"/>
              <a:pPr/>
              <a:t>11</a:t>
            </a:fld>
            <a:endParaRPr lang="en-US"/>
          </a:p>
        </p:txBody>
      </p:sp>
    </p:spTree>
    <p:extLst>
      <p:ext uri="{BB962C8B-B14F-4D97-AF65-F5344CB8AC3E}">
        <p14:creationId xmlns:p14="http://schemas.microsoft.com/office/powerpoint/2010/main" val="2167517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D81CB0E-ADDB-4868-9B31-0F88C434A60C}"/>
              </a:ext>
            </a:extLst>
          </p:cNvPr>
          <p:cNvSpPr>
            <a:spLocks noGrp="1"/>
          </p:cNvSpPr>
          <p:nvPr>
            <p:ph type="title"/>
          </p:nvPr>
        </p:nvSpPr>
        <p:spPr/>
        <p:txBody>
          <a:bodyPr/>
          <a:lstStyle/>
          <a:p>
            <a:r>
              <a:rPr lang="en-US" dirty="0"/>
              <a:t>Separate, Pooling, Single Arm, Test-then-Pool</a:t>
            </a:r>
          </a:p>
        </p:txBody>
      </p:sp>
      <p:sp>
        <p:nvSpPr>
          <p:cNvPr id="6" name="Text Placeholder 5">
            <a:extLst>
              <a:ext uri="{FF2B5EF4-FFF2-40B4-BE49-F238E27FC236}">
                <a16:creationId xmlns:a16="http://schemas.microsoft.com/office/drawing/2014/main" id="{0D176A9E-9BDC-4775-BCD7-0AEC50732F86}"/>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360E475D-37AD-467B-86A0-EA8A135140C5}"/>
              </a:ext>
            </a:extLst>
          </p:cNvPr>
          <p:cNvSpPr>
            <a:spLocks noGrp="1"/>
          </p:cNvSpPr>
          <p:nvPr>
            <p:ph type="sldNum" sz="quarter" idx="12"/>
          </p:nvPr>
        </p:nvSpPr>
        <p:spPr/>
        <p:txBody>
          <a:bodyPr/>
          <a:lstStyle/>
          <a:p>
            <a:fld id="{260BABFF-207A-4E17-BB6B-068052E132E0}" type="slidenum">
              <a:rPr lang="en-US" smtClean="0"/>
              <a:pPr/>
              <a:t>12</a:t>
            </a:fld>
            <a:endParaRPr lang="en-US"/>
          </a:p>
        </p:txBody>
      </p:sp>
    </p:spTree>
    <p:extLst>
      <p:ext uri="{BB962C8B-B14F-4D97-AF65-F5344CB8AC3E}">
        <p14:creationId xmlns:p14="http://schemas.microsoft.com/office/powerpoint/2010/main" val="4394380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34C22-D280-4191-8D05-8DC00F765F9D}"/>
              </a:ext>
            </a:extLst>
          </p:cNvPr>
          <p:cNvSpPr>
            <a:spLocks noGrp="1"/>
          </p:cNvSpPr>
          <p:nvPr>
            <p:ph type="title"/>
          </p:nvPr>
        </p:nvSpPr>
        <p:spPr/>
        <p:txBody>
          <a:bodyPr/>
          <a:lstStyle/>
          <a:p>
            <a:r>
              <a:rPr lang="en-US" dirty="0"/>
              <a:t>Separate Approach</a:t>
            </a:r>
          </a:p>
        </p:txBody>
      </p:sp>
      <p:sp>
        <p:nvSpPr>
          <p:cNvPr id="3" name="Content Placeholder 2">
            <a:extLst>
              <a:ext uri="{FF2B5EF4-FFF2-40B4-BE49-F238E27FC236}">
                <a16:creationId xmlns:a16="http://schemas.microsoft.com/office/drawing/2014/main" id="{64D08453-43F7-4C76-B7FA-213660F64C37}"/>
              </a:ext>
            </a:extLst>
          </p:cNvPr>
          <p:cNvSpPr>
            <a:spLocks noGrp="1"/>
          </p:cNvSpPr>
          <p:nvPr>
            <p:ph idx="1"/>
          </p:nvPr>
        </p:nvSpPr>
        <p:spPr/>
        <p:txBody>
          <a:bodyPr/>
          <a:lstStyle/>
          <a:p>
            <a:r>
              <a:rPr lang="en-US" dirty="0"/>
              <a:t>In this approach we ignore the historical data (except perhaps for power calculations to the design a study)</a:t>
            </a:r>
          </a:p>
          <a:p>
            <a:r>
              <a:rPr lang="en-US" dirty="0"/>
              <a:t>In other words, this approach is how we traditionally conduct most trials and do most analyses</a:t>
            </a:r>
          </a:p>
          <a:p>
            <a:r>
              <a:rPr lang="en-US" dirty="0"/>
              <a:t>No gain in efficiency from the historic data</a:t>
            </a:r>
          </a:p>
          <a:p>
            <a:r>
              <a:rPr lang="en-US" dirty="0"/>
              <a:t>Represents one extreme along the continuum of borrowing data</a:t>
            </a:r>
          </a:p>
        </p:txBody>
      </p:sp>
      <p:sp>
        <p:nvSpPr>
          <p:cNvPr id="4" name="Slide Number Placeholder 3">
            <a:extLst>
              <a:ext uri="{FF2B5EF4-FFF2-40B4-BE49-F238E27FC236}">
                <a16:creationId xmlns:a16="http://schemas.microsoft.com/office/drawing/2014/main" id="{86275E87-36E8-4D17-A86A-154A35112811}"/>
              </a:ext>
            </a:extLst>
          </p:cNvPr>
          <p:cNvSpPr>
            <a:spLocks noGrp="1"/>
          </p:cNvSpPr>
          <p:nvPr>
            <p:ph type="sldNum" sz="quarter" idx="12"/>
          </p:nvPr>
        </p:nvSpPr>
        <p:spPr/>
        <p:txBody>
          <a:bodyPr/>
          <a:lstStyle/>
          <a:p>
            <a:fld id="{260BABFF-207A-4E17-BB6B-068052E132E0}" type="slidenum">
              <a:rPr lang="en-US" smtClean="0"/>
              <a:pPr/>
              <a:t>13</a:t>
            </a:fld>
            <a:endParaRPr lang="en-US"/>
          </a:p>
        </p:txBody>
      </p:sp>
    </p:spTree>
    <p:extLst>
      <p:ext uri="{BB962C8B-B14F-4D97-AF65-F5344CB8AC3E}">
        <p14:creationId xmlns:p14="http://schemas.microsoft.com/office/powerpoint/2010/main" val="2293521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02A50-42F2-475C-92F6-AF30799AC273}"/>
              </a:ext>
            </a:extLst>
          </p:cNvPr>
          <p:cNvSpPr>
            <a:spLocks noGrp="1"/>
          </p:cNvSpPr>
          <p:nvPr>
            <p:ph type="title"/>
          </p:nvPr>
        </p:nvSpPr>
        <p:spPr/>
        <p:txBody>
          <a:bodyPr/>
          <a:lstStyle/>
          <a:p>
            <a:r>
              <a:rPr lang="en-US" dirty="0"/>
              <a:t>(Naïve) Pooling Approach</a:t>
            </a:r>
          </a:p>
        </p:txBody>
      </p:sp>
      <p:sp>
        <p:nvSpPr>
          <p:cNvPr id="3" name="Content Placeholder 2">
            <a:extLst>
              <a:ext uri="{FF2B5EF4-FFF2-40B4-BE49-F238E27FC236}">
                <a16:creationId xmlns:a16="http://schemas.microsoft.com/office/drawing/2014/main" id="{678254A5-733C-4F38-B5EB-373BBC55EDDF}"/>
              </a:ext>
            </a:extLst>
          </p:cNvPr>
          <p:cNvSpPr>
            <a:spLocks noGrp="1"/>
          </p:cNvSpPr>
          <p:nvPr>
            <p:ph idx="1"/>
          </p:nvPr>
        </p:nvSpPr>
        <p:spPr/>
        <p:txBody>
          <a:bodyPr/>
          <a:lstStyle/>
          <a:p>
            <a:r>
              <a:rPr lang="en-US" dirty="0"/>
              <a:t>In this approach we combine all data without any real evaluation of exchangeability or the appropriateness</a:t>
            </a:r>
          </a:p>
          <a:p>
            <a:r>
              <a:rPr lang="en-US" dirty="0"/>
              <a:t>We are making an implicit assumption about the exchangeability of all data (i.e., assuming it all comes from the same distribution)</a:t>
            </a:r>
          </a:p>
          <a:p>
            <a:r>
              <a:rPr lang="en-US" dirty="0"/>
              <a:t>If exchangeability assumption is violated, we may have extremely biased results</a:t>
            </a:r>
          </a:p>
          <a:p>
            <a:r>
              <a:rPr lang="en-US" dirty="0"/>
              <a:t>Represents the other extreme of borrowing</a:t>
            </a:r>
          </a:p>
        </p:txBody>
      </p:sp>
      <p:sp>
        <p:nvSpPr>
          <p:cNvPr id="4" name="Slide Number Placeholder 3">
            <a:extLst>
              <a:ext uri="{FF2B5EF4-FFF2-40B4-BE49-F238E27FC236}">
                <a16:creationId xmlns:a16="http://schemas.microsoft.com/office/drawing/2014/main" id="{360E475D-37AD-467B-86A0-EA8A135140C5}"/>
              </a:ext>
            </a:extLst>
          </p:cNvPr>
          <p:cNvSpPr>
            <a:spLocks noGrp="1"/>
          </p:cNvSpPr>
          <p:nvPr>
            <p:ph type="sldNum" sz="quarter" idx="12"/>
          </p:nvPr>
        </p:nvSpPr>
        <p:spPr/>
        <p:txBody>
          <a:bodyPr/>
          <a:lstStyle/>
          <a:p>
            <a:fld id="{260BABFF-207A-4E17-BB6B-068052E132E0}" type="slidenum">
              <a:rPr lang="en-US" smtClean="0"/>
              <a:pPr/>
              <a:t>14</a:t>
            </a:fld>
            <a:endParaRPr lang="en-US"/>
          </a:p>
        </p:txBody>
      </p:sp>
    </p:spTree>
    <p:extLst>
      <p:ext uri="{BB962C8B-B14F-4D97-AF65-F5344CB8AC3E}">
        <p14:creationId xmlns:p14="http://schemas.microsoft.com/office/powerpoint/2010/main" val="548470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34C22-D280-4191-8D05-8DC00F765F9D}"/>
              </a:ext>
            </a:extLst>
          </p:cNvPr>
          <p:cNvSpPr>
            <a:spLocks noGrp="1"/>
          </p:cNvSpPr>
          <p:nvPr>
            <p:ph type="title"/>
          </p:nvPr>
        </p:nvSpPr>
        <p:spPr/>
        <p:txBody>
          <a:bodyPr/>
          <a:lstStyle/>
          <a:p>
            <a:r>
              <a:rPr lang="en-US" dirty="0"/>
              <a:t>Single Arm Trial Approach</a:t>
            </a:r>
          </a:p>
        </p:txBody>
      </p:sp>
      <p:sp>
        <p:nvSpPr>
          <p:cNvPr id="3" name="Content Placeholder 2">
            <a:extLst>
              <a:ext uri="{FF2B5EF4-FFF2-40B4-BE49-F238E27FC236}">
                <a16:creationId xmlns:a16="http://schemas.microsoft.com/office/drawing/2014/main" id="{64D08453-43F7-4C76-B7FA-213660F64C37}"/>
              </a:ext>
            </a:extLst>
          </p:cNvPr>
          <p:cNvSpPr>
            <a:spLocks noGrp="1"/>
          </p:cNvSpPr>
          <p:nvPr>
            <p:ph idx="1"/>
          </p:nvPr>
        </p:nvSpPr>
        <p:spPr/>
        <p:txBody>
          <a:bodyPr/>
          <a:lstStyle/>
          <a:p>
            <a:r>
              <a:rPr lang="en-US" dirty="0"/>
              <a:t>Utilizing historic data, we can estimate a benchmark to compare a prospective cohort of individuals on a treatment</a:t>
            </a:r>
          </a:p>
          <a:p>
            <a:r>
              <a:rPr lang="en-US" dirty="0"/>
              <a:t>Advantageous in that we can assign all prospective participants to the proposed intervention</a:t>
            </a:r>
          </a:p>
          <a:p>
            <a:r>
              <a:rPr lang="en-US" dirty="0"/>
              <a:t>May be challenging to identify which historic sources are exchangeable and should be combined</a:t>
            </a:r>
          </a:p>
          <a:p>
            <a:r>
              <a:rPr lang="en-US" dirty="0"/>
              <a:t>We may also be concerned with temporal changes</a:t>
            </a:r>
          </a:p>
        </p:txBody>
      </p:sp>
      <p:sp>
        <p:nvSpPr>
          <p:cNvPr id="4" name="Slide Number Placeholder 3">
            <a:extLst>
              <a:ext uri="{FF2B5EF4-FFF2-40B4-BE49-F238E27FC236}">
                <a16:creationId xmlns:a16="http://schemas.microsoft.com/office/drawing/2014/main" id="{86275E87-36E8-4D17-A86A-154A35112811}"/>
              </a:ext>
            </a:extLst>
          </p:cNvPr>
          <p:cNvSpPr>
            <a:spLocks noGrp="1"/>
          </p:cNvSpPr>
          <p:nvPr>
            <p:ph type="sldNum" sz="quarter" idx="12"/>
          </p:nvPr>
        </p:nvSpPr>
        <p:spPr/>
        <p:txBody>
          <a:bodyPr/>
          <a:lstStyle/>
          <a:p>
            <a:fld id="{260BABFF-207A-4E17-BB6B-068052E132E0}" type="slidenum">
              <a:rPr lang="en-US" smtClean="0"/>
              <a:pPr/>
              <a:t>15</a:t>
            </a:fld>
            <a:endParaRPr lang="en-US"/>
          </a:p>
        </p:txBody>
      </p:sp>
    </p:spTree>
    <p:extLst>
      <p:ext uri="{BB962C8B-B14F-4D97-AF65-F5344CB8AC3E}">
        <p14:creationId xmlns:p14="http://schemas.microsoft.com/office/powerpoint/2010/main" val="2150581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02A50-42F2-475C-92F6-AF30799AC273}"/>
              </a:ext>
            </a:extLst>
          </p:cNvPr>
          <p:cNvSpPr>
            <a:spLocks noGrp="1"/>
          </p:cNvSpPr>
          <p:nvPr>
            <p:ph type="title"/>
          </p:nvPr>
        </p:nvSpPr>
        <p:spPr/>
        <p:txBody>
          <a:bodyPr/>
          <a:lstStyle/>
          <a:p>
            <a:r>
              <a:rPr lang="en-US" dirty="0"/>
              <a:t>Test-then-Pool Approach</a:t>
            </a:r>
          </a:p>
        </p:txBody>
      </p:sp>
      <p:sp>
        <p:nvSpPr>
          <p:cNvPr id="3" name="Content Placeholder 2">
            <a:extLst>
              <a:ext uri="{FF2B5EF4-FFF2-40B4-BE49-F238E27FC236}">
                <a16:creationId xmlns:a16="http://schemas.microsoft.com/office/drawing/2014/main" id="{678254A5-733C-4F38-B5EB-373BBC55EDDF}"/>
              </a:ext>
            </a:extLst>
          </p:cNvPr>
          <p:cNvSpPr>
            <a:spLocks noGrp="1"/>
          </p:cNvSpPr>
          <p:nvPr>
            <p:ph idx="1"/>
          </p:nvPr>
        </p:nvSpPr>
        <p:spPr/>
        <p:txBody>
          <a:bodyPr>
            <a:normAutofit lnSpcReduction="10000"/>
          </a:bodyPr>
          <a:lstStyle/>
          <a:p>
            <a:r>
              <a:rPr lang="en-US" dirty="0"/>
              <a:t>Before determining if we should naively pool or ignore historic data, we first test a hypothesis that the current control group is equal to the historic control estimate</a:t>
            </a:r>
          </a:p>
          <a:p>
            <a:pPr lvl="1"/>
            <a:r>
              <a:rPr lang="en-US" dirty="0"/>
              <a:t>If we fail to reject, then we pool</a:t>
            </a:r>
          </a:p>
          <a:p>
            <a:pPr lvl="1"/>
            <a:r>
              <a:rPr lang="en-US" dirty="0"/>
              <a:t>If we reject, we analyze the data without incorporating the historic controls</a:t>
            </a:r>
          </a:p>
          <a:p>
            <a:r>
              <a:rPr lang="en-US" dirty="0"/>
              <a:t>Works to control the inflation of the type I error introduced by naïve pooling or single arm trials</a:t>
            </a:r>
          </a:p>
          <a:p>
            <a:r>
              <a:rPr lang="en-US" dirty="0"/>
              <a:t>One of the most basic examples of dynamic borrowing</a:t>
            </a:r>
          </a:p>
          <a:p>
            <a:r>
              <a:rPr lang="en-US" dirty="0"/>
              <a:t>Depends on the power at the evaluation of historic and contemporaneous controls (can choose different α-levels)</a:t>
            </a:r>
          </a:p>
        </p:txBody>
      </p:sp>
      <p:sp>
        <p:nvSpPr>
          <p:cNvPr id="4" name="Slide Number Placeholder 3">
            <a:extLst>
              <a:ext uri="{FF2B5EF4-FFF2-40B4-BE49-F238E27FC236}">
                <a16:creationId xmlns:a16="http://schemas.microsoft.com/office/drawing/2014/main" id="{360E475D-37AD-467B-86A0-EA8A135140C5}"/>
              </a:ext>
            </a:extLst>
          </p:cNvPr>
          <p:cNvSpPr>
            <a:spLocks noGrp="1"/>
          </p:cNvSpPr>
          <p:nvPr>
            <p:ph type="sldNum" sz="quarter" idx="12"/>
          </p:nvPr>
        </p:nvSpPr>
        <p:spPr/>
        <p:txBody>
          <a:bodyPr/>
          <a:lstStyle/>
          <a:p>
            <a:fld id="{260BABFF-207A-4E17-BB6B-068052E132E0}" type="slidenum">
              <a:rPr lang="en-US" smtClean="0"/>
              <a:pPr/>
              <a:t>16</a:t>
            </a:fld>
            <a:endParaRPr lang="en-US"/>
          </a:p>
        </p:txBody>
      </p:sp>
    </p:spTree>
    <p:extLst>
      <p:ext uri="{BB962C8B-B14F-4D97-AF65-F5344CB8AC3E}">
        <p14:creationId xmlns:p14="http://schemas.microsoft.com/office/powerpoint/2010/main" val="4225345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3CC8536-D8A9-46EC-9007-23F5F5B47CA3}"/>
              </a:ext>
            </a:extLst>
          </p:cNvPr>
          <p:cNvSpPr>
            <a:spLocks noGrp="1"/>
          </p:cNvSpPr>
          <p:nvPr>
            <p:ph type="title"/>
          </p:nvPr>
        </p:nvSpPr>
        <p:spPr/>
        <p:txBody>
          <a:bodyPr/>
          <a:lstStyle/>
          <a:p>
            <a:r>
              <a:rPr lang="en-US" dirty="0"/>
              <a:t>Power Prior Type Approaches</a:t>
            </a:r>
          </a:p>
        </p:txBody>
      </p:sp>
      <p:sp>
        <p:nvSpPr>
          <p:cNvPr id="6" name="Text Placeholder 5">
            <a:extLst>
              <a:ext uri="{FF2B5EF4-FFF2-40B4-BE49-F238E27FC236}">
                <a16:creationId xmlns:a16="http://schemas.microsoft.com/office/drawing/2014/main" id="{19FF64C1-2F16-4537-9B1A-4AACBB0348ED}"/>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86275E87-36E8-4D17-A86A-154A35112811}"/>
              </a:ext>
            </a:extLst>
          </p:cNvPr>
          <p:cNvSpPr>
            <a:spLocks noGrp="1"/>
          </p:cNvSpPr>
          <p:nvPr>
            <p:ph type="sldNum" sz="quarter" idx="12"/>
          </p:nvPr>
        </p:nvSpPr>
        <p:spPr/>
        <p:txBody>
          <a:bodyPr/>
          <a:lstStyle/>
          <a:p>
            <a:fld id="{260BABFF-207A-4E17-BB6B-068052E132E0}" type="slidenum">
              <a:rPr lang="en-US" smtClean="0"/>
              <a:pPr/>
              <a:t>17</a:t>
            </a:fld>
            <a:endParaRPr lang="en-US"/>
          </a:p>
        </p:txBody>
      </p:sp>
    </p:spTree>
    <p:extLst>
      <p:ext uri="{BB962C8B-B14F-4D97-AF65-F5344CB8AC3E}">
        <p14:creationId xmlns:p14="http://schemas.microsoft.com/office/powerpoint/2010/main" val="40477820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02A50-42F2-475C-92F6-AF30799AC273}"/>
              </a:ext>
            </a:extLst>
          </p:cNvPr>
          <p:cNvSpPr>
            <a:spLocks noGrp="1"/>
          </p:cNvSpPr>
          <p:nvPr>
            <p:ph type="title"/>
          </p:nvPr>
        </p:nvSpPr>
        <p:spPr/>
        <p:txBody>
          <a:bodyPr/>
          <a:lstStyle/>
          <a:p>
            <a:r>
              <a:rPr lang="en-US" dirty="0"/>
              <a:t>Original Power Prior</a:t>
            </a:r>
          </a:p>
        </p:txBody>
      </p:sp>
      <p:sp>
        <p:nvSpPr>
          <p:cNvPr id="3" name="Content Placeholder 2">
            <a:extLst>
              <a:ext uri="{FF2B5EF4-FFF2-40B4-BE49-F238E27FC236}">
                <a16:creationId xmlns:a16="http://schemas.microsoft.com/office/drawing/2014/main" id="{678254A5-733C-4F38-B5EB-373BBC55EDDF}"/>
              </a:ext>
            </a:extLst>
          </p:cNvPr>
          <p:cNvSpPr>
            <a:spLocks noGrp="1"/>
          </p:cNvSpPr>
          <p:nvPr>
            <p:ph idx="1"/>
          </p:nvPr>
        </p:nvSpPr>
        <p:spPr/>
        <p:txBody>
          <a:bodyPr>
            <a:normAutofit lnSpcReduction="10000"/>
          </a:bodyPr>
          <a:lstStyle/>
          <a:p>
            <a:r>
              <a:rPr lang="en-US" dirty="0"/>
              <a:t>Originally proposed by Ibrahim and Chen (2000)</a:t>
            </a:r>
          </a:p>
          <a:p>
            <a:endParaRPr lang="en-US" dirty="0"/>
          </a:p>
          <a:p>
            <a:endParaRPr lang="en-US" dirty="0"/>
          </a:p>
          <a:p>
            <a:endParaRPr lang="en-US" dirty="0"/>
          </a:p>
          <a:p>
            <a:endParaRPr lang="en-US" dirty="0"/>
          </a:p>
          <a:p>
            <a:endParaRPr lang="en-US" dirty="0"/>
          </a:p>
          <a:p>
            <a:r>
              <a:rPr lang="en-US" dirty="0"/>
              <a:t>The power prior is motivated to incorporate historic data by </a:t>
            </a:r>
            <a:r>
              <a:rPr lang="en-US" dirty="0" err="1"/>
              <a:t>downweighting</a:t>
            </a:r>
            <a:r>
              <a:rPr lang="en-US" dirty="0"/>
              <a:t> the likelihood of the historic data as the prior (more details on the next slide)</a:t>
            </a:r>
          </a:p>
        </p:txBody>
      </p:sp>
      <p:sp>
        <p:nvSpPr>
          <p:cNvPr id="4" name="Slide Number Placeholder 3">
            <a:extLst>
              <a:ext uri="{FF2B5EF4-FFF2-40B4-BE49-F238E27FC236}">
                <a16:creationId xmlns:a16="http://schemas.microsoft.com/office/drawing/2014/main" id="{360E475D-37AD-467B-86A0-EA8A135140C5}"/>
              </a:ext>
            </a:extLst>
          </p:cNvPr>
          <p:cNvSpPr>
            <a:spLocks noGrp="1"/>
          </p:cNvSpPr>
          <p:nvPr>
            <p:ph type="sldNum" sz="quarter" idx="12"/>
          </p:nvPr>
        </p:nvSpPr>
        <p:spPr/>
        <p:txBody>
          <a:bodyPr/>
          <a:lstStyle/>
          <a:p>
            <a:fld id="{260BABFF-207A-4E17-BB6B-068052E132E0}" type="slidenum">
              <a:rPr lang="en-US" smtClean="0"/>
              <a:pPr/>
              <a:t>18</a:t>
            </a:fld>
            <a:endParaRPr lang="en-US"/>
          </a:p>
        </p:txBody>
      </p:sp>
      <p:pic>
        <p:nvPicPr>
          <p:cNvPr id="5" name="Picture 4">
            <a:extLst>
              <a:ext uri="{FF2B5EF4-FFF2-40B4-BE49-F238E27FC236}">
                <a16:creationId xmlns:a16="http://schemas.microsoft.com/office/drawing/2014/main" id="{48903C96-D5A2-4734-99E0-6239A7F797A3}"/>
              </a:ext>
            </a:extLst>
          </p:cNvPr>
          <p:cNvPicPr>
            <a:picLocks noChangeAspect="1"/>
          </p:cNvPicPr>
          <p:nvPr/>
        </p:nvPicPr>
        <p:blipFill>
          <a:blip r:embed="rId2"/>
          <a:stretch>
            <a:fillRect/>
          </a:stretch>
        </p:blipFill>
        <p:spPr>
          <a:xfrm>
            <a:off x="1185862" y="2626108"/>
            <a:ext cx="5553075" cy="2257425"/>
          </a:xfrm>
          <a:prstGeom prst="rect">
            <a:avLst/>
          </a:prstGeom>
        </p:spPr>
      </p:pic>
    </p:spTree>
    <p:extLst>
      <p:ext uri="{BB962C8B-B14F-4D97-AF65-F5344CB8AC3E}">
        <p14:creationId xmlns:p14="http://schemas.microsoft.com/office/powerpoint/2010/main" val="4054664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02A50-42F2-475C-92F6-AF30799AC273}"/>
              </a:ext>
            </a:extLst>
          </p:cNvPr>
          <p:cNvSpPr>
            <a:spLocks noGrp="1"/>
          </p:cNvSpPr>
          <p:nvPr>
            <p:ph type="title"/>
          </p:nvPr>
        </p:nvSpPr>
        <p:spPr/>
        <p:txBody>
          <a:bodyPr/>
          <a:lstStyle/>
          <a:p>
            <a:r>
              <a:rPr lang="en-US" dirty="0"/>
              <a:t>Original Power Prior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78254A5-733C-4F38-B5EB-373BBC55EDDF}"/>
                  </a:ext>
                </a:extLst>
              </p:cNvPr>
              <p:cNvSpPr>
                <a:spLocks noGrp="1"/>
              </p:cNvSpPr>
              <p:nvPr>
                <p:ph idx="1"/>
              </p:nvPr>
            </p:nvSpPr>
            <p:spPr/>
            <p:txBody>
              <a:bodyPr>
                <a:normAutofit/>
              </a:bodyPr>
              <a:lstStyle/>
              <a:p>
                <a:r>
                  <a:rPr lang="en-US" dirty="0"/>
                  <a:t>The power prior is motivated to incorporate historic data by </a:t>
                </a:r>
                <a:r>
                  <a:rPr lang="en-US" dirty="0" err="1"/>
                  <a:t>downweighting</a:t>
                </a:r>
                <a:r>
                  <a:rPr lang="en-US" dirty="0"/>
                  <a:t> the likelihood of the historic data as the prior:</a:t>
                </a:r>
              </a:p>
              <a:p>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𝜋</m:t>
                          </m:r>
                        </m:e>
                        <m:sub>
                          <m:r>
                            <a:rPr lang="en-US" b="0" i="1" smtClean="0">
                              <a:latin typeface="Cambria Math" panose="02040503050406030204" pitchFamily="18" charset="0"/>
                            </a:rPr>
                            <m:t>𝑃𝑃</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𝐶</m:t>
                              </m:r>
                            </m:sub>
                          </m:sSub>
                        </m:e>
                        <m:e>
                          <m:r>
                            <a:rPr lang="en-US" b="0" i="1" smtClean="0">
                              <a:latin typeface="Cambria Math" panose="02040503050406030204" pitchFamily="18" charset="0"/>
                            </a:rPr>
                            <m:t>𝛼</m:t>
                          </m:r>
                          <m:r>
                            <a:rPr lang="en-US" b="0" i="1" smtClean="0">
                              <a:latin typeface="Cambria Math" panose="02040503050406030204" pitchFamily="18" charset="0"/>
                            </a:rPr>
                            <m:t>, </m:t>
                          </m:r>
                          <m:r>
                            <a:rPr lang="en-US" b="0" i="1" smtClean="0">
                              <a:latin typeface="Cambria Math" panose="02040503050406030204" pitchFamily="18" charset="0"/>
                            </a:rPr>
                            <m:t>𝐻</m:t>
                          </m:r>
                        </m:e>
                      </m:d>
                      <m:r>
                        <a:rPr lang="en-US" b="0" i="1" smtClean="0">
                          <a:latin typeface="Cambria Math" panose="02040503050406030204" pitchFamily="18" charset="0"/>
                        </a:rPr>
                        <m:t>∝</m:t>
                      </m:r>
                      <m:r>
                        <a:rPr lang="en-US" b="0" i="1" smtClean="0">
                          <a:latin typeface="Cambria Math" panose="02040503050406030204" pitchFamily="18" charset="0"/>
                        </a:rPr>
                        <m:t>𝐿</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𝐶</m:t>
                                  </m:r>
                                </m:sub>
                              </m:sSub>
                            </m:e>
                            <m:e>
                              <m:r>
                                <a:rPr lang="en-US" b="0" i="1" smtClean="0">
                                  <a:latin typeface="Cambria Math" panose="02040503050406030204" pitchFamily="18" charset="0"/>
                                </a:rPr>
                                <m:t>𝐻</m:t>
                              </m:r>
                            </m:e>
                          </m:d>
                        </m:e>
                        <m:sup>
                          <m:r>
                            <a:rPr lang="en-US" b="0" i="1" smtClean="0">
                              <a:latin typeface="Cambria Math" panose="02040503050406030204" pitchFamily="18" charset="0"/>
                            </a:rPr>
                            <m:t>𝛼</m:t>
                          </m:r>
                        </m:sup>
                      </m:sSup>
                      <m:r>
                        <a:rPr lang="en-US" b="0" i="1" smtClean="0">
                          <a:latin typeface="Cambria Math" panose="02040503050406030204" pitchFamily="18" charset="0"/>
                        </a:rPr>
                        <m:t>𝜋</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𝐶</m:t>
                              </m:r>
                            </m:sub>
                          </m:sSub>
                        </m:e>
                      </m:d>
                    </m:oMath>
                  </m:oMathPara>
                </a14:m>
                <a:endParaRPr lang="en-US" b="0" dirty="0"/>
              </a:p>
              <a:p>
                <a:pPr marL="0" indent="0">
                  <a:buNone/>
                </a:pPr>
                <a:endParaRPr lang="en-US" b="0" dirty="0"/>
              </a:p>
              <a:p>
                <a14:m>
                  <m:oMath xmlns:m="http://schemas.openxmlformats.org/officeDocument/2006/math">
                    <m:r>
                      <a:rPr lang="en-US" i="1">
                        <a:latin typeface="Cambria Math" panose="02040503050406030204" pitchFamily="18" charset="0"/>
                      </a:rPr>
                      <m:t>𝐿</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i="1">
                                <a:latin typeface="Cambria Math" panose="02040503050406030204" pitchFamily="18" charset="0"/>
                              </a:rPr>
                              <m:t>𝐶</m:t>
                            </m:r>
                          </m:sub>
                        </m:sSub>
                      </m:e>
                      <m:e>
                        <m:r>
                          <a:rPr lang="en-US" i="1">
                            <a:latin typeface="Cambria Math" panose="02040503050406030204" pitchFamily="18" charset="0"/>
                          </a:rPr>
                          <m:t>𝐻</m:t>
                        </m:r>
                      </m:e>
                    </m:d>
                  </m:oMath>
                </a14:m>
                <a:r>
                  <a:rPr lang="en-US" b="0" dirty="0"/>
                  <a:t>: likelihood of historic data</a:t>
                </a:r>
              </a:p>
              <a:p>
                <a14:m>
                  <m:oMath xmlns:m="http://schemas.openxmlformats.org/officeDocument/2006/math">
                    <m:r>
                      <a:rPr lang="en-US" b="0" i="1" smtClean="0">
                        <a:latin typeface="Cambria Math" panose="02040503050406030204" pitchFamily="18" charset="0"/>
                      </a:rPr>
                      <m:t>𝛼</m:t>
                    </m:r>
                  </m:oMath>
                </a14:m>
                <a:r>
                  <a:rPr lang="en-US" b="0" dirty="0"/>
                  <a:t>: parameter to control the amount of borrowing (</a:t>
                </a:r>
                <a14:m>
                  <m:oMath xmlns:m="http://schemas.openxmlformats.org/officeDocument/2006/math">
                    <m:r>
                      <a:rPr lang="en-US" b="0" i="1" smtClean="0">
                        <a:latin typeface="Cambria Math" panose="02040503050406030204" pitchFamily="18" charset="0"/>
                      </a:rPr>
                      <m:t>0≤</m:t>
                    </m:r>
                    <m:r>
                      <a:rPr lang="en-US" b="0" i="1" smtClean="0">
                        <a:latin typeface="Cambria Math" panose="02040503050406030204" pitchFamily="18" charset="0"/>
                      </a:rPr>
                      <m:t>𝛼</m:t>
                    </m:r>
                    <m:r>
                      <a:rPr lang="en-US" b="0" i="1" smtClean="0">
                        <a:latin typeface="Cambria Math" panose="02040503050406030204" pitchFamily="18" charset="0"/>
                      </a:rPr>
                      <m:t>≤1</m:t>
                    </m:r>
                  </m:oMath>
                </a14:m>
                <a:r>
                  <a:rPr lang="en-US" b="0" dirty="0"/>
                  <a:t>)</a:t>
                </a:r>
              </a:p>
              <a:p>
                <a14:m>
                  <m:oMath xmlns:m="http://schemas.openxmlformats.org/officeDocument/2006/math">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i="1">
                                <a:latin typeface="Cambria Math" panose="02040503050406030204" pitchFamily="18" charset="0"/>
                              </a:rPr>
                              <m:t>𝐶</m:t>
                            </m:r>
                          </m:sub>
                        </m:sSub>
                      </m:e>
                    </m:d>
                  </m:oMath>
                </a14:m>
                <a:r>
                  <a:rPr lang="en-US" b="0" dirty="0"/>
                  <a:t>: uninformative prior for control</a:t>
                </a:r>
              </a:p>
            </p:txBody>
          </p:sp>
        </mc:Choice>
        <mc:Fallback xmlns="">
          <p:sp>
            <p:nvSpPr>
              <p:cNvPr id="3" name="Content Placeholder 2">
                <a:extLst>
                  <a:ext uri="{FF2B5EF4-FFF2-40B4-BE49-F238E27FC236}">
                    <a16:creationId xmlns:a16="http://schemas.microsoft.com/office/drawing/2014/main" id="{678254A5-733C-4F38-B5EB-373BBC55EDDF}"/>
                  </a:ext>
                </a:extLst>
              </p:cNvPr>
              <p:cNvSpPr>
                <a:spLocks noGrp="1" noRot="1" noChangeAspect="1" noMove="1" noResize="1" noEditPoints="1" noAdjustHandles="1" noChangeArrowheads="1" noChangeShapeType="1" noTextEdit="1"/>
              </p:cNvSpPr>
              <p:nvPr>
                <p:ph idx="1"/>
              </p:nvPr>
            </p:nvSpPr>
            <p:spPr>
              <a:blipFill>
                <a:blip r:embed="rId2"/>
                <a:stretch>
                  <a:fillRect l="-1043" t="-240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360E475D-37AD-467B-86A0-EA8A135140C5}"/>
              </a:ext>
            </a:extLst>
          </p:cNvPr>
          <p:cNvSpPr>
            <a:spLocks noGrp="1"/>
          </p:cNvSpPr>
          <p:nvPr>
            <p:ph type="sldNum" sz="quarter" idx="12"/>
          </p:nvPr>
        </p:nvSpPr>
        <p:spPr/>
        <p:txBody>
          <a:bodyPr/>
          <a:lstStyle/>
          <a:p>
            <a:fld id="{260BABFF-207A-4E17-BB6B-068052E132E0}" type="slidenum">
              <a:rPr lang="en-US" smtClean="0"/>
              <a:pPr/>
              <a:t>19</a:t>
            </a:fld>
            <a:endParaRPr lang="en-US"/>
          </a:p>
        </p:txBody>
      </p:sp>
    </p:spTree>
    <p:extLst>
      <p:ext uri="{BB962C8B-B14F-4D97-AF65-F5344CB8AC3E}">
        <p14:creationId xmlns:p14="http://schemas.microsoft.com/office/powerpoint/2010/main" val="3066425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B557999B-0518-1909-8E20-D92950A2D46B}"/>
              </a:ext>
            </a:extLst>
          </p:cNvPr>
          <p:cNvPicPr>
            <a:picLocks noChangeAspect="1"/>
          </p:cNvPicPr>
          <p:nvPr/>
        </p:nvPicPr>
        <p:blipFill>
          <a:blip r:embed="rId2"/>
          <a:stretch>
            <a:fillRect/>
          </a:stretch>
        </p:blipFill>
        <p:spPr>
          <a:xfrm>
            <a:off x="2345242" y="1657350"/>
            <a:ext cx="7501515" cy="5200650"/>
          </a:xfrm>
          <a:prstGeom prst="rect">
            <a:avLst/>
          </a:prstGeom>
        </p:spPr>
      </p:pic>
      <p:sp>
        <p:nvSpPr>
          <p:cNvPr id="2" name="Title 1">
            <a:extLst>
              <a:ext uri="{FF2B5EF4-FFF2-40B4-BE49-F238E27FC236}">
                <a16:creationId xmlns:a16="http://schemas.microsoft.com/office/drawing/2014/main" id="{E938A8B9-C933-DB65-F252-64914B6279C9}"/>
              </a:ext>
            </a:extLst>
          </p:cNvPr>
          <p:cNvSpPr>
            <a:spLocks noGrp="1"/>
          </p:cNvSpPr>
          <p:nvPr>
            <p:ph type="title"/>
          </p:nvPr>
        </p:nvSpPr>
        <p:spPr/>
        <p:txBody>
          <a:bodyPr/>
          <a:lstStyle/>
          <a:p>
            <a:r>
              <a:rPr lang="en-US" dirty="0"/>
              <a:t>Overview Paper:</a:t>
            </a:r>
          </a:p>
        </p:txBody>
      </p:sp>
      <p:sp>
        <p:nvSpPr>
          <p:cNvPr id="4" name="Slide Number Placeholder 3">
            <a:extLst>
              <a:ext uri="{FF2B5EF4-FFF2-40B4-BE49-F238E27FC236}">
                <a16:creationId xmlns:a16="http://schemas.microsoft.com/office/drawing/2014/main" id="{E7D826C5-B4D7-B027-176D-C282D5299C9D}"/>
              </a:ext>
            </a:extLst>
          </p:cNvPr>
          <p:cNvSpPr>
            <a:spLocks noGrp="1"/>
          </p:cNvSpPr>
          <p:nvPr>
            <p:ph type="sldNum" sz="quarter" idx="12"/>
          </p:nvPr>
        </p:nvSpPr>
        <p:spPr/>
        <p:txBody>
          <a:bodyPr/>
          <a:lstStyle/>
          <a:p>
            <a:fld id="{260BABFF-207A-4E17-BB6B-068052E132E0}" type="slidenum">
              <a:rPr lang="en-US" smtClean="0"/>
              <a:pPr/>
              <a:t>2</a:t>
            </a:fld>
            <a:endParaRPr lang="en-US" dirty="0"/>
          </a:p>
        </p:txBody>
      </p:sp>
    </p:spTree>
    <p:extLst>
      <p:ext uri="{BB962C8B-B14F-4D97-AF65-F5344CB8AC3E}">
        <p14:creationId xmlns:p14="http://schemas.microsoft.com/office/powerpoint/2010/main" val="40028598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34C22-D280-4191-8D05-8DC00F765F9D}"/>
              </a:ext>
            </a:extLst>
          </p:cNvPr>
          <p:cNvSpPr>
            <a:spLocks noGrp="1"/>
          </p:cNvSpPr>
          <p:nvPr>
            <p:ph type="title"/>
          </p:nvPr>
        </p:nvSpPr>
        <p:spPr/>
        <p:txBody>
          <a:bodyPr/>
          <a:lstStyle/>
          <a:p>
            <a:r>
              <a:rPr lang="en-US" dirty="0"/>
              <a:t>Original PP Posterior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4D08453-43F7-4C76-B7FA-213660F64C37}"/>
                  </a:ext>
                </a:extLst>
              </p:cNvPr>
              <p:cNvSpPr>
                <a:spLocks noGrp="1"/>
              </p:cNvSpPr>
              <p:nvPr>
                <p:ph idx="1"/>
              </p:nvPr>
            </p:nvSpPr>
            <p:spPr>
              <a:xfrm>
                <a:off x="838200" y="2116393"/>
                <a:ext cx="10515600" cy="4605082"/>
              </a:xfrm>
            </p:spPr>
            <p:txBody>
              <a:bodyPr>
                <a:normAutofit/>
              </a:bodyPr>
              <a:lstStyle/>
              <a:p>
                <a:pPr marL="0" indent="0">
                  <a:buNone/>
                </a:pPr>
                <a:r>
                  <a:rPr lang="en-US" dirty="0"/>
                  <a:t>Incorporating the “prior” from the </a:t>
                </a:r>
                <a:r>
                  <a:rPr lang="en-US" dirty="0">
                    <a:solidFill>
                      <a:srgbClr val="00B050"/>
                    </a:solidFill>
                  </a:rPr>
                  <a:t>previous slide</a:t>
                </a:r>
                <a:r>
                  <a:rPr lang="en-US" dirty="0"/>
                  <a:t>, we have the following posterior to compare a treatment and control group:</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𝑃𝑃</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𝑇</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𝐶</m:t>
                              </m:r>
                            </m:sub>
                          </m:sSub>
                        </m:e>
                        <m:e>
                          <m:r>
                            <a:rPr lang="en-US" b="0" i="1" smtClean="0">
                              <a:latin typeface="Cambria Math" panose="02040503050406030204" pitchFamily="18" charset="0"/>
                            </a:rPr>
                            <m:t>𝛼</m:t>
                          </m:r>
                          <m:r>
                            <a:rPr lang="en-US" b="0" i="1" smtClean="0">
                              <a:latin typeface="Cambria Math" panose="02040503050406030204" pitchFamily="18" charset="0"/>
                            </a:rPr>
                            <m:t>, </m:t>
                          </m:r>
                          <m:r>
                            <a:rPr lang="en-US" b="0" i="1" smtClean="0">
                              <a:latin typeface="Cambria Math" panose="02040503050406030204" pitchFamily="18" charset="0"/>
                            </a:rPr>
                            <m:t>𝐷</m:t>
                          </m:r>
                          <m:r>
                            <a:rPr lang="en-US" b="0" i="1" smtClean="0">
                              <a:latin typeface="Cambria Math" panose="02040503050406030204" pitchFamily="18" charset="0"/>
                            </a:rPr>
                            <m:t>, </m:t>
                          </m:r>
                          <m:r>
                            <a:rPr lang="en-US" b="0" i="1" smtClean="0">
                              <a:latin typeface="Cambria Math" panose="02040503050406030204" pitchFamily="18" charset="0"/>
                            </a:rPr>
                            <m:t>𝐻</m:t>
                          </m:r>
                        </m:e>
                      </m:d>
                      <m:r>
                        <a:rPr lang="en-US" b="0" i="1" smtClean="0">
                          <a:latin typeface="Cambria Math" panose="02040503050406030204" pitchFamily="18" charset="0"/>
                        </a:rPr>
                        <m:t>∝</m:t>
                      </m:r>
                      <m:r>
                        <a:rPr lang="en-US" b="0" i="1" smtClean="0">
                          <a:latin typeface="Cambria Math" panose="02040503050406030204" pitchFamily="18" charset="0"/>
                        </a:rPr>
                        <m:t>𝐿</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𝑇</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𝐶</m:t>
                              </m:r>
                            </m:sub>
                          </m:sSub>
                        </m:e>
                        <m:e>
                          <m:r>
                            <a:rPr lang="en-US" b="0" i="1" smtClean="0">
                              <a:latin typeface="Cambria Math" panose="02040503050406030204" pitchFamily="18" charset="0"/>
                            </a:rPr>
                            <m:t>𝐷</m:t>
                          </m:r>
                        </m:e>
                      </m:d>
                      <m:r>
                        <a:rPr lang="en-US" b="0" i="1" smtClean="0">
                          <a:solidFill>
                            <a:srgbClr val="00B050"/>
                          </a:solidFill>
                          <a:latin typeface="Cambria Math" panose="02040503050406030204" pitchFamily="18" charset="0"/>
                        </a:rPr>
                        <m:t>𝐿</m:t>
                      </m:r>
                      <m:sSup>
                        <m:sSupPr>
                          <m:ctrlPr>
                            <a:rPr lang="en-US" b="0" i="1" smtClean="0">
                              <a:solidFill>
                                <a:srgbClr val="00B050"/>
                              </a:solidFill>
                              <a:latin typeface="Cambria Math" panose="02040503050406030204" pitchFamily="18" charset="0"/>
                            </a:rPr>
                          </m:ctrlPr>
                        </m:sSupPr>
                        <m:e>
                          <m:d>
                            <m:dPr>
                              <m:ctrlPr>
                                <a:rPr lang="en-US" b="0" i="1" smtClean="0">
                                  <a:solidFill>
                                    <a:srgbClr val="00B050"/>
                                  </a:solidFill>
                                  <a:latin typeface="Cambria Math" panose="02040503050406030204" pitchFamily="18" charset="0"/>
                                </a:rPr>
                              </m:ctrlPr>
                            </m:dPr>
                            <m:e>
                              <m:sSub>
                                <m:sSubPr>
                                  <m:ctrlPr>
                                    <a:rPr lang="en-US" b="0" i="1" smtClean="0">
                                      <a:solidFill>
                                        <a:srgbClr val="00B050"/>
                                      </a:solidFill>
                                      <a:latin typeface="Cambria Math" panose="02040503050406030204" pitchFamily="18" charset="0"/>
                                    </a:rPr>
                                  </m:ctrlPr>
                                </m:sSubPr>
                                <m:e>
                                  <m:r>
                                    <a:rPr lang="en-US" b="0" i="1" smtClean="0">
                                      <a:solidFill>
                                        <a:srgbClr val="00B050"/>
                                      </a:solidFill>
                                      <a:latin typeface="Cambria Math" panose="02040503050406030204" pitchFamily="18" charset="0"/>
                                    </a:rPr>
                                    <m:t>𝜃</m:t>
                                  </m:r>
                                </m:e>
                                <m:sub>
                                  <m:r>
                                    <a:rPr lang="en-US" b="0" i="1" smtClean="0">
                                      <a:solidFill>
                                        <a:srgbClr val="00B050"/>
                                      </a:solidFill>
                                      <a:latin typeface="Cambria Math" panose="02040503050406030204" pitchFamily="18" charset="0"/>
                                    </a:rPr>
                                    <m:t>𝐶</m:t>
                                  </m:r>
                                </m:sub>
                              </m:sSub>
                            </m:e>
                            <m:e>
                              <m:r>
                                <a:rPr lang="en-US" b="0" i="1" smtClean="0">
                                  <a:solidFill>
                                    <a:srgbClr val="00B050"/>
                                  </a:solidFill>
                                  <a:latin typeface="Cambria Math" panose="02040503050406030204" pitchFamily="18" charset="0"/>
                                </a:rPr>
                                <m:t>𝐻</m:t>
                              </m:r>
                            </m:e>
                          </m:d>
                        </m:e>
                        <m:sup>
                          <m:r>
                            <a:rPr lang="en-US" b="0" i="1" smtClean="0">
                              <a:solidFill>
                                <a:srgbClr val="00B050"/>
                              </a:solidFill>
                              <a:latin typeface="Cambria Math" panose="02040503050406030204" pitchFamily="18" charset="0"/>
                            </a:rPr>
                            <m:t>𝛼</m:t>
                          </m:r>
                        </m:sup>
                      </m:sSup>
                      <m:r>
                        <a:rPr lang="en-US" b="0" i="1" smtClean="0">
                          <a:solidFill>
                            <a:srgbClr val="00B050"/>
                          </a:solidFill>
                          <a:latin typeface="Cambria Math" panose="02040503050406030204" pitchFamily="18" charset="0"/>
                        </a:rPr>
                        <m:t>𝜋</m:t>
                      </m:r>
                      <m:d>
                        <m:dPr>
                          <m:ctrlPr>
                            <a:rPr lang="en-US" b="0" i="1" smtClean="0">
                              <a:solidFill>
                                <a:srgbClr val="00B050"/>
                              </a:solidFill>
                              <a:latin typeface="Cambria Math" panose="02040503050406030204" pitchFamily="18" charset="0"/>
                            </a:rPr>
                          </m:ctrlPr>
                        </m:dPr>
                        <m:e>
                          <m:sSub>
                            <m:sSubPr>
                              <m:ctrlPr>
                                <a:rPr lang="en-US" b="0" i="1" smtClean="0">
                                  <a:solidFill>
                                    <a:srgbClr val="00B050"/>
                                  </a:solidFill>
                                  <a:latin typeface="Cambria Math" panose="02040503050406030204" pitchFamily="18" charset="0"/>
                                </a:rPr>
                              </m:ctrlPr>
                            </m:sSubPr>
                            <m:e>
                              <m:r>
                                <a:rPr lang="en-US" b="0" i="1" smtClean="0">
                                  <a:solidFill>
                                    <a:srgbClr val="00B050"/>
                                  </a:solidFill>
                                  <a:latin typeface="Cambria Math" panose="02040503050406030204" pitchFamily="18" charset="0"/>
                                </a:rPr>
                                <m:t>𝜃</m:t>
                              </m:r>
                            </m:e>
                            <m:sub>
                              <m:r>
                                <a:rPr lang="en-US" b="0" i="1" smtClean="0">
                                  <a:solidFill>
                                    <a:srgbClr val="00B050"/>
                                  </a:solidFill>
                                  <a:latin typeface="Cambria Math" panose="02040503050406030204" pitchFamily="18" charset="0"/>
                                </a:rPr>
                                <m:t>𝐶</m:t>
                              </m:r>
                            </m:sub>
                          </m:sSub>
                        </m:e>
                      </m:d>
                      <m:r>
                        <a:rPr lang="en-US" b="0" i="1" smtClean="0">
                          <a:latin typeface="Cambria Math" panose="02040503050406030204" pitchFamily="18" charset="0"/>
                        </a:rPr>
                        <m:t>𝜋</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𝑇</m:t>
                              </m:r>
                            </m:sub>
                          </m:sSub>
                        </m:e>
                      </m:d>
                    </m:oMath>
                  </m:oMathPara>
                </a14:m>
                <a:endParaRPr lang="en-US" dirty="0"/>
              </a:p>
              <a:p>
                <a:pPr marL="0" indent="0">
                  <a:buNone/>
                </a:pPr>
                <a:endParaRPr lang="en-US" dirty="0"/>
              </a:p>
              <a:p>
                <a14:m>
                  <m:oMath xmlns:m="http://schemas.openxmlformats.org/officeDocument/2006/math">
                    <m:r>
                      <a:rPr lang="en-US" i="1">
                        <a:latin typeface="Cambria Math" panose="02040503050406030204" pitchFamily="18" charset="0"/>
                      </a:rPr>
                      <m:t>𝐿</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i="1">
                                <a:latin typeface="Cambria Math" panose="02040503050406030204" pitchFamily="18" charset="0"/>
                              </a:rPr>
                              <m:t>𝑇</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i="1">
                                <a:latin typeface="Cambria Math" panose="02040503050406030204" pitchFamily="18" charset="0"/>
                              </a:rPr>
                              <m:t>𝐶</m:t>
                            </m:r>
                          </m:sub>
                        </m:sSub>
                      </m:e>
                      <m:e>
                        <m:r>
                          <a:rPr lang="en-US" i="1">
                            <a:latin typeface="Cambria Math" panose="02040503050406030204" pitchFamily="18" charset="0"/>
                          </a:rPr>
                          <m:t>𝐷</m:t>
                        </m:r>
                      </m:e>
                    </m:d>
                  </m:oMath>
                </a14:m>
                <a:r>
                  <a:rPr lang="en-US" dirty="0"/>
                  <a:t>: likelihood of current data</a:t>
                </a:r>
              </a:p>
              <a:p>
                <a14:m>
                  <m:oMath xmlns:m="http://schemas.openxmlformats.org/officeDocument/2006/math">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b="0" i="1" smtClean="0">
                                <a:latin typeface="Cambria Math" panose="02040503050406030204" pitchFamily="18" charset="0"/>
                              </a:rPr>
                              <m:t>𝑇</m:t>
                            </m:r>
                          </m:sub>
                        </m:sSub>
                      </m:e>
                    </m:d>
                  </m:oMath>
                </a14:m>
                <a:r>
                  <a:rPr lang="en-US" dirty="0"/>
                  <a:t>: uninformative prior for treatment</a:t>
                </a:r>
              </a:p>
              <a:p>
                <a14:m>
                  <m:oMath xmlns:m="http://schemas.openxmlformats.org/officeDocument/2006/math">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i="1">
                                <a:latin typeface="Cambria Math" panose="02040503050406030204" pitchFamily="18" charset="0"/>
                              </a:rPr>
                              <m:t>𝐶</m:t>
                            </m:r>
                          </m:sub>
                        </m:sSub>
                      </m:e>
                    </m:d>
                  </m:oMath>
                </a14:m>
                <a:r>
                  <a:rPr lang="en-US" dirty="0"/>
                  <a:t>: uninformative prior for control (shared between current and historic controls)</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64D08453-43F7-4C76-B7FA-213660F64C37}"/>
                  </a:ext>
                </a:extLst>
              </p:cNvPr>
              <p:cNvSpPr>
                <a:spLocks noGrp="1" noRot="1" noChangeAspect="1" noMove="1" noResize="1" noEditPoints="1" noAdjustHandles="1" noChangeArrowheads="1" noChangeShapeType="1" noTextEdit="1"/>
              </p:cNvSpPr>
              <p:nvPr>
                <p:ph idx="1"/>
              </p:nvPr>
            </p:nvSpPr>
            <p:spPr>
              <a:xfrm>
                <a:off x="838200" y="2116393"/>
                <a:ext cx="10515600" cy="4605082"/>
              </a:xfrm>
              <a:blipFill>
                <a:blip r:embed="rId2"/>
                <a:stretch>
                  <a:fillRect l="-1217" t="-2116"/>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86275E87-36E8-4D17-A86A-154A35112811}"/>
              </a:ext>
            </a:extLst>
          </p:cNvPr>
          <p:cNvSpPr>
            <a:spLocks noGrp="1"/>
          </p:cNvSpPr>
          <p:nvPr>
            <p:ph type="sldNum" sz="quarter" idx="12"/>
          </p:nvPr>
        </p:nvSpPr>
        <p:spPr/>
        <p:txBody>
          <a:bodyPr/>
          <a:lstStyle/>
          <a:p>
            <a:fld id="{260BABFF-207A-4E17-BB6B-068052E132E0}" type="slidenum">
              <a:rPr lang="en-US" smtClean="0"/>
              <a:pPr/>
              <a:t>20</a:t>
            </a:fld>
            <a:endParaRPr lang="en-US"/>
          </a:p>
        </p:txBody>
      </p:sp>
    </p:spTree>
    <p:extLst>
      <p:ext uri="{BB962C8B-B14F-4D97-AF65-F5344CB8AC3E}">
        <p14:creationId xmlns:p14="http://schemas.microsoft.com/office/powerpoint/2010/main" val="2662996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02A50-42F2-475C-92F6-AF30799AC273}"/>
              </a:ext>
            </a:extLst>
          </p:cNvPr>
          <p:cNvSpPr>
            <a:spLocks noGrp="1"/>
          </p:cNvSpPr>
          <p:nvPr>
            <p:ph type="title"/>
          </p:nvPr>
        </p:nvSpPr>
        <p:spPr/>
        <p:txBody>
          <a:bodyPr/>
          <a:lstStyle/>
          <a:p>
            <a:r>
              <a:rPr lang="en-US" dirty="0"/>
              <a:t>Some Original PP Considerations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78254A5-733C-4F38-B5EB-373BBC55EDDF}"/>
                  </a:ext>
                </a:extLst>
              </p:cNvPr>
              <p:cNvSpPr>
                <a:spLocks noGrp="1"/>
              </p:cNvSpPr>
              <p:nvPr>
                <p:ph idx="1"/>
              </p:nvPr>
            </p:nvSpPr>
            <p:spPr/>
            <p:txBody>
              <a:bodyPr/>
              <a:lstStyle/>
              <a:p>
                <a:r>
                  <a:rPr lang="en-US" dirty="0"/>
                  <a:t>The form on the previous slides assumed </a:t>
                </a:r>
                <a:r>
                  <a:rPr lang="en-US" i="1" dirty="0"/>
                  <a:t>one</a:t>
                </a:r>
                <a:r>
                  <a:rPr lang="en-US" dirty="0"/>
                  <a:t> historic source</a:t>
                </a:r>
              </a:p>
              <a:p>
                <a:r>
                  <a:rPr lang="en-US" dirty="0"/>
                  <a:t>With multiple sources, Chen et al. proposed using different weight parameters (</a:t>
                </a:r>
                <a14:m>
                  <m:oMath xmlns:m="http://schemas.openxmlformats.org/officeDocument/2006/math">
                    <m:r>
                      <a:rPr lang="en-US" b="0" i="1" smtClean="0">
                        <a:latin typeface="Cambria Math" panose="02040503050406030204" pitchFamily="18" charset="0"/>
                      </a:rPr>
                      <m:t>𝛼</m:t>
                    </m:r>
                  </m:oMath>
                </a14:m>
                <a:r>
                  <a:rPr lang="en-US" dirty="0"/>
                  <a:t>’s) for each trial</a:t>
                </a:r>
              </a:p>
              <a:p>
                <a:pPr lvl="1"/>
                <a:r>
                  <a:rPr lang="en-US" dirty="0"/>
                  <a:t>However, this is not always clear, especially </a:t>
                </a:r>
                <a:r>
                  <a:rPr lang="en-US" i="1" dirty="0"/>
                  <a:t>a priori</a:t>
                </a:r>
              </a:p>
              <a:p>
                <a:r>
                  <a:rPr lang="en-US" dirty="0"/>
                  <a:t>Modified power priors have been proposed which estimate </a:t>
                </a:r>
                <a14:m>
                  <m:oMath xmlns:m="http://schemas.openxmlformats.org/officeDocument/2006/math">
                    <m:r>
                      <a:rPr lang="en-US" b="0" i="1" smtClean="0">
                        <a:latin typeface="Cambria Math" panose="02040503050406030204" pitchFamily="18" charset="0"/>
                      </a:rPr>
                      <m:t>𝛼</m:t>
                    </m:r>
                  </m:oMath>
                </a14:m>
                <a:r>
                  <a:rPr lang="en-US" dirty="0"/>
                  <a:t> using available data (becoming dynamic versus static)</a:t>
                </a:r>
              </a:p>
              <a:p>
                <a:pPr lvl="1"/>
                <a:r>
                  <a:rPr lang="en-US" dirty="0"/>
                  <a:t>van </a:t>
                </a:r>
                <a:r>
                  <a:rPr lang="en-US" dirty="0" err="1"/>
                  <a:t>Rosmalen</a:t>
                </a:r>
                <a:r>
                  <a:rPr lang="en-US" dirty="0"/>
                  <a:t> et al. (2018) note that this is somewhat prohibitive in that the estimation must take place in each iteration of the MCMC</a:t>
                </a:r>
              </a:p>
            </p:txBody>
          </p:sp>
        </mc:Choice>
        <mc:Fallback>
          <p:sp>
            <p:nvSpPr>
              <p:cNvPr id="3" name="Content Placeholder 2">
                <a:extLst>
                  <a:ext uri="{FF2B5EF4-FFF2-40B4-BE49-F238E27FC236}">
                    <a16:creationId xmlns:a16="http://schemas.microsoft.com/office/drawing/2014/main" id="{678254A5-733C-4F38-B5EB-373BBC55EDDF}"/>
                  </a:ext>
                </a:extLst>
              </p:cNvPr>
              <p:cNvSpPr>
                <a:spLocks noGrp="1" noRot="1" noChangeAspect="1" noMove="1" noResize="1" noEditPoints="1" noAdjustHandles="1" noChangeArrowheads="1" noChangeShapeType="1" noTextEdit="1"/>
              </p:cNvSpPr>
              <p:nvPr>
                <p:ph idx="1"/>
              </p:nvPr>
            </p:nvSpPr>
            <p:spPr>
              <a:blipFill>
                <a:blip r:embed="rId2"/>
                <a:stretch>
                  <a:fillRect l="-1043" t="-240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360E475D-37AD-467B-86A0-EA8A135140C5}"/>
              </a:ext>
            </a:extLst>
          </p:cNvPr>
          <p:cNvSpPr>
            <a:spLocks noGrp="1"/>
          </p:cNvSpPr>
          <p:nvPr>
            <p:ph type="sldNum" sz="quarter" idx="12"/>
          </p:nvPr>
        </p:nvSpPr>
        <p:spPr/>
        <p:txBody>
          <a:bodyPr/>
          <a:lstStyle/>
          <a:p>
            <a:fld id="{260BABFF-207A-4E17-BB6B-068052E132E0}" type="slidenum">
              <a:rPr lang="en-US" smtClean="0"/>
              <a:pPr/>
              <a:t>21</a:t>
            </a:fld>
            <a:endParaRPr lang="en-US"/>
          </a:p>
        </p:txBody>
      </p:sp>
    </p:spTree>
    <p:extLst>
      <p:ext uri="{BB962C8B-B14F-4D97-AF65-F5344CB8AC3E}">
        <p14:creationId xmlns:p14="http://schemas.microsoft.com/office/powerpoint/2010/main" val="3366391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57E8A04-AC3C-48CC-96A9-5A1D6C6EE045}"/>
              </a:ext>
            </a:extLst>
          </p:cNvPr>
          <p:cNvSpPr>
            <a:spLocks noGrp="1"/>
          </p:cNvSpPr>
          <p:nvPr>
            <p:ph type="title"/>
          </p:nvPr>
        </p:nvSpPr>
        <p:spPr/>
        <p:txBody>
          <a:bodyPr/>
          <a:lstStyle/>
          <a:p>
            <a:r>
              <a:rPr lang="en-US" dirty="0"/>
              <a:t>Hierarchical Methods: Multi-Source Exchangeability Models (MEMs)</a:t>
            </a:r>
          </a:p>
        </p:txBody>
      </p:sp>
      <p:sp>
        <p:nvSpPr>
          <p:cNvPr id="6" name="Text Placeholder 5">
            <a:extLst>
              <a:ext uri="{FF2B5EF4-FFF2-40B4-BE49-F238E27FC236}">
                <a16:creationId xmlns:a16="http://schemas.microsoft.com/office/drawing/2014/main" id="{7E34F625-F917-4D9E-9C81-82A98CDE3983}"/>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86275E87-36E8-4D17-A86A-154A35112811}"/>
              </a:ext>
            </a:extLst>
          </p:cNvPr>
          <p:cNvSpPr>
            <a:spLocks noGrp="1"/>
          </p:cNvSpPr>
          <p:nvPr>
            <p:ph type="sldNum" sz="quarter" idx="12"/>
          </p:nvPr>
        </p:nvSpPr>
        <p:spPr/>
        <p:txBody>
          <a:bodyPr/>
          <a:lstStyle/>
          <a:p>
            <a:fld id="{260BABFF-207A-4E17-BB6B-068052E132E0}" type="slidenum">
              <a:rPr lang="en-US" smtClean="0"/>
              <a:pPr/>
              <a:t>22</a:t>
            </a:fld>
            <a:endParaRPr lang="en-US"/>
          </a:p>
        </p:txBody>
      </p:sp>
    </p:spTree>
    <p:extLst>
      <p:ext uri="{BB962C8B-B14F-4D97-AF65-F5344CB8AC3E}">
        <p14:creationId xmlns:p14="http://schemas.microsoft.com/office/powerpoint/2010/main" val="41785583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02A50-42F2-475C-92F6-AF30799AC273}"/>
              </a:ext>
            </a:extLst>
          </p:cNvPr>
          <p:cNvSpPr>
            <a:spLocks noGrp="1"/>
          </p:cNvSpPr>
          <p:nvPr>
            <p:ph type="title"/>
          </p:nvPr>
        </p:nvSpPr>
        <p:spPr/>
        <p:txBody>
          <a:bodyPr/>
          <a:lstStyle/>
          <a:p>
            <a:r>
              <a:rPr lang="en-US" dirty="0"/>
              <a:t>Motivation Refresher</a:t>
            </a:r>
          </a:p>
        </p:txBody>
      </p:sp>
      <p:sp>
        <p:nvSpPr>
          <p:cNvPr id="3" name="Content Placeholder 2">
            <a:extLst>
              <a:ext uri="{FF2B5EF4-FFF2-40B4-BE49-F238E27FC236}">
                <a16:creationId xmlns:a16="http://schemas.microsoft.com/office/drawing/2014/main" id="{678254A5-733C-4F38-B5EB-373BBC55EDDF}"/>
              </a:ext>
            </a:extLst>
          </p:cNvPr>
          <p:cNvSpPr>
            <a:spLocks noGrp="1"/>
          </p:cNvSpPr>
          <p:nvPr>
            <p:ph idx="1"/>
          </p:nvPr>
        </p:nvSpPr>
        <p:spPr/>
        <p:txBody>
          <a:bodyPr/>
          <a:lstStyle/>
          <a:p>
            <a:r>
              <a:rPr lang="en-US" dirty="0"/>
              <a:t>When supplementary information related to a primary data source is available, we may want to consider incorporating it into our primary source</a:t>
            </a:r>
          </a:p>
          <a:p>
            <a:r>
              <a:rPr lang="en-US" dirty="0"/>
              <a:t>Goal is for improved efficiency compared to the standard analysis without borrowing</a:t>
            </a:r>
          </a:p>
          <a:p>
            <a:r>
              <a:rPr lang="en-US" dirty="0"/>
              <a:t>Conventional approaches assuming exchangeable data sampling models may struggle to account for between-study heterogeneity</a:t>
            </a:r>
          </a:p>
        </p:txBody>
      </p:sp>
      <p:sp>
        <p:nvSpPr>
          <p:cNvPr id="4" name="Slide Number Placeholder 3">
            <a:extLst>
              <a:ext uri="{FF2B5EF4-FFF2-40B4-BE49-F238E27FC236}">
                <a16:creationId xmlns:a16="http://schemas.microsoft.com/office/drawing/2014/main" id="{360E475D-37AD-467B-86A0-EA8A135140C5}"/>
              </a:ext>
            </a:extLst>
          </p:cNvPr>
          <p:cNvSpPr>
            <a:spLocks noGrp="1"/>
          </p:cNvSpPr>
          <p:nvPr>
            <p:ph type="sldNum" sz="quarter" idx="12"/>
          </p:nvPr>
        </p:nvSpPr>
        <p:spPr/>
        <p:txBody>
          <a:bodyPr/>
          <a:lstStyle/>
          <a:p>
            <a:fld id="{260BABFF-207A-4E17-BB6B-068052E132E0}" type="slidenum">
              <a:rPr lang="en-US" smtClean="0"/>
              <a:pPr/>
              <a:t>23</a:t>
            </a:fld>
            <a:endParaRPr lang="en-US"/>
          </a:p>
        </p:txBody>
      </p:sp>
    </p:spTree>
    <p:extLst>
      <p:ext uri="{BB962C8B-B14F-4D97-AF65-F5344CB8AC3E}">
        <p14:creationId xmlns:p14="http://schemas.microsoft.com/office/powerpoint/2010/main" val="1455787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34C22-D280-4191-8D05-8DC00F765F9D}"/>
              </a:ext>
            </a:extLst>
          </p:cNvPr>
          <p:cNvSpPr>
            <a:spLocks noGrp="1"/>
          </p:cNvSpPr>
          <p:nvPr>
            <p:ph type="title"/>
          </p:nvPr>
        </p:nvSpPr>
        <p:spPr/>
        <p:txBody>
          <a:bodyPr/>
          <a:lstStyle/>
          <a:p>
            <a:r>
              <a:rPr lang="en-US" dirty="0"/>
              <a:t>MEMs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4D08453-43F7-4C76-B7FA-213660F64C37}"/>
                  </a:ext>
                </a:extLst>
              </p:cNvPr>
              <p:cNvSpPr>
                <a:spLocks noGrp="1"/>
              </p:cNvSpPr>
              <p:nvPr>
                <p:ph idx="1"/>
              </p:nvPr>
            </p:nvSpPr>
            <p:spPr/>
            <p:txBody>
              <a:bodyPr/>
              <a:lstStyle/>
              <a:p>
                <a:r>
                  <a:rPr lang="en-US" dirty="0"/>
                  <a:t>General Bayesian framework to enable incorporation of independent sources of supplemental information (Kaizer et al., 2017)</a:t>
                </a:r>
              </a:p>
              <a:p>
                <a:r>
                  <a:rPr lang="en-US" dirty="0"/>
                  <a:t>Amount of borrowing determined by exchangeability of data (i.e.,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𝑝</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h</m:t>
                        </m:r>
                      </m:sub>
                    </m:sSub>
                  </m:oMath>
                </a14:m>
                <a:r>
                  <a:rPr lang="en-US" dirty="0"/>
                  <a:t>)</a:t>
                </a:r>
              </a:p>
              <a:p>
                <a:r>
                  <a:rPr lang="en-US" dirty="0"/>
                  <a:t>MEMs account for the potential heterogeneity of supplementary sources</a:t>
                </a:r>
              </a:p>
              <a:p>
                <a:endParaRPr lang="en-US" dirty="0"/>
              </a:p>
            </p:txBody>
          </p:sp>
        </mc:Choice>
        <mc:Fallback xmlns="">
          <p:sp>
            <p:nvSpPr>
              <p:cNvPr id="3" name="Content Placeholder 2">
                <a:extLst>
                  <a:ext uri="{FF2B5EF4-FFF2-40B4-BE49-F238E27FC236}">
                    <a16:creationId xmlns:a16="http://schemas.microsoft.com/office/drawing/2014/main" id="{64D08453-43F7-4C76-B7FA-213660F64C37}"/>
                  </a:ext>
                </a:extLst>
              </p:cNvPr>
              <p:cNvSpPr>
                <a:spLocks noGrp="1" noRot="1" noChangeAspect="1" noMove="1" noResize="1" noEditPoints="1" noAdjustHandles="1" noChangeArrowheads="1" noChangeShapeType="1" noTextEdit="1"/>
              </p:cNvSpPr>
              <p:nvPr>
                <p:ph idx="1"/>
              </p:nvPr>
            </p:nvSpPr>
            <p:spPr>
              <a:blipFill>
                <a:blip r:embed="rId2"/>
                <a:stretch>
                  <a:fillRect l="-1043" t="-2402" r="-290"/>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86275E87-36E8-4D17-A86A-154A35112811}"/>
              </a:ext>
            </a:extLst>
          </p:cNvPr>
          <p:cNvSpPr>
            <a:spLocks noGrp="1"/>
          </p:cNvSpPr>
          <p:nvPr>
            <p:ph type="sldNum" sz="quarter" idx="12"/>
          </p:nvPr>
        </p:nvSpPr>
        <p:spPr/>
        <p:txBody>
          <a:bodyPr/>
          <a:lstStyle/>
          <a:p>
            <a:fld id="{260BABFF-207A-4E17-BB6B-068052E132E0}" type="slidenum">
              <a:rPr lang="en-US" smtClean="0"/>
              <a:pPr/>
              <a:t>24</a:t>
            </a:fld>
            <a:endParaRPr lang="en-US"/>
          </a:p>
        </p:txBody>
      </p:sp>
    </p:spTree>
    <p:extLst>
      <p:ext uri="{BB962C8B-B14F-4D97-AF65-F5344CB8AC3E}">
        <p14:creationId xmlns:p14="http://schemas.microsoft.com/office/powerpoint/2010/main" val="3633695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02A50-42F2-475C-92F6-AF30799AC273}"/>
              </a:ext>
            </a:extLst>
          </p:cNvPr>
          <p:cNvSpPr>
            <a:spLocks noGrp="1"/>
          </p:cNvSpPr>
          <p:nvPr>
            <p:ph type="title"/>
          </p:nvPr>
        </p:nvSpPr>
        <p:spPr/>
        <p:txBody>
          <a:bodyPr/>
          <a:lstStyle/>
          <a:p>
            <a:r>
              <a:rPr lang="en-US" dirty="0"/>
              <a:t>Standard Analysis without Borrowing</a:t>
            </a:r>
          </a:p>
        </p:txBody>
      </p:sp>
      <p:sp>
        <p:nvSpPr>
          <p:cNvPr id="4" name="Slide Number Placeholder 3">
            <a:extLst>
              <a:ext uri="{FF2B5EF4-FFF2-40B4-BE49-F238E27FC236}">
                <a16:creationId xmlns:a16="http://schemas.microsoft.com/office/drawing/2014/main" id="{360E475D-37AD-467B-86A0-EA8A135140C5}"/>
              </a:ext>
            </a:extLst>
          </p:cNvPr>
          <p:cNvSpPr>
            <a:spLocks noGrp="1"/>
          </p:cNvSpPr>
          <p:nvPr>
            <p:ph type="sldNum" sz="quarter" idx="12"/>
          </p:nvPr>
        </p:nvSpPr>
        <p:spPr/>
        <p:txBody>
          <a:bodyPr/>
          <a:lstStyle/>
          <a:p>
            <a:fld id="{260BABFF-207A-4E17-BB6B-068052E132E0}" type="slidenum">
              <a:rPr lang="en-US" smtClean="0"/>
              <a:pPr/>
              <a:t>25</a:t>
            </a:fld>
            <a:endParaRPr lang="en-US"/>
          </a:p>
        </p:txBody>
      </p:sp>
      <p:pic>
        <p:nvPicPr>
          <p:cNvPr id="6" name="Picture 5">
            <a:extLst>
              <a:ext uri="{FF2B5EF4-FFF2-40B4-BE49-F238E27FC236}">
                <a16:creationId xmlns:a16="http://schemas.microsoft.com/office/drawing/2014/main" id="{BF157F0C-1BF5-4D0E-BA45-586205C11E9A}"/>
              </a:ext>
            </a:extLst>
          </p:cNvPr>
          <p:cNvPicPr>
            <a:picLocks noChangeAspect="1"/>
          </p:cNvPicPr>
          <p:nvPr/>
        </p:nvPicPr>
        <p:blipFill>
          <a:blip r:embed="rId2"/>
          <a:stretch>
            <a:fillRect/>
          </a:stretch>
        </p:blipFill>
        <p:spPr>
          <a:xfrm>
            <a:off x="525516" y="1668557"/>
            <a:ext cx="10993821" cy="4600973"/>
          </a:xfrm>
          <a:prstGeom prst="rect">
            <a:avLst/>
          </a:prstGeom>
        </p:spPr>
      </p:pic>
    </p:spTree>
    <p:extLst>
      <p:ext uri="{BB962C8B-B14F-4D97-AF65-F5344CB8AC3E}">
        <p14:creationId xmlns:p14="http://schemas.microsoft.com/office/powerpoint/2010/main" val="932560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34C22-D280-4191-8D05-8DC00F765F9D}"/>
              </a:ext>
            </a:extLst>
          </p:cNvPr>
          <p:cNvSpPr>
            <a:spLocks noGrp="1"/>
          </p:cNvSpPr>
          <p:nvPr>
            <p:ph type="title"/>
          </p:nvPr>
        </p:nvSpPr>
        <p:spPr/>
        <p:txBody>
          <a:bodyPr>
            <a:normAutofit fontScale="90000"/>
          </a:bodyPr>
          <a:lstStyle/>
          <a:p>
            <a:r>
              <a:rPr lang="en-US" dirty="0"/>
              <a:t>MEM Framework with 2 Supplemental Sources</a:t>
            </a:r>
          </a:p>
        </p:txBody>
      </p:sp>
      <p:pic>
        <p:nvPicPr>
          <p:cNvPr id="5" name="Content Placeholder 4">
            <a:extLst>
              <a:ext uri="{FF2B5EF4-FFF2-40B4-BE49-F238E27FC236}">
                <a16:creationId xmlns:a16="http://schemas.microsoft.com/office/drawing/2014/main" id="{8D933DEF-1CA8-40EA-AB96-C929369B7995}"/>
              </a:ext>
            </a:extLst>
          </p:cNvPr>
          <p:cNvPicPr>
            <a:picLocks noGrp="1" noChangeAspect="1"/>
          </p:cNvPicPr>
          <p:nvPr>
            <p:ph idx="1"/>
          </p:nvPr>
        </p:nvPicPr>
        <p:blipFill>
          <a:blip r:embed="rId2"/>
          <a:stretch>
            <a:fillRect/>
          </a:stretch>
        </p:blipFill>
        <p:spPr>
          <a:xfrm>
            <a:off x="1125982" y="1748276"/>
            <a:ext cx="8469962" cy="4886227"/>
          </a:xfrm>
          <a:prstGeom prst="rect">
            <a:avLst/>
          </a:prstGeom>
        </p:spPr>
      </p:pic>
      <p:sp>
        <p:nvSpPr>
          <p:cNvPr id="4" name="Slide Number Placeholder 3">
            <a:extLst>
              <a:ext uri="{FF2B5EF4-FFF2-40B4-BE49-F238E27FC236}">
                <a16:creationId xmlns:a16="http://schemas.microsoft.com/office/drawing/2014/main" id="{86275E87-36E8-4D17-A86A-154A35112811}"/>
              </a:ext>
            </a:extLst>
          </p:cNvPr>
          <p:cNvSpPr>
            <a:spLocks noGrp="1"/>
          </p:cNvSpPr>
          <p:nvPr>
            <p:ph type="sldNum" sz="quarter" idx="12"/>
          </p:nvPr>
        </p:nvSpPr>
        <p:spPr/>
        <p:txBody>
          <a:bodyPr/>
          <a:lstStyle/>
          <a:p>
            <a:fld id="{260BABFF-207A-4E17-BB6B-068052E132E0}" type="slidenum">
              <a:rPr lang="en-US" smtClean="0"/>
              <a:pPr/>
              <a:t>26</a:t>
            </a:fld>
            <a:endParaRPr lang="en-US"/>
          </a:p>
        </p:txBody>
      </p:sp>
    </p:spTree>
    <p:extLst>
      <p:ext uri="{BB962C8B-B14F-4D97-AF65-F5344CB8AC3E}">
        <p14:creationId xmlns:p14="http://schemas.microsoft.com/office/powerpoint/2010/main" val="20984123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34C22-D280-4191-8D05-8DC00F765F9D}"/>
              </a:ext>
            </a:extLst>
          </p:cNvPr>
          <p:cNvSpPr>
            <a:spLocks noGrp="1"/>
          </p:cNvSpPr>
          <p:nvPr>
            <p:ph type="title"/>
          </p:nvPr>
        </p:nvSpPr>
        <p:spPr/>
        <p:txBody>
          <a:bodyPr>
            <a:normAutofit fontScale="90000"/>
          </a:bodyPr>
          <a:lstStyle/>
          <a:p>
            <a:r>
              <a:rPr lang="en-US" dirty="0"/>
              <a:t>MEM Framework with 2 Supplemental Sources</a:t>
            </a:r>
          </a:p>
        </p:txBody>
      </p:sp>
      <p:pic>
        <p:nvPicPr>
          <p:cNvPr id="5" name="Content Placeholder 4">
            <a:extLst>
              <a:ext uri="{FF2B5EF4-FFF2-40B4-BE49-F238E27FC236}">
                <a16:creationId xmlns:a16="http://schemas.microsoft.com/office/drawing/2014/main" id="{8D933DEF-1CA8-40EA-AB96-C929369B7995}"/>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171721" y="1748276"/>
            <a:ext cx="8378484" cy="4886227"/>
          </a:xfrm>
          <a:prstGeom prst="rect">
            <a:avLst/>
          </a:prstGeom>
        </p:spPr>
      </p:pic>
      <p:sp>
        <p:nvSpPr>
          <p:cNvPr id="4" name="Slide Number Placeholder 3">
            <a:extLst>
              <a:ext uri="{FF2B5EF4-FFF2-40B4-BE49-F238E27FC236}">
                <a16:creationId xmlns:a16="http://schemas.microsoft.com/office/drawing/2014/main" id="{86275E87-36E8-4D17-A86A-154A35112811}"/>
              </a:ext>
            </a:extLst>
          </p:cNvPr>
          <p:cNvSpPr>
            <a:spLocks noGrp="1"/>
          </p:cNvSpPr>
          <p:nvPr>
            <p:ph type="sldNum" sz="quarter" idx="12"/>
          </p:nvPr>
        </p:nvSpPr>
        <p:spPr/>
        <p:txBody>
          <a:bodyPr/>
          <a:lstStyle/>
          <a:p>
            <a:fld id="{260BABFF-207A-4E17-BB6B-068052E132E0}" type="slidenum">
              <a:rPr lang="en-US" smtClean="0"/>
              <a:pPr/>
              <a:t>27</a:t>
            </a:fld>
            <a:endParaRPr lang="en-US"/>
          </a:p>
        </p:txBody>
      </p:sp>
    </p:spTree>
    <p:extLst>
      <p:ext uri="{BB962C8B-B14F-4D97-AF65-F5344CB8AC3E}">
        <p14:creationId xmlns:p14="http://schemas.microsoft.com/office/powerpoint/2010/main" val="25369571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02A50-42F2-475C-92F6-AF30799AC273}"/>
              </a:ext>
            </a:extLst>
          </p:cNvPr>
          <p:cNvSpPr>
            <a:spLocks noGrp="1"/>
          </p:cNvSpPr>
          <p:nvPr>
            <p:ph type="title"/>
          </p:nvPr>
        </p:nvSpPr>
        <p:spPr/>
        <p:txBody>
          <a:bodyPr/>
          <a:lstStyle/>
          <a:p>
            <a:r>
              <a:rPr lang="en-US" dirty="0"/>
              <a:t>The Big Picture</a:t>
            </a:r>
          </a:p>
        </p:txBody>
      </p:sp>
      <p:sp>
        <p:nvSpPr>
          <p:cNvPr id="4" name="Slide Number Placeholder 3">
            <a:extLst>
              <a:ext uri="{FF2B5EF4-FFF2-40B4-BE49-F238E27FC236}">
                <a16:creationId xmlns:a16="http://schemas.microsoft.com/office/drawing/2014/main" id="{360E475D-37AD-467B-86A0-EA8A135140C5}"/>
              </a:ext>
            </a:extLst>
          </p:cNvPr>
          <p:cNvSpPr>
            <a:spLocks noGrp="1"/>
          </p:cNvSpPr>
          <p:nvPr>
            <p:ph type="sldNum" sz="quarter" idx="12"/>
          </p:nvPr>
        </p:nvSpPr>
        <p:spPr/>
        <p:txBody>
          <a:bodyPr/>
          <a:lstStyle/>
          <a:p>
            <a:fld id="{260BABFF-207A-4E17-BB6B-068052E132E0}" type="slidenum">
              <a:rPr lang="en-US" smtClean="0"/>
              <a:pPr/>
              <a:t>28</a:t>
            </a:fld>
            <a:endParaRPr lang="en-US"/>
          </a:p>
        </p:txBody>
      </p:sp>
      <mc:AlternateContent xmlns:mc="http://schemas.openxmlformats.org/markup-compatibility/2006" xmlns:a14="http://schemas.microsoft.com/office/drawing/2010/main">
        <mc:Choice Requires="a14">
          <p:sp>
            <p:nvSpPr>
              <p:cNvPr id="7" name="Content Placeholder 6">
                <a:extLst>
                  <a:ext uri="{FF2B5EF4-FFF2-40B4-BE49-F238E27FC236}">
                    <a16:creationId xmlns:a16="http://schemas.microsoft.com/office/drawing/2014/main" id="{32ACF0A3-EB66-4AB1-B6AD-7C282B43ACC9}"/>
                  </a:ext>
                </a:extLst>
              </p:cNvPr>
              <p:cNvSpPr>
                <a:spLocks noGrp="1"/>
              </p:cNvSpPr>
              <p:nvPr>
                <p:ph idx="1"/>
              </p:nvPr>
            </p:nvSpPr>
            <p:spPr/>
            <p:txBody>
              <a:bodyPr/>
              <a:lstStyle/>
              <a:p>
                <a:r>
                  <a:rPr lang="en-US" dirty="0"/>
                  <a:t>MEMs represent all potential assumptions of exchangeability of the supplemental sources: </a:t>
                </a:r>
                <a14:m>
                  <m:oMath xmlns:m="http://schemas.openxmlformats.org/officeDocument/2006/math">
                    <m:r>
                      <a:rPr lang="en-US" b="0" i="1" smtClean="0">
                        <a:latin typeface="Cambria Math" panose="02040503050406030204" pitchFamily="18" charset="0"/>
                      </a:rPr>
                      <m:t>𝐾</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𝐻</m:t>
                        </m:r>
                      </m:sup>
                    </m:sSup>
                  </m:oMath>
                </a14:m>
                <a:r>
                  <a:rPr lang="en-US" dirty="0"/>
                  <a:t> possible combinations</a:t>
                </a:r>
              </a:p>
              <a:p>
                <a:r>
                  <a:rPr lang="en-US" dirty="0"/>
                  <a:t>The primary goal is still to estimate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𝑝</m:t>
                        </m:r>
                      </m:sub>
                    </m:sSub>
                  </m:oMath>
                </a14:m>
                <a:endParaRPr lang="en-US" dirty="0"/>
              </a:p>
            </p:txBody>
          </p:sp>
        </mc:Choice>
        <mc:Fallback xmlns="">
          <p:sp>
            <p:nvSpPr>
              <p:cNvPr id="7" name="Content Placeholder 6">
                <a:extLst>
                  <a:ext uri="{FF2B5EF4-FFF2-40B4-BE49-F238E27FC236}">
                    <a16:creationId xmlns:a16="http://schemas.microsoft.com/office/drawing/2014/main" id="{32ACF0A3-EB66-4AB1-B6AD-7C282B43ACC9}"/>
                  </a:ext>
                </a:extLst>
              </p:cNvPr>
              <p:cNvSpPr>
                <a:spLocks noGrp="1" noRot="1" noChangeAspect="1" noMove="1" noResize="1" noEditPoints="1" noAdjustHandles="1" noChangeArrowheads="1" noChangeShapeType="1" noTextEdit="1"/>
              </p:cNvSpPr>
              <p:nvPr>
                <p:ph idx="1"/>
              </p:nvPr>
            </p:nvSpPr>
            <p:spPr>
              <a:blipFill>
                <a:blip r:embed="rId2"/>
                <a:stretch>
                  <a:fillRect l="-1043" t="-2402"/>
                </a:stretch>
              </a:blipFill>
            </p:spPr>
            <p:txBody>
              <a:bodyPr/>
              <a:lstStyle/>
              <a:p>
                <a:r>
                  <a:rPr lang="en-US">
                    <a:noFill/>
                  </a:rPr>
                  <a:t> </a:t>
                </a:r>
              </a:p>
            </p:txBody>
          </p:sp>
        </mc:Fallback>
      </mc:AlternateContent>
    </p:spTree>
    <p:extLst>
      <p:ext uri="{BB962C8B-B14F-4D97-AF65-F5344CB8AC3E}">
        <p14:creationId xmlns:p14="http://schemas.microsoft.com/office/powerpoint/2010/main" val="1131480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34C22-D280-4191-8D05-8DC00F765F9D}"/>
              </a:ext>
            </a:extLst>
          </p:cNvPr>
          <p:cNvSpPr>
            <a:spLocks noGrp="1"/>
          </p:cNvSpPr>
          <p:nvPr>
            <p:ph type="title"/>
          </p:nvPr>
        </p:nvSpPr>
        <p:spPr/>
        <p:txBody>
          <a:bodyPr/>
          <a:lstStyle/>
          <a:p>
            <a:r>
              <a:rPr lang="en-US" dirty="0"/>
              <a:t>Building the MEM Framework</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4D08453-43F7-4C76-B7FA-213660F64C37}"/>
                  </a:ext>
                </a:extLst>
              </p:cNvPr>
              <p:cNvSpPr>
                <a:spLocks noGrp="1"/>
              </p:cNvSpPr>
              <p:nvPr>
                <p:ph idx="1"/>
              </p:nvPr>
            </p:nvSpPr>
            <p:spPr>
              <a:xfrm>
                <a:off x="838200" y="2116393"/>
                <a:ext cx="10515600" cy="4526145"/>
              </a:xfrm>
            </p:spPr>
            <p:txBody>
              <a:bodyPr>
                <a:normAutofit/>
              </a:bodyPr>
              <a:lstStyle/>
              <a:p>
                <a:r>
                  <a:rPr lang="en-US" dirty="0"/>
                  <a:t>MEM framework leverages the concept of Bayesian model averaging (BMA)</a:t>
                </a:r>
              </a:p>
              <a:p>
                <a:r>
                  <a:rPr lang="en-US" dirty="0"/>
                  <a:t>Posterior model weights in BMA are calculated as</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𝜔</m:t>
                          </m:r>
                        </m:e>
                        <m:sub>
                          <m:r>
                            <a:rPr lang="en-US" b="0" i="1" smtClean="0">
                              <a:latin typeface="Cambria Math" panose="02040503050406030204" pitchFamily="18" charset="0"/>
                            </a:rPr>
                            <m:t>𝑘</m:t>
                          </m:r>
                        </m:sub>
                      </m:sSub>
                      <m:r>
                        <a:rPr lang="en-US" b="0" i="1" smtClean="0">
                          <a:latin typeface="Cambria Math" panose="02040503050406030204" pitchFamily="18" charset="0"/>
                        </a:rPr>
                        <m:t>=</m:t>
                      </m:r>
                      <m:r>
                        <a:rPr lang="en-US" b="0" i="1" smtClean="0">
                          <a:latin typeface="Cambria Math" panose="02040503050406030204" pitchFamily="18" charset="0"/>
                        </a:rPr>
                        <m:t>𝑝𝑟</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1" i="0" smtClean="0">
                                  <a:latin typeface="Cambria Math" panose="02040503050406030204" pitchFamily="18" charset="0"/>
                                </a:rPr>
                                <m:t>𝛀</m:t>
                              </m:r>
                            </m:e>
                            <m:sub>
                              <m:r>
                                <a:rPr lang="en-US" b="0" i="1" smtClean="0">
                                  <a:latin typeface="Cambria Math" panose="02040503050406030204" pitchFamily="18" charset="0"/>
                                </a:rPr>
                                <m:t>𝑘</m:t>
                              </m:r>
                            </m:sub>
                          </m:sSub>
                        </m:e>
                        <m:e>
                          <m:r>
                            <a:rPr lang="en-US" b="0" i="1" smtClean="0">
                              <a:latin typeface="Cambria Math" panose="02040503050406030204" pitchFamily="18" charset="0"/>
                            </a:rPr>
                            <m:t>𝐷</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𝐷</m:t>
                              </m:r>
                            </m:e>
                            <m:e>
                              <m:sSub>
                                <m:sSubPr>
                                  <m:ctrlPr>
                                    <a:rPr lang="en-US" b="0" i="1" smtClean="0">
                                      <a:latin typeface="Cambria Math" panose="02040503050406030204" pitchFamily="18" charset="0"/>
                                    </a:rPr>
                                  </m:ctrlPr>
                                </m:sSubPr>
                                <m:e>
                                  <m:r>
                                    <a:rPr lang="en-US" b="1" i="0" smtClean="0">
                                      <a:latin typeface="Cambria Math" panose="02040503050406030204" pitchFamily="18" charset="0"/>
                                    </a:rPr>
                                    <m:t>𝛀</m:t>
                                  </m:r>
                                </m:e>
                                <m:sub>
                                  <m:r>
                                    <a:rPr lang="en-US" b="0" i="1" smtClean="0">
                                      <a:latin typeface="Cambria Math" panose="02040503050406030204" pitchFamily="18" charset="0"/>
                                    </a:rPr>
                                    <m:t>𝑘</m:t>
                                  </m:r>
                                </m:sub>
                              </m:sSub>
                            </m:e>
                          </m:d>
                          <m:r>
                            <a:rPr lang="en-US" b="0" i="1" smtClean="0">
                              <a:latin typeface="Cambria Math" panose="02040503050406030204" pitchFamily="18" charset="0"/>
                            </a:rPr>
                            <m:t>𝜋</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1" i="0" smtClean="0">
                                      <a:latin typeface="Cambria Math" panose="02040503050406030204" pitchFamily="18" charset="0"/>
                                    </a:rPr>
                                    <m:t>𝛀</m:t>
                                  </m:r>
                                </m:e>
                                <m:sub>
                                  <m:r>
                                    <a:rPr lang="en-US" b="0" i="1" smtClean="0">
                                      <a:latin typeface="Cambria Math" panose="02040503050406030204" pitchFamily="18" charset="0"/>
                                    </a:rPr>
                                    <m:t>𝑘</m:t>
                                  </m:r>
                                </m:sub>
                              </m:sSub>
                            </m:e>
                          </m:d>
                        </m:num>
                        <m:den>
                          <m:nary>
                            <m:naryPr>
                              <m:chr m:val="∑"/>
                              <m:ctrlPr>
                                <a:rPr lang="en-US" b="0" i="1" smtClean="0">
                                  <a:latin typeface="Cambria Math" panose="02040503050406030204" pitchFamily="18" charset="0"/>
                                </a:rPr>
                              </m:ctrlPr>
                            </m:naryPr>
                            <m:sub>
                              <m:r>
                                <a:rPr lang="en-US" b="0" i="1" smtClean="0">
                                  <a:latin typeface="Cambria Math" panose="02040503050406030204" pitchFamily="18" charset="0"/>
                                </a:rPr>
                                <m:t>𝑗</m:t>
                              </m:r>
                              <m:r>
                                <a:rPr lang="en-US" b="0" i="1" smtClean="0">
                                  <a:latin typeface="Cambria Math" panose="02040503050406030204" pitchFamily="18" charset="0"/>
                                </a:rPr>
                                <m:t>=1</m:t>
                              </m:r>
                            </m:sub>
                            <m:sup>
                              <m:r>
                                <a:rPr lang="en-US" b="0" i="1" smtClean="0">
                                  <a:latin typeface="Cambria Math" panose="02040503050406030204" pitchFamily="18" charset="0"/>
                                </a:rPr>
                                <m:t>𝐾</m:t>
                              </m:r>
                            </m:sup>
                            <m:e>
                              <m:r>
                                <a:rPr lang="en-US" i="1">
                                  <a:latin typeface="Cambria Math" panose="02040503050406030204" pitchFamily="18" charset="0"/>
                                </a:rPr>
                                <m:t>𝑝</m:t>
                              </m:r>
                              <m:d>
                                <m:dPr>
                                  <m:ctrlPr>
                                    <a:rPr lang="en-US" i="1">
                                      <a:latin typeface="Cambria Math" panose="02040503050406030204" pitchFamily="18" charset="0"/>
                                    </a:rPr>
                                  </m:ctrlPr>
                                </m:dPr>
                                <m:e>
                                  <m:r>
                                    <a:rPr lang="en-US" i="1">
                                      <a:latin typeface="Cambria Math" panose="02040503050406030204" pitchFamily="18" charset="0"/>
                                    </a:rPr>
                                    <m:t>𝐷</m:t>
                                  </m:r>
                                </m:e>
                                <m:e>
                                  <m:sSub>
                                    <m:sSubPr>
                                      <m:ctrlPr>
                                        <a:rPr lang="en-US" i="1">
                                          <a:latin typeface="Cambria Math" panose="02040503050406030204" pitchFamily="18" charset="0"/>
                                        </a:rPr>
                                      </m:ctrlPr>
                                    </m:sSubPr>
                                    <m:e>
                                      <m:r>
                                        <a:rPr lang="en-US" b="1" i="1">
                                          <a:latin typeface="Cambria Math" panose="02040503050406030204" pitchFamily="18" charset="0"/>
                                        </a:rPr>
                                        <m:t>𝛀</m:t>
                                      </m:r>
                                    </m:e>
                                    <m:sub>
                                      <m:r>
                                        <a:rPr lang="en-US" b="0" i="1" smtClean="0">
                                          <a:latin typeface="Cambria Math" panose="02040503050406030204" pitchFamily="18" charset="0"/>
                                        </a:rPr>
                                        <m:t>𝑗</m:t>
                                      </m:r>
                                    </m:sub>
                                  </m:sSub>
                                </m:e>
                              </m:d>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i="1">
                                          <a:latin typeface="Cambria Math" panose="02040503050406030204" pitchFamily="18" charset="0"/>
                                        </a:rPr>
                                        <m:t>𝛀</m:t>
                                      </m:r>
                                    </m:e>
                                    <m:sub>
                                      <m:r>
                                        <a:rPr lang="en-US" b="0" i="1" smtClean="0">
                                          <a:latin typeface="Cambria Math" panose="02040503050406030204" pitchFamily="18" charset="0"/>
                                        </a:rPr>
                                        <m:t>𝑗</m:t>
                                      </m:r>
                                    </m:sub>
                                  </m:sSub>
                                </m:e>
                              </m:d>
                            </m:e>
                          </m:nary>
                        </m:den>
                      </m:f>
                    </m:oMath>
                  </m:oMathPara>
                </a14:m>
                <a:endParaRPr lang="en-US" b="0" dirty="0"/>
              </a:p>
              <a:p>
                <a14:m>
                  <m:oMath xmlns:m="http://schemas.openxmlformats.org/officeDocument/2006/math">
                    <m:r>
                      <a:rPr lang="en-US" i="1">
                        <a:latin typeface="Cambria Math" panose="02040503050406030204" pitchFamily="18" charset="0"/>
                      </a:rPr>
                      <m:t>𝑝</m:t>
                    </m:r>
                    <m:d>
                      <m:dPr>
                        <m:ctrlPr>
                          <a:rPr lang="en-US" i="1">
                            <a:latin typeface="Cambria Math" panose="02040503050406030204" pitchFamily="18" charset="0"/>
                          </a:rPr>
                        </m:ctrlPr>
                      </m:dPr>
                      <m:e>
                        <m:r>
                          <a:rPr lang="en-US" i="1">
                            <a:latin typeface="Cambria Math" panose="02040503050406030204" pitchFamily="18" charset="0"/>
                          </a:rPr>
                          <m:t>𝐷</m:t>
                        </m:r>
                      </m:e>
                      <m:e>
                        <m:sSub>
                          <m:sSubPr>
                            <m:ctrlPr>
                              <a:rPr lang="en-US" i="1">
                                <a:latin typeface="Cambria Math" panose="02040503050406030204" pitchFamily="18" charset="0"/>
                              </a:rPr>
                            </m:ctrlPr>
                          </m:sSubPr>
                          <m:e>
                            <m:r>
                              <a:rPr lang="en-US" b="1" i="1">
                                <a:latin typeface="Cambria Math" panose="02040503050406030204" pitchFamily="18" charset="0"/>
                              </a:rPr>
                              <m:t>𝛀</m:t>
                            </m:r>
                          </m:e>
                          <m:sub>
                            <m:r>
                              <a:rPr lang="en-US" i="1">
                                <a:latin typeface="Cambria Math" panose="02040503050406030204" pitchFamily="18" charset="0"/>
                              </a:rPr>
                              <m:t>𝑘</m:t>
                            </m:r>
                          </m:sub>
                        </m:sSub>
                      </m:e>
                    </m:d>
                  </m:oMath>
                </a14:m>
                <a:r>
                  <a:rPr lang="en-US" dirty="0"/>
                  <a:t>: integrated marginal likelihood (i.e., priors on the parameters in the model already considered)</a:t>
                </a:r>
              </a:p>
              <a:p>
                <a14:m>
                  <m:oMath xmlns:m="http://schemas.openxmlformats.org/officeDocument/2006/math">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b="0" i="1" smtClean="0">
                                <a:latin typeface="Cambria Math" panose="02040503050406030204" pitchFamily="18" charset="0"/>
                              </a:rPr>
                            </m:ctrlPr>
                          </m:sSubPr>
                          <m:e>
                            <m:r>
                              <a:rPr lang="en-US" b="1" i="0" smtClean="0">
                                <a:latin typeface="Cambria Math" panose="02040503050406030204" pitchFamily="18" charset="0"/>
                              </a:rPr>
                              <m:t>𝛀</m:t>
                            </m:r>
                          </m:e>
                          <m:sub>
                            <m:r>
                              <a:rPr lang="en-US" b="0" i="1" smtClean="0">
                                <a:latin typeface="Cambria Math" panose="02040503050406030204" pitchFamily="18" charset="0"/>
                              </a:rPr>
                              <m:t>𝑘</m:t>
                            </m:r>
                          </m:sub>
                        </m:sSub>
                      </m:e>
                    </m:d>
                  </m:oMath>
                </a14:m>
                <a:r>
                  <a:rPr lang="en-US" dirty="0"/>
                  <a:t>: prior belief that </a:t>
                </a:r>
                <a14:m>
                  <m:oMath xmlns:m="http://schemas.openxmlformats.org/officeDocument/2006/math">
                    <m:sSub>
                      <m:sSubPr>
                        <m:ctrlPr>
                          <a:rPr lang="en-US" b="0" i="1" smtClean="0">
                            <a:latin typeface="Cambria Math" panose="02040503050406030204" pitchFamily="18" charset="0"/>
                          </a:rPr>
                        </m:ctrlPr>
                      </m:sSubPr>
                      <m:e>
                        <m:r>
                          <a:rPr lang="en-US" b="1" i="0" smtClean="0">
                            <a:latin typeface="Cambria Math" panose="02040503050406030204" pitchFamily="18" charset="0"/>
                          </a:rPr>
                          <m:t>𝛀</m:t>
                        </m:r>
                      </m:e>
                      <m:sub>
                        <m:r>
                          <a:rPr lang="en-US" b="0" i="1" smtClean="0">
                            <a:latin typeface="Cambria Math" panose="02040503050406030204" pitchFamily="18" charset="0"/>
                          </a:rPr>
                          <m:t>𝑘</m:t>
                        </m:r>
                      </m:sub>
                    </m:sSub>
                  </m:oMath>
                </a14:m>
                <a:r>
                  <a:rPr lang="en-US" dirty="0"/>
                  <a:t> is the true model</a:t>
                </a:r>
              </a:p>
              <a:p>
                <a:pPr marL="0" indent="0">
                  <a:buNone/>
                </a:pPr>
                <a:endParaRPr lang="en-US" b="0" dirty="0"/>
              </a:p>
            </p:txBody>
          </p:sp>
        </mc:Choice>
        <mc:Fallback xmlns="">
          <p:sp>
            <p:nvSpPr>
              <p:cNvPr id="3" name="Content Placeholder 2">
                <a:extLst>
                  <a:ext uri="{FF2B5EF4-FFF2-40B4-BE49-F238E27FC236}">
                    <a16:creationId xmlns:a16="http://schemas.microsoft.com/office/drawing/2014/main" id="{64D08453-43F7-4C76-B7FA-213660F64C37}"/>
                  </a:ext>
                </a:extLst>
              </p:cNvPr>
              <p:cNvSpPr>
                <a:spLocks noGrp="1" noRot="1" noChangeAspect="1" noMove="1" noResize="1" noEditPoints="1" noAdjustHandles="1" noChangeArrowheads="1" noChangeShapeType="1" noTextEdit="1"/>
              </p:cNvSpPr>
              <p:nvPr>
                <p:ph idx="1"/>
              </p:nvPr>
            </p:nvSpPr>
            <p:spPr>
              <a:xfrm>
                <a:off x="838200" y="2116393"/>
                <a:ext cx="10515600" cy="4526145"/>
              </a:xfrm>
              <a:blipFill>
                <a:blip r:embed="rId2"/>
                <a:stretch>
                  <a:fillRect l="-1043" t="-215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86275E87-36E8-4D17-A86A-154A35112811}"/>
              </a:ext>
            </a:extLst>
          </p:cNvPr>
          <p:cNvSpPr>
            <a:spLocks noGrp="1"/>
          </p:cNvSpPr>
          <p:nvPr>
            <p:ph type="sldNum" sz="quarter" idx="12"/>
          </p:nvPr>
        </p:nvSpPr>
        <p:spPr/>
        <p:txBody>
          <a:bodyPr/>
          <a:lstStyle/>
          <a:p>
            <a:fld id="{260BABFF-207A-4E17-BB6B-068052E132E0}" type="slidenum">
              <a:rPr lang="en-US" smtClean="0"/>
              <a:pPr/>
              <a:t>29</a:t>
            </a:fld>
            <a:endParaRPr lang="en-US"/>
          </a:p>
        </p:txBody>
      </p:sp>
    </p:spTree>
    <p:extLst>
      <p:ext uri="{BB962C8B-B14F-4D97-AF65-F5344CB8AC3E}">
        <p14:creationId xmlns:p14="http://schemas.microsoft.com/office/powerpoint/2010/main" val="1009011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Background</a:t>
            </a:r>
          </a:p>
        </p:txBody>
      </p:sp>
      <p:sp>
        <p:nvSpPr>
          <p:cNvPr id="6" name="Text Placeholder 5"/>
          <p:cNvSpPr>
            <a:spLocks noGrp="1"/>
          </p:cNvSpPr>
          <p:nvPr>
            <p:ph type="body" idx="1"/>
          </p:nvPr>
        </p:nvSpPr>
        <p:spPr/>
        <p:txBody>
          <a:bodyPr/>
          <a:lstStyle/>
          <a:p>
            <a:r>
              <a:rPr lang="en-US" dirty="0"/>
              <a:t>Why reinvent the wheel if you already have so much data?</a:t>
            </a:r>
          </a:p>
        </p:txBody>
      </p:sp>
      <p:sp>
        <p:nvSpPr>
          <p:cNvPr id="4" name="Slide Number Placeholder 3"/>
          <p:cNvSpPr>
            <a:spLocks noGrp="1"/>
          </p:cNvSpPr>
          <p:nvPr>
            <p:ph type="sldNum" sz="quarter" idx="12"/>
          </p:nvPr>
        </p:nvSpPr>
        <p:spPr/>
        <p:txBody>
          <a:bodyPr/>
          <a:lstStyle/>
          <a:p>
            <a:fld id="{260BABFF-207A-4E17-BB6B-068052E132E0}" type="slidenum">
              <a:rPr lang="en-US" smtClean="0"/>
              <a:pPr/>
              <a:t>3</a:t>
            </a:fld>
            <a:endParaRPr lang="en-US"/>
          </a:p>
        </p:txBody>
      </p:sp>
    </p:spTree>
    <p:extLst>
      <p:ext uri="{BB962C8B-B14F-4D97-AF65-F5344CB8AC3E}">
        <p14:creationId xmlns:p14="http://schemas.microsoft.com/office/powerpoint/2010/main" val="41024589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93502A50-42F2-475C-92F6-AF30799AC273}"/>
                  </a:ext>
                </a:extLst>
              </p:cNvPr>
              <p:cNvSpPr>
                <a:spLocks noGrp="1"/>
              </p:cNvSpPr>
              <p:nvPr>
                <p:ph type="title"/>
              </p:nvPr>
            </p:nvSpPr>
            <p:spPr/>
            <p:txBody>
              <a:bodyPr/>
              <a:lstStyle/>
              <a:p>
                <a:r>
                  <a:rPr lang="en-US" dirty="0"/>
                  <a:t>Specifying Model Priors: </a:t>
                </a:r>
                <a14:m>
                  <m:oMath xmlns:m="http://schemas.openxmlformats.org/officeDocument/2006/math">
                    <m:r>
                      <a:rPr lang="en-US" b="0" i="1" smtClean="0">
                        <a:latin typeface="Cambria Math" panose="02040503050406030204" pitchFamily="18" charset="0"/>
                      </a:rPr>
                      <m:t>𝜋</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1" i="0" smtClean="0">
                                <a:latin typeface="Cambria Math" panose="02040503050406030204" pitchFamily="18" charset="0"/>
                              </a:rPr>
                              <m:t>𝛀</m:t>
                            </m:r>
                          </m:e>
                          <m:sub>
                            <m:r>
                              <a:rPr lang="en-US" b="0" i="1" smtClean="0">
                                <a:latin typeface="Cambria Math" panose="02040503050406030204" pitchFamily="18" charset="0"/>
                              </a:rPr>
                              <m:t>𝑘</m:t>
                            </m:r>
                          </m:sub>
                        </m:sSub>
                      </m:e>
                    </m:d>
                  </m:oMath>
                </a14:m>
                <a:endParaRPr lang="en-US" dirty="0"/>
              </a:p>
            </p:txBody>
          </p:sp>
        </mc:Choice>
        <mc:Fallback xmlns="">
          <p:sp>
            <p:nvSpPr>
              <p:cNvPr id="2" name="Title 1">
                <a:extLst>
                  <a:ext uri="{FF2B5EF4-FFF2-40B4-BE49-F238E27FC236}">
                    <a16:creationId xmlns:a16="http://schemas.microsoft.com/office/drawing/2014/main" id="{93502A50-42F2-475C-92F6-AF30799AC273}"/>
                  </a:ext>
                </a:extLst>
              </p:cNvPr>
              <p:cNvSpPr>
                <a:spLocks noGrp="1" noRot="1" noChangeAspect="1" noMove="1" noResize="1" noEditPoints="1" noAdjustHandles="1" noChangeArrowheads="1" noChangeShapeType="1" noTextEdit="1"/>
              </p:cNvSpPr>
              <p:nvPr>
                <p:ph type="title"/>
              </p:nvPr>
            </p:nvSpPr>
            <p:spPr>
              <a:blipFill>
                <a:blip r:embed="rId2"/>
                <a:stretch>
                  <a:fillRect l="-2377" t="-2994" b="-125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78254A5-733C-4F38-B5EB-373BBC55EDDF}"/>
                  </a:ext>
                </a:extLst>
              </p:cNvPr>
              <p:cNvSpPr>
                <a:spLocks noGrp="1"/>
              </p:cNvSpPr>
              <p:nvPr>
                <p:ph idx="1"/>
              </p:nvPr>
            </p:nvSpPr>
            <p:spPr>
              <a:xfrm>
                <a:off x="838200" y="2116393"/>
                <a:ext cx="10515600" cy="4605082"/>
              </a:xfrm>
            </p:spPr>
            <p:txBody>
              <a:bodyPr/>
              <a:lstStyle/>
              <a:p>
                <a:r>
                  <a:rPr lang="en-US" dirty="0"/>
                  <a:t>As usual, with Bayesian approaches prior specification needs to be carefully considered</a:t>
                </a:r>
              </a:p>
              <a:p>
                <a:r>
                  <a:rPr lang="en-US" dirty="0"/>
                  <a:t>A difference between BMA and how MEMs are formulated:</a:t>
                </a:r>
              </a:p>
              <a:p>
                <a:pPr lvl="1"/>
                <a:r>
                  <a:rPr lang="en-US" dirty="0"/>
                  <a:t>BMA specifies priors on the K models</a:t>
                </a:r>
              </a:p>
              <a:p>
                <a:pPr lvl="1"/>
                <a:r>
                  <a:rPr lang="en-US" dirty="0"/>
                  <a:t>The MEM framework specifies priors with respect to the </a:t>
                </a:r>
                <a:r>
                  <a:rPr lang="en-US" i="1" dirty="0"/>
                  <a:t>H</a:t>
                </a:r>
                <a:r>
                  <a:rPr lang="en-US" dirty="0"/>
                  <a:t> sources instead of </a:t>
                </a:r>
                <a:r>
                  <a:rPr lang="en-US" i="1" dirty="0"/>
                  <a:t>K</a:t>
                </a:r>
                <a:r>
                  <a:rPr lang="en-US" dirty="0"/>
                  <a:t> models</a:t>
                </a:r>
              </a:p>
              <a:p>
                <a:r>
                  <a:rPr lang="en-US" dirty="0"/>
                  <a:t>Letting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h</m:t>
                        </m:r>
                        <m:r>
                          <a:rPr lang="en-US" b="0" i="1" smtClean="0">
                            <a:latin typeface="Cambria Math" panose="02040503050406030204" pitchFamily="18" charset="0"/>
                          </a:rPr>
                          <m:t>,</m:t>
                        </m:r>
                        <m:r>
                          <a:rPr lang="en-US" b="0" i="1" smtClean="0">
                            <a:latin typeface="Cambria Math" panose="02040503050406030204" pitchFamily="18" charset="0"/>
                          </a:rPr>
                          <m:t>𝑘</m:t>
                        </m:r>
                      </m:sub>
                    </m:sSub>
                    <m:r>
                      <a:rPr lang="en-US" b="0" i="1" smtClean="0">
                        <a:latin typeface="Cambria Math" panose="02040503050406030204" pitchFamily="18" charset="0"/>
                      </a:rPr>
                      <m:t>∈(0,1)</m:t>
                    </m:r>
                  </m:oMath>
                </a14:m>
                <a:r>
                  <a:rPr lang="en-US" dirty="0"/>
                  <a:t> represent if a supplemental source is assumed exchangeable:</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 </m:t>
                      </m:r>
                      <m:r>
                        <a:rPr lang="en-US" b="0" i="1" smtClean="0">
                          <a:latin typeface="Cambria Math" panose="02040503050406030204" pitchFamily="18" charset="0"/>
                        </a:rPr>
                        <m:t>𝜋</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1" i="0" smtClean="0">
                                  <a:latin typeface="Cambria Math" panose="02040503050406030204" pitchFamily="18" charset="0"/>
                                </a:rPr>
                                <m:t>𝛀</m:t>
                              </m:r>
                            </m:e>
                            <m:sub>
                              <m:r>
                                <a:rPr lang="en-US" b="0" i="1" smtClean="0">
                                  <a:latin typeface="Cambria Math" panose="02040503050406030204" pitchFamily="18" charset="0"/>
                                </a:rPr>
                                <m:t>𝑘</m:t>
                              </m:r>
                            </m:sub>
                          </m:sSub>
                        </m:e>
                      </m:d>
                      <m:r>
                        <a:rPr lang="en-US" b="0" i="1" smtClean="0">
                          <a:latin typeface="Cambria Math" panose="02040503050406030204" pitchFamily="18" charset="0"/>
                        </a:rPr>
                        <m:t>=</m:t>
                      </m:r>
                      <m:r>
                        <a:rPr lang="en-US" b="0" i="1" smtClean="0">
                          <a:latin typeface="Cambria Math" panose="02040503050406030204" pitchFamily="18" charset="0"/>
                        </a:rPr>
                        <m:t>𝜋</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1,</m:t>
                              </m:r>
                              <m:r>
                                <a:rPr lang="en-US" b="0" i="1" smtClean="0">
                                  <a:latin typeface="Cambria Math" panose="02040503050406030204" pitchFamily="18" charset="0"/>
                                </a:rPr>
                                <m:t>𝑘</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𝐻</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𝐻</m:t>
                              </m:r>
                              <m:r>
                                <a:rPr lang="en-US" b="0" i="1" smtClean="0">
                                  <a:latin typeface="Cambria Math" panose="02040503050406030204" pitchFamily="18" charset="0"/>
                                </a:rPr>
                                <m:t>,</m:t>
                              </m:r>
                              <m:r>
                                <a:rPr lang="en-US" b="0" i="1" smtClean="0">
                                  <a:latin typeface="Cambria Math" panose="02040503050406030204" pitchFamily="18" charset="0"/>
                                </a:rPr>
                                <m:t>𝑘</m:t>
                              </m:r>
                            </m:sub>
                          </m:sSub>
                        </m:e>
                      </m:d>
                    </m:oMath>
                  </m:oMathPara>
                </a14:m>
                <a:endParaRPr lang="en-US" b="0" dirty="0"/>
              </a:p>
              <a:p>
                <a:pPr marL="3605213" indent="0">
                  <a:buNone/>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1,</m:t>
                              </m:r>
                              <m:r>
                                <a:rPr lang="en-US" i="1">
                                  <a:latin typeface="Cambria Math" panose="02040503050406030204" pitchFamily="18" charset="0"/>
                                </a:rPr>
                                <m:t>𝑘</m:t>
                              </m:r>
                            </m:sub>
                          </m:sSub>
                        </m:e>
                      </m:d>
                      <m:r>
                        <a:rPr lang="en-US" b="0" i="1" smtClean="0">
                          <a:latin typeface="Cambria Math" panose="02040503050406030204" pitchFamily="18" charset="0"/>
                        </a:rPr>
                        <m:t>×</m:t>
                      </m:r>
                      <m:r>
                        <a:rPr lang="en-US" i="1">
                          <a:latin typeface="Cambria Math" panose="02040503050406030204" pitchFamily="18" charset="0"/>
                        </a:rPr>
                        <m:t>…</m:t>
                      </m:r>
                      <m:r>
                        <a:rPr lang="en-US" b="0" i="1" smtClean="0">
                          <a:latin typeface="Cambria Math" panose="02040503050406030204" pitchFamily="18" charset="0"/>
                        </a:rPr>
                        <m:t>×</m:t>
                      </m:r>
                      <m:r>
                        <a:rPr lang="en-US" b="0" i="1" smtClean="0">
                          <a:latin typeface="Cambria Math" panose="02040503050406030204" pitchFamily="18" charset="0"/>
                        </a:rPr>
                        <m:t>𝜋</m:t>
                      </m:r>
                      <m:d>
                        <m:dPr>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𝐻</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𝐻</m:t>
                              </m:r>
                              <m:r>
                                <a:rPr lang="en-US" i="1">
                                  <a:latin typeface="Cambria Math" panose="02040503050406030204" pitchFamily="18" charset="0"/>
                                </a:rPr>
                                <m:t>,</m:t>
                              </m:r>
                              <m:r>
                                <a:rPr lang="en-US" i="1">
                                  <a:latin typeface="Cambria Math" panose="02040503050406030204" pitchFamily="18" charset="0"/>
                                </a:rPr>
                                <m:t>𝑘</m:t>
                              </m:r>
                            </m:sub>
                          </m:sSub>
                        </m:e>
                      </m:d>
                    </m:oMath>
                  </m:oMathPara>
                </a14:m>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678254A5-733C-4F38-B5EB-373BBC55EDDF}"/>
                  </a:ext>
                </a:extLst>
              </p:cNvPr>
              <p:cNvSpPr>
                <a:spLocks noGrp="1" noRot="1" noChangeAspect="1" noMove="1" noResize="1" noEditPoints="1" noAdjustHandles="1" noChangeArrowheads="1" noChangeShapeType="1" noTextEdit="1"/>
              </p:cNvSpPr>
              <p:nvPr>
                <p:ph idx="1"/>
              </p:nvPr>
            </p:nvSpPr>
            <p:spPr>
              <a:xfrm>
                <a:off x="838200" y="2116393"/>
                <a:ext cx="10515600" cy="4605082"/>
              </a:xfrm>
              <a:blipFill>
                <a:blip r:embed="rId3"/>
                <a:stretch>
                  <a:fillRect l="-1043" t="-2116" r="-290"/>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360E475D-37AD-467B-86A0-EA8A135140C5}"/>
              </a:ext>
            </a:extLst>
          </p:cNvPr>
          <p:cNvSpPr>
            <a:spLocks noGrp="1"/>
          </p:cNvSpPr>
          <p:nvPr>
            <p:ph type="sldNum" sz="quarter" idx="12"/>
          </p:nvPr>
        </p:nvSpPr>
        <p:spPr/>
        <p:txBody>
          <a:bodyPr/>
          <a:lstStyle/>
          <a:p>
            <a:fld id="{260BABFF-207A-4E17-BB6B-068052E132E0}" type="slidenum">
              <a:rPr lang="en-US" smtClean="0"/>
              <a:pPr/>
              <a:t>30</a:t>
            </a:fld>
            <a:endParaRPr lang="en-US"/>
          </a:p>
        </p:txBody>
      </p:sp>
    </p:spTree>
    <p:extLst>
      <p:ext uri="{BB962C8B-B14F-4D97-AF65-F5344CB8AC3E}">
        <p14:creationId xmlns:p14="http://schemas.microsoft.com/office/powerpoint/2010/main" val="3207277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34C22-D280-4191-8D05-8DC00F765F9D}"/>
              </a:ext>
            </a:extLst>
          </p:cNvPr>
          <p:cNvSpPr>
            <a:spLocks noGrp="1"/>
          </p:cNvSpPr>
          <p:nvPr>
            <p:ph type="title"/>
          </p:nvPr>
        </p:nvSpPr>
        <p:spPr/>
        <p:txBody>
          <a:bodyPr/>
          <a:lstStyle/>
          <a:p>
            <a:r>
              <a:rPr lang="en-US" dirty="0"/>
              <a:t>Posterior Inference with MEMs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4D08453-43F7-4C76-B7FA-213660F64C37}"/>
                  </a:ext>
                </a:extLst>
              </p:cNvPr>
              <p:cNvSpPr>
                <a:spLocks noGrp="1"/>
              </p:cNvSpPr>
              <p:nvPr>
                <p:ph idx="1"/>
              </p:nvPr>
            </p:nvSpPr>
            <p:spPr/>
            <p:txBody>
              <a:bodyPr/>
              <a:lstStyle/>
              <a:p>
                <a:r>
                  <a:rPr lang="en-US" dirty="0"/>
                  <a:t>Let </a:t>
                </a:r>
                <a14:m>
                  <m:oMath xmlns:m="http://schemas.openxmlformats.org/officeDocument/2006/math">
                    <m:r>
                      <a:rPr lang="en-US" b="0" i="1" smtClean="0">
                        <a:latin typeface="Cambria Math" panose="02040503050406030204" pitchFamily="18" charset="0"/>
                      </a:rPr>
                      <m:t>𝑞</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𝑝</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1" i="0" smtClean="0">
                            <a:latin typeface="Cambria Math" panose="02040503050406030204" pitchFamily="18" charset="0"/>
                          </a:rPr>
                          <m:t>𝛀</m:t>
                        </m:r>
                      </m:e>
                      <m:sub>
                        <m:r>
                          <a:rPr lang="en-US" b="0" i="1" smtClean="0">
                            <a:latin typeface="Cambria Math" panose="02040503050406030204" pitchFamily="18" charset="0"/>
                          </a:rPr>
                          <m:t>𝑘</m:t>
                        </m:r>
                      </m:sub>
                    </m:sSub>
                    <m:r>
                      <a:rPr lang="en-US" b="0" i="1" smtClean="0">
                        <a:latin typeface="Cambria Math" panose="02040503050406030204" pitchFamily="18" charset="0"/>
                      </a:rPr>
                      <m:t>,</m:t>
                    </m:r>
                    <m:r>
                      <a:rPr lang="en-US" b="0" i="1" smtClean="0">
                        <a:latin typeface="Cambria Math" panose="02040503050406030204" pitchFamily="18" charset="0"/>
                      </a:rPr>
                      <m:t>𝐷</m:t>
                    </m:r>
                    <m:r>
                      <a:rPr lang="en-US" b="0" i="1" smtClean="0">
                        <a:latin typeface="Cambria Math" panose="02040503050406030204" pitchFamily="18" charset="0"/>
                      </a:rPr>
                      <m:t>)</m:t>
                    </m:r>
                  </m:oMath>
                </a14:m>
                <a:r>
                  <a:rPr lang="en-US" dirty="0"/>
                  <a:t> represent each MEM posterior</a:t>
                </a:r>
              </a:p>
              <a:p>
                <a:r>
                  <a:rPr lang="en-US" dirty="0"/>
                  <a:t>Our marginal posterior distribution for inference is</a:t>
                </a:r>
              </a:p>
              <a:p>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𝑞</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𝑝</m:t>
                              </m:r>
                            </m:sub>
                          </m:sSub>
                        </m:e>
                        <m:e>
                          <m:r>
                            <a:rPr lang="en-US" b="0" i="1" smtClean="0">
                              <a:latin typeface="Cambria Math" panose="02040503050406030204" pitchFamily="18" charset="0"/>
                            </a:rPr>
                            <m:t>𝐷</m:t>
                          </m:r>
                        </m:e>
                      </m:d>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a:rPr lang="en-US" b="0" i="1" smtClean="0">
                              <a:latin typeface="Cambria Math" panose="02040503050406030204" pitchFamily="18" charset="0"/>
                            </a:rPr>
                            <m:t>𝑘</m:t>
                          </m:r>
                          <m:r>
                            <a:rPr lang="en-US" b="0" i="1" smtClean="0">
                              <a:latin typeface="Cambria Math" panose="02040503050406030204" pitchFamily="18" charset="0"/>
                            </a:rPr>
                            <m:t>=1</m:t>
                          </m:r>
                        </m:sub>
                        <m:sup>
                          <m:r>
                            <a:rPr lang="en-US" b="0" i="1" smtClean="0">
                              <a:latin typeface="Cambria Math" panose="02040503050406030204" pitchFamily="18" charset="0"/>
                            </a:rPr>
                            <m:t>𝐾</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𝜔</m:t>
                              </m:r>
                            </m:e>
                            <m:sub>
                              <m:r>
                                <a:rPr lang="en-US" b="0" i="1" smtClean="0">
                                  <a:latin typeface="Cambria Math" panose="02040503050406030204" pitchFamily="18" charset="0"/>
                                </a:rPr>
                                <m:t>𝑘</m:t>
                              </m:r>
                            </m:sub>
                          </m:sSub>
                          <m:r>
                            <a:rPr lang="en-US" b="0" i="1" smtClean="0">
                              <a:latin typeface="Cambria Math" panose="02040503050406030204" pitchFamily="18" charset="0"/>
                            </a:rPr>
                            <m:t>𝑞</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𝑝</m:t>
                                  </m:r>
                                </m:sub>
                              </m:sSub>
                            </m:e>
                            <m:e>
                              <m:sSub>
                                <m:sSubPr>
                                  <m:ctrlPr>
                                    <a:rPr lang="en-US" b="0" i="1" smtClean="0">
                                      <a:latin typeface="Cambria Math" panose="02040503050406030204" pitchFamily="18" charset="0"/>
                                    </a:rPr>
                                  </m:ctrlPr>
                                </m:sSubPr>
                                <m:e>
                                  <m:r>
                                    <a:rPr lang="en-US" b="1" i="0" smtClean="0">
                                      <a:latin typeface="Cambria Math" panose="02040503050406030204" pitchFamily="18" charset="0"/>
                                    </a:rPr>
                                    <m:t>𝛀</m:t>
                                  </m:r>
                                </m:e>
                                <m:sub>
                                  <m:r>
                                    <a:rPr lang="en-US" b="0" i="1" smtClean="0">
                                      <a:latin typeface="Cambria Math" panose="02040503050406030204" pitchFamily="18" charset="0"/>
                                    </a:rPr>
                                    <m:t>𝑘</m:t>
                                  </m:r>
                                </m:sub>
                              </m:sSub>
                              <m:r>
                                <a:rPr lang="en-US" b="0" i="1" smtClean="0">
                                  <a:latin typeface="Cambria Math" panose="02040503050406030204" pitchFamily="18" charset="0"/>
                                </a:rPr>
                                <m:t>,</m:t>
                              </m:r>
                              <m:r>
                                <a:rPr lang="en-US" b="0" i="1" smtClean="0">
                                  <a:latin typeface="Cambria Math" panose="02040503050406030204" pitchFamily="18" charset="0"/>
                                </a:rPr>
                                <m:t>𝐷</m:t>
                              </m:r>
                            </m:e>
                          </m:d>
                        </m:e>
                      </m:nary>
                    </m:oMath>
                  </m:oMathPara>
                </a14:m>
                <a:endParaRPr lang="en-US" dirty="0"/>
              </a:p>
            </p:txBody>
          </p:sp>
        </mc:Choice>
        <mc:Fallback xmlns="">
          <p:sp>
            <p:nvSpPr>
              <p:cNvPr id="3" name="Content Placeholder 2">
                <a:extLst>
                  <a:ext uri="{FF2B5EF4-FFF2-40B4-BE49-F238E27FC236}">
                    <a16:creationId xmlns:a16="http://schemas.microsoft.com/office/drawing/2014/main" id="{64D08453-43F7-4C76-B7FA-213660F64C37}"/>
                  </a:ext>
                </a:extLst>
              </p:cNvPr>
              <p:cNvSpPr>
                <a:spLocks noGrp="1" noRot="1" noChangeAspect="1" noMove="1" noResize="1" noEditPoints="1" noAdjustHandles="1" noChangeArrowheads="1" noChangeShapeType="1" noTextEdit="1"/>
              </p:cNvSpPr>
              <p:nvPr>
                <p:ph idx="1"/>
              </p:nvPr>
            </p:nvSpPr>
            <p:spPr>
              <a:blipFill>
                <a:blip r:embed="rId2"/>
                <a:stretch>
                  <a:fillRect l="-1043" t="-210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86275E87-36E8-4D17-A86A-154A35112811}"/>
              </a:ext>
            </a:extLst>
          </p:cNvPr>
          <p:cNvSpPr>
            <a:spLocks noGrp="1"/>
          </p:cNvSpPr>
          <p:nvPr>
            <p:ph type="sldNum" sz="quarter" idx="12"/>
          </p:nvPr>
        </p:nvSpPr>
        <p:spPr/>
        <p:txBody>
          <a:bodyPr/>
          <a:lstStyle/>
          <a:p>
            <a:fld id="{260BABFF-207A-4E17-BB6B-068052E132E0}" type="slidenum">
              <a:rPr lang="en-US" smtClean="0"/>
              <a:pPr/>
              <a:t>31</a:t>
            </a:fld>
            <a:endParaRPr lang="en-US"/>
          </a:p>
        </p:txBody>
      </p:sp>
    </p:spTree>
    <p:extLst>
      <p:ext uri="{BB962C8B-B14F-4D97-AF65-F5344CB8AC3E}">
        <p14:creationId xmlns:p14="http://schemas.microsoft.com/office/powerpoint/2010/main" val="20643930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02A50-42F2-475C-92F6-AF30799AC273}"/>
              </a:ext>
            </a:extLst>
          </p:cNvPr>
          <p:cNvSpPr>
            <a:spLocks noGrp="1"/>
          </p:cNvSpPr>
          <p:nvPr>
            <p:ph type="title"/>
          </p:nvPr>
        </p:nvSpPr>
        <p:spPr/>
        <p:txBody>
          <a:bodyPr/>
          <a:lstStyle/>
          <a:p>
            <a:r>
              <a:rPr lang="en-US" dirty="0"/>
              <a:t>Illustration with 3 Supplemental Sources</a:t>
            </a:r>
          </a:p>
        </p:txBody>
      </p:sp>
      <p:sp>
        <p:nvSpPr>
          <p:cNvPr id="3" name="Content Placeholder 2">
            <a:extLst>
              <a:ext uri="{FF2B5EF4-FFF2-40B4-BE49-F238E27FC236}">
                <a16:creationId xmlns:a16="http://schemas.microsoft.com/office/drawing/2014/main" id="{678254A5-733C-4F38-B5EB-373BBC55EDDF}"/>
              </a:ext>
            </a:extLst>
          </p:cNvPr>
          <p:cNvSpPr>
            <a:spLocks noGrp="1"/>
          </p:cNvSpPr>
          <p:nvPr>
            <p:ph idx="1"/>
          </p:nvPr>
        </p:nvSpPr>
        <p:spPr>
          <a:xfrm>
            <a:off x="838200" y="2116393"/>
            <a:ext cx="10515600" cy="4605082"/>
          </a:xfrm>
        </p:spPr>
        <p:txBody>
          <a:bodyPr>
            <a:normAutofit/>
          </a:bodyPr>
          <a:lstStyle/>
          <a:p>
            <a:r>
              <a:rPr lang="en-US" dirty="0"/>
              <a:t>On the following slides we highlight the performance of MEMs with respect to simulation results from Kaizer et al. (2018)</a:t>
            </a:r>
          </a:p>
          <a:p>
            <a:r>
              <a:rPr lang="en-US" dirty="0"/>
              <a:t>Consider 2 MEM priors and compare with commensurate priors (power prior-type approach) and a standard hierarchical model</a:t>
            </a:r>
          </a:p>
          <a:p>
            <a:r>
              <a:rPr lang="en-US" dirty="0"/>
              <a:t>The context is a normally distributed outcome under 4 scenarios:</a:t>
            </a:r>
          </a:p>
          <a:p>
            <a:pPr marL="914400" lvl="1" indent="-457200">
              <a:buFont typeface="+mj-lt"/>
              <a:buAutoNum type="arabicPeriod"/>
            </a:pPr>
            <a:endParaRPr lang="en-US" dirty="0"/>
          </a:p>
          <a:p>
            <a:pPr marL="914400" lvl="1" indent="-457200">
              <a:buFont typeface="+mj-lt"/>
              <a:buAutoNum type="arabicPeriod"/>
            </a:pPr>
            <a:endParaRPr lang="en-US" dirty="0"/>
          </a:p>
          <a:p>
            <a:pPr marL="914400" lvl="1" indent="-457200">
              <a:buFont typeface="+mj-lt"/>
              <a:buAutoNum type="arabicPeriod"/>
            </a:pPr>
            <a:endParaRPr lang="en-US" dirty="0"/>
          </a:p>
          <a:p>
            <a:pPr marL="914400" lvl="1" indent="-457200">
              <a:buFont typeface="+mj-lt"/>
              <a:buAutoNum type="arabicPeriod"/>
            </a:pPr>
            <a:endParaRPr lang="en-US" dirty="0"/>
          </a:p>
          <a:p>
            <a:pPr marL="914400" lvl="1" indent="-457200">
              <a:buFont typeface="+mj-lt"/>
              <a:buAutoNum type="arabicPeriod"/>
            </a:pPr>
            <a:endParaRPr lang="en-US" dirty="0"/>
          </a:p>
        </p:txBody>
      </p:sp>
      <p:sp>
        <p:nvSpPr>
          <p:cNvPr id="4" name="Slide Number Placeholder 3">
            <a:extLst>
              <a:ext uri="{FF2B5EF4-FFF2-40B4-BE49-F238E27FC236}">
                <a16:creationId xmlns:a16="http://schemas.microsoft.com/office/drawing/2014/main" id="{360E475D-37AD-467B-86A0-EA8A135140C5}"/>
              </a:ext>
            </a:extLst>
          </p:cNvPr>
          <p:cNvSpPr>
            <a:spLocks noGrp="1"/>
          </p:cNvSpPr>
          <p:nvPr>
            <p:ph type="sldNum" sz="quarter" idx="12"/>
          </p:nvPr>
        </p:nvSpPr>
        <p:spPr/>
        <p:txBody>
          <a:bodyPr/>
          <a:lstStyle/>
          <a:p>
            <a:fld id="{260BABFF-207A-4E17-BB6B-068052E132E0}" type="slidenum">
              <a:rPr lang="en-US" smtClean="0"/>
              <a:pPr/>
              <a:t>32</a:t>
            </a:fld>
            <a:endParaRPr lang="en-US"/>
          </a:p>
        </p:txBody>
      </p:sp>
      <mc:AlternateContent xmlns:mc="http://schemas.openxmlformats.org/markup-compatibility/2006" xmlns:a14="http://schemas.microsoft.com/office/drawing/2010/main">
        <mc:Choice Requires="a14">
          <p:graphicFrame>
            <p:nvGraphicFramePr>
              <p:cNvPr id="7" name="Table 5">
                <a:extLst>
                  <a:ext uri="{FF2B5EF4-FFF2-40B4-BE49-F238E27FC236}">
                    <a16:creationId xmlns:a16="http://schemas.microsoft.com/office/drawing/2014/main" id="{18467568-D314-4E36-A35F-3982442F4CFE}"/>
                  </a:ext>
                </a:extLst>
              </p:cNvPr>
              <p:cNvGraphicFramePr>
                <a:graphicFrameLocks noGrp="1"/>
              </p:cNvGraphicFramePr>
              <p:nvPr/>
            </p:nvGraphicFramePr>
            <p:xfrm>
              <a:off x="1548524" y="4412457"/>
              <a:ext cx="8128000" cy="2286000"/>
            </p:xfrm>
            <a:graphic>
              <a:graphicData uri="http://schemas.openxmlformats.org/drawingml/2006/table">
                <a:tbl>
                  <a:tblPr firstRow="1" bandRow="1">
                    <a:tableStyleId>{073A0DAA-6AF3-43AB-8588-CEC1D06C72B9}</a:tableStyleId>
                  </a:tblPr>
                  <a:tblGrid>
                    <a:gridCol w="2032000">
                      <a:extLst>
                        <a:ext uri="{9D8B030D-6E8A-4147-A177-3AD203B41FA5}">
                          <a16:colId xmlns:a16="http://schemas.microsoft.com/office/drawing/2014/main" val="3405380725"/>
                        </a:ext>
                      </a:extLst>
                    </a:gridCol>
                    <a:gridCol w="2032000">
                      <a:extLst>
                        <a:ext uri="{9D8B030D-6E8A-4147-A177-3AD203B41FA5}">
                          <a16:colId xmlns:a16="http://schemas.microsoft.com/office/drawing/2014/main" val="897249919"/>
                        </a:ext>
                      </a:extLst>
                    </a:gridCol>
                    <a:gridCol w="2032000">
                      <a:extLst>
                        <a:ext uri="{9D8B030D-6E8A-4147-A177-3AD203B41FA5}">
                          <a16:colId xmlns:a16="http://schemas.microsoft.com/office/drawing/2014/main" val="4061555510"/>
                        </a:ext>
                      </a:extLst>
                    </a:gridCol>
                    <a:gridCol w="2032000">
                      <a:extLst>
                        <a:ext uri="{9D8B030D-6E8A-4147-A177-3AD203B41FA5}">
                          <a16:colId xmlns:a16="http://schemas.microsoft.com/office/drawing/2014/main" val="631230010"/>
                        </a:ext>
                      </a:extLst>
                    </a:gridCol>
                  </a:tblGrid>
                  <a:tr h="370840">
                    <a:tc>
                      <a:txBody>
                        <a:bodyPr/>
                        <a:lstStyle/>
                        <a:p>
                          <a:r>
                            <a:rPr lang="en-US" sz="2400" dirty="0"/>
                            <a:t>Scenario</a:t>
                          </a:r>
                        </a:p>
                      </a:txBody>
                      <a:tcPr/>
                    </a:tc>
                    <a:tc>
                      <a:txBody>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acc>
                                      <m:accPr>
                                        <m:chr m:val="̅"/>
                                        <m:ctrlPr>
                                          <a:rPr lang="en-US" sz="2400" i="1" smtClean="0">
                                            <a:latin typeface="Cambria Math" panose="02040503050406030204" pitchFamily="18" charset="0"/>
                                          </a:rPr>
                                        </m:ctrlPr>
                                      </m:accPr>
                                      <m:e>
                                        <m:r>
                                          <a:rPr lang="en-US" sz="2400" smtClean="0">
                                            <a:latin typeface="Cambria Math" panose="02040503050406030204" pitchFamily="18" charset="0"/>
                                          </a:rPr>
                                          <m:t>𝒙</m:t>
                                        </m:r>
                                      </m:e>
                                    </m:acc>
                                  </m:e>
                                  <m:sub>
                                    <m:r>
                                      <a:rPr lang="en-US" sz="2400" smtClean="0">
                                        <a:latin typeface="Cambria Math" panose="02040503050406030204" pitchFamily="18" charset="0"/>
                                      </a:rPr>
                                      <m:t>𝟏</m:t>
                                    </m:r>
                                  </m:sub>
                                </m:sSub>
                              </m:oMath>
                            </m:oMathPara>
                          </a14:m>
                          <a:endParaRPr lang="en-US" sz="2400"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acc>
                                      <m:accPr>
                                        <m:chr m:val="̅"/>
                                        <m:ctrlPr>
                                          <a:rPr lang="en-US" sz="2400" i="1" smtClean="0">
                                            <a:latin typeface="Cambria Math" panose="02040503050406030204" pitchFamily="18" charset="0"/>
                                          </a:rPr>
                                        </m:ctrlPr>
                                      </m:accPr>
                                      <m:e>
                                        <m:r>
                                          <a:rPr lang="en-US" sz="2400" smtClean="0">
                                            <a:latin typeface="Cambria Math" panose="02040503050406030204" pitchFamily="18" charset="0"/>
                                          </a:rPr>
                                          <m:t>𝒙</m:t>
                                        </m:r>
                                      </m:e>
                                    </m:acc>
                                  </m:e>
                                  <m:sub>
                                    <m:r>
                                      <a:rPr lang="en-US" sz="2400" smtClean="0">
                                        <a:latin typeface="Cambria Math" panose="02040503050406030204" pitchFamily="18" charset="0"/>
                                      </a:rPr>
                                      <m:t>𝟐</m:t>
                                    </m:r>
                                  </m:sub>
                                </m:sSub>
                              </m:oMath>
                            </m:oMathPara>
                          </a14:m>
                          <a:endParaRPr lang="en-US" sz="2400"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acc>
                                      <m:accPr>
                                        <m:chr m:val="̅"/>
                                        <m:ctrlPr>
                                          <a:rPr lang="en-US" sz="2400" i="1" smtClean="0">
                                            <a:latin typeface="Cambria Math" panose="02040503050406030204" pitchFamily="18" charset="0"/>
                                          </a:rPr>
                                        </m:ctrlPr>
                                      </m:accPr>
                                      <m:e>
                                        <m:r>
                                          <a:rPr lang="en-US" sz="2400" smtClean="0">
                                            <a:latin typeface="Cambria Math" panose="02040503050406030204" pitchFamily="18" charset="0"/>
                                          </a:rPr>
                                          <m:t>𝒙</m:t>
                                        </m:r>
                                      </m:e>
                                    </m:acc>
                                  </m:e>
                                  <m:sub>
                                    <m:r>
                                      <a:rPr lang="en-US" sz="2400" smtClean="0">
                                        <a:latin typeface="Cambria Math" panose="02040503050406030204" pitchFamily="18" charset="0"/>
                                      </a:rPr>
                                      <m:t>𝟑</m:t>
                                    </m:r>
                                  </m:sub>
                                </m:sSub>
                              </m:oMath>
                            </m:oMathPara>
                          </a14:m>
                          <a:endParaRPr lang="en-US" sz="2400" dirty="0"/>
                        </a:p>
                      </a:txBody>
                      <a:tcPr/>
                    </a:tc>
                    <a:extLst>
                      <a:ext uri="{0D108BD9-81ED-4DB2-BD59-A6C34878D82A}">
                        <a16:rowId xmlns:a16="http://schemas.microsoft.com/office/drawing/2014/main" val="1017990839"/>
                      </a:ext>
                    </a:extLst>
                  </a:tr>
                  <a:tr h="370840">
                    <a:tc>
                      <a:txBody>
                        <a:bodyPr/>
                        <a:lstStyle/>
                        <a:p>
                          <a:r>
                            <a:rPr lang="en-US" sz="2400" dirty="0">
                              <a:solidFill>
                                <a:schemeClr val="tx1"/>
                              </a:solidFill>
                            </a:rPr>
                            <a:t>1</a:t>
                          </a:r>
                        </a:p>
                      </a:txBody>
                      <a:tcPr/>
                    </a:tc>
                    <a:tc>
                      <a:txBody>
                        <a:bodyPr/>
                        <a:lstStyle/>
                        <a:p>
                          <a:pPr algn="ctr"/>
                          <a:r>
                            <a:rPr lang="en-US" sz="2400" dirty="0">
                              <a:solidFill>
                                <a:schemeClr val="tx1"/>
                              </a:solidFill>
                            </a:rPr>
                            <a:t>-4</a:t>
                          </a:r>
                        </a:p>
                      </a:txBody>
                      <a:tcPr/>
                    </a:tc>
                    <a:tc>
                      <a:txBody>
                        <a:bodyPr/>
                        <a:lstStyle/>
                        <a:p>
                          <a:pPr algn="ctr"/>
                          <a:r>
                            <a:rPr lang="en-US" sz="2400" dirty="0">
                              <a:solidFill>
                                <a:schemeClr val="tx1"/>
                              </a:solidFill>
                            </a:rPr>
                            <a:t>-4</a:t>
                          </a:r>
                        </a:p>
                      </a:txBody>
                      <a:tcPr/>
                    </a:tc>
                    <a:tc>
                      <a:txBody>
                        <a:bodyPr/>
                        <a:lstStyle/>
                        <a:p>
                          <a:pPr algn="ctr"/>
                          <a:r>
                            <a:rPr lang="en-US" sz="2400" dirty="0">
                              <a:solidFill>
                                <a:schemeClr val="tx1"/>
                              </a:solidFill>
                            </a:rPr>
                            <a:t>-4</a:t>
                          </a:r>
                        </a:p>
                      </a:txBody>
                      <a:tcPr/>
                    </a:tc>
                    <a:extLst>
                      <a:ext uri="{0D108BD9-81ED-4DB2-BD59-A6C34878D82A}">
                        <a16:rowId xmlns:a16="http://schemas.microsoft.com/office/drawing/2014/main" val="997096379"/>
                      </a:ext>
                    </a:extLst>
                  </a:tr>
                  <a:tr h="370840">
                    <a:tc>
                      <a:txBody>
                        <a:bodyPr/>
                        <a:lstStyle/>
                        <a:p>
                          <a:r>
                            <a:rPr lang="en-US" sz="2400" dirty="0">
                              <a:solidFill>
                                <a:schemeClr val="tx1"/>
                              </a:solidFill>
                            </a:rPr>
                            <a:t>2</a:t>
                          </a:r>
                        </a:p>
                      </a:txBody>
                      <a:tcPr/>
                    </a:tc>
                    <a:tc>
                      <a:txBody>
                        <a:bodyPr/>
                        <a:lstStyle/>
                        <a:p>
                          <a:pPr algn="ctr"/>
                          <a:r>
                            <a:rPr lang="en-US" sz="2400" dirty="0">
                              <a:solidFill>
                                <a:schemeClr val="tx1"/>
                              </a:solidFill>
                            </a:rPr>
                            <a:t>-10</a:t>
                          </a:r>
                        </a:p>
                      </a:txBody>
                      <a:tcPr/>
                    </a:tc>
                    <a:tc>
                      <a:txBody>
                        <a:bodyPr/>
                        <a:lstStyle/>
                        <a:p>
                          <a:pPr algn="ctr"/>
                          <a:r>
                            <a:rPr lang="en-US" sz="2400" dirty="0">
                              <a:solidFill>
                                <a:schemeClr val="tx1"/>
                              </a:solidFill>
                            </a:rPr>
                            <a:t>-10</a:t>
                          </a:r>
                        </a:p>
                      </a:txBody>
                      <a:tcPr/>
                    </a:tc>
                    <a:tc>
                      <a:txBody>
                        <a:bodyPr/>
                        <a:lstStyle/>
                        <a:p>
                          <a:pPr algn="ctr"/>
                          <a:r>
                            <a:rPr lang="en-US" sz="2400" dirty="0">
                              <a:solidFill>
                                <a:schemeClr val="tx1"/>
                              </a:solidFill>
                            </a:rPr>
                            <a:t>2</a:t>
                          </a:r>
                        </a:p>
                      </a:txBody>
                      <a:tcPr/>
                    </a:tc>
                    <a:extLst>
                      <a:ext uri="{0D108BD9-81ED-4DB2-BD59-A6C34878D82A}">
                        <a16:rowId xmlns:a16="http://schemas.microsoft.com/office/drawing/2014/main" val="185794229"/>
                      </a:ext>
                    </a:extLst>
                  </a:tr>
                  <a:tr h="370840">
                    <a:tc>
                      <a:txBody>
                        <a:bodyPr/>
                        <a:lstStyle/>
                        <a:p>
                          <a:r>
                            <a:rPr lang="en-US" sz="2400" dirty="0">
                              <a:solidFill>
                                <a:schemeClr val="tx1"/>
                              </a:solidFill>
                            </a:rPr>
                            <a:t>3</a:t>
                          </a:r>
                        </a:p>
                      </a:txBody>
                      <a:tcPr/>
                    </a:tc>
                    <a:tc>
                      <a:txBody>
                        <a:bodyPr/>
                        <a:lstStyle/>
                        <a:p>
                          <a:pPr algn="ctr"/>
                          <a:r>
                            <a:rPr lang="en-US" sz="2400" dirty="0">
                              <a:solidFill>
                                <a:schemeClr val="tx1"/>
                              </a:solidFill>
                            </a:rPr>
                            <a:t>-10</a:t>
                          </a:r>
                        </a:p>
                      </a:txBody>
                      <a:tcPr/>
                    </a:tc>
                    <a:tc>
                      <a:txBody>
                        <a:bodyPr/>
                        <a:lstStyle/>
                        <a:p>
                          <a:pPr algn="ctr"/>
                          <a:r>
                            <a:rPr lang="en-US" sz="2400" dirty="0">
                              <a:solidFill>
                                <a:schemeClr val="tx1"/>
                              </a:solidFill>
                            </a:rPr>
                            <a:t>-4</a:t>
                          </a:r>
                        </a:p>
                      </a:txBody>
                      <a:tcPr/>
                    </a:tc>
                    <a:tc>
                      <a:txBody>
                        <a:bodyPr/>
                        <a:lstStyle/>
                        <a:p>
                          <a:pPr algn="ctr"/>
                          <a:r>
                            <a:rPr lang="en-US" sz="2400" dirty="0">
                              <a:solidFill>
                                <a:schemeClr val="tx1"/>
                              </a:solidFill>
                            </a:rPr>
                            <a:t>2</a:t>
                          </a:r>
                        </a:p>
                      </a:txBody>
                      <a:tcPr/>
                    </a:tc>
                    <a:extLst>
                      <a:ext uri="{0D108BD9-81ED-4DB2-BD59-A6C34878D82A}">
                        <a16:rowId xmlns:a16="http://schemas.microsoft.com/office/drawing/2014/main" val="2992157454"/>
                      </a:ext>
                    </a:extLst>
                  </a:tr>
                  <a:tr h="370840">
                    <a:tc>
                      <a:txBody>
                        <a:bodyPr/>
                        <a:lstStyle/>
                        <a:p>
                          <a:r>
                            <a:rPr lang="en-US" sz="2400" dirty="0">
                              <a:solidFill>
                                <a:schemeClr val="tx1"/>
                              </a:solidFill>
                            </a:rPr>
                            <a:t>4</a:t>
                          </a:r>
                        </a:p>
                      </a:txBody>
                      <a:tcPr/>
                    </a:tc>
                    <a:tc>
                      <a:txBody>
                        <a:bodyPr/>
                        <a:lstStyle/>
                        <a:p>
                          <a:pPr algn="ctr"/>
                          <a:r>
                            <a:rPr lang="en-US" sz="2400" dirty="0">
                              <a:solidFill>
                                <a:schemeClr val="tx1"/>
                              </a:solidFill>
                            </a:rPr>
                            <a:t>-10</a:t>
                          </a:r>
                        </a:p>
                      </a:txBody>
                      <a:tcPr/>
                    </a:tc>
                    <a:tc>
                      <a:txBody>
                        <a:bodyPr/>
                        <a:lstStyle/>
                        <a:p>
                          <a:pPr algn="ctr"/>
                          <a:r>
                            <a:rPr lang="en-US" sz="2400" dirty="0">
                              <a:solidFill>
                                <a:schemeClr val="tx1"/>
                              </a:solidFill>
                            </a:rPr>
                            <a:t>-9.25</a:t>
                          </a:r>
                        </a:p>
                      </a:txBody>
                      <a:tcPr/>
                    </a:tc>
                    <a:tc>
                      <a:txBody>
                        <a:bodyPr/>
                        <a:lstStyle/>
                        <a:p>
                          <a:pPr algn="ctr"/>
                          <a:r>
                            <a:rPr lang="en-US" sz="2400" dirty="0">
                              <a:solidFill>
                                <a:schemeClr val="tx1"/>
                              </a:solidFill>
                            </a:rPr>
                            <a:t>2</a:t>
                          </a:r>
                        </a:p>
                      </a:txBody>
                      <a:tcPr/>
                    </a:tc>
                    <a:extLst>
                      <a:ext uri="{0D108BD9-81ED-4DB2-BD59-A6C34878D82A}">
                        <a16:rowId xmlns:a16="http://schemas.microsoft.com/office/drawing/2014/main" val="1151133448"/>
                      </a:ext>
                    </a:extLst>
                  </a:tr>
                </a:tbl>
              </a:graphicData>
            </a:graphic>
          </p:graphicFrame>
        </mc:Choice>
        <mc:Fallback xmlns="">
          <p:graphicFrame>
            <p:nvGraphicFramePr>
              <p:cNvPr id="7" name="Table 5">
                <a:extLst>
                  <a:ext uri="{FF2B5EF4-FFF2-40B4-BE49-F238E27FC236}">
                    <a16:creationId xmlns:a16="http://schemas.microsoft.com/office/drawing/2014/main" id="{18467568-D314-4E36-A35F-3982442F4CFE}"/>
                  </a:ext>
                </a:extLst>
              </p:cNvPr>
              <p:cNvGraphicFramePr>
                <a:graphicFrameLocks noGrp="1"/>
              </p:cNvGraphicFramePr>
              <p:nvPr>
                <p:extLst>
                  <p:ext uri="{D42A27DB-BD31-4B8C-83A1-F6EECF244321}">
                    <p14:modId xmlns:p14="http://schemas.microsoft.com/office/powerpoint/2010/main" val="4282389605"/>
                  </p:ext>
                </p:extLst>
              </p:nvPr>
            </p:nvGraphicFramePr>
            <p:xfrm>
              <a:off x="1548524" y="4412457"/>
              <a:ext cx="8128000" cy="2286000"/>
            </p:xfrm>
            <a:graphic>
              <a:graphicData uri="http://schemas.openxmlformats.org/drawingml/2006/table">
                <a:tbl>
                  <a:tblPr firstRow="1" bandRow="1">
                    <a:tableStyleId>{073A0DAA-6AF3-43AB-8588-CEC1D06C72B9}</a:tableStyleId>
                  </a:tblPr>
                  <a:tblGrid>
                    <a:gridCol w="2032000">
                      <a:extLst>
                        <a:ext uri="{9D8B030D-6E8A-4147-A177-3AD203B41FA5}">
                          <a16:colId xmlns:a16="http://schemas.microsoft.com/office/drawing/2014/main" val="3405380725"/>
                        </a:ext>
                      </a:extLst>
                    </a:gridCol>
                    <a:gridCol w="2032000">
                      <a:extLst>
                        <a:ext uri="{9D8B030D-6E8A-4147-A177-3AD203B41FA5}">
                          <a16:colId xmlns:a16="http://schemas.microsoft.com/office/drawing/2014/main" val="897249919"/>
                        </a:ext>
                      </a:extLst>
                    </a:gridCol>
                    <a:gridCol w="2032000">
                      <a:extLst>
                        <a:ext uri="{9D8B030D-6E8A-4147-A177-3AD203B41FA5}">
                          <a16:colId xmlns:a16="http://schemas.microsoft.com/office/drawing/2014/main" val="4061555510"/>
                        </a:ext>
                      </a:extLst>
                    </a:gridCol>
                    <a:gridCol w="2032000">
                      <a:extLst>
                        <a:ext uri="{9D8B030D-6E8A-4147-A177-3AD203B41FA5}">
                          <a16:colId xmlns:a16="http://schemas.microsoft.com/office/drawing/2014/main" val="631230010"/>
                        </a:ext>
                      </a:extLst>
                    </a:gridCol>
                  </a:tblGrid>
                  <a:tr h="457200">
                    <a:tc>
                      <a:txBody>
                        <a:bodyPr/>
                        <a:lstStyle/>
                        <a:p>
                          <a:r>
                            <a:rPr lang="en-US" sz="2400" dirty="0"/>
                            <a:t>Scenario</a:t>
                          </a:r>
                        </a:p>
                      </a:txBody>
                      <a:tcPr/>
                    </a:tc>
                    <a:tc>
                      <a:txBody>
                        <a:bodyPr/>
                        <a:lstStyle/>
                        <a:p>
                          <a:endParaRPr lang="en-US"/>
                        </a:p>
                      </a:txBody>
                      <a:tcPr>
                        <a:blipFill>
                          <a:blip r:embed="rId2"/>
                          <a:stretch>
                            <a:fillRect l="-100901" t="-9333" r="-201502" b="-432000"/>
                          </a:stretch>
                        </a:blipFill>
                      </a:tcPr>
                    </a:tc>
                    <a:tc>
                      <a:txBody>
                        <a:bodyPr/>
                        <a:lstStyle/>
                        <a:p>
                          <a:endParaRPr lang="en-US"/>
                        </a:p>
                      </a:txBody>
                      <a:tcPr>
                        <a:blipFill>
                          <a:blip r:embed="rId2"/>
                          <a:stretch>
                            <a:fillRect l="-200299" t="-9333" r="-100898" b="-432000"/>
                          </a:stretch>
                        </a:blipFill>
                      </a:tcPr>
                    </a:tc>
                    <a:tc>
                      <a:txBody>
                        <a:bodyPr/>
                        <a:lstStyle/>
                        <a:p>
                          <a:endParaRPr lang="en-US"/>
                        </a:p>
                      </a:txBody>
                      <a:tcPr>
                        <a:blipFill>
                          <a:blip r:embed="rId2"/>
                          <a:stretch>
                            <a:fillRect l="-301201" t="-9333" r="-1201" b="-432000"/>
                          </a:stretch>
                        </a:blipFill>
                      </a:tcPr>
                    </a:tc>
                    <a:extLst>
                      <a:ext uri="{0D108BD9-81ED-4DB2-BD59-A6C34878D82A}">
                        <a16:rowId xmlns:a16="http://schemas.microsoft.com/office/drawing/2014/main" val="1017990839"/>
                      </a:ext>
                    </a:extLst>
                  </a:tr>
                  <a:tr h="457200">
                    <a:tc>
                      <a:txBody>
                        <a:bodyPr/>
                        <a:lstStyle/>
                        <a:p>
                          <a:r>
                            <a:rPr lang="en-US" sz="2400" dirty="0">
                              <a:solidFill>
                                <a:schemeClr val="tx1"/>
                              </a:solidFill>
                            </a:rPr>
                            <a:t>1</a:t>
                          </a:r>
                        </a:p>
                      </a:txBody>
                      <a:tcPr/>
                    </a:tc>
                    <a:tc>
                      <a:txBody>
                        <a:bodyPr/>
                        <a:lstStyle/>
                        <a:p>
                          <a:pPr algn="ctr"/>
                          <a:r>
                            <a:rPr lang="en-US" sz="2400" dirty="0">
                              <a:solidFill>
                                <a:schemeClr val="tx1"/>
                              </a:solidFill>
                            </a:rPr>
                            <a:t>-4</a:t>
                          </a:r>
                        </a:p>
                      </a:txBody>
                      <a:tcPr/>
                    </a:tc>
                    <a:tc>
                      <a:txBody>
                        <a:bodyPr/>
                        <a:lstStyle/>
                        <a:p>
                          <a:pPr algn="ctr"/>
                          <a:r>
                            <a:rPr lang="en-US" sz="2400" dirty="0">
                              <a:solidFill>
                                <a:schemeClr val="tx1"/>
                              </a:solidFill>
                            </a:rPr>
                            <a:t>-4</a:t>
                          </a:r>
                        </a:p>
                      </a:txBody>
                      <a:tcPr/>
                    </a:tc>
                    <a:tc>
                      <a:txBody>
                        <a:bodyPr/>
                        <a:lstStyle/>
                        <a:p>
                          <a:pPr algn="ctr"/>
                          <a:r>
                            <a:rPr lang="en-US" sz="2400" dirty="0">
                              <a:solidFill>
                                <a:schemeClr val="tx1"/>
                              </a:solidFill>
                            </a:rPr>
                            <a:t>-4</a:t>
                          </a:r>
                        </a:p>
                      </a:txBody>
                      <a:tcPr/>
                    </a:tc>
                    <a:extLst>
                      <a:ext uri="{0D108BD9-81ED-4DB2-BD59-A6C34878D82A}">
                        <a16:rowId xmlns:a16="http://schemas.microsoft.com/office/drawing/2014/main" val="997096379"/>
                      </a:ext>
                    </a:extLst>
                  </a:tr>
                  <a:tr h="457200">
                    <a:tc>
                      <a:txBody>
                        <a:bodyPr/>
                        <a:lstStyle/>
                        <a:p>
                          <a:r>
                            <a:rPr lang="en-US" sz="2400" dirty="0">
                              <a:solidFill>
                                <a:schemeClr val="tx1"/>
                              </a:solidFill>
                            </a:rPr>
                            <a:t>2</a:t>
                          </a:r>
                        </a:p>
                      </a:txBody>
                      <a:tcPr/>
                    </a:tc>
                    <a:tc>
                      <a:txBody>
                        <a:bodyPr/>
                        <a:lstStyle/>
                        <a:p>
                          <a:pPr algn="ctr"/>
                          <a:r>
                            <a:rPr lang="en-US" sz="2400" dirty="0">
                              <a:solidFill>
                                <a:schemeClr val="tx1"/>
                              </a:solidFill>
                            </a:rPr>
                            <a:t>-10</a:t>
                          </a:r>
                        </a:p>
                      </a:txBody>
                      <a:tcPr/>
                    </a:tc>
                    <a:tc>
                      <a:txBody>
                        <a:bodyPr/>
                        <a:lstStyle/>
                        <a:p>
                          <a:pPr algn="ctr"/>
                          <a:r>
                            <a:rPr lang="en-US" sz="2400" dirty="0">
                              <a:solidFill>
                                <a:schemeClr val="tx1"/>
                              </a:solidFill>
                            </a:rPr>
                            <a:t>-10</a:t>
                          </a:r>
                        </a:p>
                      </a:txBody>
                      <a:tcPr/>
                    </a:tc>
                    <a:tc>
                      <a:txBody>
                        <a:bodyPr/>
                        <a:lstStyle/>
                        <a:p>
                          <a:pPr algn="ctr"/>
                          <a:r>
                            <a:rPr lang="en-US" sz="2400" dirty="0">
                              <a:solidFill>
                                <a:schemeClr val="tx1"/>
                              </a:solidFill>
                            </a:rPr>
                            <a:t>2</a:t>
                          </a:r>
                        </a:p>
                      </a:txBody>
                      <a:tcPr/>
                    </a:tc>
                    <a:extLst>
                      <a:ext uri="{0D108BD9-81ED-4DB2-BD59-A6C34878D82A}">
                        <a16:rowId xmlns:a16="http://schemas.microsoft.com/office/drawing/2014/main" val="185794229"/>
                      </a:ext>
                    </a:extLst>
                  </a:tr>
                  <a:tr h="457200">
                    <a:tc>
                      <a:txBody>
                        <a:bodyPr/>
                        <a:lstStyle/>
                        <a:p>
                          <a:r>
                            <a:rPr lang="en-US" sz="2400" dirty="0">
                              <a:solidFill>
                                <a:schemeClr val="tx1"/>
                              </a:solidFill>
                            </a:rPr>
                            <a:t>3</a:t>
                          </a:r>
                        </a:p>
                      </a:txBody>
                      <a:tcPr/>
                    </a:tc>
                    <a:tc>
                      <a:txBody>
                        <a:bodyPr/>
                        <a:lstStyle/>
                        <a:p>
                          <a:pPr algn="ctr"/>
                          <a:r>
                            <a:rPr lang="en-US" sz="2400" dirty="0">
                              <a:solidFill>
                                <a:schemeClr val="tx1"/>
                              </a:solidFill>
                            </a:rPr>
                            <a:t>-10</a:t>
                          </a:r>
                        </a:p>
                      </a:txBody>
                      <a:tcPr/>
                    </a:tc>
                    <a:tc>
                      <a:txBody>
                        <a:bodyPr/>
                        <a:lstStyle/>
                        <a:p>
                          <a:pPr algn="ctr"/>
                          <a:r>
                            <a:rPr lang="en-US" sz="2400" dirty="0">
                              <a:solidFill>
                                <a:schemeClr val="tx1"/>
                              </a:solidFill>
                            </a:rPr>
                            <a:t>-4</a:t>
                          </a:r>
                        </a:p>
                      </a:txBody>
                      <a:tcPr/>
                    </a:tc>
                    <a:tc>
                      <a:txBody>
                        <a:bodyPr/>
                        <a:lstStyle/>
                        <a:p>
                          <a:pPr algn="ctr"/>
                          <a:r>
                            <a:rPr lang="en-US" sz="2400" dirty="0">
                              <a:solidFill>
                                <a:schemeClr val="tx1"/>
                              </a:solidFill>
                            </a:rPr>
                            <a:t>2</a:t>
                          </a:r>
                        </a:p>
                      </a:txBody>
                      <a:tcPr/>
                    </a:tc>
                    <a:extLst>
                      <a:ext uri="{0D108BD9-81ED-4DB2-BD59-A6C34878D82A}">
                        <a16:rowId xmlns:a16="http://schemas.microsoft.com/office/drawing/2014/main" val="2992157454"/>
                      </a:ext>
                    </a:extLst>
                  </a:tr>
                  <a:tr h="457200">
                    <a:tc>
                      <a:txBody>
                        <a:bodyPr/>
                        <a:lstStyle/>
                        <a:p>
                          <a:r>
                            <a:rPr lang="en-US" sz="2400" dirty="0">
                              <a:solidFill>
                                <a:schemeClr val="tx1"/>
                              </a:solidFill>
                            </a:rPr>
                            <a:t>4</a:t>
                          </a:r>
                        </a:p>
                      </a:txBody>
                      <a:tcPr/>
                    </a:tc>
                    <a:tc>
                      <a:txBody>
                        <a:bodyPr/>
                        <a:lstStyle/>
                        <a:p>
                          <a:pPr algn="ctr"/>
                          <a:r>
                            <a:rPr lang="en-US" sz="2400" dirty="0">
                              <a:solidFill>
                                <a:schemeClr val="tx1"/>
                              </a:solidFill>
                            </a:rPr>
                            <a:t>-10</a:t>
                          </a:r>
                        </a:p>
                      </a:txBody>
                      <a:tcPr/>
                    </a:tc>
                    <a:tc>
                      <a:txBody>
                        <a:bodyPr/>
                        <a:lstStyle/>
                        <a:p>
                          <a:pPr algn="ctr"/>
                          <a:r>
                            <a:rPr lang="en-US" sz="2400" dirty="0">
                              <a:solidFill>
                                <a:schemeClr val="tx1"/>
                              </a:solidFill>
                            </a:rPr>
                            <a:t>-9.25</a:t>
                          </a:r>
                        </a:p>
                      </a:txBody>
                      <a:tcPr/>
                    </a:tc>
                    <a:tc>
                      <a:txBody>
                        <a:bodyPr/>
                        <a:lstStyle/>
                        <a:p>
                          <a:pPr algn="ctr"/>
                          <a:r>
                            <a:rPr lang="en-US" sz="2400" dirty="0">
                              <a:solidFill>
                                <a:schemeClr val="tx1"/>
                              </a:solidFill>
                            </a:rPr>
                            <a:t>2</a:t>
                          </a:r>
                        </a:p>
                      </a:txBody>
                      <a:tcPr/>
                    </a:tc>
                    <a:extLst>
                      <a:ext uri="{0D108BD9-81ED-4DB2-BD59-A6C34878D82A}">
                        <a16:rowId xmlns:a16="http://schemas.microsoft.com/office/drawing/2014/main" val="1151133448"/>
                      </a:ext>
                    </a:extLst>
                  </a:tr>
                </a:tbl>
              </a:graphicData>
            </a:graphic>
          </p:graphicFrame>
        </mc:Fallback>
      </mc:AlternateContent>
    </p:spTree>
    <p:extLst>
      <p:ext uri="{BB962C8B-B14F-4D97-AF65-F5344CB8AC3E}">
        <p14:creationId xmlns:p14="http://schemas.microsoft.com/office/powerpoint/2010/main" val="2343334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6275E87-36E8-4D17-A86A-154A35112811}"/>
              </a:ext>
            </a:extLst>
          </p:cNvPr>
          <p:cNvSpPr>
            <a:spLocks noGrp="1"/>
          </p:cNvSpPr>
          <p:nvPr>
            <p:ph type="sldNum" sz="quarter" idx="12"/>
          </p:nvPr>
        </p:nvSpPr>
        <p:spPr/>
        <p:txBody>
          <a:bodyPr/>
          <a:lstStyle/>
          <a:p>
            <a:fld id="{260BABFF-207A-4E17-BB6B-068052E132E0}" type="slidenum">
              <a:rPr lang="en-US" smtClean="0"/>
              <a:pPr/>
              <a:t>33</a:t>
            </a:fld>
            <a:endParaRPr lang="en-US"/>
          </a:p>
        </p:txBody>
      </p:sp>
      <p:pic>
        <p:nvPicPr>
          <p:cNvPr id="6" name="Picture 5">
            <a:extLst>
              <a:ext uri="{FF2B5EF4-FFF2-40B4-BE49-F238E27FC236}">
                <a16:creationId xmlns:a16="http://schemas.microsoft.com/office/drawing/2014/main" id="{9CD5A5CD-130A-44B7-BF5A-C777E84CB6D6}"/>
              </a:ext>
            </a:extLst>
          </p:cNvPr>
          <p:cNvPicPr>
            <a:picLocks noChangeAspect="1"/>
          </p:cNvPicPr>
          <p:nvPr/>
        </p:nvPicPr>
        <p:blipFill>
          <a:blip r:embed="rId2"/>
          <a:stretch>
            <a:fillRect/>
          </a:stretch>
        </p:blipFill>
        <p:spPr>
          <a:xfrm>
            <a:off x="536028" y="952081"/>
            <a:ext cx="5749158" cy="5683826"/>
          </a:xfrm>
          <a:prstGeom prst="rect">
            <a:avLst/>
          </a:prstGeom>
        </p:spPr>
      </p:pic>
    </p:spTree>
    <p:extLst>
      <p:ext uri="{BB962C8B-B14F-4D97-AF65-F5344CB8AC3E}">
        <p14:creationId xmlns:p14="http://schemas.microsoft.com/office/powerpoint/2010/main" val="4005792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6275E87-36E8-4D17-A86A-154A35112811}"/>
              </a:ext>
            </a:extLst>
          </p:cNvPr>
          <p:cNvSpPr>
            <a:spLocks noGrp="1"/>
          </p:cNvSpPr>
          <p:nvPr>
            <p:ph type="sldNum" sz="quarter" idx="12"/>
          </p:nvPr>
        </p:nvSpPr>
        <p:spPr/>
        <p:txBody>
          <a:bodyPr/>
          <a:lstStyle/>
          <a:p>
            <a:fld id="{260BABFF-207A-4E17-BB6B-068052E132E0}" type="slidenum">
              <a:rPr lang="en-US" smtClean="0"/>
              <a:pPr/>
              <a:t>34</a:t>
            </a:fld>
            <a:endParaRPr lang="en-US"/>
          </a:p>
        </p:txBody>
      </p:sp>
      <p:pic>
        <p:nvPicPr>
          <p:cNvPr id="6" name="Picture 5">
            <a:extLst>
              <a:ext uri="{FF2B5EF4-FFF2-40B4-BE49-F238E27FC236}">
                <a16:creationId xmlns:a16="http://schemas.microsoft.com/office/drawing/2014/main" id="{9CD5A5CD-130A-44B7-BF5A-C777E84CB6D6}"/>
              </a:ext>
            </a:extLst>
          </p:cNvPr>
          <p:cNvPicPr>
            <a:picLocks noChangeAspect="1"/>
          </p:cNvPicPr>
          <p:nvPr/>
        </p:nvPicPr>
        <p:blipFill>
          <a:blip r:embed="rId2"/>
          <a:stretch>
            <a:fillRect/>
          </a:stretch>
        </p:blipFill>
        <p:spPr>
          <a:xfrm>
            <a:off x="536029" y="952081"/>
            <a:ext cx="5549463" cy="5486400"/>
          </a:xfrm>
          <a:prstGeom prst="rect">
            <a:avLst/>
          </a:prstGeom>
        </p:spPr>
      </p:pic>
      <p:pic>
        <p:nvPicPr>
          <p:cNvPr id="2" name="Picture 1">
            <a:extLst>
              <a:ext uri="{FF2B5EF4-FFF2-40B4-BE49-F238E27FC236}">
                <a16:creationId xmlns:a16="http://schemas.microsoft.com/office/drawing/2014/main" id="{C3D658AB-DD2C-4728-8890-6383FDEEBD8A}"/>
              </a:ext>
            </a:extLst>
          </p:cNvPr>
          <p:cNvPicPr>
            <a:picLocks noChangeAspect="1"/>
          </p:cNvPicPr>
          <p:nvPr/>
        </p:nvPicPr>
        <p:blipFill>
          <a:blip r:embed="rId3"/>
          <a:stretch>
            <a:fillRect/>
          </a:stretch>
        </p:blipFill>
        <p:spPr>
          <a:xfrm>
            <a:off x="6085492" y="952081"/>
            <a:ext cx="5555372" cy="5486400"/>
          </a:xfrm>
          <a:prstGeom prst="rect">
            <a:avLst/>
          </a:prstGeom>
        </p:spPr>
      </p:pic>
    </p:spTree>
    <p:extLst>
      <p:ext uri="{BB962C8B-B14F-4D97-AF65-F5344CB8AC3E}">
        <p14:creationId xmlns:p14="http://schemas.microsoft.com/office/powerpoint/2010/main" val="33659355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6275E87-36E8-4D17-A86A-154A35112811}"/>
              </a:ext>
            </a:extLst>
          </p:cNvPr>
          <p:cNvSpPr>
            <a:spLocks noGrp="1"/>
          </p:cNvSpPr>
          <p:nvPr>
            <p:ph type="sldNum" sz="quarter" idx="12"/>
          </p:nvPr>
        </p:nvSpPr>
        <p:spPr/>
        <p:txBody>
          <a:bodyPr/>
          <a:lstStyle/>
          <a:p>
            <a:fld id="{260BABFF-207A-4E17-BB6B-068052E132E0}" type="slidenum">
              <a:rPr lang="en-US" smtClean="0"/>
              <a:pPr/>
              <a:t>35</a:t>
            </a:fld>
            <a:endParaRPr lang="en-US"/>
          </a:p>
        </p:txBody>
      </p:sp>
      <p:pic>
        <p:nvPicPr>
          <p:cNvPr id="6" name="Picture 5">
            <a:extLst>
              <a:ext uri="{FF2B5EF4-FFF2-40B4-BE49-F238E27FC236}">
                <a16:creationId xmlns:a16="http://schemas.microsoft.com/office/drawing/2014/main" id="{9CD5A5CD-130A-44B7-BF5A-C777E84CB6D6}"/>
              </a:ext>
            </a:extLst>
          </p:cNvPr>
          <p:cNvPicPr>
            <a:picLocks noChangeAspect="1"/>
          </p:cNvPicPr>
          <p:nvPr/>
        </p:nvPicPr>
        <p:blipFill>
          <a:blip r:embed="rId2"/>
          <a:stretch>
            <a:fillRect/>
          </a:stretch>
        </p:blipFill>
        <p:spPr>
          <a:xfrm>
            <a:off x="536029" y="952081"/>
            <a:ext cx="5549463" cy="5486400"/>
          </a:xfrm>
          <a:prstGeom prst="rect">
            <a:avLst/>
          </a:prstGeom>
        </p:spPr>
      </p:pic>
      <p:pic>
        <p:nvPicPr>
          <p:cNvPr id="2" name="Picture 1">
            <a:extLst>
              <a:ext uri="{FF2B5EF4-FFF2-40B4-BE49-F238E27FC236}">
                <a16:creationId xmlns:a16="http://schemas.microsoft.com/office/drawing/2014/main" id="{C3D658AB-DD2C-4728-8890-6383FDEEBD8A}"/>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117020" y="1052512"/>
            <a:ext cx="5486400" cy="5486400"/>
          </a:xfrm>
          <a:prstGeom prst="rect">
            <a:avLst/>
          </a:prstGeom>
        </p:spPr>
      </p:pic>
    </p:spTree>
    <p:extLst>
      <p:ext uri="{BB962C8B-B14F-4D97-AF65-F5344CB8AC3E}">
        <p14:creationId xmlns:p14="http://schemas.microsoft.com/office/powerpoint/2010/main" val="37104155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6275E87-36E8-4D17-A86A-154A35112811}"/>
              </a:ext>
            </a:extLst>
          </p:cNvPr>
          <p:cNvSpPr>
            <a:spLocks noGrp="1"/>
          </p:cNvSpPr>
          <p:nvPr>
            <p:ph type="sldNum" sz="quarter" idx="12"/>
          </p:nvPr>
        </p:nvSpPr>
        <p:spPr/>
        <p:txBody>
          <a:bodyPr/>
          <a:lstStyle/>
          <a:p>
            <a:fld id="{260BABFF-207A-4E17-BB6B-068052E132E0}" type="slidenum">
              <a:rPr lang="en-US" smtClean="0"/>
              <a:pPr/>
              <a:t>36</a:t>
            </a:fld>
            <a:endParaRPr lang="en-US"/>
          </a:p>
        </p:txBody>
      </p:sp>
      <p:pic>
        <p:nvPicPr>
          <p:cNvPr id="6" name="Picture 5">
            <a:extLst>
              <a:ext uri="{FF2B5EF4-FFF2-40B4-BE49-F238E27FC236}">
                <a16:creationId xmlns:a16="http://schemas.microsoft.com/office/drawing/2014/main" id="{9CD5A5CD-130A-44B7-BF5A-C777E84CB6D6}"/>
              </a:ext>
            </a:extLst>
          </p:cNvPr>
          <p:cNvPicPr>
            <a:picLocks noChangeAspect="1"/>
          </p:cNvPicPr>
          <p:nvPr/>
        </p:nvPicPr>
        <p:blipFill>
          <a:blip r:embed="rId2"/>
          <a:stretch>
            <a:fillRect/>
          </a:stretch>
        </p:blipFill>
        <p:spPr>
          <a:xfrm>
            <a:off x="536029" y="952081"/>
            <a:ext cx="5549463" cy="5486400"/>
          </a:xfrm>
          <a:prstGeom prst="rect">
            <a:avLst/>
          </a:prstGeom>
        </p:spPr>
      </p:pic>
      <p:pic>
        <p:nvPicPr>
          <p:cNvPr id="2" name="Picture 1">
            <a:extLst>
              <a:ext uri="{FF2B5EF4-FFF2-40B4-BE49-F238E27FC236}">
                <a16:creationId xmlns:a16="http://schemas.microsoft.com/office/drawing/2014/main" id="{C3D658AB-DD2C-4728-8890-6383FDEEBD8A}"/>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090967" y="952081"/>
            <a:ext cx="5544422" cy="5486400"/>
          </a:xfrm>
          <a:prstGeom prst="rect">
            <a:avLst/>
          </a:prstGeom>
        </p:spPr>
      </p:pic>
    </p:spTree>
    <p:extLst>
      <p:ext uri="{BB962C8B-B14F-4D97-AF65-F5344CB8AC3E}">
        <p14:creationId xmlns:p14="http://schemas.microsoft.com/office/powerpoint/2010/main" val="20239497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02A50-42F2-475C-92F6-AF30799AC273}"/>
              </a:ext>
            </a:extLst>
          </p:cNvPr>
          <p:cNvSpPr>
            <a:spLocks noGrp="1"/>
          </p:cNvSpPr>
          <p:nvPr>
            <p:ph type="title"/>
          </p:nvPr>
        </p:nvSpPr>
        <p:spPr/>
        <p:txBody>
          <a:bodyPr/>
          <a:lstStyle/>
          <a:p>
            <a:r>
              <a:rPr lang="en-US" dirty="0"/>
              <a:t>Seminal MEM Paper Conclusions</a:t>
            </a:r>
          </a:p>
        </p:txBody>
      </p:sp>
      <p:sp>
        <p:nvSpPr>
          <p:cNvPr id="3" name="Content Placeholder 2">
            <a:extLst>
              <a:ext uri="{FF2B5EF4-FFF2-40B4-BE49-F238E27FC236}">
                <a16:creationId xmlns:a16="http://schemas.microsoft.com/office/drawing/2014/main" id="{678254A5-733C-4F38-B5EB-373BBC55EDDF}"/>
              </a:ext>
            </a:extLst>
          </p:cNvPr>
          <p:cNvSpPr>
            <a:spLocks noGrp="1"/>
          </p:cNvSpPr>
          <p:nvPr>
            <p:ph idx="1"/>
          </p:nvPr>
        </p:nvSpPr>
        <p:spPr/>
        <p:txBody>
          <a:bodyPr/>
          <a:lstStyle/>
          <a:p>
            <a:r>
              <a:rPr lang="en-US" dirty="0"/>
              <a:t>MEMs have desirable asymptotic properties for the posterior model weights (not shown)</a:t>
            </a:r>
          </a:p>
          <a:p>
            <a:r>
              <a:rPr lang="en-US" dirty="0"/>
              <a:t>In simulation studies, MEMs achieved up to 56% reduction in bias when there is heterogeneity among the supplemental sources, compared to competing Bayesian hierarchical modeling strategies</a:t>
            </a:r>
          </a:p>
          <a:p>
            <a:r>
              <a:rPr lang="en-US" dirty="0"/>
              <a:t>In application, MEMs resulted in a 30% improvement in efficiency compared to a standard analysis without borrowing (not shown)</a:t>
            </a:r>
          </a:p>
          <a:p>
            <a:endParaRPr lang="en-US" dirty="0"/>
          </a:p>
        </p:txBody>
      </p:sp>
      <p:sp>
        <p:nvSpPr>
          <p:cNvPr id="4" name="Slide Number Placeholder 3">
            <a:extLst>
              <a:ext uri="{FF2B5EF4-FFF2-40B4-BE49-F238E27FC236}">
                <a16:creationId xmlns:a16="http://schemas.microsoft.com/office/drawing/2014/main" id="{360E475D-37AD-467B-86A0-EA8A135140C5}"/>
              </a:ext>
            </a:extLst>
          </p:cNvPr>
          <p:cNvSpPr>
            <a:spLocks noGrp="1"/>
          </p:cNvSpPr>
          <p:nvPr>
            <p:ph type="sldNum" sz="quarter" idx="12"/>
          </p:nvPr>
        </p:nvSpPr>
        <p:spPr/>
        <p:txBody>
          <a:bodyPr/>
          <a:lstStyle/>
          <a:p>
            <a:fld id="{260BABFF-207A-4E17-BB6B-068052E132E0}" type="slidenum">
              <a:rPr lang="en-US" smtClean="0"/>
              <a:pPr/>
              <a:t>37</a:t>
            </a:fld>
            <a:endParaRPr lang="en-US"/>
          </a:p>
        </p:txBody>
      </p:sp>
    </p:spTree>
    <p:extLst>
      <p:ext uri="{BB962C8B-B14F-4D97-AF65-F5344CB8AC3E}">
        <p14:creationId xmlns:p14="http://schemas.microsoft.com/office/powerpoint/2010/main" val="86603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34C22-D280-4191-8D05-8DC00F765F9D}"/>
              </a:ext>
            </a:extLst>
          </p:cNvPr>
          <p:cNvSpPr>
            <a:spLocks noGrp="1"/>
          </p:cNvSpPr>
          <p:nvPr>
            <p:ph type="title"/>
          </p:nvPr>
        </p:nvSpPr>
        <p:spPr/>
        <p:txBody>
          <a:bodyPr/>
          <a:lstStyle/>
          <a:p>
            <a:r>
              <a:rPr lang="en-US" dirty="0"/>
              <a:t>Can I use MEMs now?</a:t>
            </a:r>
          </a:p>
        </p:txBody>
      </p:sp>
      <p:sp>
        <p:nvSpPr>
          <p:cNvPr id="3" name="Content Placeholder 2">
            <a:extLst>
              <a:ext uri="{FF2B5EF4-FFF2-40B4-BE49-F238E27FC236}">
                <a16:creationId xmlns:a16="http://schemas.microsoft.com/office/drawing/2014/main" id="{64D08453-43F7-4C76-B7FA-213660F64C37}"/>
              </a:ext>
            </a:extLst>
          </p:cNvPr>
          <p:cNvSpPr>
            <a:spLocks noGrp="1"/>
          </p:cNvSpPr>
          <p:nvPr>
            <p:ph idx="1"/>
          </p:nvPr>
        </p:nvSpPr>
        <p:spPr/>
        <p:txBody>
          <a:bodyPr/>
          <a:lstStyle/>
          <a:p>
            <a:r>
              <a:rPr lang="en-US" dirty="0"/>
              <a:t>R package functionality is in development</a:t>
            </a:r>
          </a:p>
          <a:p>
            <a:r>
              <a:rPr lang="en-US" dirty="0"/>
              <a:t>An extension of MEMs for use in basket trials is available in the “basket” package</a:t>
            </a:r>
          </a:p>
          <a:p>
            <a:pPr lvl="1"/>
            <a:r>
              <a:rPr lang="en-US" dirty="0"/>
              <a:t>Uses symmetric versus asymmetric borrowing (i.e., no one source is considered as “primary” compared to all other sources)</a:t>
            </a:r>
          </a:p>
          <a:p>
            <a:r>
              <a:rPr lang="en-US" dirty="0"/>
              <a:t>MEMs have been extended to regression contexts (</a:t>
            </a:r>
            <a:r>
              <a:rPr lang="en-US" dirty="0" err="1"/>
              <a:t>Kotalik</a:t>
            </a:r>
            <a:r>
              <a:rPr lang="en-US" dirty="0"/>
              <a:t> 2022) and other settings are in development</a:t>
            </a:r>
          </a:p>
        </p:txBody>
      </p:sp>
      <p:sp>
        <p:nvSpPr>
          <p:cNvPr id="4" name="Slide Number Placeholder 3">
            <a:extLst>
              <a:ext uri="{FF2B5EF4-FFF2-40B4-BE49-F238E27FC236}">
                <a16:creationId xmlns:a16="http://schemas.microsoft.com/office/drawing/2014/main" id="{86275E87-36E8-4D17-A86A-154A35112811}"/>
              </a:ext>
            </a:extLst>
          </p:cNvPr>
          <p:cNvSpPr>
            <a:spLocks noGrp="1"/>
          </p:cNvSpPr>
          <p:nvPr>
            <p:ph type="sldNum" sz="quarter" idx="12"/>
          </p:nvPr>
        </p:nvSpPr>
        <p:spPr/>
        <p:txBody>
          <a:bodyPr/>
          <a:lstStyle/>
          <a:p>
            <a:fld id="{260BABFF-207A-4E17-BB6B-068052E132E0}" type="slidenum">
              <a:rPr lang="en-US" smtClean="0"/>
              <a:pPr/>
              <a:t>38</a:t>
            </a:fld>
            <a:endParaRPr lang="en-US"/>
          </a:p>
        </p:txBody>
      </p:sp>
    </p:spTree>
    <p:extLst>
      <p:ext uri="{BB962C8B-B14F-4D97-AF65-F5344CB8AC3E}">
        <p14:creationId xmlns:p14="http://schemas.microsoft.com/office/powerpoint/2010/main" val="122494442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4B1276F-3FA5-4B58-8F20-266754E29385}"/>
              </a:ext>
            </a:extLst>
          </p:cNvPr>
          <p:cNvSpPr>
            <a:spLocks noGrp="1"/>
          </p:cNvSpPr>
          <p:nvPr>
            <p:ph type="title"/>
          </p:nvPr>
        </p:nvSpPr>
        <p:spPr/>
        <p:txBody>
          <a:bodyPr/>
          <a:lstStyle/>
          <a:p>
            <a:r>
              <a:rPr lang="en-US" dirty="0"/>
              <a:t>Hierarchical Methods: Meta-Analytic-Predictive (MAP) Priors</a:t>
            </a:r>
          </a:p>
        </p:txBody>
      </p:sp>
      <p:sp>
        <p:nvSpPr>
          <p:cNvPr id="6" name="Text Placeholder 5">
            <a:extLst>
              <a:ext uri="{FF2B5EF4-FFF2-40B4-BE49-F238E27FC236}">
                <a16:creationId xmlns:a16="http://schemas.microsoft.com/office/drawing/2014/main" id="{5F03BDAC-7EF0-41DC-8B08-549AC9BA1B90}"/>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360E475D-37AD-467B-86A0-EA8A135140C5}"/>
              </a:ext>
            </a:extLst>
          </p:cNvPr>
          <p:cNvSpPr>
            <a:spLocks noGrp="1"/>
          </p:cNvSpPr>
          <p:nvPr>
            <p:ph type="sldNum" sz="quarter" idx="12"/>
          </p:nvPr>
        </p:nvSpPr>
        <p:spPr/>
        <p:txBody>
          <a:bodyPr/>
          <a:lstStyle/>
          <a:p>
            <a:fld id="{260BABFF-207A-4E17-BB6B-068052E132E0}" type="slidenum">
              <a:rPr lang="en-US" smtClean="0"/>
              <a:pPr/>
              <a:t>39</a:t>
            </a:fld>
            <a:endParaRPr lang="en-US"/>
          </a:p>
        </p:txBody>
      </p:sp>
    </p:spTree>
    <p:extLst>
      <p:ext uri="{BB962C8B-B14F-4D97-AF65-F5344CB8AC3E}">
        <p14:creationId xmlns:p14="http://schemas.microsoft.com/office/powerpoint/2010/main" val="3446411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918307"/>
            <a:ext cx="11091041" cy="1018699"/>
          </a:xfrm>
        </p:spPr>
        <p:txBody>
          <a:bodyPr>
            <a:normAutofit fontScale="90000"/>
          </a:bodyPr>
          <a:lstStyle/>
          <a:p>
            <a:r>
              <a:rPr lang="en-US" dirty="0"/>
              <a:t>A Continuum of Options (Mixing Apples and Oranges)</a:t>
            </a:r>
          </a:p>
        </p:txBody>
      </p:sp>
      <p:sp>
        <p:nvSpPr>
          <p:cNvPr id="4" name="Slide Number Placeholder 3"/>
          <p:cNvSpPr>
            <a:spLocks noGrp="1"/>
          </p:cNvSpPr>
          <p:nvPr>
            <p:ph type="sldNum" sz="quarter" idx="12"/>
          </p:nvPr>
        </p:nvSpPr>
        <p:spPr/>
        <p:txBody>
          <a:bodyPr/>
          <a:lstStyle/>
          <a:p>
            <a:fld id="{260BABFF-207A-4E17-BB6B-068052E132E0}" type="slidenum">
              <a:rPr lang="en-US" smtClean="0"/>
              <a:pPr/>
              <a:t>4</a:t>
            </a:fld>
            <a:endParaRPr lang="en-US"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7622" y="3127888"/>
            <a:ext cx="1996191" cy="1330794"/>
          </a:xfrm>
          <a:prstGeom prst="rect">
            <a:avLst/>
          </a:prstGeom>
        </p:spPr>
      </p:pic>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6122" y="4963716"/>
            <a:ext cx="920596" cy="920596"/>
          </a:xfrm>
          <a:prstGeom prst="rect">
            <a:avLst/>
          </a:prstGeom>
        </p:spPr>
      </p:pic>
      <p:pic>
        <p:nvPicPr>
          <p:cNvPr id="19" name="Picture 18"/>
          <p:cNvPicPr>
            <a:picLocks noChangeAspect="1"/>
          </p:cNvPicPr>
          <p:nvPr/>
        </p:nvPicPr>
        <p:blipFill rotWithShape="1">
          <a:blip r:embed="rId4" cstate="print">
            <a:extLst>
              <a:ext uri="{28A0092B-C50C-407E-A947-70E740481C1C}">
                <a14:useLocalDpi xmlns:a14="http://schemas.microsoft.com/office/drawing/2010/main" val="0"/>
              </a:ext>
            </a:extLst>
          </a:blip>
          <a:srcRect t="20301" b="15441"/>
          <a:stretch/>
        </p:blipFill>
        <p:spPr>
          <a:xfrm>
            <a:off x="11282418" y="4262600"/>
            <a:ext cx="972510" cy="814111"/>
          </a:xfrm>
          <a:prstGeom prst="rect">
            <a:avLst/>
          </a:prstGeom>
        </p:spPr>
      </p:pic>
      <p:grpSp>
        <p:nvGrpSpPr>
          <p:cNvPr id="21" name="Group 20"/>
          <p:cNvGrpSpPr/>
          <p:nvPr/>
        </p:nvGrpSpPr>
        <p:grpSpPr>
          <a:xfrm>
            <a:off x="8667413" y="2336145"/>
            <a:ext cx="3547089" cy="3445507"/>
            <a:chOff x="8667413" y="2336145"/>
            <a:chExt cx="3547089" cy="3445507"/>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9558187" y="3150256"/>
              <a:ext cx="1996191" cy="1330794"/>
            </a:xfrm>
            <a:prstGeom prst="rect">
              <a:avLst/>
            </a:prstGeom>
          </p:spPr>
        </p:pic>
        <p:pic>
          <p:nvPicPr>
            <p:cNvPr id="11" name="Pictur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667413" y="4363506"/>
              <a:ext cx="880409" cy="794814"/>
            </a:xfrm>
            <a:prstGeom prst="rect">
              <a:avLst/>
            </a:prstGeom>
          </p:spPr>
        </p:pic>
        <p:pic>
          <p:nvPicPr>
            <p:cNvPr id="12" name="Picture 11"/>
            <p:cNvPicPr>
              <a:picLocks noChangeAspect="1"/>
            </p:cNvPicPr>
            <p:nvPr/>
          </p:nvPicPr>
          <p:blipFill rotWithShape="1">
            <a:blip r:embed="rId4" cstate="print">
              <a:extLst>
                <a:ext uri="{28A0092B-C50C-407E-A947-70E740481C1C}">
                  <a14:useLocalDpi xmlns:a14="http://schemas.microsoft.com/office/drawing/2010/main" val="0"/>
                </a:ext>
              </a:extLst>
            </a:blip>
            <a:srcRect t="20301" b="15441"/>
            <a:stretch/>
          </p:blipFill>
          <p:spPr>
            <a:xfrm>
              <a:off x="9229441" y="2336145"/>
              <a:ext cx="972510" cy="814111"/>
            </a:xfrm>
            <a:prstGeom prst="rect">
              <a:avLst/>
            </a:prstGeom>
          </p:spPr>
        </p:pic>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17866" y="4436315"/>
              <a:ext cx="920596" cy="920596"/>
            </a:xfrm>
            <a:prstGeom prst="rect">
              <a:avLst/>
            </a:prstGeom>
          </p:spPr>
        </p:pic>
        <p:pic>
          <p:nvPicPr>
            <p:cNvPr id="14" name="Picture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429499" y="4986838"/>
              <a:ext cx="880409" cy="794814"/>
            </a:xfrm>
            <a:prstGeom prst="rect">
              <a:avLst/>
            </a:prstGeom>
          </p:spPr>
        </p:pic>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93906" y="2667590"/>
              <a:ext cx="920596" cy="920596"/>
            </a:xfrm>
            <a:prstGeom prst="rect">
              <a:avLst/>
            </a:prstGeom>
          </p:spPr>
        </p:pic>
        <p:pic>
          <p:nvPicPr>
            <p:cNvPr id="17" name="Picture 16"/>
            <p:cNvPicPr>
              <a:picLocks noChangeAspect="1"/>
            </p:cNvPicPr>
            <p:nvPr/>
          </p:nvPicPr>
          <p:blipFill rotWithShape="1">
            <a:blip r:embed="rId4" cstate="print">
              <a:extLst>
                <a:ext uri="{28A0092B-C50C-407E-A947-70E740481C1C}">
                  <a14:useLocalDpi xmlns:a14="http://schemas.microsoft.com/office/drawing/2010/main" val="0"/>
                </a:ext>
              </a:extLst>
            </a:blip>
            <a:srcRect t="20301" b="15441"/>
            <a:stretch/>
          </p:blipFill>
          <p:spPr>
            <a:xfrm>
              <a:off x="10309908" y="2540734"/>
              <a:ext cx="972510" cy="814111"/>
            </a:xfrm>
            <a:prstGeom prst="rect">
              <a:avLst/>
            </a:prstGeom>
          </p:spPr>
        </p:pic>
        <p:pic>
          <p:nvPicPr>
            <p:cNvPr id="18" name="Picture 17"/>
            <p:cNvPicPr>
              <a:picLocks noChangeAspect="1"/>
            </p:cNvPicPr>
            <p:nvPr/>
          </p:nvPicPr>
          <p:blipFill rotWithShape="1">
            <a:blip r:embed="rId4" cstate="print">
              <a:extLst>
                <a:ext uri="{28A0092B-C50C-407E-A947-70E740481C1C}">
                  <a14:useLocalDpi xmlns:a14="http://schemas.microsoft.com/office/drawing/2010/main" val="0"/>
                </a:ext>
              </a:extLst>
            </a:blip>
            <a:srcRect t="20301" b="15441"/>
            <a:stretch/>
          </p:blipFill>
          <p:spPr>
            <a:xfrm>
              <a:off x="8731698" y="3042608"/>
              <a:ext cx="972510" cy="814111"/>
            </a:xfrm>
            <a:prstGeom prst="rect">
              <a:avLst/>
            </a:prstGeom>
          </p:spPr>
        </p:pic>
        <p:pic>
          <p:nvPicPr>
            <p:cNvPr id="20" name="Picture 19"/>
            <p:cNvPicPr>
              <a:picLocks noChangeAspect="1"/>
            </p:cNvPicPr>
            <p:nvPr/>
          </p:nvPicPr>
          <p:blipFill rotWithShape="1">
            <a:blip r:embed="rId4" cstate="print">
              <a:extLst>
                <a:ext uri="{28A0092B-C50C-407E-A947-70E740481C1C}">
                  <a14:useLocalDpi xmlns:a14="http://schemas.microsoft.com/office/drawing/2010/main" val="0"/>
                </a:ext>
              </a:extLst>
            </a:blip>
            <a:srcRect t="20301" b="15441"/>
            <a:stretch/>
          </p:blipFill>
          <p:spPr>
            <a:xfrm>
              <a:off x="9567548" y="4202974"/>
              <a:ext cx="972510" cy="814111"/>
            </a:xfrm>
            <a:prstGeom prst="rect">
              <a:avLst/>
            </a:prstGeom>
          </p:spPr>
        </p:pic>
      </p:grpSp>
      <p:sp>
        <p:nvSpPr>
          <p:cNvPr id="8" name="Left-Right Arrow 7"/>
          <p:cNvSpPr/>
          <p:nvPr/>
        </p:nvSpPr>
        <p:spPr>
          <a:xfrm>
            <a:off x="1990049" y="3150256"/>
            <a:ext cx="8211902" cy="1286059"/>
          </a:xfrm>
          <a:prstGeom prst="leftRightArrow">
            <a:avLst/>
          </a:prstGeom>
          <a:gradFill flip="none" rotWithShape="1">
            <a:gsLst>
              <a:gs pos="0">
                <a:schemeClr val="accent5">
                  <a:shade val="15000"/>
                  <a:satMod val="180000"/>
                </a:schemeClr>
              </a:gs>
              <a:gs pos="50000">
                <a:schemeClr val="accent5">
                  <a:shade val="45000"/>
                  <a:satMod val="170000"/>
                </a:schemeClr>
              </a:gs>
              <a:gs pos="70000">
                <a:schemeClr val="accent5">
                  <a:tint val="99000"/>
                  <a:shade val="65000"/>
                  <a:satMod val="155000"/>
                </a:schemeClr>
              </a:gs>
              <a:gs pos="100000">
                <a:schemeClr val="accent5">
                  <a:tint val="95500"/>
                  <a:shade val="100000"/>
                  <a:satMod val="155000"/>
                </a:schemeClr>
              </a:gs>
            </a:gsLst>
            <a:lin ang="10800000" scaled="1"/>
            <a:tileRect/>
          </a:gra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nvGrpSpPr>
          <p:cNvPr id="27" name="Group 26"/>
          <p:cNvGrpSpPr/>
          <p:nvPr/>
        </p:nvGrpSpPr>
        <p:grpSpPr>
          <a:xfrm>
            <a:off x="5168208" y="2121857"/>
            <a:ext cx="1600390" cy="1286740"/>
            <a:chOff x="5168208" y="2121857"/>
            <a:chExt cx="1600390" cy="1286740"/>
          </a:xfrm>
        </p:grpSpPr>
        <p:pic>
          <p:nvPicPr>
            <p:cNvPr id="22" name="Picture 2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534285" y="2751117"/>
              <a:ext cx="986220" cy="657480"/>
            </a:xfrm>
            <a:prstGeom prst="rect">
              <a:avLst/>
            </a:prstGeom>
          </p:spPr>
        </p:pic>
        <p:pic>
          <p:nvPicPr>
            <p:cNvPr id="23" name="Picture 2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180039" y="2158711"/>
              <a:ext cx="588559" cy="547671"/>
            </a:xfrm>
            <a:prstGeom prst="rect">
              <a:avLst/>
            </a:prstGeom>
          </p:spPr>
        </p:pic>
        <p:pic>
          <p:nvPicPr>
            <p:cNvPr id="25" name="Picture 2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168208" y="2121857"/>
              <a:ext cx="607577" cy="548507"/>
            </a:xfrm>
            <a:prstGeom prst="rect">
              <a:avLst/>
            </a:prstGeom>
          </p:spPr>
        </p:pic>
        <p:pic>
          <p:nvPicPr>
            <p:cNvPr id="26" name="Picture 25"/>
            <p:cNvPicPr>
              <a:picLocks noChangeAspect="1"/>
            </p:cNvPicPr>
            <p:nvPr/>
          </p:nvPicPr>
          <p:blipFill rotWithShape="1">
            <a:blip r:embed="rId9" cstate="print">
              <a:extLst>
                <a:ext uri="{28A0092B-C50C-407E-A947-70E740481C1C}">
                  <a14:useLocalDpi xmlns:a14="http://schemas.microsoft.com/office/drawing/2010/main" val="0"/>
                </a:ext>
              </a:extLst>
            </a:blip>
            <a:srcRect t="20301" b="15441"/>
            <a:stretch/>
          </p:blipFill>
          <p:spPr>
            <a:xfrm>
              <a:off x="5719840" y="2182335"/>
              <a:ext cx="587526" cy="491832"/>
            </a:xfrm>
            <a:prstGeom prst="rect">
              <a:avLst/>
            </a:prstGeom>
          </p:spPr>
        </p:pic>
      </p:grpSp>
      <p:sp>
        <p:nvSpPr>
          <p:cNvPr id="28" name="TextBox 27"/>
          <p:cNvSpPr txBox="1"/>
          <p:nvPr/>
        </p:nvSpPr>
        <p:spPr>
          <a:xfrm>
            <a:off x="637622" y="4566330"/>
            <a:ext cx="1996191" cy="923330"/>
          </a:xfrm>
          <a:prstGeom prst="rect">
            <a:avLst/>
          </a:prstGeom>
          <a:noFill/>
        </p:spPr>
        <p:txBody>
          <a:bodyPr wrap="square" rtlCol="0">
            <a:spAutoFit/>
          </a:bodyPr>
          <a:lstStyle/>
          <a:p>
            <a:pPr algn="ctr"/>
            <a:r>
              <a:rPr lang="en-US" i="1" dirty="0"/>
              <a:t>Only prospectively collected </a:t>
            </a:r>
            <a:r>
              <a:rPr lang="en-US" i="1" dirty="0" err="1"/>
              <a:t>Honeycrisp</a:t>
            </a:r>
            <a:r>
              <a:rPr lang="en-US" i="1" dirty="0"/>
              <a:t> apples.</a:t>
            </a:r>
          </a:p>
        </p:txBody>
      </p:sp>
      <p:sp>
        <p:nvSpPr>
          <p:cNvPr id="29" name="TextBox 28"/>
          <p:cNvSpPr txBox="1"/>
          <p:nvPr/>
        </p:nvSpPr>
        <p:spPr>
          <a:xfrm>
            <a:off x="9704208" y="5727390"/>
            <a:ext cx="1996191" cy="646331"/>
          </a:xfrm>
          <a:prstGeom prst="rect">
            <a:avLst/>
          </a:prstGeom>
          <a:noFill/>
        </p:spPr>
        <p:txBody>
          <a:bodyPr wrap="square" rtlCol="0">
            <a:spAutoFit/>
          </a:bodyPr>
          <a:lstStyle/>
          <a:p>
            <a:pPr algn="ctr"/>
            <a:r>
              <a:rPr lang="en-US" i="1" dirty="0"/>
              <a:t>Mixing apples and oranges?! </a:t>
            </a:r>
          </a:p>
        </p:txBody>
      </p:sp>
      <p:sp>
        <p:nvSpPr>
          <p:cNvPr id="33" name="TextBox 32"/>
          <p:cNvSpPr txBox="1"/>
          <p:nvPr/>
        </p:nvSpPr>
        <p:spPr>
          <a:xfrm>
            <a:off x="5053959" y="4153381"/>
            <a:ext cx="1996191" cy="1200329"/>
          </a:xfrm>
          <a:prstGeom prst="rect">
            <a:avLst/>
          </a:prstGeom>
          <a:noFill/>
        </p:spPr>
        <p:txBody>
          <a:bodyPr wrap="square" rtlCol="0">
            <a:spAutoFit/>
          </a:bodyPr>
          <a:lstStyle/>
          <a:p>
            <a:pPr algn="ctr"/>
            <a:r>
              <a:rPr lang="en-US" i="1" dirty="0"/>
              <a:t>The more appropriate middle ground based on “exchangeability”:</a:t>
            </a:r>
          </a:p>
        </p:txBody>
      </p:sp>
      <p:pic>
        <p:nvPicPr>
          <p:cNvPr id="34" name="Picture 33"/>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569975" y="5379715"/>
            <a:ext cx="1205810" cy="803873"/>
          </a:xfrm>
          <a:prstGeom prst="rect">
            <a:avLst/>
          </a:prstGeom>
        </p:spPr>
      </p:pic>
      <p:sp>
        <p:nvSpPr>
          <p:cNvPr id="35" name="Equal 34"/>
          <p:cNvSpPr/>
          <p:nvPr/>
        </p:nvSpPr>
        <p:spPr>
          <a:xfrm>
            <a:off x="5734356" y="5714683"/>
            <a:ext cx="920248" cy="468905"/>
          </a:xfrm>
          <a:prstGeom prst="mathEqual">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solidFill>
                <a:schemeClr val="tx1"/>
              </a:solidFill>
            </a:endParaRPr>
          </a:p>
        </p:txBody>
      </p:sp>
      <p:pic>
        <p:nvPicPr>
          <p:cNvPr id="36" name="Picture 35"/>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6562236" y="5489660"/>
            <a:ext cx="791166" cy="714247"/>
          </a:xfrm>
          <a:prstGeom prst="rect">
            <a:avLst/>
          </a:prstGeom>
        </p:spPr>
      </p:pic>
      <p:sp>
        <p:nvSpPr>
          <p:cNvPr id="37" name="TextBox 36"/>
          <p:cNvSpPr txBox="1"/>
          <p:nvPr/>
        </p:nvSpPr>
        <p:spPr>
          <a:xfrm>
            <a:off x="7266065" y="5181486"/>
            <a:ext cx="793648" cy="1200329"/>
          </a:xfrm>
          <a:prstGeom prst="rect">
            <a:avLst/>
          </a:prstGeom>
          <a:noFill/>
        </p:spPr>
        <p:txBody>
          <a:bodyPr wrap="square" rtlCol="0">
            <a:spAutoFit/>
          </a:bodyPr>
          <a:lstStyle/>
          <a:p>
            <a:r>
              <a:rPr lang="en-US" sz="7200" dirty="0">
                <a:latin typeface="Algerian" panose="04020705040A02060702" pitchFamily="82" charset="0"/>
              </a:rPr>
              <a:t>?</a:t>
            </a:r>
          </a:p>
        </p:txBody>
      </p:sp>
      <p:sp>
        <p:nvSpPr>
          <p:cNvPr id="3" name="TextBox 2">
            <a:extLst>
              <a:ext uri="{FF2B5EF4-FFF2-40B4-BE49-F238E27FC236}">
                <a16:creationId xmlns:a16="http://schemas.microsoft.com/office/drawing/2014/main" id="{7CAC85BF-E571-4D53-B3F2-0463AD735796}"/>
              </a:ext>
            </a:extLst>
          </p:cNvPr>
          <p:cNvSpPr txBox="1"/>
          <p:nvPr/>
        </p:nvSpPr>
        <p:spPr>
          <a:xfrm>
            <a:off x="540671" y="2302277"/>
            <a:ext cx="2202889" cy="646331"/>
          </a:xfrm>
          <a:prstGeom prst="rect">
            <a:avLst/>
          </a:prstGeom>
          <a:noFill/>
        </p:spPr>
        <p:txBody>
          <a:bodyPr wrap="square" rtlCol="0">
            <a:spAutoFit/>
          </a:bodyPr>
          <a:lstStyle/>
          <a:p>
            <a:pPr algn="ctr"/>
            <a:r>
              <a:rPr lang="en-US" sz="3600" b="1" u="sng" dirty="0">
                <a:solidFill>
                  <a:srgbClr val="00B050"/>
                </a:solidFill>
              </a:rPr>
              <a:t>SEPARATE</a:t>
            </a:r>
          </a:p>
        </p:txBody>
      </p:sp>
      <p:sp>
        <p:nvSpPr>
          <p:cNvPr id="31" name="TextBox 30">
            <a:extLst>
              <a:ext uri="{FF2B5EF4-FFF2-40B4-BE49-F238E27FC236}">
                <a16:creationId xmlns:a16="http://schemas.microsoft.com/office/drawing/2014/main" id="{691B102A-60B7-4578-B379-12DC1B112091}"/>
              </a:ext>
            </a:extLst>
          </p:cNvPr>
          <p:cNvSpPr txBox="1"/>
          <p:nvPr/>
        </p:nvSpPr>
        <p:spPr>
          <a:xfrm>
            <a:off x="8731698" y="1644270"/>
            <a:ext cx="3355440" cy="646331"/>
          </a:xfrm>
          <a:prstGeom prst="rect">
            <a:avLst/>
          </a:prstGeom>
          <a:noFill/>
        </p:spPr>
        <p:txBody>
          <a:bodyPr wrap="square" rtlCol="0">
            <a:spAutoFit/>
          </a:bodyPr>
          <a:lstStyle/>
          <a:p>
            <a:pPr algn="ctr"/>
            <a:r>
              <a:rPr lang="en-US" sz="3600" b="1" u="sng" dirty="0">
                <a:solidFill>
                  <a:srgbClr val="00B050"/>
                </a:solidFill>
              </a:rPr>
              <a:t>NAÏVE POOLING</a:t>
            </a:r>
          </a:p>
        </p:txBody>
      </p:sp>
      <p:sp>
        <p:nvSpPr>
          <p:cNvPr id="38" name="TextBox 37">
            <a:extLst>
              <a:ext uri="{FF2B5EF4-FFF2-40B4-BE49-F238E27FC236}">
                <a16:creationId xmlns:a16="http://schemas.microsoft.com/office/drawing/2014/main" id="{D68AB40E-8ACF-415C-97DF-92AE285297A8}"/>
              </a:ext>
            </a:extLst>
          </p:cNvPr>
          <p:cNvSpPr txBox="1"/>
          <p:nvPr/>
        </p:nvSpPr>
        <p:spPr>
          <a:xfrm>
            <a:off x="3712256" y="1530621"/>
            <a:ext cx="4599411" cy="646331"/>
          </a:xfrm>
          <a:prstGeom prst="rect">
            <a:avLst/>
          </a:prstGeom>
          <a:noFill/>
        </p:spPr>
        <p:txBody>
          <a:bodyPr wrap="square" rtlCol="0">
            <a:spAutoFit/>
          </a:bodyPr>
          <a:lstStyle/>
          <a:p>
            <a:pPr algn="ctr"/>
            <a:r>
              <a:rPr lang="en-US" sz="3600" b="1" u="sng" dirty="0">
                <a:solidFill>
                  <a:srgbClr val="00B050"/>
                </a:solidFill>
              </a:rPr>
              <a:t>THE MIDDLE GROUND</a:t>
            </a:r>
          </a:p>
        </p:txBody>
      </p:sp>
    </p:spTree>
    <p:extLst>
      <p:ext uri="{BB962C8B-B14F-4D97-AF65-F5344CB8AC3E}">
        <p14:creationId xmlns:p14="http://schemas.microsoft.com/office/powerpoint/2010/main" val="86480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5"/>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P spid="33" grpId="0"/>
      <p:bldP spid="35" grpId="0" animBg="1"/>
      <p:bldP spid="37" grpId="0"/>
      <p:bldP spid="3" grpId="0"/>
      <p:bldP spid="31" grpId="0"/>
      <p:bldP spid="38"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34C22-D280-4191-8D05-8DC00F765F9D}"/>
              </a:ext>
            </a:extLst>
          </p:cNvPr>
          <p:cNvSpPr>
            <a:spLocks noGrp="1"/>
          </p:cNvSpPr>
          <p:nvPr>
            <p:ph type="title"/>
          </p:nvPr>
        </p:nvSpPr>
        <p:spPr/>
        <p:txBody>
          <a:bodyPr/>
          <a:lstStyle/>
          <a:p>
            <a:r>
              <a:rPr lang="en-US" dirty="0"/>
              <a:t>MAP Approach</a:t>
            </a:r>
          </a:p>
        </p:txBody>
      </p:sp>
      <p:sp>
        <p:nvSpPr>
          <p:cNvPr id="3" name="Content Placeholder 2">
            <a:extLst>
              <a:ext uri="{FF2B5EF4-FFF2-40B4-BE49-F238E27FC236}">
                <a16:creationId xmlns:a16="http://schemas.microsoft.com/office/drawing/2014/main" id="{64D08453-43F7-4C76-B7FA-213660F64C37}"/>
              </a:ext>
            </a:extLst>
          </p:cNvPr>
          <p:cNvSpPr>
            <a:spLocks noGrp="1"/>
          </p:cNvSpPr>
          <p:nvPr>
            <p:ph idx="1"/>
          </p:nvPr>
        </p:nvSpPr>
        <p:spPr/>
        <p:txBody>
          <a:bodyPr>
            <a:normAutofit/>
          </a:bodyPr>
          <a:lstStyle/>
          <a:p>
            <a:r>
              <a:rPr lang="en-US" dirty="0"/>
              <a:t>Proposed by Neuenschwander et al. (2010)</a:t>
            </a:r>
          </a:p>
          <a:p>
            <a:endParaRPr lang="en-US" dirty="0"/>
          </a:p>
          <a:p>
            <a:endParaRPr lang="en-US" dirty="0"/>
          </a:p>
          <a:p>
            <a:endParaRPr lang="en-US" dirty="0"/>
          </a:p>
          <a:p>
            <a:endParaRPr lang="en-US" dirty="0"/>
          </a:p>
          <a:p>
            <a:endParaRPr lang="en-US" dirty="0"/>
          </a:p>
          <a:p>
            <a:r>
              <a:rPr lang="en-US" dirty="0"/>
              <a:t>Motivating by meta-analytic techniques and methods</a:t>
            </a:r>
          </a:p>
        </p:txBody>
      </p:sp>
      <p:sp>
        <p:nvSpPr>
          <p:cNvPr id="4" name="Slide Number Placeholder 3">
            <a:extLst>
              <a:ext uri="{FF2B5EF4-FFF2-40B4-BE49-F238E27FC236}">
                <a16:creationId xmlns:a16="http://schemas.microsoft.com/office/drawing/2014/main" id="{86275E87-36E8-4D17-A86A-154A35112811}"/>
              </a:ext>
            </a:extLst>
          </p:cNvPr>
          <p:cNvSpPr>
            <a:spLocks noGrp="1"/>
          </p:cNvSpPr>
          <p:nvPr>
            <p:ph type="sldNum" sz="quarter" idx="12"/>
          </p:nvPr>
        </p:nvSpPr>
        <p:spPr/>
        <p:txBody>
          <a:bodyPr/>
          <a:lstStyle/>
          <a:p>
            <a:fld id="{260BABFF-207A-4E17-BB6B-068052E132E0}" type="slidenum">
              <a:rPr lang="en-US" smtClean="0"/>
              <a:pPr/>
              <a:t>40</a:t>
            </a:fld>
            <a:endParaRPr lang="en-US"/>
          </a:p>
        </p:txBody>
      </p:sp>
      <p:pic>
        <p:nvPicPr>
          <p:cNvPr id="5" name="Picture 4">
            <a:extLst>
              <a:ext uri="{FF2B5EF4-FFF2-40B4-BE49-F238E27FC236}">
                <a16:creationId xmlns:a16="http://schemas.microsoft.com/office/drawing/2014/main" id="{3B5BBCE3-6297-4630-965E-A01110038C22}"/>
              </a:ext>
            </a:extLst>
          </p:cNvPr>
          <p:cNvPicPr>
            <a:picLocks noChangeAspect="1"/>
          </p:cNvPicPr>
          <p:nvPr/>
        </p:nvPicPr>
        <p:blipFill rotWithShape="1">
          <a:blip r:embed="rId2"/>
          <a:srcRect t="4882" b="8418"/>
          <a:stretch/>
        </p:blipFill>
        <p:spPr>
          <a:xfrm>
            <a:off x="1204948" y="2701158"/>
            <a:ext cx="6915150" cy="2312275"/>
          </a:xfrm>
          <a:prstGeom prst="rect">
            <a:avLst/>
          </a:prstGeom>
        </p:spPr>
      </p:pic>
    </p:spTree>
    <p:extLst>
      <p:ext uri="{BB962C8B-B14F-4D97-AF65-F5344CB8AC3E}">
        <p14:creationId xmlns:p14="http://schemas.microsoft.com/office/powerpoint/2010/main" val="109878552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463F1-62B2-45C7-ADDF-0A0C2228C101}"/>
              </a:ext>
            </a:extLst>
          </p:cNvPr>
          <p:cNvSpPr>
            <a:spLocks noGrp="1"/>
          </p:cNvSpPr>
          <p:nvPr>
            <p:ph type="title"/>
          </p:nvPr>
        </p:nvSpPr>
        <p:spPr/>
        <p:txBody>
          <a:bodyPr/>
          <a:lstStyle/>
          <a:p>
            <a:r>
              <a:rPr lang="en-US" dirty="0"/>
              <a:t>MAP Details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F24BCBE-8C04-4144-8274-7B16150B4B1E}"/>
                  </a:ext>
                </a:extLst>
              </p:cNvPr>
              <p:cNvSpPr>
                <a:spLocks noGrp="1"/>
              </p:cNvSpPr>
              <p:nvPr>
                <p:ph idx="1"/>
              </p:nvPr>
            </p:nvSpPr>
            <p:spPr/>
            <p:txBody>
              <a:bodyPr>
                <a:normAutofit lnSpcReduction="10000"/>
              </a:bodyPr>
              <a:lstStyle/>
              <a:p>
                <a:r>
                  <a:rPr lang="en-US" dirty="0"/>
                  <a:t>Assumes that the model parameters of all trials are exchangeable, but a single outcome parameter is included that differs between trials and provides study-specific (</a:t>
                </a:r>
                <a14:m>
                  <m:oMath xmlns:m="http://schemas.openxmlformats.org/officeDocument/2006/math">
                    <m:r>
                      <a:rPr lang="en-US" b="0" i="1" smtClean="0">
                        <a:latin typeface="Cambria Math" panose="02040503050406030204" pitchFamily="18" charset="0"/>
                      </a:rPr>
                      <m:t>𝑘</m:t>
                    </m:r>
                  </m:oMath>
                </a14:m>
                <a:r>
                  <a:rPr lang="en-US" dirty="0"/>
                  <a:t>) estimation:</a:t>
                </a:r>
              </a:p>
              <a:p>
                <a:pPr marL="0" indent="0">
                  <a:buNone/>
                </a:pPr>
                <a:endParaRPr lang="en-US" sz="1100" dirty="0"/>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𝑘</m:t>
                                  </m:r>
                                </m:sub>
                              </m:sSub>
                            </m:sub>
                          </m:sSub>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𝜇</m:t>
                          </m:r>
                        </m:e>
                        <m:sub>
                          <m:r>
                            <a:rPr lang="en-US" b="0" i="1" smtClean="0">
                              <a:latin typeface="Cambria Math" panose="02040503050406030204" pitchFamily="18" charset="0"/>
                            </a:rPr>
                            <m:t>𝜃</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𝜂</m:t>
                          </m:r>
                        </m:e>
                        <m:sub>
                          <m:r>
                            <a:rPr lang="en-US" b="0" i="1" smtClean="0">
                              <a:latin typeface="Cambria Math" panose="02040503050406030204" pitchFamily="18" charset="0"/>
                            </a:rPr>
                            <m:t>𝑘</m:t>
                          </m:r>
                        </m:sub>
                      </m:sSub>
                    </m:oMath>
                  </m:oMathPara>
                </a14:m>
                <a:endParaRPr lang="en-US" b="0" dirty="0"/>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𝐷</m:t>
                              </m:r>
                            </m:sub>
                          </m:sSub>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𝜇</m:t>
                          </m:r>
                        </m:e>
                        <m:sub>
                          <m:r>
                            <a:rPr lang="en-US" b="0" i="1" smtClean="0">
                              <a:latin typeface="Cambria Math" panose="02040503050406030204" pitchFamily="18" charset="0"/>
                            </a:rPr>
                            <m:t>𝜃</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𝜂</m:t>
                          </m:r>
                        </m:e>
                        <m:sub>
                          <m:r>
                            <a:rPr lang="en-US" b="0" i="1" smtClean="0">
                              <a:latin typeface="Cambria Math" panose="02040503050406030204" pitchFamily="18" charset="0"/>
                            </a:rPr>
                            <m:t>𝐾</m:t>
                          </m:r>
                          <m:r>
                            <a:rPr lang="en-US" b="0" i="1" smtClean="0">
                              <a:latin typeface="Cambria Math" panose="02040503050406030204" pitchFamily="18" charset="0"/>
                            </a:rPr>
                            <m:t>+1</m:t>
                          </m:r>
                        </m:sub>
                      </m:sSub>
                    </m:oMath>
                  </m:oMathPara>
                </a14:m>
                <a:endParaRPr lang="en-US" dirty="0"/>
              </a:p>
              <a:p>
                <a:endParaRPr lang="en-US" sz="1100" b="0" i="1" dirty="0">
                  <a:latin typeface="Cambria Math" panose="02040503050406030204" pitchFamily="18" charset="0"/>
                </a:endParaRPr>
              </a:p>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𝜃</m:t>
                        </m:r>
                      </m:e>
                      <m:sub>
                        <m:sSub>
                          <m:sSubPr>
                            <m:ctrlPr>
                              <a:rPr lang="en-US" i="1">
                                <a:latin typeface="Cambria Math" panose="02040503050406030204" pitchFamily="18" charset="0"/>
                              </a:rPr>
                            </m:ctrlPr>
                          </m:sSubPr>
                          <m:e>
                            <m:r>
                              <a:rPr lang="en-US" i="1">
                                <a:latin typeface="Cambria Math" panose="02040503050406030204" pitchFamily="18" charset="0"/>
                              </a:rPr>
                              <m:t>𝐶</m:t>
                            </m:r>
                          </m:e>
                          <m:sub>
                            <m:sSub>
                              <m:sSubPr>
                                <m:ctrlPr>
                                  <a:rPr lang="en-US" i="1">
                                    <a:latin typeface="Cambria Math" panose="02040503050406030204" pitchFamily="18" charset="0"/>
                                  </a:rPr>
                                </m:ctrlPr>
                              </m:sSubPr>
                              <m:e>
                                <m:r>
                                  <a:rPr lang="en-US" i="1">
                                    <a:latin typeface="Cambria Math" panose="02040503050406030204" pitchFamily="18" charset="0"/>
                                  </a:rPr>
                                  <m:t>𝐻</m:t>
                                </m:r>
                              </m:e>
                              <m:sub>
                                <m:r>
                                  <a:rPr lang="en-US" i="1">
                                    <a:latin typeface="Cambria Math" panose="02040503050406030204" pitchFamily="18" charset="0"/>
                                  </a:rPr>
                                  <m:t>𝑘</m:t>
                                </m:r>
                              </m:sub>
                            </m:sSub>
                          </m:sub>
                        </m:sSub>
                      </m:sub>
                    </m:sSub>
                  </m:oMath>
                </a14:m>
                <a:r>
                  <a:rPr lang="en-US" b="0" dirty="0">
                    <a:latin typeface="Cambria Math" panose="02040503050406030204" pitchFamily="18" charset="0"/>
                  </a:rPr>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𝜃</m:t>
                        </m:r>
                      </m:e>
                      <m:sub>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𝐷</m:t>
                            </m:r>
                          </m:sub>
                        </m:sSub>
                      </m:sub>
                    </m:sSub>
                  </m:oMath>
                </a14:m>
                <a:r>
                  <a:rPr lang="en-US" dirty="0"/>
                  <a:t>: outcome parameter for </a:t>
                </a:r>
                <a:r>
                  <a:rPr lang="en-US" i="1" dirty="0"/>
                  <a:t>k</a:t>
                </a:r>
                <a:r>
                  <a:rPr lang="en-US" baseline="30000" dirty="0"/>
                  <a:t>th</a:t>
                </a:r>
                <a:r>
                  <a:rPr lang="en-US" baseline="-25000" dirty="0"/>
                  <a:t> </a:t>
                </a:r>
                <a:r>
                  <a:rPr lang="en-US" dirty="0"/>
                  <a:t>historic trial and current control arm</a:t>
                </a:r>
                <a:endParaRPr lang="en-US" b="0" dirty="0">
                  <a:latin typeface="Cambria Math" panose="02040503050406030204" pitchFamily="18" charset="0"/>
                </a:endParaRPr>
              </a:p>
              <a:p>
                <a14:m>
                  <m:oMath xmlns:m="http://schemas.openxmlformats.org/officeDocument/2006/math">
                    <m:r>
                      <a:rPr lang="en-US" b="0" i="1" smtClean="0">
                        <a:latin typeface="Cambria Math" panose="02040503050406030204" pitchFamily="18" charset="0"/>
                      </a:rPr>
                      <m:t>𝑘</m:t>
                    </m:r>
                    <m:r>
                      <a:rPr lang="en-US" b="0" i="1" smtClean="0">
                        <a:latin typeface="Cambria Math" panose="02040503050406030204" pitchFamily="18" charset="0"/>
                      </a:rPr>
                      <m:t>=1,…,</m:t>
                    </m:r>
                    <m:r>
                      <a:rPr lang="en-US" b="0" i="1" smtClean="0">
                        <a:latin typeface="Cambria Math" panose="02040503050406030204" pitchFamily="18" charset="0"/>
                      </a:rPr>
                      <m:t>𝐾</m:t>
                    </m:r>
                  </m:oMath>
                </a14:m>
                <a:r>
                  <a:rPr lang="en-US" dirty="0"/>
                  <a:t> (number of historic studies)</a:t>
                </a:r>
              </a:p>
            </p:txBody>
          </p:sp>
        </mc:Choice>
        <mc:Fallback xmlns="">
          <p:sp>
            <p:nvSpPr>
              <p:cNvPr id="3" name="Content Placeholder 2">
                <a:extLst>
                  <a:ext uri="{FF2B5EF4-FFF2-40B4-BE49-F238E27FC236}">
                    <a16:creationId xmlns:a16="http://schemas.microsoft.com/office/drawing/2014/main" id="{FF24BCBE-8C04-4144-8274-7B16150B4B1E}"/>
                  </a:ext>
                </a:extLst>
              </p:cNvPr>
              <p:cNvSpPr>
                <a:spLocks noGrp="1" noRot="1" noChangeAspect="1" noMove="1" noResize="1" noEditPoints="1" noAdjustHandles="1" noChangeArrowheads="1" noChangeShapeType="1" noTextEdit="1"/>
              </p:cNvSpPr>
              <p:nvPr>
                <p:ph idx="1"/>
              </p:nvPr>
            </p:nvSpPr>
            <p:spPr>
              <a:blipFill>
                <a:blip r:embed="rId2"/>
                <a:stretch>
                  <a:fillRect l="-1043" t="-3303" r="-1913" b="-60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C34EABAE-3B11-4E04-AC81-B0B9E5376C81}"/>
              </a:ext>
            </a:extLst>
          </p:cNvPr>
          <p:cNvSpPr>
            <a:spLocks noGrp="1"/>
          </p:cNvSpPr>
          <p:nvPr>
            <p:ph type="sldNum" sz="quarter" idx="12"/>
          </p:nvPr>
        </p:nvSpPr>
        <p:spPr/>
        <p:txBody>
          <a:bodyPr/>
          <a:lstStyle/>
          <a:p>
            <a:fld id="{260BABFF-207A-4E17-BB6B-068052E132E0}" type="slidenum">
              <a:rPr lang="en-US" smtClean="0"/>
              <a:pPr/>
              <a:t>41</a:t>
            </a:fld>
            <a:endParaRPr lang="en-US"/>
          </a:p>
        </p:txBody>
      </p:sp>
    </p:spTree>
    <p:extLst>
      <p:ext uri="{BB962C8B-B14F-4D97-AF65-F5344CB8AC3E}">
        <p14:creationId xmlns:p14="http://schemas.microsoft.com/office/powerpoint/2010/main" val="2675508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463F1-62B2-45C7-ADDF-0A0C2228C101}"/>
              </a:ext>
            </a:extLst>
          </p:cNvPr>
          <p:cNvSpPr>
            <a:spLocks noGrp="1"/>
          </p:cNvSpPr>
          <p:nvPr>
            <p:ph type="title"/>
          </p:nvPr>
        </p:nvSpPr>
        <p:spPr/>
        <p:txBody>
          <a:bodyPr/>
          <a:lstStyle/>
          <a:p>
            <a:r>
              <a:rPr lang="en-US" dirty="0"/>
              <a:t>MAP Details cont.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F24BCBE-8C04-4144-8274-7B16150B4B1E}"/>
                  </a:ext>
                </a:extLst>
              </p:cNvPr>
              <p:cNvSpPr>
                <a:spLocks noGrp="1"/>
              </p:cNvSpPr>
              <p:nvPr>
                <p:ph idx="1"/>
              </p:nvPr>
            </p:nvSpPr>
            <p:spPr/>
            <p:txBody>
              <a:bodyPr/>
              <a:lstStyle/>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𝜃</m:t>
                          </m:r>
                        </m:e>
                        <m:sub>
                          <m:sSub>
                            <m:sSubPr>
                              <m:ctrlPr>
                                <a:rPr lang="en-US" i="1">
                                  <a:latin typeface="Cambria Math" panose="02040503050406030204" pitchFamily="18" charset="0"/>
                                </a:rPr>
                              </m:ctrlPr>
                            </m:sSubPr>
                            <m:e>
                              <m:r>
                                <a:rPr lang="en-US" i="1">
                                  <a:latin typeface="Cambria Math" panose="02040503050406030204" pitchFamily="18" charset="0"/>
                                </a:rPr>
                                <m:t>𝐶</m:t>
                              </m:r>
                            </m:e>
                            <m:sub>
                              <m:sSub>
                                <m:sSubPr>
                                  <m:ctrlPr>
                                    <a:rPr lang="en-US" i="1">
                                      <a:latin typeface="Cambria Math" panose="02040503050406030204" pitchFamily="18" charset="0"/>
                                    </a:rPr>
                                  </m:ctrlPr>
                                </m:sSubPr>
                                <m:e>
                                  <m:r>
                                    <a:rPr lang="en-US" i="1">
                                      <a:latin typeface="Cambria Math" panose="02040503050406030204" pitchFamily="18" charset="0"/>
                                    </a:rPr>
                                    <m:t>𝐻</m:t>
                                  </m:r>
                                </m:e>
                                <m:sub>
                                  <m:r>
                                    <a:rPr lang="en-US" i="1">
                                      <a:latin typeface="Cambria Math" panose="02040503050406030204" pitchFamily="18" charset="0"/>
                                    </a:rPr>
                                    <m:t>𝑘</m:t>
                                  </m:r>
                                </m:sub>
                              </m:sSub>
                            </m:sub>
                          </m:sSub>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𝜃</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𝜂</m:t>
                          </m:r>
                        </m:e>
                        <m:sub>
                          <m:r>
                            <a:rPr lang="en-US" i="1">
                              <a:latin typeface="Cambria Math" panose="02040503050406030204" pitchFamily="18" charset="0"/>
                            </a:rPr>
                            <m:t>𝑘</m:t>
                          </m:r>
                        </m:sub>
                      </m:sSub>
                    </m:oMath>
                  </m:oMathPara>
                </a14:m>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𝜃</m:t>
                          </m:r>
                        </m:e>
                        <m:sub>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𝐷</m:t>
                              </m:r>
                            </m:sub>
                          </m:sSub>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𝜃</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𝜂</m:t>
                          </m:r>
                        </m:e>
                        <m:sub>
                          <m:r>
                            <a:rPr lang="en-US" i="1">
                              <a:latin typeface="Cambria Math" panose="02040503050406030204" pitchFamily="18" charset="0"/>
                            </a:rPr>
                            <m:t>𝐾</m:t>
                          </m:r>
                          <m:r>
                            <a:rPr lang="en-US" i="1">
                              <a:latin typeface="Cambria Math" panose="02040503050406030204" pitchFamily="18" charset="0"/>
                            </a:rPr>
                            <m:t>+1</m:t>
                          </m:r>
                        </m:sub>
                      </m:sSub>
                    </m:oMath>
                  </m:oMathPara>
                </a14:m>
                <a:endParaRPr lang="en-US" dirty="0"/>
              </a:p>
              <a:p>
                <a:endParaRPr lang="en-US" sz="1000" b="0" i="1" dirty="0">
                  <a:latin typeface="Cambria Math" panose="02040503050406030204" pitchFamily="18" charset="0"/>
                </a:endParaRPr>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𝜇</m:t>
                        </m:r>
                      </m:e>
                      <m:sub>
                        <m:r>
                          <a:rPr lang="en-US" b="0" i="1" smtClean="0">
                            <a:latin typeface="Cambria Math" panose="02040503050406030204" pitchFamily="18" charset="0"/>
                          </a:rPr>
                          <m:t>𝜃</m:t>
                        </m:r>
                      </m:sub>
                    </m:sSub>
                  </m:oMath>
                </a14:m>
                <a:r>
                  <a:rPr lang="en-US" dirty="0"/>
                  <a:t>: population mean of these parameters</a:t>
                </a:r>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𝜂</m:t>
                        </m:r>
                      </m:e>
                      <m:sub>
                        <m:r>
                          <a:rPr lang="en-US" b="0" i="1" smtClean="0">
                            <a:latin typeface="Cambria Math" panose="02040503050406030204" pitchFamily="18" charset="0"/>
                          </a:rPr>
                          <m:t>𝑘</m:t>
                        </m:r>
                      </m:sub>
                    </m:sSub>
                  </m:oMath>
                </a14:m>
                <a:r>
                  <a:rPr lang="en-US" dirty="0"/>
                  <a:t>: a normally distributed error term where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𝜂</m:t>
                        </m:r>
                      </m:e>
                      <m:sub>
                        <m:r>
                          <a:rPr lang="en-US" b="0" i="1" smtClean="0">
                            <a:latin typeface="Cambria Math" panose="02040503050406030204" pitchFamily="18" charset="0"/>
                          </a:rPr>
                          <m:t>𝑘</m:t>
                        </m:r>
                      </m:sub>
                    </m:sSub>
                    <m:r>
                      <a:rPr lang="en-US" b="0" i="1" smtClean="0">
                        <a:latin typeface="Cambria Math" panose="02040503050406030204" pitchFamily="18" charset="0"/>
                      </a:rPr>
                      <m:t>∼</m:t>
                    </m:r>
                    <m:r>
                      <a:rPr lang="en-US" b="0" i="1" smtClean="0">
                        <a:latin typeface="Cambria Math" panose="02040503050406030204" pitchFamily="18" charset="0"/>
                      </a:rPr>
                      <m:t>𝑁</m:t>
                    </m:r>
                    <m:d>
                      <m:dPr>
                        <m:ctrlPr>
                          <a:rPr lang="en-US" b="0" i="1" smtClean="0">
                            <a:latin typeface="Cambria Math" panose="02040503050406030204" pitchFamily="18" charset="0"/>
                          </a:rPr>
                        </m:ctrlPr>
                      </m:dPr>
                      <m:e>
                        <m:r>
                          <a:rPr lang="en-US" b="0" i="1" smtClean="0">
                            <a:latin typeface="Cambria Math" panose="02040503050406030204" pitchFamily="18" charset="0"/>
                          </a:rPr>
                          <m:t>0,</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𝜎</m:t>
                            </m:r>
                          </m:e>
                          <m:sub>
                            <m:r>
                              <a:rPr lang="en-US" b="0" i="1" smtClean="0">
                                <a:latin typeface="Cambria Math" panose="02040503050406030204" pitchFamily="18" charset="0"/>
                              </a:rPr>
                              <m:t>𝜂</m:t>
                            </m:r>
                          </m:sub>
                          <m:sup>
                            <m:r>
                              <a:rPr lang="en-US" b="0" i="1" smtClean="0">
                                <a:latin typeface="Cambria Math" panose="02040503050406030204" pitchFamily="18" charset="0"/>
                              </a:rPr>
                              <m:t>2</m:t>
                            </m:r>
                          </m:sup>
                        </m:sSubSup>
                      </m:e>
                    </m:d>
                  </m:oMath>
                </a14:m>
                <a:endParaRPr lang="en-US" dirty="0"/>
              </a:p>
            </p:txBody>
          </p:sp>
        </mc:Choice>
        <mc:Fallback xmlns="">
          <p:sp>
            <p:nvSpPr>
              <p:cNvPr id="3" name="Content Placeholder 2">
                <a:extLst>
                  <a:ext uri="{FF2B5EF4-FFF2-40B4-BE49-F238E27FC236}">
                    <a16:creationId xmlns:a16="http://schemas.microsoft.com/office/drawing/2014/main" id="{FF24BCBE-8C04-4144-8274-7B16150B4B1E}"/>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C34EABAE-3B11-4E04-AC81-B0B9E5376C81}"/>
              </a:ext>
            </a:extLst>
          </p:cNvPr>
          <p:cNvSpPr>
            <a:spLocks noGrp="1"/>
          </p:cNvSpPr>
          <p:nvPr>
            <p:ph type="sldNum" sz="quarter" idx="12"/>
          </p:nvPr>
        </p:nvSpPr>
        <p:spPr/>
        <p:txBody>
          <a:bodyPr/>
          <a:lstStyle/>
          <a:p>
            <a:fld id="{260BABFF-207A-4E17-BB6B-068052E132E0}" type="slidenum">
              <a:rPr lang="en-US" smtClean="0"/>
              <a:pPr/>
              <a:t>42</a:t>
            </a:fld>
            <a:endParaRPr lang="en-US"/>
          </a:p>
        </p:txBody>
      </p:sp>
    </p:spTree>
    <p:extLst>
      <p:ext uri="{BB962C8B-B14F-4D97-AF65-F5344CB8AC3E}">
        <p14:creationId xmlns:p14="http://schemas.microsoft.com/office/powerpoint/2010/main" val="120117125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463F1-62B2-45C7-ADDF-0A0C2228C101}"/>
              </a:ext>
            </a:extLst>
          </p:cNvPr>
          <p:cNvSpPr>
            <a:spLocks noGrp="1"/>
          </p:cNvSpPr>
          <p:nvPr>
            <p:ph type="title"/>
          </p:nvPr>
        </p:nvSpPr>
        <p:spPr/>
        <p:txBody>
          <a:bodyPr/>
          <a:lstStyle/>
          <a:p>
            <a:r>
              <a:rPr lang="en-US" dirty="0"/>
              <a:t>MAP Difference with Meta-Analysis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F24BCBE-8C04-4144-8274-7B16150B4B1E}"/>
                  </a:ext>
                </a:extLst>
              </p:cNvPr>
              <p:cNvSpPr>
                <a:spLocks noGrp="1"/>
              </p:cNvSpPr>
              <p:nvPr>
                <p:ph idx="1"/>
              </p:nvPr>
            </p:nvSpPr>
            <p:spPr>
              <a:xfrm>
                <a:off x="838200" y="2116393"/>
                <a:ext cx="10515600" cy="4463083"/>
              </a:xfrm>
            </p:spPr>
            <p:txBody>
              <a:bodyPr>
                <a:normAutofit/>
              </a:bodyPr>
              <a:lstStyle/>
              <a:p>
                <a:r>
                  <a:rPr lang="en-US" dirty="0"/>
                  <a:t>A typical meta-analysis attempts to estimate the overall mean outcome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𝜇</m:t>
                        </m:r>
                      </m:e>
                      <m:sub>
                        <m:r>
                          <a:rPr lang="en-US" b="0" i="1" smtClean="0">
                            <a:latin typeface="Cambria Math" panose="02040503050406030204" pitchFamily="18" charset="0"/>
                          </a:rPr>
                          <m:t>𝜃</m:t>
                        </m:r>
                      </m:sub>
                    </m:sSub>
                  </m:oMath>
                </a14:m>
                <a:r>
                  <a:rPr lang="en-US" dirty="0"/>
                  <a:t>)</a:t>
                </a:r>
              </a:p>
              <a:p>
                <a:r>
                  <a:rPr lang="en-US" dirty="0"/>
                  <a:t>The MAP approach aims to predict the current trial outcome instead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𝐷</m:t>
                            </m:r>
                          </m:sub>
                        </m:sSub>
                      </m:sub>
                    </m:sSub>
                  </m:oMath>
                </a14:m>
                <a:r>
                  <a:rPr lang="en-US" dirty="0"/>
                  <a:t>)</a:t>
                </a:r>
              </a:p>
              <a:p>
                <a:r>
                  <a:rPr lang="en-US" dirty="0"/>
                  <a:t>The important consideration here is how we estimate the between-study variance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𝜎</m:t>
                        </m:r>
                      </m:e>
                      <m:sub>
                        <m:r>
                          <a:rPr lang="en-US" b="0" i="1" smtClean="0">
                            <a:latin typeface="Cambria Math" panose="02040503050406030204" pitchFamily="18" charset="0"/>
                          </a:rPr>
                          <m:t>𝜂</m:t>
                        </m:r>
                      </m:sub>
                      <m:sup>
                        <m:r>
                          <a:rPr lang="en-US" b="0" i="1" smtClean="0">
                            <a:latin typeface="Cambria Math" panose="02040503050406030204" pitchFamily="18" charset="0"/>
                          </a:rPr>
                          <m:t>2</m:t>
                        </m:r>
                      </m:sup>
                    </m:sSubSup>
                  </m:oMath>
                </a14:m>
                <a:r>
                  <a:rPr lang="en-US" dirty="0"/>
                  <a:t>)</a:t>
                </a:r>
              </a:p>
              <a:p>
                <a:r>
                  <a:rPr lang="en-US" dirty="0"/>
                  <a:t>Research has noted the prior choice for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𝜎</m:t>
                        </m:r>
                      </m:e>
                      <m:sub>
                        <m:r>
                          <a:rPr lang="en-US" i="1">
                            <a:latin typeface="Cambria Math" panose="02040503050406030204" pitchFamily="18" charset="0"/>
                          </a:rPr>
                          <m:t>𝜂</m:t>
                        </m:r>
                      </m:sub>
                      <m:sup>
                        <m:r>
                          <a:rPr lang="en-US" i="1">
                            <a:latin typeface="Cambria Math" panose="02040503050406030204" pitchFamily="18" charset="0"/>
                          </a:rPr>
                          <m:t>2</m:t>
                        </m:r>
                      </m:sup>
                    </m:sSubSup>
                  </m:oMath>
                </a14:m>
                <a:r>
                  <a:rPr lang="en-US" dirty="0"/>
                  <a:t> (i.e., </a:t>
                </a:r>
                <a14:m>
                  <m:oMath xmlns:m="http://schemas.openxmlformats.org/officeDocument/2006/math">
                    <m:r>
                      <a:rPr lang="en-US" b="0" i="1" smtClean="0">
                        <a:latin typeface="Cambria Math" panose="02040503050406030204" pitchFamily="18" charset="0"/>
                      </a:rPr>
                      <m:t>𝜋</m:t>
                    </m:r>
                    <m:d>
                      <m:dPr>
                        <m:ctrlPr>
                          <a:rPr lang="en-US" b="0" i="1" smtClean="0">
                            <a:latin typeface="Cambria Math" panose="02040503050406030204" pitchFamily="18" charset="0"/>
                          </a:rPr>
                        </m:ctrlPr>
                      </m:dPr>
                      <m:e>
                        <m:sSubSup>
                          <m:sSubSupPr>
                            <m:ctrlPr>
                              <a:rPr lang="en-US" i="1">
                                <a:latin typeface="Cambria Math" panose="02040503050406030204" pitchFamily="18" charset="0"/>
                              </a:rPr>
                            </m:ctrlPr>
                          </m:sSubSupPr>
                          <m:e>
                            <m:r>
                              <a:rPr lang="en-US" i="1">
                                <a:latin typeface="Cambria Math" panose="02040503050406030204" pitchFamily="18" charset="0"/>
                              </a:rPr>
                              <m:t>𝜎</m:t>
                            </m:r>
                          </m:e>
                          <m:sub>
                            <m:r>
                              <a:rPr lang="en-US" i="1">
                                <a:latin typeface="Cambria Math" panose="02040503050406030204" pitchFamily="18" charset="0"/>
                              </a:rPr>
                              <m:t>𝜂</m:t>
                            </m:r>
                          </m:sub>
                          <m:sup>
                            <m:r>
                              <a:rPr lang="en-US" i="1">
                                <a:latin typeface="Cambria Math" panose="02040503050406030204" pitchFamily="18" charset="0"/>
                              </a:rPr>
                              <m:t>2</m:t>
                            </m:r>
                          </m:sup>
                        </m:sSubSup>
                      </m:e>
                    </m:d>
                  </m:oMath>
                </a14:m>
                <a:r>
                  <a:rPr lang="en-US" dirty="0"/>
                  <a:t>) may be sensitive to different choices, so sensitivity analyses are recommended</a:t>
                </a:r>
              </a:p>
            </p:txBody>
          </p:sp>
        </mc:Choice>
        <mc:Fallback xmlns="">
          <p:sp>
            <p:nvSpPr>
              <p:cNvPr id="3" name="Content Placeholder 2">
                <a:extLst>
                  <a:ext uri="{FF2B5EF4-FFF2-40B4-BE49-F238E27FC236}">
                    <a16:creationId xmlns:a16="http://schemas.microsoft.com/office/drawing/2014/main" id="{FF24BCBE-8C04-4144-8274-7B16150B4B1E}"/>
                  </a:ext>
                </a:extLst>
              </p:cNvPr>
              <p:cNvSpPr>
                <a:spLocks noGrp="1" noRot="1" noChangeAspect="1" noMove="1" noResize="1" noEditPoints="1" noAdjustHandles="1" noChangeArrowheads="1" noChangeShapeType="1" noTextEdit="1"/>
              </p:cNvSpPr>
              <p:nvPr>
                <p:ph idx="1"/>
              </p:nvPr>
            </p:nvSpPr>
            <p:spPr>
              <a:xfrm>
                <a:off x="838200" y="2116393"/>
                <a:ext cx="10515600" cy="4463083"/>
              </a:xfrm>
              <a:blipFill>
                <a:blip r:embed="rId2"/>
                <a:stretch>
                  <a:fillRect l="-1043" t="-2186"/>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C34EABAE-3B11-4E04-AC81-B0B9E5376C81}"/>
              </a:ext>
            </a:extLst>
          </p:cNvPr>
          <p:cNvSpPr>
            <a:spLocks noGrp="1"/>
          </p:cNvSpPr>
          <p:nvPr>
            <p:ph type="sldNum" sz="quarter" idx="12"/>
          </p:nvPr>
        </p:nvSpPr>
        <p:spPr/>
        <p:txBody>
          <a:bodyPr/>
          <a:lstStyle/>
          <a:p>
            <a:fld id="{260BABFF-207A-4E17-BB6B-068052E132E0}" type="slidenum">
              <a:rPr lang="en-US" smtClean="0"/>
              <a:pPr/>
              <a:t>43</a:t>
            </a:fld>
            <a:endParaRPr lang="en-US"/>
          </a:p>
        </p:txBody>
      </p:sp>
    </p:spTree>
    <p:extLst>
      <p:ext uri="{BB962C8B-B14F-4D97-AF65-F5344CB8AC3E}">
        <p14:creationId xmlns:p14="http://schemas.microsoft.com/office/powerpoint/2010/main" val="2801208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463F1-62B2-45C7-ADDF-0A0C2228C101}"/>
              </a:ext>
            </a:extLst>
          </p:cNvPr>
          <p:cNvSpPr>
            <a:spLocks noGrp="1"/>
          </p:cNvSpPr>
          <p:nvPr>
            <p:ph type="title"/>
          </p:nvPr>
        </p:nvSpPr>
        <p:spPr/>
        <p:txBody>
          <a:bodyPr/>
          <a:lstStyle/>
          <a:p>
            <a:r>
              <a:rPr lang="en-US" dirty="0"/>
              <a:t>MAP Extension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F24BCBE-8C04-4144-8274-7B16150B4B1E}"/>
                  </a:ext>
                </a:extLst>
              </p:cNvPr>
              <p:cNvSpPr>
                <a:spLocks noGrp="1"/>
              </p:cNvSpPr>
              <p:nvPr>
                <p:ph idx="1"/>
              </p:nvPr>
            </p:nvSpPr>
            <p:spPr/>
            <p:txBody>
              <a:bodyPr/>
              <a:lstStyle/>
              <a:p>
                <a:r>
                  <a:rPr lang="en-US" dirty="0"/>
                  <a:t>Schmidli et al. proposed a “robustification” of the MAP to better accommodate cases where the historic and current data are not exchangeable (see van </a:t>
                </a:r>
                <a:r>
                  <a:rPr lang="en-US" dirty="0" err="1"/>
                  <a:t>Rosmalen</a:t>
                </a:r>
                <a:r>
                  <a:rPr lang="en-US" dirty="0"/>
                  <a:t> et al. 2018)</a:t>
                </a:r>
              </a:p>
              <a:p>
                <a:r>
                  <a:rPr lang="en-US" dirty="0"/>
                  <a:t>In this approach the MAP is first estimated only using historic information, which is then used as weighted mixture for the prior specification:</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𝜋</m:t>
                          </m:r>
                        </m:e>
                        <m:sub>
                          <m:r>
                            <a:rPr lang="en-US" b="0" i="1" smtClean="0">
                              <a:latin typeface="Cambria Math" panose="02040503050406030204" pitchFamily="18" charset="0"/>
                            </a:rPr>
                            <m:t>𝑟𝑜𝑏𝑢𝑠𝑡𝑀𝐴𝑃</m:t>
                          </m:r>
                        </m:sub>
                      </m:sSub>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1−</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𝑟</m:t>
                              </m:r>
                            </m:sub>
                          </m:sSub>
                        </m:e>
                      </m:d>
                      <m:sSub>
                        <m:sSubPr>
                          <m:ctrlPr>
                            <a:rPr lang="en-US" b="0" i="1" smtClean="0">
                              <a:latin typeface="Cambria Math" panose="02040503050406030204" pitchFamily="18" charset="0"/>
                            </a:rPr>
                          </m:ctrlPr>
                        </m:sSubPr>
                        <m:e>
                          <m:r>
                            <a:rPr lang="en-US" b="0" i="1" smtClean="0">
                              <a:latin typeface="Cambria Math" panose="02040503050406030204" pitchFamily="18" charset="0"/>
                            </a:rPr>
                            <m:t>𝜋</m:t>
                          </m:r>
                        </m:e>
                        <m:sub>
                          <m:r>
                            <a:rPr lang="en-US" b="0" i="1" smtClean="0">
                              <a:latin typeface="Cambria Math" panose="02040503050406030204" pitchFamily="18" charset="0"/>
                            </a:rPr>
                            <m:t>𝑀𝐴𝑃</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𝑟</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𝜋</m:t>
                          </m:r>
                        </m:e>
                        <m:sub>
                          <m:r>
                            <a:rPr lang="en-US" b="0" i="1" smtClean="0">
                              <a:latin typeface="Cambria Math" panose="02040503050406030204" pitchFamily="18" charset="0"/>
                            </a:rPr>
                            <m:t>𝑟𝑜𝑏𝑢𝑠𝑡</m:t>
                          </m:r>
                        </m:sub>
                      </m:sSub>
                    </m:oMath>
                  </m:oMathPara>
                </a14:m>
                <a:endParaRPr lang="en-US" dirty="0"/>
              </a:p>
            </p:txBody>
          </p:sp>
        </mc:Choice>
        <mc:Fallback xmlns="">
          <p:sp>
            <p:nvSpPr>
              <p:cNvPr id="3" name="Content Placeholder 2">
                <a:extLst>
                  <a:ext uri="{FF2B5EF4-FFF2-40B4-BE49-F238E27FC236}">
                    <a16:creationId xmlns:a16="http://schemas.microsoft.com/office/drawing/2014/main" id="{FF24BCBE-8C04-4144-8274-7B16150B4B1E}"/>
                  </a:ext>
                </a:extLst>
              </p:cNvPr>
              <p:cNvSpPr>
                <a:spLocks noGrp="1" noRot="1" noChangeAspect="1" noMove="1" noResize="1" noEditPoints="1" noAdjustHandles="1" noChangeArrowheads="1" noChangeShapeType="1" noTextEdit="1"/>
              </p:cNvSpPr>
              <p:nvPr>
                <p:ph idx="1"/>
              </p:nvPr>
            </p:nvSpPr>
            <p:spPr>
              <a:blipFill>
                <a:blip r:embed="rId2"/>
                <a:stretch>
                  <a:fillRect l="-1043" t="-240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C34EABAE-3B11-4E04-AC81-B0B9E5376C81}"/>
              </a:ext>
            </a:extLst>
          </p:cNvPr>
          <p:cNvSpPr>
            <a:spLocks noGrp="1"/>
          </p:cNvSpPr>
          <p:nvPr>
            <p:ph type="sldNum" sz="quarter" idx="12"/>
          </p:nvPr>
        </p:nvSpPr>
        <p:spPr/>
        <p:txBody>
          <a:bodyPr/>
          <a:lstStyle/>
          <a:p>
            <a:fld id="{260BABFF-207A-4E17-BB6B-068052E132E0}" type="slidenum">
              <a:rPr lang="en-US" smtClean="0"/>
              <a:pPr/>
              <a:t>44</a:t>
            </a:fld>
            <a:endParaRPr lang="en-US"/>
          </a:p>
        </p:txBody>
      </p:sp>
    </p:spTree>
    <p:extLst>
      <p:ext uri="{BB962C8B-B14F-4D97-AF65-F5344CB8AC3E}">
        <p14:creationId xmlns:p14="http://schemas.microsoft.com/office/powerpoint/2010/main" val="3112444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463F1-62B2-45C7-ADDF-0A0C2228C101}"/>
              </a:ext>
            </a:extLst>
          </p:cNvPr>
          <p:cNvSpPr>
            <a:spLocks noGrp="1"/>
          </p:cNvSpPr>
          <p:nvPr>
            <p:ph type="title"/>
          </p:nvPr>
        </p:nvSpPr>
        <p:spPr/>
        <p:txBody>
          <a:bodyPr/>
          <a:lstStyle/>
          <a:p>
            <a:r>
              <a:rPr lang="en-US" dirty="0"/>
              <a:t>Robust MAP Considerations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F24BCBE-8C04-4144-8274-7B16150B4B1E}"/>
                  </a:ext>
                </a:extLst>
              </p:cNvPr>
              <p:cNvSpPr>
                <a:spLocks noGrp="1"/>
              </p:cNvSpPr>
              <p:nvPr>
                <p:ph idx="1"/>
              </p:nvPr>
            </p:nvSpPr>
            <p:spPr/>
            <p:txBody>
              <a:bodyPr/>
              <a:lstStyle/>
              <a:p>
                <a:pPr marL="0" indent="0">
                  <a:buNone/>
                </a:pPr>
                <a:r>
                  <a:rPr lang="en-US" dirty="0"/>
                  <a:t>van </a:t>
                </a:r>
                <a:r>
                  <a:rPr lang="en-US" dirty="0" err="1"/>
                  <a:t>Rosmalen</a:t>
                </a:r>
                <a:r>
                  <a:rPr lang="en-US" dirty="0"/>
                  <a:t> et al. (2018) note further general considerations for </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𝜋</m:t>
                          </m:r>
                        </m:e>
                        <m:sub>
                          <m:r>
                            <a:rPr lang="en-US" i="1">
                              <a:latin typeface="Cambria Math" panose="02040503050406030204" pitchFamily="18" charset="0"/>
                            </a:rPr>
                            <m:t>𝑟𝑜𝑏𝑢𝑠𝑡𝑀𝐴𝑃</m:t>
                          </m:r>
                        </m:sub>
                      </m:sSub>
                      <m:r>
                        <a:rPr lang="en-US" i="1">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1−</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𝑟</m:t>
                              </m:r>
                            </m:sub>
                          </m:sSub>
                        </m:e>
                      </m:d>
                      <m:sSub>
                        <m:sSubPr>
                          <m:ctrlPr>
                            <a:rPr lang="en-US" i="1">
                              <a:latin typeface="Cambria Math" panose="02040503050406030204" pitchFamily="18" charset="0"/>
                            </a:rPr>
                          </m:ctrlPr>
                        </m:sSubPr>
                        <m:e>
                          <m:r>
                            <a:rPr lang="en-US" i="1">
                              <a:latin typeface="Cambria Math" panose="02040503050406030204" pitchFamily="18" charset="0"/>
                            </a:rPr>
                            <m:t>𝜋</m:t>
                          </m:r>
                        </m:e>
                        <m:sub>
                          <m:r>
                            <a:rPr lang="en-US" i="1">
                              <a:latin typeface="Cambria Math" panose="02040503050406030204" pitchFamily="18" charset="0"/>
                            </a:rPr>
                            <m:t>𝑀𝐴𝑃</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𝑟</m:t>
                          </m:r>
                        </m:sub>
                      </m:sSub>
                      <m:sSub>
                        <m:sSubPr>
                          <m:ctrlPr>
                            <a:rPr lang="en-US" i="1">
                              <a:latin typeface="Cambria Math" panose="02040503050406030204" pitchFamily="18" charset="0"/>
                            </a:rPr>
                          </m:ctrlPr>
                        </m:sSubPr>
                        <m:e>
                          <m:r>
                            <a:rPr lang="en-US" i="1">
                              <a:latin typeface="Cambria Math" panose="02040503050406030204" pitchFamily="18" charset="0"/>
                            </a:rPr>
                            <m:t>𝜋</m:t>
                          </m:r>
                        </m:e>
                        <m:sub>
                          <m:r>
                            <a:rPr lang="en-US" i="1">
                              <a:latin typeface="Cambria Math" panose="02040503050406030204" pitchFamily="18" charset="0"/>
                            </a:rPr>
                            <m:t>𝑟𝑜𝑏𝑢𝑠𝑡</m:t>
                          </m:r>
                        </m:sub>
                      </m:sSub>
                    </m:oMath>
                  </m:oMathPara>
                </a14:m>
                <a:endParaRPr lang="en-US" dirty="0"/>
              </a:p>
              <a:p>
                <a:pPr marL="0" indent="0">
                  <a:buNone/>
                </a:pPr>
                <a:endParaRPr lang="en-US" dirty="0"/>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𝑟</m:t>
                        </m:r>
                      </m:sub>
                    </m:sSub>
                  </m:oMath>
                </a14:m>
                <a:r>
                  <a:rPr lang="en-US" dirty="0"/>
                  <a:t> denotes the size of the robust component</a:t>
                </a:r>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𝜋</m:t>
                        </m:r>
                      </m:e>
                      <m:sub>
                        <m:r>
                          <a:rPr lang="en-US" b="0" i="1" smtClean="0">
                            <a:latin typeface="Cambria Math" panose="02040503050406030204" pitchFamily="18" charset="0"/>
                          </a:rPr>
                          <m:t>𝑟𝑜𝑏𝑢𝑠𝑡</m:t>
                        </m:r>
                      </m:sub>
                    </m:sSub>
                  </m:oMath>
                </a14:m>
                <a:r>
                  <a:rPr lang="en-US" dirty="0"/>
                  <a:t> is a vague prior for the model parameters (with parameters omitted for brevity)</a:t>
                </a:r>
              </a:p>
              <a:p>
                <a:r>
                  <a:rPr lang="en-US" dirty="0"/>
                  <a:t>Vague prior of the robust component helps account for data in which the difference between historic and current data exceed the heterogeneity amongst the historical trials</a:t>
                </a:r>
              </a:p>
            </p:txBody>
          </p:sp>
        </mc:Choice>
        <mc:Fallback xmlns="">
          <p:sp>
            <p:nvSpPr>
              <p:cNvPr id="3" name="Content Placeholder 2">
                <a:extLst>
                  <a:ext uri="{FF2B5EF4-FFF2-40B4-BE49-F238E27FC236}">
                    <a16:creationId xmlns:a16="http://schemas.microsoft.com/office/drawing/2014/main" id="{FF24BCBE-8C04-4144-8274-7B16150B4B1E}"/>
                  </a:ext>
                </a:extLst>
              </p:cNvPr>
              <p:cNvSpPr>
                <a:spLocks noGrp="1" noRot="1" noChangeAspect="1" noMove="1" noResize="1" noEditPoints="1" noAdjustHandles="1" noChangeArrowheads="1" noChangeShapeType="1" noTextEdit="1"/>
              </p:cNvSpPr>
              <p:nvPr>
                <p:ph idx="1"/>
              </p:nvPr>
            </p:nvSpPr>
            <p:spPr>
              <a:blipFill>
                <a:blip r:embed="rId2"/>
                <a:stretch>
                  <a:fillRect l="-1217" t="-2402" r="-464" b="-4204"/>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C34EABAE-3B11-4E04-AC81-B0B9E5376C81}"/>
              </a:ext>
            </a:extLst>
          </p:cNvPr>
          <p:cNvSpPr>
            <a:spLocks noGrp="1"/>
          </p:cNvSpPr>
          <p:nvPr>
            <p:ph type="sldNum" sz="quarter" idx="12"/>
          </p:nvPr>
        </p:nvSpPr>
        <p:spPr/>
        <p:txBody>
          <a:bodyPr/>
          <a:lstStyle/>
          <a:p>
            <a:fld id="{260BABFF-207A-4E17-BB6B-068052E132E0}" type="slidenum">
              <a:rPr lang="en-US" smtClean="0"/>
              <a:pPr/>
              <a:t>45</a:t>
            </a:fld>
            <a:endParaRPr lang="en-US"/>
          </a:p>
        </p:txBody>
      </p:sp>
    </p:spTree>
    <p:extLst>
      <p:ext uri="{BB962C8B-B14F-4D97-AF65-F5344CB8AC3E}">
        <p14:creationId xmlns:p14="http://schemas.microsoft.com/office/powerpoint/2010/main" val="451360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E1F5833-85CF-0FE5-B742-584D13C6D192}"/>
              </a:ext>
            </a:extLst>
          </p:cNvPr>
          <p:cNvSpPr>
            <a:spLocks noGrp="1"/>
          </p:cNvSpPr>
          <p:nvPr>
            <p:ph type="title"/>
          </p:nvPr>
        </p:nvSpPr>
        <p:spPr/>
        <p:txBody>
          <a:bodyPr/>
          <a:lstStyle/>
          <a:p>
            <a:r>
              <a:rPr lang="en-US" dirty="0"/>
              <a:t>Case Study</a:t>
            </a:r>
          </a:p>
        </p:txBody>
      </p:sp>
      <p:sp>
        <p:nvSpPr>
          <p:cNvPr id="6" name="Text Placeholder 5">
            <a:extLst>
              <a:ext uri="{FF2B5EF4-FFF2-40B4-BE49-F238E27FC236}">
                <a16:creationId xmlns:a16="http://schemas.microsoft.com/office/drawing/2014/main" id="{94345885-26CA-7B77-56F9-10246DF14EDA}"/>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0D7F0B9E-C94D-B989-6CF6-391C30D2EBB3}"/>
              </a:ext>
            </a:extLst>
          </p:cNvPr>
          <p:cNvSpPr>
            <a:spLocks noGrp="1"/>
          </p:cNvSpPr>
          <p:nvPr>
            <p:ph type="sldNum" sz="quarter" idx="12"/>
          </p:nvPr>
        </p:nvSpPr>
        <p:spPr/>
        <p:txBody>
          <a:bodyPr/>
          <a:lstStyle/>
          <a:p>
            <a:fld id="{260BABFF-207A-4E17-BB6B-068052E132E0}" type="slidenum">
              <a:rPr lang="en-US" smtClean="0"/>
              <a:pPr/>
              <a:t>46</a:t>
            </a:fld>
            <a:endParaRPr lang="en-US"/>
          </a:p>
        </p:txBody>
      </p:sp>
    </p:spTree>
    <p:extLst>
      <p:ext uri="{BB962C8B-B14F-4D97-AF65-F5344CB8AC3E}">
        <p14:creationId xmlns:p14="http://schemas.microsoft.com/office/powerpoint/2010/main" val="318134799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Clinical Trial: Information Sharing Example</a:t>
            </a:r>
          </a:p>
        </p:txBody>
      </p:sp>
      <p:sp>
        <p:nvSpPr>
          <p:cNvPr id="3" name="Content Placeholder 2"/>
          <p:cNvSpPr>
            <a:spLocks noGrp="1"/>
          </p:cNvSpPr>
          <p:nvPr>
            <p:ph idx="1"/>
          </p:nvPr>
        </p:nvSpPr>
        <p:spPr>
          <a:xfrm>
            <a:off x="838200" y="2116393"/>
            <a:ext cx="10869386" cy="4398707"/>
          </a:xfrm>
        </p:spPr>
        <p:txBody>
          <a:bodyPr>
            <a:normAutofit/>
          </a:bodyPr>
          <a:lstStyle/>
          <a:p>
            <a:pPr marL="0" indent="0">
              <a:buNone/>
            </a:pPr>
            <a:r>
              <a:rPr lang="en-US" b="1" dirty="0"/>
              <a:t>Trial Name 1: </a:t>
            </a:r>
            <a:r>
              <a:rPr lang="en-US" dirty="0"/>
              <a:t>Evaluation of the Safety and Effectiveness of the OPTIMIZER System in Subjects With Heart Failure: FIX-HF-5 (FIX-HF-5; NCT00112125)</a:t>
            </a:r>
          </a:p>
          <a:p>
            <a:pPr marL="0" indent="0">
              <a:buNone/>
            </a:pPr>
            <a:r>
              <a:rPr lang="en-US" b="1" dirty="0"/>
              <a:t>Trial Name 2:</a:t>
            </a:r>
            <a:r>
              <a:rPr lang="en-US" dirty="0"/>
              <a:t> Evaluate Safety and Efficacy of the OPTIMIZER® System in Subjects With Moderate-to-Severe Heart Failure: FIX-HF-5C (FIX-HF-5C; NCT01381172)</a:t>
            </a:r>
          </a:p>
          <a:p>
            <a:pPr marL="0" indent="0">
              <a:buNone/>
            </a:pPr>
            <a:r>
              <a:rPr lang="en-US" b="1" dirty="0"/>
              <a:t>Design 1 and 2: </a:t>
            </a:r>
            <a:r>
              <a:rPr lang="en-US" dirty="0"/>
              <a:t>multi-center, randomized, open-labeled</a:t>
            </a:r>
          </a:p>
          <a:p>
            <a:pPr marL="0" indent="0">
              <a:buNone/>
            </a:pPr>
            <a:r>
              <a:rPr lang="en-US" b="1" dirty="0"/>
              <a:t>Population 1: </a:t>
            </a:r>
            <a:r>
              <a:rPr lang="en-US" dirty="0"/>
              <a:t>age 18 or older, class III/IV NYHA (New York Heart Association) heart failure with LVEF up to 45%</a:t>
            </a:r>
          </a:p>
          <a:p>
            <a:pPr marL="0" indent="0">
              <a:buNone/>
            </a:pPr>
            <a:r>
              <a:rPr lang="en-US" b="1" dirty="0"/>
              <a:t>Population 2: </a:t>
            </a:r>
            <a:r>
              <a:rPr lang="en-US" dirty="0"/>
              <a:t>age 18 or older, class III NYHA HF, 25% </a:t>
            </a:r>
            <a:r>
              <a:rPr lang="en-US" u="sng" dirty="0"/>
              <a:t>&lt;</a:t>
            </a:r>
            <a:r>
              <a:rPr lang="en-US" dirty="0"/>
              <a:t> LVEF </a:t>
            </a:r>
            <a:r>
              <a:rPr lang="en-US" u="sng" dirty="0"/>
              <a:t>&lt;</a:t>
            </a:r>
            <a:r>
              <a:rPr lang="en-US" dirty="0"/>
              <a:t> 45%</a:t>
            </a:r>
            <a:endParaRPr lang="en-US" b="1" dirty="0"/>
          </a:p>
          <a:p>
            <a:pPr marL="0" indent="0">
              <a:buNone/>
            </a:pPr>
            <a:endParaRPr lang="en-US" dirty="0"/>
          </a:p>
        </p:txBody>
      </p:sp>
      <p:sp>
        <p:nvSpPr>
          <p:cNvPr id="4" name="Slide Number Placeholder 3"/>
          <p:cNvSpPr>
            <a:spLocks noGrp="1"/>
          </p:cNvSpPr>
          <p:nvPr>
            <p:ph type="sldNum" sz="quarter" idx="12"/>
          </p:nvPr>
        </p:nvSpPr>
        <p:spPr/>
        <p:txBody>
          <a:bodyPr/>
          <a:lstStyle/>
          <a:p>
            <a:fld id="{260BABFF-207A-4E17-BB6B-068052E132E0}" type="slidenum">
              <a:rPr lang="en-US" smtClean="0"/>
              <a:pPr/>
              <a:t>47</a:t>
            </a:fld>
            <a:endParaRPr lang="en-US"/>
          </a:p>
        </p:txBody>
      </p:sp>
    </p:spTree>
    <p:extLst>
      <p:ext uri="{BB962C8B-B14F-4D97-AF65-F5344CB8AC3E}">
        <p14:creationId xmlns:p14="http://schemas.microsoft.com/office/powerpoint/2010/main" val="4047682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Clinical Trial: Information Sharing Example</a:t>
            </a:r>
          </a:p>
        </p:txBody>
      </p:sp>
      <p:sp>
        <p:nvSpPr>
          <p:cNvPr id="3" name="Content Placeholder 2"/>
          <p:cNvSpPr>
            <a:spLocks noGrp="1"/>
          </p:cNvSpPr>
          <p:nvPr>
            <p:ph idx="1"/>
          </p:nvPr>
        </p:nvSpPr>
        <p:spPr/>
        <p:txBody>
          <a:bodyPr>
            <a:normAutofit/>
          </a:bodyPr>
          <a:lstStyle/>
          <a:p>
            <a:pPr marL="0" indent="0">
              <a:buNone/>
            </a:pPr>
            <a:r>
              <a:rPr lang="en-US" b="1" dirty="0"/>
              <a:t>Purpose 1: </a:t>
            </a:r>
            <a:r>
              <a:rPr lang="en-US" dirty="0"/>
              <a:t>compare effectiveness of CCM (cardiac contractility modulation) plus SOC versus SOC alone in heart failure</a:t>
            </a:r>
          </a:p>
          <a:p>
            <a:pPr marL="0" indent="0">
              <a:buNone/>
            </a:pPr>
            <a:r>
              <a:rPr lang="en-US" b="1" dirty="0"/>
              <a:t>Purpose 2: </a:t>
            </a:r>
            <a:r>
              <a:rPr lang="en-US" dirty="0"/>
              <a:t>designed to confirm benefit in peak VO</a:t>
            </a:r>
            <a:r>
              <a:rPr lang="en-US" baseline="-25000" dirty="0"/>
              <a:t>2</a:t>
            </a:r>
            <a:r>
              <a:rPr lang="en-US" dirty="0"/>
              <a:t> of CCM therapy in more narrowly defined population</a:t>
            </a:r>
            <a:endParaRPr lang="en-US" b="1" dirty="0"/>
          </a:p>
          <a:p>
            <a:pPr marL="0" indent="0">
              <a:buNone/>
            </a:pPr>
            <a:r>
              <a:rPr lang="en-US" b="1" dirty="0"/>
              <a:t>N: </a:t>
            </a:r>
            <a:r>
              <a:rPr lang="en-US" dirty="0"/>
              <a:t>428 in FIX-HF-5, 160 in FIX-HF-5C</a:t>
            </a:r>
            <a:endParaRPr lang="en-US" b="1" dirty="0"/>
          </a:p>
          <a:p>
            <a:pPr marL="0" indent="0">
              <a:buNone/>
            </a:pPr>
            <a:r>
              <a:rPr lang="en-US" b="1" dirty="0"/>
              <a:t>Randomization Ratio 1 and 2: </a:t>
            </a:r>
            <a:r>
              <a:rPr lang="en-US" dirty="0"/>
              <a:t>1:1 in both trials</a:t>
            </a:r>
          </a:p>
          <a:p>
            <a:pPr marL="0" indent="0">
              <a:buNone/>
            </a:pPr>
            <a:r>
              <a:rPr lang="en-US" b="1" dirty="0"/>
              <a:t>Primary Outcome 1 and 2: </a:t>
            </a:r>
            <a:r>
              <a:rPr lang="en-US" dirty="0"/>
              <a:t>peak VO</a:t>
            </a:r>
            <a:r>
              <a:rPr lang="en-US" baseline="-25000" dirty="0"/>
              <a:t>2</a:t>
            </a:r>
            <a:r>
              <a:rPr lang="en-US" dirty="0"/>
              <a:t> at 24 weeks measured during exercise stress testing</a:t>
            </a:r>
            <a:endParaRPr lang="en-US" b="1" dirty="0"/>
          </a:p>
          <a:p>
            <a:pPr marL="0" indent="0">
              <a:buNone/>
            </a:pPr>
            <a:endParaRPr lang="en-US" dirty="0"/>
          </a:p>
        </p:txBody>
      </p:sp>
      <p:sp>
        <p:nvSpPr>
          <p:cNvPr id="4" name="Slide Number Placeholder 3"/>
          <p:cNvSpPr>
            <a:spLocks noGrp="1"/>
          </p:cNvSpPr>
          <p:nvPr>
            <p:ph type="sldNum" sz="quarter" idx="12"/>
          </p:nvPr>
        </p:nvSpPr>
        <p:spPr/>
        <p:txBody>
          <a:bodyPr/>
          <a:lstStyle/>
          <a:p>
            <a:fld id="{260BABFF-207A-4E17-BB6B-068052E132E0}" type="slidenum">
              <a:rPr lang="en-US" smtClean="0"/>
              <a:pPr/>
              <a:t>48</a:t>
            </a:fld>
            <a:endParaRPr lang="en-US"/>
          </a:p>
        </p:txBody>
      </p:sp>
    </p:spTree>
    <p:extLst>
      <p:ext uri="{BB962C8B-B14F-4D97-AF65-F5344CB8AC3E}">
        <p14:creationId xmlns:p14="http://schemas.microsoft.com/office/powerpoint/2010/main" val="1957407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Clinical Trial: Information Sharing Example</a:t>
            </a:r>
          </a:p>
        </p:txBody>
      </p:sp>
      <p:sp>
        <p:nvSpPr>
          <p:cNvPr id="3" name="Content Placeholder 2"/>
          <p:cNvSpPr>
            <a:spLocks noGrp="1"/>
          </p:cNvSpPr>
          <p:nvPr>
            <p:ph idx="1"/>
          </p:nvPr>
        </p:nvSpPr>
        <p:spPr/>
        <p:txBody>
          <a:bodyPr>
            <a:normAutofit/>
          </a:bodyPr>
          <a:lstStyle/>
          <a:p>
            <a:pPr marL="0" indent="0">
              <a:buNone/>
            </a:pPr>
            <a:r>
              <a:rPr lang="en-US" dirty="0"/>
              <a:t>Reasons for information sharing:</a:t>
            </a:r>
          </a:p>
          <a:p>
            <a:r>
              <a:rPr lang="en-US" dirty="0"/>
              <a:t>Positive results in subgroup from FIX-HF-5, but FDA required further study in a second pivotal trial</a:t>
            </a:r>
          </a:p>
          <a:p>
            <a:r>
              <a:rPr lang="en-US" dirty="0"/>
              <a:t>Sponsor and FDA agreed that FIX-HF-5C could incorporate Bayesian information sharing based on positive results of FIX-HF-5 subgroup analysis</a:t>
            </a:r>
          </a:p>
          <a:p>
            <a:r>
              <a:rPr lang="en-US" dirty="0"/>
              <a:t>Helped to reduce necessary sample size from &gt;230 to 160</a:t>
            </a:r>
          </a:p>
          <a:p>
            <a:endParaRPr lang="en-US" dirty="0"/>
          </a:p>
        </p:txBody>
      </p:sp>
      <p:sp>
        <p:nvSpPr>
          <p:cNvPr id="4" name="Slide Number Placeholder 3"/>
          <p:cNvSpPr>
            <a:spLocks noGrp="1"/>
          </p:cNvSpPr>
          <p:nvPr>
            <p:ph type="sldNum" sz="quarter" idx="12"/>
          </p:nvPr>
        </p:nvSpPr>
        <p:spPr/>
        <p:txBody>
          <a:bodyPr/>
          <a:lstStyle/>
          <a:p>
            <a:fld id="{260BABFF-207A-4E17-BB6B-068052E132E0}" type="slidenum">
              <a:rPr lang="en-US" smtClean="0"/>
              <a:pPr/>
              <a:t>49</a:t>
            </a:fld>
            <a:endParaRPr lang="en-US"/>
          </a:p>
        </p:txBody>
      </p:sp>
    </p:spTree>
    <p:extLst>
      <p:ext uri="{BB962C8B-B14F-4D97-AF65-F5344CB8AC3E}">
        <p14:creationId xmlns:p14="http://schemas.microsoft.com/office/powerpoint/2010/main" val="1386688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8097C-ABD5-4EF1-A3BB-5200A0E42C4C}"/>
              </a:ext>
            </a:extLst>
          </p:cNvPr>
          <p:cNvSpPr>
            <a:spLocks noGrp="1"/>
          </p:cNvSpPr>
          <p:nvPr>
            <p:ph type="title"/>
          </p:nvPr>
        </p:nvSpPr>
        <p:spPr/>
        <p:txBody>
          <a:bodyPr/>
          <a:lstStyle/>
          <a:p>
            <a:r>
              <a:rPr lang="en-US" dirty="0"/>
              <a:t>Some Terminology</a:t>
            </a:r>
          </a:p>
        </p:txBody>
      </p:sp>
      <p:sp>
        <p:nvSpPr>
          <p:cNvPr id="3" name="Content Placeholder 2">
            <a:extLst>
              <a:ext uri="{FF2B5EF4-FFF2-40B4-BE49-F238E27FC236}">
                <a16:creationId xmlns:a16="http://schemas.microsoft.com/office/drawing/2014/main" id="{36F3BCB4-21A2-40BF-8B16-E943EAE75527}"/>
              </a:ext>
            </a:extLst>
          </p:cNvPr>
          <p:cNvSpPr>
            <a:spLocks noGrp="1"/>
          </p:cNvSpPr>
          <p:nvPr>
            <p:ph idx="1"/>
          </p:nvPr>
        </p:nvSpPr>
        <p:spPr>
          <a:xfrm>
            <a:off x="838200" y="2116394"/>
            <a:ext cx="10515600" cy="4741606"/>
          </a:xfrm>
        </p:spPr>
        <p:txBody>
          <a:bodyPr>
            <a:normAutofit/>
          </a:bodyPr>
          <a:lstStyle/>
          <a:p>
            <a:r>
              <a:rPr lang="en-US" dirty="0"/>
              <a:t>I will interchangeably use </a:t>
            </a:r>
            <a:r>
              <a:rPr lang="en-US" i="1" dirty="0"/>
              <a:t>historic,</a:t>
            </a:r>
            <a:r>
              <a:rPr lang="en-US" dirty="0"/>
              <a:t> </a:t>
            </a:r>
            <a:r>
              <a:rPr lang="en-US" i="1" dirty="0"/>
              <a:t>supplemental, </a:t>
            </a:r>
            <a:r>
              <a:rPr lang="en-US" dirty="0"/>
              <a:t>and</a:t>
            </a:r>
            <a:r>
              <a:rPr lang="en-US" i="1" dirty="0"/>
              <a:t> external</a:t>
            </a:r>
            <a:r>
              <a:rPr lang="en-US" dirty="0"/>
              <a:t> to indicate “sources” of data to incorporate into a trial</a:t>
            </a:r>
          </a:p>
          <a:p>
            <a:pPr lvl="1"/>
            <a:r>
              <a:rPr lang="en-US" dirty="0"/>
              <a:t>A Phase III trial may have previously completed historic Phase II studies to borrow data from that were conducted as part of the development process</a:t>
            </a:r>
          </a:p>
          <a:p>
            <a:pPr lvl="1"/>
            <a:r>
              <a:rPr lang="en-US" dirty="0"/>
              <a:t>A basket trial may wish to share information across baskets as “supplemental” sharing that is internal to the trial</a:t>
            </a:r>
          </a:p>
          <a:p>
            <a:pPr lvl="1"/>
            <a:r>
              <a:rPr lang="en-US" dirty="0"/>
              <a:t>A study may wish to borrow from registry or observational data, past trials, etc. that are external to the trial and study team</a:t>
            </a:r>
          </a:p>
          <a:p>
            <a:r>
              <a:rPr lang="en-US" i="1" dirty="0"/>
              <a:t>Exchangeability</a:t>
            </a:r>
            <a:r>
              <a:rPr lang="en-US" dirty="0"/>
              <a:t> implies we could swap individuals between any two data sources and observe the same results (i.e., outcomes are similar)</a:t>
            </a:r>
          </a:p>
          <a:p>
            <a:pPr lvl="1"/>
            <a:r>
              <a:rPr lang="en-US" dirty="0"/>
              <a:t>This serves as an assumption for many of the methods for borrowing information</a:t>
            </a:r>
          </a:p>
        </p:txBody>
      </p:sp>
      <p:sp>
        <p:nvSpPr>
          <p:cNvPr id="4" name="Slide Number Placeholder 3">
            <a:extLst>
              <a:ext uri="{FF2B5EF4-FFF2-40B4-BE49-F238E27FC236}">
                <a16:creationId xmlns:a16="http://schemas.microsoft.com/office/drawing/2014/main" id="{7E2F8FEC-4359-4900-BD00-CA82A1CE1B31}"/>
              </a:ext>
            </a:extLst>
          </p:cNvPr>
          <p:cNvSpPr>
            <a:spLocks noGrp="1"/>
          </p:cNvSpPr>
          <p:nvPr>
            <p:ph type="sldNum" sz="quarter" idx="12"/>
          </p:nvPr>
        </p:nvSpPr>
        <p:spPr/>
        <p:txBody>
          <a:bodyPr/>
          <a:lstStyle/>
          <a:p>
            <a:fld id="{260BABFF-207A-4E17-BB6B-068052E132E0}" type="slidenum">
              <a:rPr lang="en-US" smtClean="0"/>
              <a:pPr/>
              <a:t>5</a:t>
            </a:fld>
            <a:endParaRPr lang="en-US"/>
          </a:p>
        </p:txBody>
      </p:sp>
    </p:spTree>
    <p:extLst>
      <p:ext uri="{BB962C8B-B14F-4D97-AF65-F5344CB8AC3E}">
        <p14:creationId xmlns:p14="http://schemas.microsoft.com/office/powerpoint/2010/main" val="2167867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Clinical Trial: Information Sharing Example</a:t>
            </a:r>
          </a:p>
        </p:txBody>
      </p:sp>
      <p:sp>
        <p:nvSpPr>
          <p:cNvPr id="3" name="Content Placeholder 2"/>
          <p:cNvSpPr>
            <a:spLocks noGrp="1"/>
          </p:cNvSpPr>
          <p:nvPr>
            <p:ph idx="1"/>
          </p:nvPr>
        </p:nvSpPr>
        <p:spPr/>
        <p:txBody>
          <a:bodyPr>
            <a:normAutofit fontScale="92500"/>
          </a:bodyPr>
          <a:lstStyle/>
          <a:p>
            <a:pPr marL="0" indent="0">
              <a:buNone/>
            </a:pPr>
            <a:r>
              <a:rPr lang="en-US" dirty="0"/>
              <a:t>Reasons for information sharing:</a:t>
            </a:r>
          </a:p>
          <a:p>
            <a:r>
              <a:rPr lang="en-US" dirty="0"/>
              <a:t>Positive results in subgroup from FIX-HF-5 (n=229 in subgroup), but FDA required further study in a second pivotal trial</a:t>
            </a:r>
          </a:p>
          <a:p>
            <a:r>
              <a:rPr lang="en-US" dirty="0"/>
              <a:t>Sponsor and FDA agreed that FIX-HF-5C could incorporate Bayesian information sharing based on positive results of FIX-HF-5 subgroup analysis</a:t>
            </a:r>
          </a:p>
          <a:p>
            <a:r>
              <a:rPr lang="en-US" dirty="0"/>
              <a:t>Helped to reduce necessary sample size from &gt;230 to 160</a:t>
            </a:r>
          </a:p>
          <a:p>
            <a:r>
              <a:rPr lang="en-US" dirty="0"/>
              <a:t>Primary analysis specified the Bayesian prior to downweight n=229 by 70% to represent approximately 69 participants worth of information (i.e., avoid overwhelming the prospective study with the historic results)</a:t>
            </a:r>
          </a:p>
        </p:txBody>
      </p:sp>
      <p:sp>
        <p:nvSpPr>
          <p:cNvPr id="4" name="Slide Number Placeholder 3"/>
          <p:cNvSpPr>
            <a:spLocks noGrp="1"/>
          </p:cNvSpPr>
          <p:nvPr>
            <p:ph type="sldNum" sz="quarter" idx="12"/>
          </p:nvPr>
        </p:nvSpPr>
        <p:spPr/>
        <p:txBody>
          <a:bodyPr/>
          <a:lstStyle/>
          <a:p>
            <a:fld id="{260BABFF-207A-4E17-BB6B-068052E132E0}" type="slidenum">
              <a:rPr lang="en-US" smtClean="0"/>
              <a:pPr/>
              <a:t>50</a:t>
            </a:fld>
            <a:endParaRPr lang="en-US"/>
          </a:p>
        </p:txBody>
      </p:sp>
    </p:spTree>
    <p:extLst>
      <p:ext uri="{BB962C8B-B14F-4D97-AF65-F5344CB8AC3E}">
        <p14:creationId xmlns:p14="http://schemas.microsoft.com/office/powerpoint/2010/main" val="3741522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A51BA-753B-AD9B-7705-3FD22B861622}"/>
              </a:ext>
            </a:extLst>
          </p:cNvPr>
          <p:cNvSpPr>
            <a:spLocks noGrp="1"/>
          </p:cNvSpPr>
          <p:nvPr>
            <p:ph type="title"/>
          </p:nvPr>
        </p:nvSpPr>
        <p:spPr/>
        <p:txBody>
          <a:bodyPr/>
          <a:lstStyle/>
          <a:p>
            <a:r>
              <a:rPr lang="en-US" dirty="0"/>
              <a:t>Clinical Trial: Information Sharing Example</a:t>
            </a:r>
          </a:p>
        </p:txBody>
      </p:sp>
      <p:sp>
        <p:nvSpPr>
          <p:cNvPr id="3" name="Content Placeholder 2">
            <a:extLst>
              <a:ext uri="{FF2B5EF4-FFF2-40B4-BE49-F238E27FC236}">
                <a16:creationId xmlns:a16="http://schemas.microsoft.com/office/drawing/2014/main" id="{628872F5-2A50-6005-EAE6-C4F5C9F1570A}"/>
              </a:ext>
            </a:extLst>
          </p:cNvPr>
          <p:cNvSpPr>
            <a:spLocks noGrp="1"/>
          </p:cNvSpPr>
          <p:nvPr>
            <p:ph idx="1"/>
          </p:nvPr>
        </p:nvSpPr>
        <p:spPr>
          <a:xfrm>
            <a:off x="838200" y="2116393"/>
            <a:ext cx="4248150" cy="4239957"/>
          </a:xfrm>
        </p:spPr>
        <p:txBody>
          <a:bodyPr>
            <a:normAutofit/>
          </a:bodyPr>
          <a:lstStyle/>
          <a:p>
            <a:pPr marL="0" indent="0">
              <a:buNone/>
            </a:pPr>
            <a:r>
              <a:rPr lang="en-US" dirty="0"/>
              <a:t>Example of </a:t>
            </a:r>
            <a:r>
              <a:rPr lang="en-US" dirty="0" err="1"/>
              <a:t>downweighting</a:t>
            </a:r>
            <a:r>
              <a:rPr lang="en-US" dirty="0"/>
              <a:t> from Saville (2024) are shown in Figure 2.</a:t>
            </a:r>
          </a:p>
          <a:p>
            <a:pPr marL="0" indent="0">
              <a:buNone/>
            </a:pPr>
            <a:endParaRPr lang="en-US" dirty="0"/>
          </a:p>
          <a:p>
            <a:pPr marL="0" indent="0">
              <a:buNone/>
            </a:pPr>
            <a:r>
              <a:rPr lang="en-US" dirty="0"/>
              <a:t>70% </a:t>
            </a:r>
            <a:r>
              <a:rPr lang="en-US" dirty="0" err="1"/>
              <a:t>downweighting</a:t>
            </a:r>
            <a:r>
              <a:rPr lang="en-US" dirty="0"/>
              <a:t> chosen to control type I error rate at 10%, which the FDA deemed an acceptable risk for the disease and patient population.</a:t>
            </a:r>
          </a:p>
        </p:txBody>
      </p:sp>
      <p:sp>
        <p:nvSpPr>
          <p:cNvPr id="4" name="Slide Number Placeholder 3">
            <a:extLst>
              <a:ext uri="{FF2B5EF4-FFF2-40B4-BE49-F238E27FC236}">
                <a16:creationId xmlns:a16="http://schemas.microsoft.com/office/drawing/2014/main" id="{3A7B21BB-2DC7-48F9-6B06-9A4F121E3A82}"/>
              </a:ext>
            </a:extLst>
          </p:cNvPr>
          <p:cNvSpPr>
            <a:spLocks noGrp="1"/>
          </p:cNvSpPr>
          <p:nvPr>
            <p:ph type="sldNum" sz="quarter" idx="12"/>
          </p:nvPr>
        </p:nvSpPr>
        <p:spPr/>
        <p:txBody>
          <a:bodyPr/>
          <a:lstStyle/>
          <a:p>
            <a:fld id="{260BABFF-207A-4E17-BB6B-068052E132E0}" type="slidenum">
              <a:rPr lang="en-US" smtClean="0"/>
              <a:pPr/>
              <a:t>51</a:t>
            </a:fld>
            <a:endParaRPr lang="en-US"/>
          </a:p>
        </p:txBody>
      </p:sp>
      <p:pic>
        <p:nvPicPr>
          <p:cNvPr id="6" name="Picture 5" descr="A diagram of a normal distribution&#10;&#10;Description automatically generated">
            <a:extLst>
              <a:ext uri="{FF2B5EF4-FFF2-40B4-BE49-F238E27FC236}">
                <a16:creationId xmlns:a16="http://schemas.microsoft.com/office/drawing/2014/main" id="{34202FE0-BBC0-0A42-BA86-4D77E38A50D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43550" y="2137636"/>
            <a:ext cx="5568321" cy="4401276"/>
          </a:xfrm>
          <a:prstGeom prst="rect">
            <a:avLst/>
          </a:prstGeom>
        </p:spPr>
      </p:pic>
    </p:spTree>
    <p:extLst>
      <p:ext uri="{BB962C8B-B14F-4D97-AF65-F5344CB8AC3E}">
        <p14:creationId xmlns:p14="http://schemas.microsoft.com/office/powerpoint/2010/main" val="307118039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A51BA-753B-AD9B-7705-3FD22B861622}"/>
              </a:ext>
            </a:extLst>
          </p:cNvPr>
          <p:cNvSpPr>
            <a:spLocks noGrp="1"/>
          </p:cNvSpPr>
          <p:nvPr>
            <p:ph type="title"/>
          </p:nvPr>
        </p:nvSpPr>
        <p:spPr/>
        <p:txBody>
          <a:bodyPr/>
          <a:lstStyle/>
          <a:p>
            <a:r>
              <a:rPr lang="en-US" dirty="0"/>
              <a:t>Clinical Trial: Information Sharing Example</a:t>
            </a:r>
          </a:p>
        </p:txBody>
      </p:sp>
      <p:sp>
        <p:nvSpPr>
          <p:cNvPr id="3" name="Content Placeholder 2">
            <a:extLst>
              <a:ext uri="{FF2B5EF4-FFF2-40B4-BE49-F238E27FC236}">
                <a16:creationId xmlns:a16="http://schemas.microsoft.com/office/drawing/2014/main" id="{628872F5-2A50-6005-EAE6-C4F5C9F1570A}"/>
              </a:ext>
            </a:extLst>
          </p:cNvPr>
          <p:cNvSpPr>
            <a:spLocks noGrp="1"/>
          </p:cNvSpPr>
          <p:nvPr>
            <p:ph idx="1"/>
          </p:nvPr>
        </p:nvSpPr>
        <p:spPr>
          <a:xfrm>
            <a:off x="838200" y="2116393"/>
            <a:ext cx="4248150" cy="4239957"/>
          </a:xfrm>
        </p:spPr>
        <p:txBody>
          <a:bodyPr>
            <a:normAutofit/>
          </a:bodyPr>
          <a:lstStyle/>
          <a:p>
            <a:pPr marL="0" indent="0">
              <a:buNone/>
            </a:pPr>
            <a:r>
              <a:rPr lang="en-US" dirty="0"/>
              <a:t>Results from Saville (2024) in Figure 4 present the original subgroup estimate, the trial on its own, and the result with borrowing</a:t>
            </a:r>
          </a:p>
        </p:txBody>
      </p:sp>
      <p:sp>
        <p:nvSpPr>
          <p:cNvPr id="4" name="Slide Number Placeholder 3">
            <a:extLst>
              <a:ext uri="{FF2B5EF4-FFF2-40B4-BE49-F238E27FC236}">
                <a16:creationId xmlns:a16="http://schemas.microsoft.com/office/drawing/2014/main" id="{3A7B21BB-2DC7-48F9-6B06-9A4F121E3A82}"/>
              </a:ext>
            </a:extLst>
          </p:cNvPr>
          <p:cNvSpPr>
            <a:spLocks noGrp="1"/>
          </p:cNvSpPr>
          <p:nvPr>
            <p:ph type="sldNum" sz="quarter" idx="12"/>
          </p:nvPr>
        </p:nvSpPr>
        <p:spPr/>
        <p:txBody>
          <a:bodyPr/>
          <a:lstStyle/>
          <a:p>
            <a:fld id="{260BABFF-207A-4E17-BB6B-068052E132E0}" type="slidenum">
              <a:rPr lang="en-US" smtClean="0"/>
              <a:pPr/>
              <a:t>52</a:t>
            </a:fld>
            <a:endParaRPr lang="en-US"/>
          </a:p>
        </p:txBody>
      </p:sp>
      <p:pic>
        <p:nvPicPr>
          <p:cNvPr id="7" name="Picture 6" descr="A graph of a patient's growth&#10;&#10;Description automatically generated">
            <a:extLst>
              <a:ext uri="{FF2B5EF4-FFF2-40B4-BE49-F238E27FC236}">
                <a16:creationId xmlns:a16="http://schemas.microsoft.com/office/drawing/2014/main" id="{4B707C2F-154A-005E-EAC5-20FFA13DF8A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76207" y="1937006"/>
            <a:ext cx="5103096" cy="4480288"/>
          </a:xfrm>
          <a:prstGeom prst="rect">
            <a:avLst/>
          </a:prstGeom>
        </p:spPr>
      </p:pic>
      <p:pic>
        <p:nvPicPr>
          <p:cNvPr id="9" name="Picture 8">
            <a:extLst>
              <a:ext uri="{FF2B5EF4-FFF2-40B4-BE49-F238E27FC236}">
                <a16:creationId xmlns:a16="http://schemas.microsoft.com/office/drawing/2014/main" id="{7C4E38C4-D7BF-3475-B576-027328622D97}"/>
              </a:ext>
            </a:extLst>
          </p:cNvPr>
          <p:cNvPicPr>
            <a:picLocks noChangeAspect="1"/>
          </p:cNvPicPr>
          <p:nvPr/>
        </p:nvPicPr>
        <p:blipFill>
          <a:blip r:embed="rId3"/>
          <a:stretch>
            <a:fillRect/>
          </a:stretch>
        </p:blipFill>
        <p:spPr>
          <a:xfrm>
            <a:off x="113280" y="4074179"/>
            <a:ext cx="5237840" cy="2343115"/>
          </a:xfrm>
          <a:prstGeom prst="rect">
            <a:avLst/>
          </a:prstGeom>
        </p:spPr>
      </p:pic>
    </p:spTree>
    <p:extLst>
      <p:ext uri="{BB962C8B-B14F-4D97-AF65-F5344CB8AC3E}">
        <p14:creationId xmlns:p14="http://schemas.microsoft.com/office/powerpoint/2010/main" val="86749542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A51BA-753B-AD9B-7705-3FD22B861622}"/>
              </a:ext>
            </a:extLst>
          </p:cNvPr>
          <p:cNvSpPr>
            <a:spLocks noGrp="1"/>
          </p:cNvSpPr>
          <p:nvPr>
            <p:ph type="title"/>
          </p:nvPr>
        </p:nvSpPr>
        <p:spPr/>
        <p:txBody>
          <a:bodyPr/>
          <a:lstStyle/>
          <a:p>
            <a:r>
              <a:rPr lang="en-US" dirty="0"/>
              <a:t>Clinical Trial: Information Sharing Example</a:t>
            </a:r>
          </a:p>
        </p:txBody>
      </p:sp>
      <p:sp>
        <p:nvSpPr>
          <p:cNvPr id="3" name="Content Placeholder 2">
            <a:extLst>
              <a:ext uri="{FF2B5EF4-FFF2-40B4-BE49-F238E27FC236}">
                <a16:creationId xmlns:a16="http://schemas.microsoft.com/office/drawing/2014/main" id="{628872F5-2A50-6005-EAE6-C4F5C9F1570A}"/>
              </a:ext>
            </a:extLst>
          </p:cNvPr>
          <p:cNvSpPr>
            <a:spLocks noGrp="1"/>
          </p:cNvSpPr>
          <p:nvPr>
            <p:ph idx="1"/>
          </p:nvPr>
        </p:nvSpPr>
        <p:spPr>
          <a:xfrm>
            <a:off x="838200" y="2116393"/>
            <a:ext cx="4248150" cy="4239957"/>
          </a:xfrm>
        </p:spPr>
        <p:txBody>
          <a:bodyPr>
            <a:normAutofit/>
          </a:bodyPr>
          <a:lstStyle/>
          <a:p>
            <a:pPr marL="0" indent="0">
              <a:buNone/>
            </a:pPr>
            <a:r>
              <a:rPr lang="en-US" dirty="0"/>
              <a:t>Figure 5 from Saville (2024) shows the Bayesian </a:t>
            </a:r>
            <a:r>
              <a:rPr lang="en-US" dirty="0" err="1"/>
              <a:t>triplot</a:t>
            </a:r>
            <a:r>
              <a:rPr lang="en-US" dirty="0"/>
              <a:t> of the prior, likelihood, and posterior.</a:t>
            </a:r>
          </a:p>
          <a:p>
            <a:pPr marL="0" indent="0">
              <a:buNone/>
            </a:pPr>
            <a:endParaRPr lang="en-US" dirty="0"/>
          </a:p>
          <a:p>
            <a:pPr marL="0" indent="0">
              <a:buNone/>
            </a:pPr>
            <a:r>
              <a:rPr lang="en-US" dirty="0"/>
              <a:t>We can see how the prior and likelihood combined to show the posterior in between the two distributions.</a:t>
            </a:r>
          </a:p>
        </p:txBody>
      </p:sp>
      <p:sp>
        <p:nvSpPr>
          <p:cNvPr id="4" name="Slide Number Placeholder 3">
            <a:extLst>
              <a:ext uri="{FF2B5EF4-FFF2-40B4-BE49-F238E27FC236}">
                <a16:creationId xmlns:a16="http://schemas.microsoft.com/office/drawing/2014/main" id="{3A7B21BB-2DC7-48F9-6B06-9A4F121E3A82}"/>
              </a:ext>
            </a:extLst>
          </p:cNvPr>
          <p:cNvSpPr>
            <a:spLocks noGrp="1"/>
          </p:cNvSpPr>
          <p:nvPr>
            <p:ph type="sldNum" sz="quarter" idx="12"/>
          </p:nvPr>
        </p:nvSpPr>
        <p:spPr/>
        <p:txBody>
          <a:bodyPr/>
          <a:lstStyle/>
          <a:p>
            <a:fld id="{260BABFF-207A-4E17-BB6B-068052E132E0}" type="slidenum">
              <a:rPr lang="en-US" smtClean="0"/>
              <a:pPr/>
              <a:t>53</a:t>
            </a:fld>
            <a:endParaRPr lang="en-US"/>
          </a:p>
        </p:txBody>
      </p:sp>
      <p:pic>
        <p:nvPicPr>
          <p:cNvPr id="6" name="Picture 5" descr="A diagram of a normal distribution&#10;&#10;Description automatically generated">
            <a:extLst>
              <a:ext uri="{FF2B5EF4-FFF2-40B4-BE49-F238E27FC236}">
                <a16:creationId xmlns:a16="http://schemas.microsoft.com/office/drawing/2014/main" id="{BB842644-D226-38D1-D05E-77AF9D8A30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43434" y="2718707"/>
            <a:ext cx="6801607" cy="3541438"/>
          </a:xfrm>
          <a:prstGeom prst="rect">
            <a:avLst/>
          </a:prstGeom>
        </p:spPr>
      </p:pic>
    </p:spTree>
    <p:extLst>
      <p:ext uri="{BB962C8B-B14F-4D97-AF65-F5344CB8AC3E}">
        <p14:creationId xmlns:p14="http://schemas.microsoft.com/office/powerpoint/2010/main" val="270032745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Clinical Trial: Information Sharing Example</a:t>
            </a:r>
          </a:p>
        </p:txBody>
      </p:sp>
      <p:sp>
        <p:nvSpPr>
          <p:cNvPr id="3" name="Content Placeholder 2"/>
          <p:cNvSpPr>
            <a:spLocks noGrp="1"/>
          </p:cNvSpPr>
          <p:nvPr>
            <p:ph idx="1"/>
          </p:nvPr>
        </p:nvSpPr>
        <p:spPr/>
        <p:txBody>
          <a:bodyPr>
            <a:normAutofit/>
          </a:bodyPr>
          <a:lstStyle/>
          <a:p>
            <a:r>
              <a:rPr lang="en-US" dirty="0"/>
              <a:t>Conclusion from Saville (2024) was that Bayesian information sharing was necessary for the success of the second pivotal trial (FIX-HF-5C)</a:t>
            </a:r>
          </a:p>
          <a:p>
            <a:r>
              <a:rPr lang="en-US" dirty="0"/>
              <a:t>Without information sharing, a larger sample size would have been needed (&gt;230 noted)</a:t>
            </a:r>
          </a:p>
          <a:p>
            <a:r>
              <a:rPr lang="en-US" dirty="0"/>
              <a:t>Analyzing just the observed N=160 showed a statistically insignificant result based on a posterior probability threshold of 0.975 since PP=0.960</a:t>
            </a:r>
          </a:p>
        </p:txBody>
      </p:sp>
      <p:sp>
        <p:nvSpPr>
          <p:cNvPr id="4" name="Slide Number Placeholder 3"/>
          <p:cNvSpPr>
            <a:spLocks noGrp="1"/>
          </p:cNvSpPr>
          <p:nvPr>
            <p:ph type="sldNum" sz="quarter" idx="12"/>
          </p:nvPr>
        </p:nvSpPr>
        <p:spPr/>
        <p:txBody>
          <a:bodyPr/>
          <a:lstStyle/>
          <a:p>
            <a:fld id="{260BABFF-207A-4E17-BB6B-068052E132E0}" type="slidenum">
              <a:rPr lang="en-US" smtClean="0"/>
              <a:pPr/>
              <a:t>54</a:t>
            </a:fld>
            <a:endParaRPr lang="en-US"/>
          </a:p>
        </p:txBody>
      </p:sp>
    </p:spTree>
    <p:extLst>
      <p:ext uri="{BB962C8B-B14F-4D97-AF65-F5344CB8AC3E}">
        <p14:creationId xmlns:p14="http://schemas.microsoft.com/office/powerpoint/2010/main" val="1205208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Module Conclusions</a:t>
            </a:r>
            <a:endParaRPr lang="en-US" dirty="0"/>
          </a:p>
        </p:txBody>
      </p:sp>
      <p:sp>
        <p:nvSpPr>
          <p:cNvPr id="3" name="Content Placeholder 2"/>
          <p:cNvSpPr>
            <a:spLocks noGrp="1"/>
          </p:cNvSpPr>
          <p:nvPr>
            <p:ph idx="1"/>
          </p:nvPr>
        </p:nvSpPr>
        <p:spPr/>
        <p:txBody>
          <a:bodyPr/>
          <a:lstStyle/>
          <a:p>
            <a:r>
              <a:rPr lang="en-US" dirty="0"/>
              <a:t>Information sharing methods can improve the efficiency of clinical trials by incorporating historic/external/supplemental information in the analysis</a:t>
            </a:r>
          </a:p>
          <a:p>
            <a:r>
              <a:rPr lang="en-US" dirty="0"/>
              <a:t>There may be challenges with temporal trends or trying to borrow data from potentially non-exchangeable sources that could introduce bias into analyses</a:t>
            </a:r>
          </a:p>
          <a:p>
            <a:r>
              <a:rPr lang="en-US" dirty="0"/>
              <a:t>In practice, many trials propose information sharing as a sensitivity or secondary analysis; but concerns with information sharing methods lead to primary analyses focusing on the observed data</a:t>
            </a:r>
          </a:p>
          <a:p>
            <a:endParaRPr lang="en-US" dirty="0"/>
          </a:p>
        </p:txBody>
      </p:sp>
      <p:sp>
        <p:nvSpPr>
          <p:cNvPr id="4" name="Slide Number Placeholder 3"/>
          <p:cNvSpPr>
            <a:spLocks noGrp="1"/>
          </p:cNvSpPr>
          <p:nvPr>
            <p:ph type="sldNum" sz="quarter" idx="12"/>
          </p:nvPr>
        </p:nvSpPr>
        <p:spPr/>
        <p:txBody>
          <a:bodyPr/>
          <a:lstStyle/>
          <a:p>
            <a:fld id="{260BABFF-207A-4E17-BB6B-068052E132E0}" type="slidenum">
              <a:rPr lang="en-US" smtClean="0"/>
              <a:pPr/>
              <a:t>55</a:t>
            </a:fld>
            <a:endParaRPr lang="en-US"/>
          </a:p>
        </p:txBody>
      </p:sp>
    </p:spTree>
    <p:extLst>
      <p:ext uri="{BB962C8B-B14F-4D97-AF65-F5344CB8AC3E}">
        <p14:creationId xmlns:p14="http://schemas.microsoft.com/office/powerpoint/2010/main" val="311694597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Module Conclusions</a:t>
            </a:r>
            <a:endParaRPr lang="en-US" dirty="0"/>
          </a:p>
        </p:txBody>
      </p:sp>
      <p:sp>
        <p:nvSpPr>
          <p:cNvPr id="3" name="Content Placeholder 2"/>
          <p:cNvSpPr>
            <a:spLocks noGrp="1"/>
          </p:cNvSpPr>
          <p:nvPr>
            <p:ph idx="1"/>
          </p:nvPr>
        </p:nvSpPr>
        <p:spPr/>
        <p:txBody>
          <a:bodyPr>
            <a:normAutofit fontScale="92500" lnSpcReduction="20000"/>
          </a:bodyPr>
          <a:lstStyle/>
          <a:p>
            <a:r>
              <a:rPr lang="en-US" dirty="0"/>
              <a:t>While not discussed in this module methods have been proposed that incorporate data selection steps to identify subgroups that may be better representative (i.e., more exchangeable) than borrowing for the whole population:</a:t>
            </a:r>
          </a:p>
          <a:p>
            <a:pPr lvl="1"/>
            <a:r>
              <a:rPr lang="en-US" dirty="0"/>
              <a:t>Wang, Chenguang, et al. "Propensity score-integrated power prior approach for incorporating real-world evidence in single-arm clinical studies." </a:t>
            </a:r>
            <a:r>
              <a:rPr lang="en-US" i="1" dirty="0"/>
              <a:t>Journal of biopharmaceutical statistics</a:t>
            </a:r>
            <a:r>
              <a:rPr lang="en-US" dirty="0"/>
              <a:t> 29.5 (2019): 731-748.</a:t>
            </a:r>
          </a:p>
          <a:p>
            <a:pPr lvl="1"/>
            <a:r>
              <a:rPr lang="en-US" dirty="0"/>
              <a:t>Liu, </a:t>
            </a:r>
            <a:r>
              <a:rPr lang="en-US" dirty="0" err="1"/>
              <a:t>Meizi</a:t>
            </a:r>
            <a:r>
              <a:rPr lang="en-US" dirty="0"/>
              <a:t>, et al. "Propensity‐score‐based meta‐analytic predictive prior for incorporating real‐world and historical data." </a:t>
            </a:r>
            <a:r>
              <a:rPr lang="en-US" i="1" dirty="0"/>
              <a:t>Statistics in medicine</a:t>
            </a:r>
            <a:r>
              <a:rPr lang="en-US" dirty="0"/>
              <a:t> 40.22 (2021): 4794-4808.</a:t>
            </a:r>
          </a:p>
          <a:p>
            <a:pPr lvl="1"/>
            <a:r>
              <a:rPr lang="en-US" dirty="0"/>
              <a:t>Wang, </a:t>
            </a:r>
            <a:r>
              <a:rPr lang="en-US" dirty="0" err="1"/>
              <a:t>Jixian</a:t>
            </a:r>
            <a:r>
              <a:rPr lang="en-US" dirty="0"/>
              <a:t>, </a:t>
            </a:r>
            <a:r>
              <a:rPr lang="en-US" dirty="0" err="1"/>
              <a:t>Hongtao</a:t>
            </a:r>
            <a:r>
              <a:rPr lang="en-US" dirty="0"/>
              <a:t> Zhang, and Ram Tiwari. "A propensity-score integrated approach to Bayesian dynamic power prior borrowing." </a:t>
            </a:r>
            <a:r>
              <a:rPr lang="en-US" i="1" dirty="0"/>
              <a:t>Statistics in Biopharmaceutical Research</a:t>
            </a:r>
            <a:r>
              <a:rPr lang="en-US" dirty="0"/>
              <a:t> 16.2 (2024): 182-191.</a:t>
            </a:r>
          </a:p>
          <a:p>
            <a:pPr lvl="1"/>
            <a:r>
              <a:rPr lang="en-US" dirty="0"/>
              <a:t>Alt, Ethan M., et al. "LEAP: The latent exchangeability prior for borrowing information from historical data." </a:t>
            </a:r>
            <a:r>
              <a:rPr lang="en-US" i="1" dirty="0" err="1"/>
              <a:t>arXiv</a:t>
            </a:r>
            <a:r>
              <a:rPr lang="en-US" i="1" dirty="0"/>
              <a:t> preprint arXiv:2303.05223</a:t>
            </a:r>
            <a:r>
              <a:rPr lang="en-US" dirty="0"/>
              <a:t> (2023).</a:t>
            </a:r>
          </a:p>
          <a:p>
            <a:pPr lvl="1"/>
            <a:endParaRPr lang="en-US" dirty="0"/>
          </a:p>
        </p:txBody>
      </p:sp>
      <p:sp>
        <p:nvSpPr>
          <p:cNvPr id="4" name="Slide Number Placeholder 3"/>
          <p:cNvSpPr>
            <a:spLocks noGrp="1"/>
          </p:cNvSpPr>
          <p:nvPr>
            <p:ph type="sldNum" sz="quarter" idx="12"/>
          </p:nvPr>
        </p:nvSpPr>
        <p:spPr/>
        <p:txBody>
          <a:bodyPr/>
          <a:lstStyle/>
          <a:p>
            <a:fld id="{260BABFF-207A-4E17-BB6B-068052E132E0}" type="slidenum">
              <a:rPr lang="en-US" smtClean="0"/>
              <a:pPr/>
              <a:t>56</a:t>
            </a:fld>
            <a:endParaRPr lang="en-US"/>
          </a:p>
        </p:txBody>
      </p:sp>
    </p:spTree>
    <p:extLst>
      <p:ext uri="{BB962C8B-B14F-4D97-AF65-F5344CB8AC3E}">
        <p14:creationId xmlns:p14="http://schemas.microsoft.com/office/powerpoint/2010/main" val="114060525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74757-29C7-9DB3-7A14-F4C65DB40855}"/>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0C8011A5-127D-F60D-5075-6673B7995304}"/>
              </a:ext>
            </a:extLst>
          </p:cNvPr>
          <p:cNvSpPr>
            <a:spLocks noGrp="1"/>
          </p:cNvSpPr>
          <p:nvPr>
            <p:ph idx="1"/>
          </p:nvPr>
        </p:nvSpPr>
        <p:spPr/>
        <p:txBody>
          <a:bodyPr>
            <a:normAutofit fontScale="85000" lnSpcReduction="10000"/>
          </a:bodyPr>
          <a:lstStyle/>
          <a:p>
            <a:r>
              <a:rPr lang="en-US" sz="1800" dirty="0">
                <a:effectLst/>
                <a:ea typeface="MS Mincho" panose="02020609040205080304" pitchFamily="49" charset="-128"/>
              </a:rPr>
              <a:t>Kaizer, Alexander M., et al. "Recent innovations in adaptive trial designs: a review of design opportunities in translational research." </a:t>
            </a:r>
            <a:r>
              <a:rPr lang="en-US" sz="1800" i="1" dirty="0">
                <a:effectLst/>
                <a:ea typeface="MS Mincho" panose="02020609040205080304" pitchFamily="49" charset="-128"/>
              </a:rPr>
              <a:t>Journal of Clinical and Translational Science </a:t>
            </a:r>
            <a:r>
              <a:rPr lang="en-US" sz="1800" dirty="0">
                <a:effectLst/>
                <a:ea typeface="MS Mincho" panose="02020609040205080304" pitchFamily="49" charset="-128"/>
              </a:rPr>
              <a:t>(2023): 1-35.</a:t>
            </a:r>
          </a:p>
          <a:p>
            <a:r>
              <a:rPr lang="en-US" sz="1800" dirty="0">
                <a:effectLst/>
                <a:ea typeface="MS Mincho" panose="02020609040205080304" pitchFamily="49" charset="-128"/>
              </a:rPr>
              <a:t>Pocock, Stuart J. "The combination of randomized and historical controls in clinical trials." </a:t>
            </a:r>
            <a:r>
              <a:rPr lang="en-US" sz="1800" i="1" dirty="0">
                <a:effectLst/>
                <a:ea typeface="MS Mincho" panose="02020609040205080304" pitchFamily="49" charset="-128"/>
              </a:rPr>
              <a:t>Journal of chronic diseases</a:t>
            </a:r>
            <a:r>
              <a:rPr lang="en-US" sz="1800" dirty="0">
                <a:effectLst/>
                <a:ea typeface="MS Mincho" panose="02020609040205080304" pitchFamily="49" charset="-128"/>
              </a:rPr>
              <a:t> 29.3 (1976): 175-188.</a:t>
            </a:r>
          </a:p>
          <a:p>
            <a:r>
              <a:rPr lang="en-US" sz="1800" dirty="0">
                <a:effectLst/>
                <a:ea typeface="MS Mincho" panose="02020609040205080304" pitchFamily="49" charset="-128"/>
              </a:rPr>
              <a:t>Ibrahim, Joseph G., and Ming-Hui Chen. "Power prior distributions for regression models." </a:t>
            </a:r>
            <a:r>
              <a:rPr lang="en-US" sz="1800" i="1" dirty="0">
                <a:effectLst/>
                <a:ea typeface="MS Mincho" panose="02020609040205080304" pitchFamily="49" charset="-128"/>
              </a:rPr>
              <a:t>Statistical Science </a:t>
            </a:r>
            <a:r>
              <a:rPr lang="en-US" sz="1800" dirty="0">
                <a:effectLst/>
                <a:ea typeface="MS Mincho" panose="02020609040205080304" pitchFamily="49" charset="-128"/>
              </a:rPr>
              <a:t>(2000): 46-60.</a:t>
            </a:r>
          </a:p>
          <a:p>
            <a:r>
              <a:rPr lang="en-US" sz="1800" dirty="0">
                <a:effectLst/>
                <a:ea typeface="MS Mincho" panose="02020609040205080304" pitchFamily="49" charset="-128"/>
              </a:rPr>
              <a:t>Kaizer, Alexander M., Joseph S. Koopmeiners, and Brian P. Hobbs. "Bayesian hierarchical modeling based on multisource exchangeability." </a:t>
            </a:r>
            <a:r>
              <a:rPr lang="en-US" sz="1800" i="1" dirty="0">
                <a:effectLst/>
                <a:ea typeface="MS Mincho" panose="02020609040205080304" pitchFamily="49" charset="-128"/>
              </a:rPr>
              <a:t>Biostatistics</a:t>
            </a:r>
            <a:r>
              <a:rPr lang="en-US" sz="1800" dirty="0">
                <a:effectLst/>
                <a:ea typeface="MS Mincho" panose="02020609040205080304" pitchFamily="49" charset="-128"/>
              </a:rPr>
              <a:t> 19.2 (2018): 169-184.</a:t>
            </a:r>
          </a:p>
          <a:p>
            <a:r>
              <a:rPr lang="en-US" sz="1800" dirty="0" err="1">
                <a:effectLst/>
                <a:ea typeface="MS Mincho" panose="02020609040205080304" pitchFamily="49" charset="-128"/>
              </a:rPr>
              <a:t>Kotalik</a:t>
            </a:r>
            <a:r>
              <a:rPr lang="en-US" sz="1800" dirty="0">
                <a:effectLst/>
                <a:ea typeface="MS Mincho" panose="02020609040205080304" pitchFamily="49" charset="-128"/>
              </a:rPr>
              <a:t>, Ales, et al. "A group‐sequential randomized trial design utilizing supplemental trial data." </a:t>
            </a:r>
            <a:r>
              <a:rPr lang="en-US" sz="1800" i="1" dirty="0">
                <a:effectLst/>
                <a:ea typeface="MS Mincho" panose="02020609040205080304" pitchFamily="49" charset="-128"/>
              </a:rPr>
              <a:t>Statistics in Medicine </a:t>
            </a:r>
            <a:r>
              <a:rPr lang="en-US" sz="1800" dirty="0">
                <a:effectLst/>
                <a:ea typeface="MS Mincho" panose="02020609040205080304" pitchFamily="49" charset="-128"/>
              </a:rPr>
              <a:t>41.4 (2022): 698-718.</a:t>
            </a:r>
          </a:p>
          <a:p>
            <a:r>
              <a:rPr lang="en-US" sz="1800" dirty="0">
                <a:effectLst/>
                <a:ea typeface="MS Mincho" panose="02020609040205080304" pitchFamily="49" charset="-128"/>
              </a:rPr>
              <a:t>Neuenschwander, Beat, et al. "Summarizing historical information on controls in clinical trials." </a:t>
            </a:r>
            <a:r>
              <a:rPr lang="en-US" sz="1800" i="1" dirty="0">
                <a:effectLst/>
                <a:ea typeface="MS Mincho" panose="02020609040205080304" pitchFamily="49" charset="-128"/>
              </a:rPr>
              <a:t>Clinical Trials </a:t>
            </a:r>
            <a:r>
              <a:rPr lang="en-US" sz="1800" dirty="0">
                <a:effectLst/>
                <a:ea typeface="MS Mincho" panose="02020609040205080304" pitchFamily="49" charset="-128"/>
              </a:rPr>
              <a:t>7.1 (2010): 5-18.</a:t>
            </a:r>
          </a:p>
          <a:p>
            <a:r>
              <a:rPr lang="en-US" sz="1800" dirty="0" err="1">
                <a:effectLst/>
                <a:ea typeface="MS Mincho" panose="02020609040205080304" pitchFamily="49" charset="-128"/>
              </a:rPr>
              <a:t>Schmidli</a:t>
            </a:r>
            <a:r>
              <a:rPr lang="en-US" sz="1800" dirty="0">
                <a:effectLst/>
                <a:ea typeface="MS Mincho" panose="02020609040205080304" pitchFamily="49" charset="-128"/>
              </a:rPr>
              <a:t>, Heinz, et al. "Robust meta-analytic-predictive priors in clinical trials with historical control information." </a:t>
            </a:r>
            <a:r>
              <a:rPr lang="en-US" sz="1800" i="1" dirty="0">
                <a:effectLst/>
                <a:ea typeface="MS Mincho" panose="02020609040205080304" pitchFamily="49" charset="-128"/>
              </a:rPr>
              <a:t>Biometrics</a:t>
            </a:r>
            <a:r>
              <a:rPr lang="en-US" sz="1800" dirty="0">
                <a:effectLst/>
                <a:ea typeface="MS Mincho" panose="02020609040205080304" pitchFamily="49" charset="-128"/>
              </a:rPr>
              <a:t> 70.4 (2014): 1023-1032.</a:t>
            </a:r>
          </a:p>
          <a:p>
            <a:r>
              <a:rPr lang="en-US" sz="1800" dirty="0">
                <a:effectLst/>
                <a:ea typeface="MS Mincho" panose="02020609040205080304" pitchFamily="49" charset="-128"/>
              </a:rPr>
              <a:t>van </a:t>
            </a:r>
            <a:r>
              <a:rPr lang="en-US" sz="1800" dirty="0" err="1">
                <a:effectLst/>
                <a:ea typeface="MS Mincho" panose="02020609040205080304" pitchFamily="49" charset="-128"/>
              </a:rPr>
              <a:t>Rosmalen</a:t>
            </a:r>
            <a:r>
              <a:rPr lang="en-US" sz="1800" dirty="0">
                <a:effectLst/>
                <a:ea typeface="MS Mincho" panose="02020609040205080304" pitchFamily="49" charset="-128"/>
              </a:rPr>
              <a:t>, Joost, et al. "Including historical data in the analysis of clinical trials: Is it worth the effort?." </a:t>
            </a:r>
            <a:r>
              <a:rPr lang="en-US" sz="1800" i="1" dirty="0">
                <a:effectLst/>
                <a:ea typeface="MS Mincho" panose="02020609040205080304" pitchFamily="49" charset="-128"/>
              </a:rPr>
              <a:t>Statistical methods in medical research</a:t>
            </a:r>
            <a:r>
              <a:rPr lang="en-US" sz="1800" dirty="0">
                <a:effectLst/>
                <a:ea typeface="MS Mincho" panose="02020609040205080304" pitchFamily="49" charset="-128"/>
              </a:rPr>
              <a:t> 27.10 (2018): 3167-3182.</a:t>
            </a:r>
          </a:p>
          <a:p>
            <a:r>
              <a:rPr lang="en-US" sz="1800" dirty="0">
                <a:effectLst/>
                <a:ea typeface="MS Mincho" panose="02020609040205080304" pitchFamily="49" charset="-128"/>
              </a:rPr>
              <a:t>Saville, Benjamin R., Daniel </a:t>
            </a:r>
            <a:r>
              <a:rPr lang="en-US" sz="1800" dirty="0" err="1">
                <a:effectLst/>
                <a:ea typeface="MS Mincho" panose="02020609040205080304" pitchFamily="49" charset="-128"/>
              </a:rPr>
              <a:t>Burkhoff</a:t>
            </a:r>
            <a:r>
              <a:rPr lang="en-US" sz="1800" dirty="0">
                <a:effectLst/>
                <a:ea typeface="MS Mincho" panose="02020609040205080304" pitchFamily="49" charset="-128"/>
              </a:rPr>
              <a:t>, and William T. Abraham. "Streamlining Randomized Clinical Trials for Device Therapies in Heart Failure: Bayesian Borrowing of External Data." </a:t>
            </a:r>
            <a:r>
              <a:rPr lang="en-US" sz="1800" i="1" dirty="0">
                <a:effectLst/>
                <a:ea typeface="MS Mincho" panose="02020609040205080304" pitchFamily="49" charset="-128"/>
              </a:rPr>
              <a:t>Journal of the American Heart Association</a:t>
            </a:r>
            <a:r>
              <a:rPr lang="en-US" sz="1800" dirty="0">
                <a:effectLst/>
                <a:ea typeface="MS Mincho" panose="02020609040205080304" pitchFamily="49" charset="-128"/>
              </a:rPr>
              <a:t> 13.3 (2024): e033255.</a:t>
            </a:r>
          </a:p>
          <a:p>
            <a:endParaRPr lang="en-US" sz="1800" dirty="0">
              <a:effectLst/>
              <a:ea typeface="MS Mincho" panose="02020609040205080304" pitchFamily="49" charset="-128"/>
            </a:endParaRPr>
          </a:p>
        </p:txBody>
      </p:sp>
    </p:spTree>
    <p:extLst>
      <p:ext uri="{BB962C8B-B14F-4D97-AF65-F5344CB8AC3E}">
        <p14:creationId xmlns:p14="http://schemas.microsoft.com/office/powerpoint/2010/main" val="104613506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97180-F5FE-D2EF-6E4D-385379339131}"/>
              </a:ext>
            </a:extLst>
          </p:cNvPr>
          <p:cNvSpPr>
            <a:spLocks noGrp="1"/>
          </p:cNvSpPr>
          <p:nvPr>
            <p:ph type="title"/>
          </p:nvPr>
        </p:nvSpPr>
        <p:spPr/>
        <p:txBody>
          <a:bodyPr/>
          <a:lstStyle/>
          <a:p>
            <a:r>
              <a:rPr lang="en-US" dirty="0"/>
              <a:t>Contact Info:</a:t>
            </a:r>
          </a:p>
        </p:txBody>
      </p:sp>
      <p:sp>
        <p:nvSpPr>
          <p:cNvPr id="3" name="Content Placeholder 2">
            <a:extLst>
              <a:ext uri="{FF2B5EF4-FFF2-40B4-BE49-F238E27FC236}">
                <a16:creationId xmlns:a16="http://schemas.microsoft.com/office/drawing/2014/main" id="{7B0007C0-CDF4-97C3-F502-449928BD96CF}"/>
              </a:ext>
            </a:extLst>
          </p:cNvPr>
          <p:cNvSpPr>
            <a:spLocks noGrp="1"/>
          </p:cNvSpPr>
          <p:nvPr>
            <p:ph idx="1"/>
          </p:nvPr>
        </p:nvSpPr>
        <p:spPr>
          <a:xfrm>
            <a:off x="838200" y="1843089"/>
            <a:ext cx="10515600" cy="4333874"/>
          </a:xfrm>
        </p:spPr>
        <p:txBody>
          <a:bodyPr/>
          <a:lstStyle/>
          <a:p>
            <a:r>
              <a:rPr lang="en-US" dirty="0"/>
              <a:t>Email: </a:t>
            </a:r>
          </a:p>
          <a:p>
            <a:pPr lvl="1"/>
            <a:r>
              <a:rPr lang="en-US" dirty="0"/>
              <a:t>alex.kaizer@cuanschutz.edu</a:t>
            </a:r>
          </a:p>
          <a:p>
            <a:r>
              <a:rPr lang="en-US" dirty="0"/>
              <a:t>Website: www.alexkaizer.com</a:t>
            </a:r>
          </a:p>
          <a:p>
            <a:r>
              <a:rPr lang="en-US" dirty="0"/>
              <a:t>GitHub: </a:t>
            </a:r>
            <a:r>
              <a:rPr lang="en-US" dirty="0" err="1"/>
              <a:t>alexbiostats</a:t>
            </a:r>
            <a:endParaRPr lang="en-US" dirty="0"/>
          </a:p>
          <a:p>
            <a:endParaRPr lang="en-US" dirty="0"/>
          </a:p>
        </p:txBody>
      </p:sp>
      <p:pic>
        <p:nvPicPr>
          <p:cNvPr id="7" name="Picture 6" descr="Qr code&#10;&#10;Description automatically generated">
            <a:extLst>
              <a:ext uri="{FF2B5EF4-FFF2-40B4-BE49-F238E27FC236}">
                <a16:creationId xmlns:a16="http://schemas.microsoft.com/office/drawing/2014/main" id="{2010BD74-0AF9-1187-EADA-4879634C6F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14093" y="1038226"/>
            <a:ext cx="2971800" cy="2971800"/>
          </a:xfrm>
          <a:prstGeom prst="rect">
            <a:avLst/>
          </a:prstGeom>
        </p:spPr>
      </p:pic>
    </p:spTree>
    <p:extLst>
      <p:ext uri="{BB962C8B-B14F-4D97-AF65-F5344CB8AC3E}">
        <p14:creationId xmlns:p14="http://schemas.microsoft.com/office/powerpoint/2010/main" val="31727251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8097C-ABD5-4EF1-A3BB-5200A0E42C4C}"/>
              </a:ext>
            </a:extLst>
          </p:cNvPr>
          <p:cNvSpPr>
            <a:spLocks noGrp="1"/>
          </p:cNvSpPr>
          <p:nvPr>
            <p:ph type="title"/>
          </p:nvPr>
        </p:nvSpPr>
        <p:spPr/>
        <p:txBody>
          <a:bodyPr/>
          <a:lstStyle/>
          <a:p>
            <a:r>
              <a:rPr lang="en-US" dirty="0"/>
              <a:t>Some Terminology</a:t>
            </a:r>
          </a:p>
        </p:txBody>
      </p:sp>
      <p:sp>
        <p:nvSpPr>
          <p:cNvPr id="3" name="Content Placeholder 2">
            <a:extLst>
              <a:ext uri="{FF2B5EF4-FFF2-40B4-BE49-F238E27FC236}">
                <a16:creationId xmlns:a16="http://schemas.microsoft.com/office/drawing/2014/main" id="{36F3BCB4-21A2-40BF-8B16-E943EAE75527}"/>
              </a:ext>
            </a:extLst>
          </p:cNvPr>
          <p:cNvSpPr>
            <a:spLocks noGrp="1"/>
          </p:cNvSpPr>
          <p:nvPr>
            <p:ph idx="1"/>
          </p:nvPr>
        </p:nvSpPr>
        <p:spPr>
          <a:xfrm>
            <a:off x="838200" y="2116393"/>
            <a:ext cx="10515600" cy="4526145"/>
          </a:xfrm>
        </p:spPr>
        <p:txBody>
          <a:bodyPr>
            <a:normAutofit/>
          </a:bodyPr>
          <a:lstStyle/>
          <a:p>
            <a:r>
              <a:rPr lang="en-US" i="1" dirty="0"/>
              <a:t>Dynamic</a:t>
            </a:r>
            <a:r>
              <a:rPr lang="en-US" dirty="0"/>
              <a:t> vs. </a:t>
            </a:r>
            <a:r>
              <a:rPr lang="en-US" i="1" dirty="0"/>
              <a:t>Static</a:t>
            </a:r>
            <a:r>
              <a:rPr lang="en-US" dirty="0"/>
              <a:t> Borrowing</a:t>
            </a:r>
          </a:p>
          <a:p>
            <a:pPr lvl="1"/>
            <a:r>
              <a:rPr lang="en-US" dirty="0"/>
              <a:t>Static indicates </a:t>
            </a:r>
            <a:r>
              <a:rPr lang="en-US" i="1" dirty="0"/>
              <a:t>a priori </a:t>
            </a:r>
            <a:r>
              <a:rPr lang="en-US" dirty="0"/>
              <a:t>decision where current data doesn’t inform borrowing</a:t>
            </a:r>
          </a:p>
          <a:p>
            <a:r>
              <a:rPr lang="en-US" i="1" dirty="0"/>
              <a:t>Effective sample size </a:t>
            </a:r>
            <a:r>
              <a:rPr lang="en-US" dirty="0"/>
              <a:t>(ESS)</a:t>
            </a:r>
          </a:p>
          <a:p>
            <a:pPr lvl="1"/>
            <a:r>
              <a:rPr lang="en-US" dirty="0"/>
              <a:t>Part of an analysis is knowledge of the actual sample size (n)</a:t>
            </a:r>
          </a:p>
          <a:p>
            <a:pPr lvl="1"/>
            <a:r>
              <a:rPr lang="en-US" dirty="0"/>
              <a:t>With Bayesian methods, priors and methods of dynamic borrowing can incorporate “effective” knowledge to our analysis (n becomes </a:t>
            </a:r>
            <a:r>
              <a:rPr lang="en-US" dirty="0" err="1"/>
              <a:t>n+</a:t>
            </a:r>
            <a:r>
              <a:rPr lang="en-US" i="1" dirty="0" err="1"/>
              <a:t>something</a:t>
            </a:r>
            <a:r>
              <a:rPr lang="en-US" dirty="0"/>
              <a:t> from priors and/or external data for the sake of our analysis)</a:t>
            </a:r>
          </a:p>
          <a:p>
            <a:r>
              <a:rPr lang="en-US" i="1" dirty="0"/>
              <a:t>Effective Supplemental/Historic Sample Size</a:t>
            </a:r>
            <a:r>
              <a:rPr lang="en-US" dirty="0"/>
              <a:t> (ESSS or EHSS)</a:t>
            </a:r>
          </a:p>
          <a:p>
            <a:pPr lvl="1"/>
            <a:r>
              <a:rPr lang="en-US" dirty="0"/>
              <a:t>The amount of data incorporated from the historic data, incorporating the influence of choice of priors on the historic pieces</a:t>
            </a:r>
          </a:p>
        </p:txBody>
      </p:sp>
      <p:sp>
        <p:nvSpPr>
          <p:cNvPr id="4" name="Slide Number Placeholder 3">
            <a:extLst>
              <a:ext uri="{FF2B5EF4-FFF2-40B4-BE49-F238E27FC236}">
                <a16:creationId xmlns:a16="http://schemas.microsoft.com/office/drawing/2014/main" id="{7E2F8FEC-4359-4900-BD00-CA82A1CE1B31}"/>
              </a:ext>
            </a:extLst>
          </p:cNvPr>
          <p:cNvSpPr>
            <a:spLocks noGrp="1"/>
          </p:cNvSpPr>
          <p:nvPr>
            <p:ph type="sldNum" sz="quarter" idx="12"/>
          </p:nvPr>
        </p:nvSpPr>
        <p:spPr/>
        <p:txBody>
          <a:bodyPr/>
          <a:lstStyle/>
          <a:p>
            <a:fld id="{260BABFF-207A-4E17-BB6B-068052E132E0}" type="slidenum">
              <a:rPr lang="en-US" smtClean="0"/>
              <a:pPr/>
              <a:t>6</a:t>
            </a:fld>
            <a:endParaRPr lang="en-US"/>
          </a:p>
        </p:txBody>
      </p:sp>
    </p:spTree>
    <p:extLst>
      <p:ext uri="{BB962C8B-B14F-4D97-AF65-F5344CB8AC3E}">
        <p14:creationId xmlns:p14="http://schemas.microsoft.com/office/powerpoint/2010/main" val="2612060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015FE-C1EA-4C7C-BD11-C68B36FBE416}"/>
              </a:ext>
            </a:extLst>
          </p:cNvPr>
          <p:cNvSpPr>
            <a:spLocks noGrp="1"/>
          </p:cNvSpPr>
          <p:nvPr>
            <p:ph type="title"/>
          </p:nvPr>
        </p:nvSpPr>
        <p:spPr/>
        <p:txBody>
          <a:bodyPr/>
          <a:lstStyle/>
          <a:p>
            <a:r>
              <a:rPr lang="en-US" dirty="0"/>
              <a:t>Why borrow?</a:t>
            </a:r>
          </a:p>
        </p:txBody>
      </p:sp>
      <p:sp>
        <p:nvSpPr>
          <p:cNvPr id="3" name="Content Placeholder 2">
            <a:extLst>
              <a:ext uri="{FF2B5EF4-FFF2-40B4-BE49-F238E27FC236}">
                <a16:creationId xmlns:a16="http://schemas.microsoft.com/office/drawing/2014/main" id="{9A4D2988-74C5-4867-B589-18A4A103DDC4}"/>
              </a:ext>
            </a:extLst>
          </p:cNvPr>
          <p:cNvSpPr>
            <a:spLocks noGrp="1"/>
          </p:cNvSpPr>
          <p:nvPr>
            <p:ph idx="1"/>
          </p:nvPr>
        </p:nvSpPr>
        <p:spPr/>
        <p:txBody>
          <a:bodyPr>
            <a:normAutofit lnSpcReduction="10000"/>
          </a:bodyPr>
          <a:lstStyle/>
          <a:p>
            <a:r>
              <a:rPr lang="en-US" dirty="0"/>
              <a:t>Clinical trials do not often occur out of nowhere</a:t>
            </a:r>
          </a:p>
          <a:p>
            <a:pPr lvl="1"/>
            <a:r>
              <a:rPr lang="en-US" dirty="0"/>
              <a:t>They are generally the result of many prior studies</a:t>
            </a:r>
          </a:p>
          <a:p>
            <a:r>
              <a:rPr lang="en-US" dirty="0"/>
              <a:t>Many times, we have historic information for a control arm</a:t>
            </a:r>
          </a:p>
          <a:p>
            <a:pPr lvl="1"/>
            <a:r>
              <a:rPr lang="en-US" dirty="0"/>
              <a:t>Sometimes for the treatment arm(s) as well, but this may be seen as less stable depending on how the studies have evolved</a:t>
            </a:r>
          </a:p>
          <a:p>
            <a:r>
              <a:rPr lang="en-US" dirty="0"/>
              <a:t>Including historic data in the analysis can improve the precision of our estimates, leading to</a:t>
            </a:r>
          </a:p>
          <a:p>
            <a:pPr lvl="1"/>
            <a:r>
              <a:rPr lang="en-US" dirty="0"/>
              <a:t>Increased power and reduced type I error</a:t>
            </a:r>
          </a:p>
          <a:p>
            <a:pPr lvl="1"/>
            <a:r>
              <a:rPr lang="en-US" dirty="0"/>
              <a:t>Potential for reducing our needed sample size (or randomizing more to the treatment arm)</a:t>
            </a:r>
          </a:p>
        </p:txBody>
      </p:sp>
      <p:sp>
        <p:nvSpPr>
          <p:cNvPr id="4" name="Slide Number Placeholder 3">
            <a:extLst>
              <a:ext uri="{FF2B5EF4-FFF2-40B4-BE49-F238E27FC236}">
                <a16:creationId xmlns:a16="http://schemas.microsoft.com/office/drawing/2014/main" id="{75AEE91F-BCF6-44C6-9E2E-D7220C09F946}"/>
              </a:ext>
            </a:extLst>
          </p:cNvPr>
          <p:cNvSpPr>
            <a:spLocks noGrp="1"/>
          </p:cNvSpPr>
          <p:nvPr>
            <p:ph type="sldNum" sz="quarter" idx="12"/>
          </p:nvPr>
        </p:nvSpPr>
        <p:spPr/>
        <p:txBody>
          <a:bodyPr/>
          <a:lstStyle/>
          <a:p>
            <a:fld id="{260BABFF-207A-4E17-BB6B-068052E132E0}" type="slidenum">
              <a:rPr lang="en-US" smtClean="0"/>
              <a:pPr/>
              <a:t>7</a:t>
            </a:fld>
            <a:endParaRPr lang="en-US"/>
          </a:p>
        </p:txBody>
      </p:sp>
    </p:spTree>
    <p:extLst>
      <p:ext uri="{BB962C8B-B14F-4D97-AF65-F5344CB8AC3E}">
        <p14:creationId xmlns:p14="http://schemas.microsoft.com/office/powerpoint/2010/main" val="3859585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EF4CB-2F57-4475-B0ED-4866D7321C6D}"/>
              </a:ext>
            </a:extLst>
          </p:cNvPr>
          <p:cNvSpPr>
            <a:spLocks noGrp="1"/>
          </p:cNvSpPr>
          <p:nvPr>
            <p:ph type="title"/>
          </p:nvPr>
        </p:nvSpPr>
        <p:spPr/>
        <p:txBody>
          <a:bodyPr/>
          <a:lstStyle/>
          <a:p>
            <a:r>
              <a:rPr lang="en-US" dirty="0"/>
              <a:t>Concerns with borrowing</a:t>
            </a:r>
          </a:p>
        </p:txBody>
      </p:sp>
      <p:sp>
        <p:nvSpPr>
          <p:cNvPr id="3" name="Content Placeholder 2">
            <a:extLst>
              <a:ext uri="{FF2B5EF4-FFF2-40B4-BE49-F238E27FC236}">
                <a16:creationId xmlns:a16="http://schemas.microsoft.com/office/drawing/2014/main" id="{5DDCA47F-A9FD-46C1-BC70-93321472300D}"/>
              </a:ext>
            </a:extLst>
          </p:cNvPr>
          <p:cNvSpPr>
            <a:spLocks noGrp="1"/>
          </p:cNvSpPr>
          <p:nvPr>
            <p:ph idx="1"/>
          </p:nvPr>
        </p:nvSpPr>
        <p:spPr/>
        <p:txBody>
          <a:bodyPr/>
          <a:lstStyle/>
          <a:p>
            <a:r>
              <a:rPr lang="en-US" dirty="0"/>
              <a:t>If the supplemental sources are not exchangeable, we may</a:t>
            </a:r>
          </a:p>
          <a:p>
            <a:pPr lvl="1"/>
            <a:r>
              <a:rPr lang="en-US" dirty="0"/>
              <a:t>Introduce bias</a:t>
            </a:r>
          </a:p>
          <a:p>
            <a:pPr lvl="1"/>
            <a:r>
              <a:rPr lang="en-US" dirty="0"/>
              <a:t>Reduce our power, inflate our type I error rate</a:t>
            </a:r>
          </a:p>
          <a:p>
            <a:r>
              <a:rPr lang="en-US" dirty="0"/>
              <a:t>Different methods have different trade-offs</a:t>
            </a:r>
          </a:p>
          <a:p>
            <a:pPr lvl="1"/>
            <a:r>
              <a:rPr lang="en-US" dirty="0"/>
              <a:t>Some may struggle to simultaneously account for multiple sources with varying levels of exchangeability</a:t>
            </a:r>
          </a:p>
          <a:p>
            <a:pPr lvl="1"/>
            <a:r>
              <a:rPr lang="en-US" dirty="0"/>
              <a:t>Others may be increasingly complex and challenging to implement without specialization in the methods</a:t>
            </a:r>
          </a:p>
          <a:p>
            <a:endParaRPr lang="en-US" dirty="0"/>
          </a:p>
        </p:txBody>
      </p:sp>
      <p:sp>
        <p:nvSpPr>
          <p:cNvPr id="4" name="Slide Number Placeholder 3">
            <a:extLst>
              <a:ext uri="{FF2B5EF4-FFF2-40B4-BE49-F238E27FC236}">
                <a16:creationId xmlns:a16="http://schemas.microsoft.com/office/drawing/2014/main" id="{9E930E3B-C200-4EF7-8EC6-4F4A6BD15654}"/>
              </a:ext>
            </a:extLst>
          </p:cNvPr>
          <p:cNvSpPr>
            <a:spLocks noGrp="1"/>
          </p:cNvSpPr>
          <p:nvPr>
            <p:ph type="sldNum" sz="quarter" idx="12"/>
          </p:nvPr>
        </p:nvSpPr>
        <p:spPr/>
        <p:txBody>
          <a:bodyPr/>
          <a:lstStyle/>
          <a:p>
            <a:fld id="{260BABFF-207A-4E17-BB6B-068052E132E0}" type="slidenum">
              <a:rPr lang="en-US" smtClean="0"/>
              <a:pPr/>
              <a:t>8</a:t>
            </a:fld>
            <a:endParaRPr lang="en-US"/>
          </a:p>
        </p:txBody>
      </p:sp>
    </p:spTree>
    <p:extLst>
      <p:ext uri="{BB962C8B-B14F-4D97-AF65-F5344CB8AC3E}">
        <p14:creationId xmlns:p14="http://schemas.microsoft.com/office/powerpoint/2010/main" val="2931276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F4BD1-4458-4DE8-8AA3-E844805B99FA}"/>
              </a:ext>
            </a:extLst>
          </p:cNvPr>
          <p:cNvSpPr>
            <a:spLocks noGrp="1"/>
          </p:cNvSpPr>
          <p:nvPr>
            <p:ph type="title"/>
          </p:nvPr>
        </p:nvSpPr>
        <p:spPr/>
        <p:txBody>
          <a:bodyPr/>
          <a:lstStyle/>
          <a:p>
            <a:r>
              <a:rPr lang="en-US" dirty="0"/>
              <a:t>Initial Idea</a:t>
            </a:r>
          </a:p>
        </p:txBody>
      </p:sp>
      <p:pic>
        <p:nvPicPr>
          <p:cNvPr id="5" name="Content Placeholder 4">
            <a:extLst>
              <a:ext uri="{FF2B5EF4-FFF2-40B4-BE49-F238E27FC236}">
                <a16:creationId xmlns:a16="http://schemas.microsoft.com/office/drawing/2014/main" id="{D67DEA50-C625-4CB3-98F1-C973396520BD}"/>
              </a:ext>
            </a:extLst>
          </p:cNvPr>
          <p:cNvPicPr>
            <a:picLocks noGrp="1" noChangeAspect="1"/>
          </p:cNvPicPr>
          <p:nvPr>
            <p:ph idx="1"/>
          </p:nvPr>
        </p:nvPicPr>
        <p:blipFill>
          <a:blip r:embed="rId2"/>
          <a:stretch>
            <a:fillRect/>
          </a:stretch>
        </p:blipFill>
        <p:spPr>
          <a:xfrm>
            <a:off x="1274339" y="1700358"/>
            <a:ext cx="8216502" cy="5157642"/>
          </a:xfrm>
          <a:prstGeom prst="rect">
            <a:avLst/>
          </a:prstGeom>
          <a:ln>
            <a:solidFill>
              <a:schemeClr val="tx1"/>
            </a:solidFill>
          </a:ln>
        </p:spPr>
      </p:pic>
      <p:sp>
        <p:nvSpPr>
          <p:cNvPr id="4" name="Slide Number Placeholder 3">
            <a:extLst>
              <a:ext uri="{FF2B5EF4-FFF2-40B4-BE49-F238E27FC236}">
                <a16:creationId xmlns:a16="http://schemas.microsoft.com/office/drawing/2014/main" id="{E1DD250B-8134-4572-83ED-6F656E6E481B}"/>
              </a:ext>
            </a:extLst>
          </p:cNvPr>
          <p:cNvSpPr>
            <a:spLocks noGrp="1"/>
          </p:cNvSpPr>
          <p:nvPr>
            <p:ph type="sldNum" sz="quarter" idx="12"/>
          </p:nvPr>
        </p:nvSpPr>
        <p:spPr/>
        <p:txBody>
          <a:bodyPr/>
          <a:lstStyle/>
          <a:p>
            <a:fld id="{260BABFF-207A-4E17-BB6B-068052E132E0}" type="slidenum">
              <a:rPr lang="en-US" smtClean="0"/>
              <a:pPr/>
              <a:t>9</a:t>
            </a:fld>
            <a:endParaRPr lang="en-US"/>
          </a:p>
        </p:txBody>
      </p:sp>
      <p:sp>
        <p:nvSpPr>
          <p:cNvPr id="6" name="Oval 5">
            <a:extLst>
              <a:ext uri="{FF2B5EF4-FFF2-40B4-BE49-F238E27FC236}">
                <a16:creationId xmlns:a16="http://schemas.microsoft.com/office/drawing/2014/main" id="{BA81F821-AC2A-42D8-9C6F-685301ED260D}"/>
              </a:ext>
            </a:extLst>
          </p:cNvPr>
          <p:cNvSpPr/>
          <p:nvPr/>
        </p:nvSpPr>
        <p:spPr>
          <a:xfrm>
            <a:off x="2406869" y="1636301"/>
            <a:ext cx="599090" cy="644443"/>
          </a:xfrm>
          <a:prstGeom prst="ellipse">
            <a:avLst/>
          </a:prstGeom>
          <a:noFill/>
          <a:ln w="381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E9F5F02C-E8C3-4944-9A1D-25851393FAE9}"/>
              </a:ext>
            </a:extLst>
          </p:cNvPr>
          <p:cNvCxnSpPr/>
          <p:nvPr/>
        </p:nvCxnSpPr>
        <p:spPr>
          <a:xfrm flipV="1">
            <a:off x="2270235" y="2313271"/>
            <a:ext cx="220717" cy="653937"/>
          </a:xfrm>
          <a:prstGeom prst="straightConnector1">
            <a:avLst/>
          </a:prstGeom>
          <a:ln w="28575">
            <a:tailEnd type="triangle"/>
          </a:ln>
        </p:spPr>
        <p:style>
          <a:lnRef idx="1">
            <a:schemeClr val="accent4"/>
          </a:lnRef>
          <a:fillRef idx="0">
            <a:schemeClr val="accent4"/>
          </a:fillRef>
          <a:effectRef idx="0">
            <a:schemeClr val="accent4"/>
          </a:effectRef>
          <a:fontRef idx="minor">
            <a:schemeClr val="tx1"/>
          </a:fontRef>
        </p:style>
      </p:cxnSp>
      <p:cxnSp>
        <p:nvCxnSpPr>
          <p:cNvPr id="9" name="Straight Arrow Connector 8">
            <a:extLst>
              <a:ext uri="{FF2B5EF4-FFF2-40B4-BE49-F238E27FC236}">
                <a16:creationId xmlns:a16="http://schemas.microsoft.com/office/drawing/2014/main" id="{B6E5FAA2-B210-4956-8185-3234B3610D0B}"/>
              </a:ext>
            </a:extLst>
          </p:cNvPr>
          <p:cNvCxnSpPr>
            <a:cxnSpLocks/>
          </p:cNvCxnSpPr>
          <p:nvPr/>
        </p:nvCxnSpPr>
        <p:spPr>
          <a:xfrm flipH="1" flipV="1">
            <a:off x="3041191" y="2280744"/>
            <a:ext cx="793531" cy="653936"/>
          </a:xfrm>
          <a:prstGeom prst="straightConnector1">
            <a:avLst/>
          </a:prstGeom>
          <a:ln w="28575">
            <a:tailEnd type="triangle"/>
          </a:ln>
        </p:spPr>
        <p:style>
          <a:lnRef idx="1">
            <a:schemeClr val="accent4"/>
          </a:lnRef>
          <a:fillRef idx="0">
            <a:schemeClr val="accent4"/>
          </a:fillRef>
          <a:effectRef idx="0">
            <a:schemeClr val="accent4"/>
          </a:effectRef>
          <a:fontRef idx="minor">
            <a:schemeClr val="tx1"/>
          </a:fontRef>
        </p:style>
      </p:cxnSp>
      <p:cxnSp>
        <p:nvCxnSpPr>
          <p:cNvPr id="11" name="Straight Arrow Connector 10">
            <a:extLst>
              <a:ext uri="{FF2B5EF4-FFF2-40B4-BE49-F238E27FC236}">
                <a16:creationId xmlns:a16="http://schemas.microsoft.com/office/drawing/2014/main" id="{E79B5F85-7E4C-484E-A105-EBD8AA0DF94B}"/>
              </a:ext>
            </a:extLst>
          </p:cNvPr>
          <p:cNvCxnSpPr>
            <a:cxnSpLocks/>
          </p:cNvCxnSpPr>
          <p:nvPr/>
        </p:nvCxnSpPr>
        <p:spPr>
          <a:xfrm flipH="1">
            <a:off x="2972874" y="1412759"/>
            <a:ext cx="1062024" cy="317973"/>
          </a:xfrm>
          <a:prstGeom prst="straightConnector1">
            <a:avLst/>
          </a:prstGeom>
          <a:ln w="28575">
            <a:tailEnd type="triangle"/>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957139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theme/theme1.xml><?xml version="1.0" encoding="utf-8"?>
<a:theme xmlns:a="http://schemas.openxmlformats.org/drawingml/2006/main" name="Office Theme">
  <a:themeElements>
    <a:clrScheme name="Generic Colorado School of Public Health">
      <a:dk1>
        <a:srgbClr val="FFFFFF"/>
      </a:dk1>
      <a:lt1>
        <a:srgbClr val="080808"/>
      </a:lt1>
      <a:dk2>
        <a:srgbClr val="D8D8D8"/>
      </a:dk2>
      <a:lt2>
        <a:srgbClr val="080808"/>
      </a:lt2>
      <a:accent1>
        <a:srgbClr val="008239"/>
      </a:accent1>
      <a:accent2>
        <a:srgbClr val="005390"/>
      </a:accent2>
      <a:accent3>
        <a:srgbClr val="542378"/>
      </a:accent3>
      <a:accent4>
        <a:srgbClr val="7F0000"/>
      </a:accent4>
      <a:accent5>
        <a:srgbClr val="FFC000"/>
      </a:accent5>
      <a:accent6>
        <a:srgbClr val="262627"/>
      </a:accent6>
      <a:hlink>
        <a:srgbClr val="080808"/>
      </a:hlink>
      <a:folHlink>
        <a:srgbClr val="080808"/>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lossy">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12700" cap="flat" cmpd="sng" algn="ctr">
          <a:solidFill>
            <a:schemeClr val="phClr">
              <a:tint val="95000"/>
              <a:shade val="95000"/>
              <a:satMod val="120000"/>
            </a:schemeClr>
          </a:solidFill>
          <a:prstDash val="solid"/>
        </a:ln>
        <a:ln w="55000" cap="flat" cmpd="thickThin" algn="ctr">
          <a:solidFill>
            <a:schemeClr val="phClr">
              <a:tint val="90000"/>
              <a:satMod val="130000"/>
            </a:schemeClr>
          </a:solidFill>
          <a:prstDash val="solid"/>
        </a:ln>
        <a:ln w="50800" cap="flat" cmpd="sng"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78D46D727BB8B43B8798A80B118EDDB" ma:contentTypeVersion="0" ma:contentTypeDescription="Create a new document." ma:contentTypeScope="" ma:versionID="3a954d86e9ce22a5fe55d1f564f4b10e">
  <xsd:schema xmlns:xsd="http://www.w3.org/2001/XMLSchema" xmlns:xs="http://www.w3.org/2001/XMLSchema" xmlns:p="http://schemas.microsoft.com/office/2006/metadata/properties" targetNamespace="http://schemas.microsoft.com/office/2006/metadata/properties" ma:root="true" ma:fieldsID="6a8898fd043fd830b20f0b6098ebec2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5F395C0-4C6A-4E5A-8F37-3DD794B62CF7}">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D5D2E692-D9F7-47F3-9509-7B9EE88A17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6EDB8ACA-6B42-4974-BCA8-570878EA97B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1910</TotalTime>
  <Words>3373</Words>
  <Application>Microsoft Office PowerPoint</Application>
  <PresentationFormat>Widescreen</PresentationFormat>
  <Paragraphs>354</Paragraphs>
  <Slides>58</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58</vt:i4>
      </vt:variant>
    </vt:vector>
  </HeadingPairs>
  <TitlesOfParts>
    <vt:vector size="65" baseType="lpstr">
      <vt:lpstr>MS Mincho</vt:lpstr>
      <vt:lpstr>Algerian</vt:lpstr>
      <vt:lpstr>Arial</vt:lpstr>
      <vt:lpstr>Calibri</vt:lpstr>
      <vt:lpstr>Calibri Light</vt:lpstr>
      <vt:lpstr>Cambria Math</vt:lpstr>
      <vt:lpstr>Office Theme</vt:lpstr>
      <vt:lpstr>Adaptive and Bayesian Methods for Clinical Trial Design Short Course</vt:lpstr>
      <vt:lpstr>Overview Paper:</vt:lpstr>
      <vt:lpstr>Background</vt:lpstr>
      <vt:lpstr>A Continuum of Options (Mixing Apples and Oranges)</vt:lpstr>
      <vt:lpstr>Some Terminology</vt:lpstr>
      <vt:lpstr>Some Terminology</vt:lpstr>
      <vt:lpstr>Why borrow?</vt:lpstr>
      <vt:lpstr>Concerns with borrowing</vt:lpstr>
      <vt:lpstr>Initial Idea</vt:lpstr>
      <vt:lpstr>Pocock’s Criteria for Acceptable Historic Controls</vt:lpstr>
      <vt:lpstr>Many Approaches Exist to Incorporating Supplemental Information</vt:lpstr>
      <vt:lpstr>Separate, Pooling, Single Arm, Test-then-Pool</vt:lpstr>
      <vt:lpstr>Separate Approach</vt:lpstr>
      <vt:lpstr>(Naïve) Pooling Approach</vt:lpstr>
      <vt:lpstr>Single Arm Trial Approach</vt:lpstr>
      <vt:lpstr>Test-then-Pool Approach</vt:lpstr>
      <vt:lpstr>Power Prior Type Approaches</vt:lpstr>
      <vt:lpstr>Original Power Prior</vt:lpstr>
      <vt:lpstr>Original Power Prior</vt:lpstr>
      <vt:lpstr>Original PP Posterior</vt:lpstr>
      <vt:lpstr>Some Original PP Considerations</vt:lpstr>
      <vt:lpstr>Hierarchical Methods: Multi-Source Exchangeability Models (MEMs)</vt:lpstr>
      <vt:lpstr>Motivation Refresher</vt:lpstr>
      <vt:lpstr>MEMs</vt:lpstr>
      <vt:lpstr>Standard Analysis without Borrowing</vt:lpstr>
      <vt:lpstr>MEM Framework with 2 Supplemental Sources</vt:lpstr>
      <vt:lpstr>MEM Framework with 2 Supplemental Sources</vt:lpstr>
      <vt:lpstr>The Big Picture</vt:lpstr>
      <vt:lpstr>Building the MEM Framework</vt:lpstr>
      <vt:lpstr>Specifying Model Priors: π(Ω_k )</vt:lpstr>
      <vt:lpstr>Posterior Inference with MEMs</vt:lpstr>
      <vt:lpstr>Illustration with 3 Supplemental Sources</vt:lpstr>
      <vt:lpstr>PowerPoint Presentation</vt:lpstr>
      <vt:lpstr>PowerPoint Presentation</vt:lpstr>
      <vt:lpstr>PowerPoint Presentation</vt:lpstr>
      <vt:lpstr>PowerPoint Presentation</vt:lpstr>
      <vt:lpstr>Seminal MEM Paper Conclusions</vt:lpstr>
      <vt:lpstr>Can I use MEMs now?</vt:lpstr>
      <vt:lpstr>Hierarchical Methods: Meta-Analytic-Predictive (MAP) Priors</vt:lpstr>
      <vt:lpstr>MAP Approach</vt:lpstr>
      <vt:lpstr>MAP Details</vt:lpstr>
      <vt:lpstr>MAP Details cont.</vt:lpstr>
      <vt:lpstr>MAP Difference with Meta-Analysis</vt:lpstr>
      <vt:lpstr>MAP Extension</vt:lpstr>
      <vt:lpstr>Robust MAP Considerations</vt:lpstr>
      <vt:lpstr>Case Study</vt:lpstr>
      <vt:lpstr>Clinical Trial: Information Sharing Example</vt:lpstr>
      <vt:lpstr>Clinical Trial: Information Sharing Example</vt:lpstr>
      <vt:lpstr>Clinical Trial: Information Sharing Example</vt:lpstr>
      <vt:lpstr>Clinical Trial: Information Sharing Example</vt:lpstr>
      <vt:lpstr>Clinical Trial: Information Sharing Example</vt:lpstr>
      <vt:lpstr>Clinical Trial: Information Sharing Example</vt:lpstr>
      <vt:lpstr>Clinical Trial: Information Sharing Example</vt:lpstr>
      <vt:lpstr>Clinical Trial: Information Sharing Example</vt:lpstr>
      <vt:lpstr>Module Conclusions</vt:lpstr>
      <vt:lpstr>Module Conclusions</vt:lpstr>
      <vt:lpstr>References</vt:lpstr>
      <vt:lpstr>Contact Info: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 Test Presentation</dc:title>
  <dc:creator>Price, Kara</dc:creator>
  <cp:lastModifiedBy>Kaizer, Alex M</cp:lastModifiedBy>
  <cp:revision>159</cp:revision>
  <dcterms:created xsi:type="dcterms:W3CDTF">2015-07-27T20:53:12Z</dcterms:created>
  <dcterms:modified xsi:type="dcterms:W3CDTF">2024-06-04T17:46:32Z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0x010100378D46D727BB8B43B8798A80B118EDDB</vt:lpwstr>
  </property>
  <property fmtid="{D5CDD505-2E9C-101B-9397-08002B2CF9AE}" pid="3" name="AuthorIds_UIVersion_512">
    <vt:lpwstr>12</vt:lpwstr>
  </property>
  <property fmtid="{D5CDD505-2E9C-101B-9397-08002B2CF9AE}" pid="4" name="AuthorIds_UIVersion_1024">
    <vt:lpwstr>12</vt:lpwstr>
  </property>
</Properties>
</file>