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9AECD-B939-43E5-A0AD-CF61A6E9894C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F0160-41D9-47E2-A443-B2CAC87A1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2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F0160-41D9-47E2-A443-B2CAC87A1D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40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F0160-41D9-47E2-A443-B2CAC87A1D4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54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09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1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7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7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December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alexblch/Projet-DRL-2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77133F-19F7-9F92-42B4-116D926D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fr-FR" sz="4400" dirty="0"/>
              <a:t>Deep </a:t>
            </a:r>
            <a:r>
              <a:rPr lang="fr-FR" sz="4400" dirty="0" err="1"/>
              <a:t>Reinforcement</a:t>
            </a:r>
            <a:r>
              <a:rPr lang="fr-FR" sz="4400" dirty="0"/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5E6054-9572-18E8-D43F-845E566FC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 fontScale="85000" lnSpcReduction="20000"/>
          </a:bodyPr>
          <a:lstStyle/>
          <a:p>
            <a:r>
              <a:rPr lang="fr-FR" sz="2000" dirty="0">
                <a:solidFill>
                  <a:schemeClr val="tx1">
                    <a:alpha val="60000"/>
                  </a:schemeClr>
                </a:solidFill>
              </a:rPr>
              <a:t>Lien </a:t>
            </a:r>
            <a:r>
              <a:rPr lang="fr-FR" sz="2000" dirty="0" err="1">
                <a:solidFill>
                  <a:schemeClr val="tx1">
                    <a:alpha val="60000"/>
                  </a:schemeClr>
                </a:solidFill>
              </a:rPr>
              <a:t>Github</a:t>
            </a:r>
            <a:r>
              <a:rPr lang="fr-FR" sz="2000" dirty="0">
                <a:solidFill>
                  <a:schemeClr val="tx1">
                    <a:alpha val="60000"/>
                  </a:schemeClr>
                </a:solidFill>
              </a:rPr>
              <a:t> : </a:t>
            </a:r>
            <a:r>
              <a:rPr lang="fr-FR" sz="2000" dirty="0">
                <a:solidFill>
                  <a:schemeClr val="tx1">
                    <a:alpha val="60000"/>
                  </a:schemeClr>
                </a:solidFill>
                <a:hlinkClick r:id="rId2"/>
              </a:rPr>
              <a:t>https://github.com/alexblch/Projet-DRL-2.git</a:t>
            </a:r>
            <a:endParaRPr lang="fr-FR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fr-F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alpha val="60000"/>
                  </a:schemeClr>
                </a:solidFill>
              </a:rPr>
              <a:t>BLOCH Alexandre, BANDZOUZI NTADI Thomas, EL HARRAR Ethan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Une image contenant Caractère coloré, bleu, Bleu électrique, Graphique&#10;&#10;Description générée automatiquement">
            <a:extLst>
              <a:ext uri="{FF2B5EF4-FFF2-40B4-BE49-F238E27FC236}">
                <a16:creationId xmlns:a16="http://schemas.microsoft.com/office/drawing/2014/main" id="{86CAA9FA-822E-2739-CB8E-CFBC9583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50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9926643-7310-4D83-FECD-E4E2ABDC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vs </a:t>
            </a:r>
            <a:r>
              <a:rPr lang="fr-FR" dirty="0" err="1"/>
              <a:t>random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9EE7534-2CC4-E3E6-E781-ECAF493C3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Affrontement entre deux joueurs aléatoires</a:t>
            </a:r>
          </a:p>
          <a:p>
            <a:r>
              <a:rPr lang="fr-FR" dirty="0"/>
              <a:t>300 parties par seconde</a:t>
            </a:r>
          </a:p>
          <a:p>
            <a:r>
              <a:rPr lang="fr-FR" dirty="0"/>
              <a:t>Niveau égal entre les 2</a:t>
            </a:r>
          </a:p>
        </p:txBody>
      </p:sp>
    </p:spTree>
    <p:extLst>
      <p:ext uri="{BB962C8B-B14F-4D97-AF65-F5344CB8AC3E}">
        <p14:creationId xmlns:p14="http://schemas.microsoft.com/office/powerpoint/2010/main" val="14771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76DC98-43AC-EB4E-3A12-88F5F284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 des résultats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3" descr="Loupe montrant des performances en baisse">
            <a:extLst>
              <a:ext uri="{FF2B5EF4-FFF2-40B4-BE49-F238E27FC236}">
                <a16:creationId xmlns:a16="http://schemas.microsoft.com/office/drawing/2014/main" id="{4D0682E9-BD0E-CAEC-CF2F-C4322E02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50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2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D5A77-AAE0-D341-1828-20F6B964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DQN (sans apprentissage car oubli) 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D1BC8A-286F-B1D2-7428-B1F2AA2E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78" y="1952624"/>
            <a:ext cx="5225199" cy="391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105966996">
            <a:extLst>
              <a:ext uri="{FF2B5EF4-FFF2-40B4-BE49-F238E27FC236}">
                <a16:creationId xmlns:a16="http://schemas.microsoft.com/office/drawing/2014/main" id="{D480C629-D628-A10B-A0D3-156848689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9" y="1952625"/>
            <a:ext cx="5223094" cy="39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7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900EE-4D3D-9E88-46CD-2E141764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DQN ( avec apprentissage 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C139FDC-2C05-9175-0C11-21C3BD197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57" y="1989181"/>
            <a:ext cx="5327767" cy="39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FE17B51-8396-B633-71D8-CFDCD8FD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83" y="1881275"/>
            <a:ext cx="5615517" cy="42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11D87-D788-1FD8-44FB-90A7CF9A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DQN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C7F7D8-71CE-5255-592F-56EBE47F8A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097088"/>
            <a:ext cx="5327649" cy="3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8352261-909E-F217-6211-57E147CF7D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2097088"/>
            <a:ext cx="5327649" cy="3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6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FAB9-0CFE-40F0-7475-54AEB024B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ACB16-4A8E-5CF3-8B2E-22EF9040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DQN avec </a:t>
            </a:r>
            <a:r>
              <a:rPr lang="fr-FR" dirty="0" err="1"/>
              <a:t>Experience</a:t>
            </a:r>
            <a:r>
              <a:rPr lang="fr-FR" dirty="0"/>
              <a:t> Replay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4EA34B4-3A50-EEC5-4AD9-E4D245B95B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097088"/>
            <a:ext cx="5327649" cy="3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D54ED18-B659-2EF6-9D45-B232666E11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2097088"/>
            <a:ext cx="5327649" cy="3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20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F94F0-E93A-4F3F-40A4-CA8EB9268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DB897-F4B3-FF52-47C5-9FB71A5B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Double DQN avec </a:t>
            </a:r>
            <a:r>
              <a:rPr lang="fr-FR" dirty="0" err="1"/>
              <a:t>Prioritized</a:t>
            </a:r>
            <a:r>
              <a:rPr lang="fr-FR" dirty="0"/>
              <a:t> Expérience Replay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E98993B-97A0-AEAB-F46A-F13098E2FC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838" y="2097088"/>
            <a:ext cx="5327649" cy="3995737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E179870-7725-CD95-2E7E-BE511F3DFB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9513" y="2097088"/>
            <a:ext cx="5327649" cy="3995737"/>
          </a:xfrm>
        </p:spPr>
      </p:pic>
    </p:spTree>
    <p:extLst>
      <p:ext uri="{BB962C8B-B14F-4D97-AF65-F5344CB8AC3E}">
        <p14:creationId xmlns:p14="http://schemas.microsoft.com/office/powerpoint/2010/main" val="18099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0FB29-17DB-5E54-7D6A-5FA06C4E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REINFORCE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7974988-B23B-4B87-98A3-263F9A8189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3279" y="2133911"/>
            <a:ext cx="5327649" cy="3995737"/>
          </a:xfrm>
        </p:spPr>
      </p:pic>
    </p:spTree>
    <p:extLst>
      <p:ext uri="{BB962C8B-B14F-4D97-AF65-F5344CB8AC3E}">
        <p14:creationId xmlns:p14="http://schemas.microsoft.com/office/powerpoint/2010/main" val="18434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6EC2-8316-0F3C-BDB9-36A90DCE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RINFORCE Baseline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4CD68A8-644E-79CA-A39C-0CF5132A95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52913" y="2039938"/>
            <a:ext cx="5327649" cy="3995737"/>
          </a:xfrm>
        </p:spPr>
      </p:pic>
    </p:spTree>
    <p:extLst>
      <p:ext uri="{BB962C8B-B14F-4D97-AF65-F5344CB8AC3E}">
        <p14:creationId xmlns:p14="http://schemas.microsoft.com/office/powerpoint/2010/main" val="4765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62122-78BD-6E5A-88BA-0AA29E0D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Critic</a:t>
            </a:r>
            <a:r>
              <a:rPr lang="fr-FR" dirty="0"/>
              <a:t> et PPO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FC38203-BAAF-19DA-0261-6E1A8A6589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838" y="2097088"/>
            <a:ext cx="5327649" cy="3995737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CE27C3C-A78D-389E-980D-22730A47B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9513" y="2097088"/>
            <a:ext cx="5327649" cy="3995737"/>
          </a:xfrm>
        </p:spPr>
      </p:pic>
    </p:spTree>
    <p:extLst>
      <p:ext uri="{BB962C8B-B14F-4D97-AF65-F5344CB8AC3E}">
        <p14:creationId xmlns:p14="http://schemas.microsoft.com/office/powerpoint/2010/main" val="239303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E30E5-7E6C-856A-DA85-1A21ACBC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BA3CF-5C6D-8BF0-286F-48DD6B7E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I. Explication des algos</a:t>
            </a:r>
          </a:p>
          <a:p>
            <a:r>
              <a:rPr lang="fr-FR" dirty="0"/>
              <a:t>II. Le jeu choisi : le Lucky Numbers</a:t>
            </a:r>
          </a:p>
          <a:p>
            <a:r>
              <a:rPr lang="fr-FR" dirty="0"/>
              <a:t>III. Analyse des résultats</a:t>
            </a:r>
          </a:p>
          <a:p>
            <a:r>
              <a:rPr lang="fr-FR" dirty="0"/>
              <a:t>IV. Synthèse</a:t>
            </a:r>
          </a:p>
          <a:p>
            <a:r>
              <a:rPr lang="fr-FR" dirty="0"/>
              <a:t>Conclusion</a:t>
            </a:r>
          </a:p>
        </p:txBody>
      </p:sp>
      <p:pic>
        <p:nvPicPr>
          <p:cNvPr id="2050" name="Picture 2" descr="A Beginner's Guide to Deep Reinforcement Learning | Pathmind">
            <a:extLst>
              <a:ext uri="{FF2B5EF4-FFF2-40B4-BE49-F238E27FC236}">
                <a16:creationId xmlns:a16="http://schemas.microsoft.com/office/drawing/2014/main" id="{51DB1845-B547-B2E6-796D-3F1B06D2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74" y="1881275"/>
            <a:ext cx="58769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00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6F7C2A-01B5-8158-6447-DC572A8D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20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MCTS avec réseaux de </a:t>
            </a:r>
            <a:r>
              <a:rPr lang="en-US" sz="3400" dirty="0" err="1"/>
              <a:t>neurones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/>
              <a:t>Pas de </a:t>
            </a:r>
            <a:r>
              <a:rPr lang="en-US" sz="3400" dirty="0" err="1"/>
              <a:t>résultat</a:t>
            </a:r>
            <a:r>
              <a:rPr lang="en-US" sz="3400" dirty="0"/>
              <a:t> avec Alpha Zero et </a:t>
            </a:r>
            <a:r>
              <a:rPr lang="en-US" sz="3400" dirty="0" err="1"/>
              <a:t>MuZero</a:t>
            </a:r>
            <a:endParaRPr lang="en-US" sz="3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544A9421-EA64-72E4-662B-7F56AC07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656441"/>
            <a:ext cx="7090237" cy="354511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65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46968-4F3F-ACAA-017E-E31D8F44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59EDD37-75F7-521C-BFFD-801D974B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</a:t>
            </a:r>
          </a:p>
        </p:txBody>
      </p:sp>
    </p:spTree>
    <p:extLst>
      <p:ext uri="{BB962C8B-B14F-4D97-AF65-F5344CB8AC3E}">
        <p14:creationId xmlns:p14="http://schemas.microsoft.com/office/powerpoint/2010/main" val="69490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47AD35-B15E-AE44-7360-9D0B7354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critique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B0B1963-5A42-CFEE-F690-6FEBB384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106987" cy="3979625"/>
          </a:xfrm>
        </p:spPr>
        <p:txBody>
          <a:bodyPr/>
          <a:lstStyle/>
          <a:p>
            <a:r>
              <a:rPr lang="fr-FR" dirty="0"/>
              <a:t>Possibilité d’avoir des résultats claires au vue de la complexité des algorithmes  travaillés selon nous</a:t>
            </a:r>
          </a:p>
          <a:p>
            <a:r>
              <a:rPr lang="fr-FR" dirty="0"/>
              <a:t>Plusieurs raisons liés au non fonctionnement des algos sur l’environnement</a:t>
            </a:r>
          </a:p>
          <a:p>
            <a:r>
              <a:rPr lang="fr-FR" dirty="0"/>
              <a:t>Possibilité d’avoir de meilleures graphiques pour expliquer l’apprentissage</a:t>
            </a:r>
          </a:p>
        </p:txBody>
      </p:sp>
      <p:pic>
        <p:nvPicPr>
          <p:cNvPr id="12290" name="Picture 2" descr="Analyse critique (BP)">
            <a:extLst>
              <a:ext uri="{FF2B5EF4-FFF2-40B4-BE49-F238E27FC236}">
                <a16:creationId xmlns:a16="http://schemas.microsoft.com/office/drawing/2014/main" id="{0701D313-14A1-4A33-BA0B-5424E67A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881275"/>
            <a:ext cx="50673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3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026AE-480A-B54E-9568-6E63749B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4B8C1-6013-58A2-D34E-E70955BD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Algorithmes toujours très coûteux en ressources malgré l’ajout de l’apprentissage supervisé et l’utilisation de GPU avec CUDA</a:t>
            </a:r>
          </a:p>
          <a:p>
            <a:r>
              <a:rPr lang="fr-FR" dirty="0"/>
              <a:t>Apprentissage par renforcement de plus en plus utilisé dans notre quotidien (voitures autonomes, bourse,…)</a:t>
            </a:r>
          </a:p>
          <a:p>
            <a:r>
              <a:rPr lang="fr-FR" dirty="0"/>
              <a:t>Créer des algorithmes de renforcement durables, combinant performances et limitations des ressources pour éviter la pollution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37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6C3E5-7570-B7FB-CEEC-B2696BD8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5D53D-CE7D-1E9E-005C-0408478A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699867" cy="39796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Algorithmes de renforcement consommant de plus en plus</a:t>
            </a:r>
          </a:p>
          <a:p>
            <a:r>
              <a:rPr lang="fr-FR" dirty="0"/>
              <a:t>Utilisation de l’apprentissage supervisée (réseaux de neurones) pour utiliser moins de ressources et améliorer la précision</a:t>
            </a:r>
          </a:p>
          <a:p>
            <a:r>
              <a:rPr lang="fr-FR" dirty="0"/>
              <a:t>Amélioration des stratégies selon l’exploration et l’exploitation</a:t>
            </a:r>
          </a:p>
          <a:p>
            <a:r>
              <a:rPr lang="fr-FR" dirty="0"/>
              <a:t>Objectif de créer un algo de renforcement capable de gagner à tous les jeux possibles (états finis ou infinis)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Deep Reinforcement Learning: Value Functions, DQN, Actor-Critic method,  Back-propagation through stochastic functions | by Vishnu Vijayan PV |  Medium">
            <a:extLst>
              <a:ext uri="{FF2B5EF4-FFF2-40B4-BE49-F238E27FC236}">
                <a16:creationId xmlns:a16="http://schemas.microsoft.com/office/drawing/2014/main" id="{4382D498-DBFE-ECD8-219F-A78AC821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53" y="2528359"/>
            <a:ext cx="5366284" cy="24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37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4AF7601-5EE3-B069-A40A-3ADFC876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algos</a:t>
            </a:r>
          </a:p>
        </p:txBody>
      </p:sp>
    </p:spTree>
    <p:extLst>
      <p:ext uri="{BB962C8B-B14F-4D97-AF65-F5344CB8AC3E}">
        <p14:creationId xmlns:p14="http://schemas.microsoft.com/office/powerpoint/2010/main" val="346426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879DF-81A2-E46C-BC92-E1F4957B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3CED82-17A5-F744-B6E5-5805A38C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fr-FR" dirty="0"/>
              <a:t>TD Learning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9965F9C-5CDD-21D1-4AF5-E137D9EFF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3" y="2677306"/>
                <a:ext cx="3565525" cy="3415519"/>
              </a:xfrm>
            </p:spPr>
            <p:txBody>
              <a:bodyPr anchor="t">
                <a:normAutofit/>
              </a:bodyPr>
              <a:lstStyle/>
              <a:p>
                <a:r>
                  <a:rPr lang="fr-FR" sz="1500"/>
                  <a:t>Création de nouveaux algorithmes avec l’intégration des réseaux de neurones : le Q-network prend un état </a:t>
                </a:r>
                <a14:m>
                  <m:oMath xmlns:m="http://schemas.openxmlformats.org/officeDocument/2006/math">
                    <m:r>
                      <a:rPr lang="fr-FR" sz="15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500"/>
                  <a:t> en entrée et retourne </a:t>
                </a:r>
                <a14:m>
                  <m:oMath xmlns:m="http://schemas.openxmlformats.org/officeDocument/2006/math">
                    <m:r>
                      <a:rPr lang="fr-FR" sz="1500" b="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1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5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500" b="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5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5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15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500"/>
                  <a:t> pour </a:t>
                </a:r>
                <a14:m>
                  <m:oMath xmlns:m="http://schemas.openxmlformats.org/officeDocument/2006/math">
                    <m:r>
                      <a:rPr lang="fr-FR" sz="15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1500"/>
                  <a:t> allant de 0 à n-1 pour n le nombre d’actions</a:t>
                </a:r>
              </a:p>
              <a:p>
                <a:r>
                  <a:rPr lang="fr-FR" sz="1500"/>
                  <a:t>Intégration de target network pour le double DQN pour éviter des oscillations lors de l’apprentissage</a:t>
                </a:r>
              </a:p>
              <a:p>
                <a:r>
                  <a:rPr lang="fr-FR" sz="1500"/>
                  <a:t>Ajout de replay buffer pour stocker les mouvements importants et améliorer les performances</a:t>
                </a:r>
              </a:p>
              <a:p>
                <a:pPr marL="0" indent="0">
                  <a:buNone/>
                </a:pPr>
                <a:endParaRPr lang="fr-FR" sz="1500"/>
              </a:p>
              <a:p>
                <a:endParaRPr lang="fr-FR" sz="1500"/>
              </a:p>
              <a:p>
                <a:endParaRPr lang="fr-FR" sz="15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9965F9C-5CDD-21D1-4AF5-E137D9EFF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3" y="2677306"/>
                <a:ext cx="3565525" cy="3415519"/>
              </a:xfrm>
              <a:blipFill>
                <a:blip r:embed="rId3"/>
                <a:stretch>
                  <a:fillRect l="-3077" t="-1429" r="-2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ep Reinforcement Learning: Value Functions, DQN, Actor-Critic method,  Back-propagation through stochastic functions | by Vishnu Vijayan PV |  Medium">
            <a:extLst>
              <a:ext uri="{FF2B5EF4-FFF2-40B4-BE49-F238E27FC236}">
                <a16:creationId xmlns:a16="http://schemas.microsoft.com/office/drawing/2014/main" id="{9C0597C2-7090-24B5-68AC-F9FAA6D9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6756" y="549275"/>
            <a:ext cx="6058524" cy="2771775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Techniques to Improve the Performance of a DQN Agent | by Hennie de Harder  | Towards Data Science">
            <a:extLst>
              <a:ext uri="{FF2B5EF4-FFF2-40B4-BE49-F238E27FC236}">
                <a16:creationId xmlns:a16="http://schemas.microsoft.com/office/drawing/2014/main" id="{090BCEFD-6A1B-BE9E-9F80-DFB8117CA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9800" y="3536951"/>
            <a:ext cx="3892437" cy="2773362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  <a:noFill/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354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888BC-BE98-FCF3-D7A1-ECD6474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Policy Gradient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6DD2F-DCA6-2D1F-DCF3-5A63DD59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9"/>
            <a:ext cx="5058085" cy="3979625"/>
          </a:xfrm>
        </p:spPr>
        <p:txBody>
          <a:bodyPr/>
          <a:lstStyle/>
          <a:p>
            <a:r>
              <a:rPr lang="fr-FR" dirty="0"/>
              <a:t>Amélioration de la </a:t>
            </a:r>
            <a:r>
              <a:rPr lang="fr-FR" dirty="0" err="1"/>
              <a:t>politicy_table</a:t>
            </a:r>
            <a:r>
              <a:rPr lang="fr-FR" dirty="0"/>
              <a:t> directement avec des réseaux de neurones en gardant des probabilités : REINFORCE </a:t>
            </a:r>
          </a:p>
          <a:p>
            <a:r>
              <a:rPr lang="fr-FR" dirty="0"/>
              <a:t>Actor </a:t>
            </a:r>
            <a:r>
              <a:rPr lang="fr-FR" dirty="0" err="1"/>
              <a:t>Critic</a:t>
            </a:r>
            <a:r>
              <a:rPr lang="fr-FR" dirty="0"/>
              <a:t> pour équilibrer exploration et exploitation</a:t>
            </a:r>
          </a:p>
          <a:p>
            <a:r>
              <a:rPr lang="fr-FR" dirty="0"/>
              <a:t>PPO amélioration de TRPO, utilise le </a:t>
            </a:r>
            <a:r>
              <a:rPr lang="fr-FR" dirty="0" err="1"/>
              <a:t>clipping</a:t>
            </a:r>
            <a:r>
              <a:rPr lang="fr-FR" dirty="0"/>
              <a:t> et est aussi compatible avec Actor </a:t>
            </a:r>
            <a:r>
              <a:rPr lang="fr-FR" dirty="0" err="1"/>
              <a:t>Critic</a:t>
            </a:r>
            <a:r>
              <a:rPr lang="fr-FR" dirty="0"/>
              <a:t> pour stabiliser encore plus l’apprentissage</a:t>
            </a:r>
          </a:p>
          <a:p>
            <a:r>
              <a:rPr lang="fr-FR" dirty="0"/>
              <a:t>PPO créé par </a:t>
            </a:r>
            <a:r>
              <a:rPr lang="fr-FR" dirty="0" err="1"/>
              <a:t>OpenAI</a:t>
            </a:r>
            <a:r>
              <a:rPr lang="fr-FR" dirty="0"/>
              <a:t> et utilisé pour </a:t>
            </a:r>
            <a:r>
              <a:rPr lang="fr-FR" dirty="0" err="1"/>
              <a:t>Chatgpt</a:t>
            </a:r>
            <a:r>
              <a:rPr lang="fr-FR" dirty="0"/>
              <a:t> </a:t>
            </a:r>
          </a:p>
        </p:txBody>
      </p:sp>
      <p:pic>
        <p:nvPicPr>
          <p:cNvPr id="3074" name="Picture 2" descr="06. Policy Gradient - Deep Learning Bible - 5. Reinforcement Learning - 한글">
            <a:extLst>
              <a:ext uri="{FF2B5EF4-FFF2-40B4-BE49-F238E27FC236}">
                <a16:creationId xmlns:a16="http://schemas.microsoft.com/office/drawing/2014/main" id="{93EDBE74-F626-010B-34BF-04D7D292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22" y="1390650"/>
            <a:ext cx="5538100" cy="30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6204E0-5A21-6E31-5DDC-946D43EA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30" y="4601238"/>
            <a:ext cx="5731122" cy="7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8F7AA5-F864-EBCB-0C17-BA4A616F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fr-FR" dirty="0"/>
              <a:t>MCTS jusqu’à l’impensable</a:t>
            </a:r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13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3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34" name="Oval 513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ABEF5-FF42-8E7B-B6D6-AAEBAAB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fr-FR" sz="1600" dirty="0"/>
              <a:t>Utilisation d’un arbre de recherche allant d’états en états jusqu’à obtenir une récompense </a:t>
            </a:r>
          </a:p>
          <a:p>
            <a:r>
              <a:rPr lang="fr-FR" sz="1600" dirty="0"/>
              <a:t>2 </a:t>
            </a:r>
            <a:r>
              <a:rPr lang="fr-FR" sz="1600" dirty="0" err="1"/>
              <a:t>mcts</a:t>
            </a:r>
            <a:r>
              <a:rPr lang="fr-FR" sz="1600" dirty="0"/>
              <a:t> possibles : avec </a:t>
            </a:r>
            <a:r>
              <a:rPr lang="fr-FR" sz="1600" dirty="0" err="1"/>
              <a:t>random</a:t>
            </a:r>
            <a:r>
              <a:rPr lang="fr-FR" sz="1600" dirty="0"/>
              <a:t> </a:t>
            </a:r>
            <a:r>
              <a:rPr lang="fr-FR" sz="1600" dirty="0" err="1"/>
              <a:t>rollout</a:t>
            </a:r>
            <a:r>
              <a:rPr lang="fr-FR" sz="1600" dirty="0"/>
              <a:t> ou réseaux de neurones </a:t>
            </a:r>
          </a:p>
          <a:p>
            <a:r>
              <a:rPr lang="fr-FR" sz="1600" dirty="0"/>
              <a:t>Alpha </a:t>
            </a:r>
            <a:r>
              <a:rPr lang="fr-FR" sz="1600" dirty="0" err="1"/>
              <a:t>zero</a:t>
            </a:r>
            <a:r>
              <a:rPr lang="fr-FR" sz="1600" dirty="0"/>
              <a:t> : utilise plusieurs </a:t>
            </a:r>
            <a:r>
              <a:rPr lang="fr-FR" sz="1600" dirty="0" err="1"/>
              <a:t>mcts</a:t>
            </a:r>
            <a:r>
              <a:rPr lang="fr-FR" sz="1600" dirty="0"/>
              <a:t>, s’entraîne contre lui-même, nécessite seulement un environnement</a:t>
            </a:r>
          </a:p>
          <a:p>
            <a:r>
              <a:rPr lang="fr-FR" sz="1600" dirty="0" err="1"/>
              <a:t>MuZero</a:t>
            </a:r>
            <a:r>
              <a:rPr lang="fr-FR" sz="1600" dirty="0"/>
              <a:t>: n’a pas besoin d’environnement pour apprendre </a:t>
            </a:r>
          </a:p>
        </p:txBody>
      </p:sp>
      <p:pic>
        <p:nvPicPr>
          <p:cNvPr id="5122" name="Picture 2" descr="Monte Carlo Tree Search - About">
            <a:extLst>
              <a:ext uri="{FF2B5EF4-FFF2-40B4-BE49-F238E27FC236}">
                <a16:creationId xmlns:a16="http://schemas.microsoft.com/office/drawing/2014/main" id="{150354B1-3717-09DD-0FE6-82BFEE3D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0495" y="1495794"/>
            <a:ext cx="7090237" cy="288927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implementation - How does Monte Carlo Tree Search UCT exploitation value  change based on perspective? - Artificial Intelligence Stack Exchange">
            <a:extLst>
              <a:ext uri="{FF2B5EF4-FFF2-40B4-BE49-F238E27FC236}">
                <a16:creationId xmlns:a16="http://schemas.microsoft.com/office/drawing/2014/main" id="{FA1B7065-E48A-5368-2B8F-A4F39E9C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16" y="4568385"/>
            <a:ext cx="5760720" cy="2106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79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C4FA80-6ED0-B838-DC4E-278C6207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Le jeu choisi : Lucky </a:t>
            </a:r>
            <a:r>
              <a:rPr lang="fr-FR" dirty="0" err="1"/>
              <a:t>numbers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AEB0B-9FCB-FFED-88F5-26847439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fr-FR" sz="1600"/>
              <a:t>Jeu ni trop simple, ni trop compliqué à comprendre</a:t>
            </a:r>
          </a:p>
          <a:p>
            <a:r>
              <a:rPr lang="fr-FR" sz="1600"/>
              <a:t>Très intéressant pour un cadre de reinforcement learning</a:t>
            </a:r>
          </a:p>
          <a:p>
            <a:r>
              <a:rPr lang="fr-FR" sz="1600"/>
              <a:t>Des contraintes à respecter</a:t>
            </a:r>
          </a:p>
          <a:p>
            <a:r>
              <a:rPr lang="fr-FR" sz="1600"/>
              <a:t>Un nombre d’états et d’actions plutôt conséquent et original</a:t>
            </a:r>
          </a:p>
        </p:txBody>
      </p:sp>
      <p:pic>
        <p:nvPicPr>
          <p:cNvPr id="6146" name="Picture 2" descr="Le célèbre Lucky Numbers en version surdimensionnée et adaptée aux  malvoyants.">
            <a:extLst>
              <a:ext uri="{FF2B5EF4-FFF2-40B4-BE49-F238E27FC236}">
                <a16:creationId xmlns:a16="http://schemas.microsoft.com/office/drawing/2014/main" id="{F09E7141-8A24-80B3-DF83-CFE8B5D0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" r="1" b="3917"/>
          <a:stretch/>
        </p:blipFill>
        <p:spPr bwMode="auto"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E5108-31FD-A3F2-E705-E4503F4C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jeu avec interface graphique contre </a:t>
            </a:r>
            <a:r>
              <a:rPr lang="fr-FR" dirty="0" err="1"/>
              <a:t>random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5AD1F55-30F1-1AEB-25BF-9A622F33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89" y="1575191"/>
            <a:ext cx="5437186" cy="535354"/>
          </a:xfrm>
        </p:spPr>
        <p:txBody>
          <a:bodyPr/>
          <a:lstStyle/>
          <a:p>
            <a:r>
              <a:rPr lang="fr-FR" dirty="0"/>
              <a:t>Début de partie :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7B8C1DF-EED5-5D9B-4DC2-3769ACA70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494" y="1613598"/>
            <a:ext cx="5436392" cy="535354"/>
          </a:xfrm>
        </p:spPr>
        <p:txBody>
          <a:bodyPr/>
          <a:lstStyle/>
          <a:p>
            <a:r>
              <a:rPr lang="fr-FR" dirty="0"/>
              <a:t>Fin de partie: </a:t>
            </a:r>
          </a:p>
        </p:txBody>
      </p:sp>
      <p:pic>
        <p:nvPicPr>
          <p:cNvPr id="4" name="Image 3" descr="Une image contenant texte, capture d’écran, diagramme, carré&#10;&#10;Description générée automatiquement">
            <a:extLst>
              <a:ext uri="{FF2B5EF4-FFF2-40B4-BE49-F238E27FC236}">
                <a16:creationId xmlns:a16="http://schemas.microsoft.com/office/drawing/2014/main" id="{8A7FA7C1-8D53-EFBE-E03E-17D8A029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95" y="2348000"/>
            <a:ext cx="3736975" cy="3823970"/>
          </a:xfrm>
          <a:prstGeom prst="rect">
            <a:avLst/>
          </a:prstGeom>
        </p:spPr>
      </p:pic>
      <p:pic>
        <p:nvPicPr>
          <p:cNvPr id="5" name="Image 4" descr="Une image contenant texte, capture d’écran, diagramme, carré&#10;&#10;Description générée automatiquement">
            <a:extLst>
              <a:ext uri="{FF2B5EF4-FFF2-40B4-BE49-F238E27FC236}">
                <a16:creationId xmlns:a16="http://schemas.microsoft.com/office/drawing/2014/main" id="{E488D8E3-879E-BFF3-518C-B7E354A1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575" y="2348000"/>
            <a:ext cx="3804497" cy="39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9214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E729CF"/>
      </a:accent1>
      <a:accent2>
        <a:srgbClr val="9D17D5"/>
      </a:accent2>
      <a:accent3>
        <a:srgbClr val="6029E7"/>
      </a:accent3>
      <a:accent4>
        <a:srgbClr val="1F36D6"/>
      </a:accent4>
      <a:accent5>
        <a:srgbClr val="2990E7"/>
      </a:accent5>
      <a:accent6>
        <a:srgbClr val="16BEC6"/>
      </a:accent6>
      <a:hlink>
        <a:srgbClr val="359F42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494</Words>
  <Application>Microsoft Office PowerPoint</Application>
  <PresentationFormat>Grand écran</PresentationFormat>
  <Paragraphs>66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Aptos</vt:lpstr>
      <vt:lpstr>Arial</vt:lpstr>
      <vt:lpstr>Cambria Math</vt:lpstr>
      <vt:lpstr>Sitka Heading</vt:lpstr>
      <vt:lpstr>Source Sans Pro</vt:lpstr>
      <vt:lpstr>3DFloatVTI</vt:lpstr>
      <vt:lpstr>Deep Reinforcement Learning</vt:lpstr>
      <vt:lpstr>Sommaire</vt:lpstr>
      <vt:lpstr>Introduction</vt:lpstr>
      <vt:lpstr>Explication des algos</vt:lpstr>
      <vt:lpstr>TD Learning</vt:lpstr>
      <vt:lpstr>Policy Gradient Method</vt:lpstr>
      <vt:lpstr>MCTS jusqu’à l’impensable</vt:lpstr>
      <vt:lpstr>Le jeu choisi : Lucky numbers</vt:lpstr>
      <vt:lpstr>Le jeu avec interface graphique contre random  </vt:lpstr>
      <vt:lpstr>Random vs random</vt:lpstr>
      <vt:lpstr>Analyse des résultats</vt:lpstr>
      <vt:lpstr>DQN (sans apprentissage car oubli)  </vt:lpstr>
      <vt:lpstr>DQN ( avec apprentissage )</vt:lpstr>
      <vt:lpstr>Double DQN</vt:lpstr>
      <vt:lpstr>Double DQN avec Experience Replay</vt:lpstr>
      <vt:lpstr>Double DQN avec Prioritized Expérience Replay</vt:lpstr>
      <vt:lpstr>REINFORCE</vt:lpstr>
      <vt:lpstr>RINFORCE Baseline</vt:lpstr>
      <vt:lpstr>Reinforce With Learn Critic et PPO</vt:lpstr>
      <vt:lpstr>MCTS avec réseaux de neurones  Pas de résultat avec Alpha Zero et MuZero</vt:lpstr>
      <vt:lpstr>Synthèse</vt:lpstr>
      <vt:lpstr>Analyse critique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Bloch</dc:creator>
  <cp:lastModifiedBy>Alexandre Bloch</cp:lastModifiedBy>
  <cp:revision>4</cp:revision>
  <dcterms:created xsi:type="dcterms:W3CDTF">2024-12-02T21:41:31Z</dcterms:created>
  <dcterms:modified xsi:type="dcterms:W3CDTF">2024-12-02T23:04:29Z</dcterms:modified>
</cp:coreProperties>
</file>