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79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2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9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9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5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49C0-E3C6-46BA-A1CF-EC7A355EBA3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386EB4-77F4-48E9-A36E-E1EAA4108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9005-3AFF-40CD-9658-A4E071470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 Orthogonal Decomposition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DEB1A-5112-4E93-A635-8C4BAD1D4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possible by SVD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6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086B-0509-4A2D-ADD0-79F6DA86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92039-91A8-4A14-B8AE-2228BF21AD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Assume that one has a dynamical system described by the solution,</a:t>
                </a:r>
              </a:p>
              <a:p>
                <a:r>
                  <a:rPr lang="en-US" sz="2400" dirty="0"/>
                  <a:t>y(t) = </a:t>
                </a:r>
                <a:r>
                  <a:rPr lang="en-US" sz="2400" dirty="0" err="1"/>
                  <a:t>expm</a:t>
                </a:r>
                <a:r>
                  <a:rPr lang="en-US" sz="2400" dirty="0"/>
                  <a:t>(At)*y0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Then, we create a snapshot matrix, Y, whose </a:t>
                </a:r>
                <a:r>
                  <a:rPr lang="en-US" sz="2400" dirty="0" err="1"/>
                  <a:t>ith</a:t>
                </a:r>
                <a:r>
                  <a:rPr lang="en-US" sz="2400" dirty="0"/>
                  <a:t> column correspond to the solution at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t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1828800" lvl="4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92039-91A8-4A14-B8AE-2228BF21A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65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A016-20B9-4311-B573-89398E01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Y by the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5E55-BB55-4FA7-889D-2E6AB4B3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Next we apply the SVD to a version of the snapshot matrix, Y.</a:t>
            </a:r>
          </a:p>
          <a:p>
            <a:r>
              <a:rPr lang="en-US" sz="2400" dirty="0"/>
              <a:t>First find the mean of all the columns. = </a:t>
            </a:r>
            <a:r>
              <a:rPr lang="en-US" sz="2400" dirty="0" err="1"/>
              <a:t>y_mean</a:t>
            </a:r>
            <a:endParaRPr lang="en-US" sz="2400" dirty="0"/>
          </a:p>
          <a:p>
            <a:r>
              <a:rPr lang="en-US" sz="2400" dirty="0"/>
              <a:t>Then multiply </a:t>
            </a:r>
            <a:r>
              <a:rPr lang="en-US" sz="2400" dirty="0" err="1"/>
              <a:t>y_mean</a:t>
            </a:r>
            <a:r>
              <a:rPr lang="en-US" sz="2400" dirty="0"/>
              <a:t> by a vector of all ones (transposed)</a:t>
            </a:r>
          </a:p>
          <a:p>
            <a:r>
              <a:rPr lang="en-US" sz="2400" dirty="0"/>
              <a:t>Subtract that matrix from Y, leaving us with </a:t>
            </a:r>
            <a:r>
              <a:rPr lang="en-US" sz="2400" dirty="0" err="1"/>
              <a:t>Y_mean</a:t>
            </a:r>
            <a:endParaRPr lang="en-US" sz="2400" dirty="0"/>
          </a:p>
          <a:p>
            <a:r>
              <a:rPr lang="en-US" sz="2400" dirty="0"/>
              <a:t>Purpose = 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575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7C4A-7D5C-41E8-BAB2-80CCF51B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1FCE-2C5E-4AD3-8CE6-6BBF3E87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 let’s take the SVD of </a:t>
            </a:r>
            <a:r>
              <a:rPr lang="en-US" sz="2400" dirty="0" err="1"/>
              <a:t>Y_mean</a:t>
            </a:r>
            <a:r>
              <a:rPr lang="en-US" sz="2400" dirty="0"/>
              <a:t> (but let’s just refer to it as Y from now on)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truncate Y by keeping only the first k columns corresponding to the largest singular values of Y</a:t>
            </a:r>
          </a:p>
          <a:p>
            <a:r>
              <a:rPr lang="en-US" sz="2400" dirty="0"/>
              <a:t>R(Y)≈R(</a:t>
            </a:r>
            <a:r>
              <a:rPr lang="en-US" sz="2400" dirty="0" err="1"/>
              <a:t>Uk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B30DC-7887-4B3E-A01A-0E94E6C8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8" y="3047968"/>
            <a:ext cx="3414344" cy="7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E451-48B9-4A6E-B1BB-38D74DC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Algebraic Manipulation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914A-CFCC-4924-95A6-FD9E77CC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7"/>
            <a:ext cx="8596668" cy="5015884"/>
          </a:xfrm>
        </p:spPr>
        <p:txBody>
          <a:bodyPr/>
          <a:lstStyle/>
          <a:p>
            <a:r>
              <a:rPr lang="en-US" dirty="0"/>
              <a:t>Rewriting the columns leads to</a:t>
            </a:r>
          </a:p>
          <a:p>
            <a:endParaRPr lang="en-US" dirty="0"/>
          </a:p>
          <a:p>
            <a:r>
              <a:rPr lang="en-US" dirty="0"/>
              <a:t>So in general </a:t>
            </a:r>
          </a:p>
          <a:p>
            <a:endParaRPr lang="en-US" dirty="0"/>
          </a:p>
          <a:p>
            <a:r>
              <a:rPr lang="en-US" dirty="0"/>
              <a:t>Plugging this into y’(t) = Ay(t) and multiplying on the left by (</a:t>
            </a:r>
            <a:r>
              <a:rPr lang="en-US" dirty="0" err="1"/>
              <a:t>Uk</a:t>
            </a:r>
            <a:r>
              <a:rPr lang="en-US" dirty="0"/>
              <a:t>)’ gives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let (</a:t>
            </a:r>
            <a:r>
              <a:rPr lang="en-US" dirty="0" err="1"/>
              <a:t>Uk</a:t>
            </a:r>
            <a:r>
              <a:rPr lang="en-US" dirty="0"/>
              <a:t>)’*A*</a:t>
            </a:r>
            <a:r>
              <a:rPr lang="en-US" dirty="0" err="1"/>
              <a:t>Uk</a:t>
            </a:r>
            <a:r>
              <a:rPr lang="en-US" dirty="0"/>
              <a:t> = </a:t>
            </a:r>
            <a:r>
              <a:rPr lang="en-US" dirty="0" err="1"/>
              <a:t>A_hat</a:t>
            </a:r>
            <a:r>
              <a:rPr lang="en-US" dirty="0"/>
              <a:t> 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y_hat</a:t>
            </a:r>
            <a:r>
              <a:rPr lang="en-US" dirty="0"/>
              <a:t>’(t) = </a:t>
            </a:r>
            <a:r>
              <a:rPr lang="en-US" dirty="0" err="1"/>
              <a:t>A_hat</a:t>
            </a:r>
            <a:r>
              <a:rPr lang="en-US" dirty="0"/>
              <a:t>* </a:t>
            </a:r>
            <a:r>
              <a:rPr lang="en-US" dirty="0" err="1"/>
              <a:t>y_hat</a:t>
            </a:r>
            <a:r>
              <a:rPr lang="en-US" dirty="0"/>
              <a:t>(t) + f(t)       with f(t) = </a:t>
            </a:r>
          </a:p>
          <a:p>
            <a:r>
              <a:rPr lang="en-US" dirty="0"/>
              <a:t>And now the solution is given by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004B8D2-E721-4DDB-A1D3-49CF8183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88" y="1795646"/>
            <a:ext cx="441007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A7F6D-829D-4467-906C-461790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88" y="2528601"/>
            <a:ext cx="4076700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95D99-8851-4D97-BD40-8CAF84F48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288" y="3400230"/>
            <a:ext cx="6553200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9ECD4-446C-4F08-89A1-C09FF3AEF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00459"/>
            <a:ext cx="666750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BCDF2A-57B0-430F-97F5-E9D52A27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288" y="5434841"/>
            <a:ext cx="59436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8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4CD2-2BD5-4C92-A6DF-A587C3F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3171-8079-4413-B848-AF6B64B8E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small </a:t>
            </a:r>
            <a:r>
              <a:rPr lang="en-US" sz="2400" dirty="0" err="1"/>
              <a:t>sytems</a:t>
            </a:r>
            <a:r>
              <a:rPr lang="en-US" sz="2400" dirty="0"/>
              <a:t> there is limited upside to reducing the system. In a dynamical system with only one spatial dimension, the computational upside is not worth the extra time and loss of accuracy.</a:t>
            </a:r>
          </a:p>
          <a:p>
            <a:r>
              <a:rPr lang="en-US" sz="2400" dirty="0"/>
              <a:t>In the example I am about to show on </a:t>
            </a:r>
            <a:r>
              <a:rPr lang="en-US" sz="2400" dirty="0" err="1"/>
              <a:t>Jupyter</a:t>
            </a:r>
            <a:r>
              <a:rPr lang="en-US" sz="2400" dirty="0"/>
              <a:t> Notebooks, we reduce from 100x100 to 5x5</a:t>
            </a:r>
          </a:p>
          <a:p>
            <a:r>
              <a:rPr lang="en-US" sz="2400" dirty="0"/>
              <a:t>But some systems (like example 2) are larger, like 900x900. It becomes worth the time and computation to reduce this system.</a:t>
            </a:r>
          </a:p>
        </p:txBody>
      </p:sp>
    </p:spTree>
    <p:extLst>
      <p:ext uri="{BB962C8B-B14F-4D97-AF65-F5344CB8AC3E}">
        <p14:creationId xmlns:p14="http://schemas.microsoft.com/office/powerpoint/2010/main" val="292703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16A8-7847-4744-A350-C394A391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660" y="245353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Any Downsides?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0D70-6E02-449C-A914-7B872C3A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56" y="1007070"/>
            <a:ext cx="3720916" cy="5285928"/>
          </a:xfrm>
        </p:spPr>
        <p:txBody>
          <a:bodyPr>
            <a:normAutofit/>
          </a:bodyPr>
          <a:lstStyle/>
          <a:p>
            <a:r>
              <a:rPr lang="en-US" sz="2400" dirty="0"/>
              <a:t>Yes. In the case that the initial condition, y0, is not well contained in R(</a:t>
            </a:r>
            <a:r>
              <a:rPr lang="en-US" sz="2400" dirty="0" err="1"/>
              <a:t>Uk</a:t>
            </a:r>
            <a:r>
              <a:rPr lang="en-US" sz="2400" dirty="0"/>
              <a:t>), solutions are inaccurate.</a:t>
            </a:r>
          </a:p>
          <a:p>
            <a:r>
              <a:rPr lang="en-US" sz="2400" dirty="0"/>
              <a:t>As seen from the error plot, the POD reduced model is inaccurate, making this technique useless with this choice of initial condition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9AAA4-BA72-451F-84AE-578700CA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799617"/>
            <a:ext cx="7355016" cy="3336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7E0781-F2C6-4ACA-BF9B-4DC48DE6483A}"/>
              </a:ext>
            </a:extLst>
          </p:cNvPr>
          <p:cNvSpPr txBox="1"/>
          <p:nvPr/>
        </p:nvSpPr>
        <p:spPr>
          <a:xfrm>
            <a:off x="4805464" y="5369668"/>
            <a:ext cx="6838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Left: actual solution</a:t>
            </a:r>
          </a:p>
          <a:p>
            <a:pPr algn="ctr"/>
            <a:r>
              <a:rPr lang="en-US" dirty="0"/>
              <a:t>Middle: POD with k=10</a:t>
            </a:r>
          </a:p>
          <a:p>
            <a:pPr algn="ctr"/>
            <a:r>
              <a:rPr lang="en-US" dirty="0"/>
              <a:t>Right: Error plot</a:t>
            </a:r>
          </a:p>
        </p:txBody>
      </p:sp>
    </p:spTree>
    <p:extLst>
      <p:ext uri="{BB962C8B-B14F-4D97-AF65-F5344CB8AC3E}">
        <p14:creationId xmlns:p14="http://schemas.microsoft.com/office/powerpoint/2010/main" val="18034039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</vt:lpstr>
      <vt:lpstr>Proper Orthogonal Decomposition</vt:lpstr>
      <vt:lpstr>Starting Point</vt:lpstr>
      <vt:lpstr>Adjust Y by the mean</vt:lpstr>
      <vt:lpstr>Singular Value Decomposition</vt:lpstr>
      <vt:lpstr>Algebraic Manipulation Time!</vt:lpstr>
      <vt:lpstr>Why do this?</vt:lpstr>
      <vt:lpstr>Any Downsides?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 Orthogonal Decomposition</dc:title>
  <dc:creator>Mark Kessler</dc:creator>
  <cp:lastModifiedBy>Mark Kessler</cp:lastModifiedBy>
  <cp:revision>2</cp:revision>
  <dcterms:created xsi:type="dcterms:W3CDTF">2019-06-17T16:05:47Z</dcterms:created>
  <dcterms:modified xsi:type="dcterms:W3CDTF">2019-06-17T16:40:29Z</dcterms:modified>
</cp:coreProperties>
</file>