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sldIdLst>
    <p:sldId id="256" r:id="rId2"/>
    <p:sldId id="257" r:id="rId3"/>
    <p:sldId id="271" r:id="rId4"/>
    <p:sldId id="260" r:id="rId5"/>
    <p:sldId id="261" r:id="rId6"/>
    <p:sldId id="258" r:id="rId7"/>
    <p:sldId id="264" r:id="rId8"/>
    <p:sldId id="262" r:id="rId9"/>
    <p:sldId id="263" r:id="rId10"/>
    <p:sldId id="267" r:id="rId11"/>
    <p:sldId id="270" r:id="rId12"/>
    <p:sldId id="268" r:id="rId13"/>
    <p:sldId id="272" r:id="rId14"/>
    <p:sldId id="259" r:id="rId15"/>
    <p:sldId id="266" r:id="rId16"/>
    <p:sldId id="265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99BFA-F655-4584-B85C-B65F4569258D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5C46B-89C4-42AD-B1EA-1DE794D751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90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5C46B-89C4-42AD-B1EA-1DE794D751C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072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40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81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943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3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9862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479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920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09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982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255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22E4BC-ACB7-4B36-B450-B05DD9759550}" type="datetimeFigureOut">
              <a:rPr lang="it-IT" smtClean="0"/>
              <a:t>07/02/2025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BCE7E6C-5692-47FF-981F-06D4A22AF191}" type="slidenum">
              <a:rPr lang="it-IT" smtClean="0"/>
              <a:t>‹N›</a:t>
            </a:fld>
            <a:endParaRPr lang="it-IT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2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EE9A7-4D46-025B-105B-2BF1EFB82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800" noProof="0" dirty="0"/>
              <a:t>Progetto gestione di una base di dati</a:t>
            </a:r>
            <a:br>
              <a:rPr lang="it-IT" noProof="0" dirty="0"/>
            </a:br>
            <a:r>
              <a:rPr lang="it-IT" sz="4800" noProof="0" dirty="0"/>
              <a:t>A.A. 2024/2025</a:t>
            </a:r>
            <a:endParaRPr lang="it-IT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0691B30-3D84-C623-65E8-A6A3CA9D8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noProof="0" dirty="0"/>
              <a:t>De Bonis Alessandro, Golia Vincenzo</a:t>
            </a:r>
          </a:p>
          <a:p>
            <a:endParaRPr lang="it-IT" noProof="0" dirty="0"/>
          </a:p>
          <a:p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175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C0E6CB-8294-9C32-11BB-271D46AC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Analisi delle prestazioni:</a:t>
            </a:r>
            <a:br>
              <a:rPr lang="it-IT" noProof="0" dirty="0"/>
            </a:br>
            <a:r>
              <a:rPr lang="it-IT" noProof="0" dirty="0"/>
              <a:t>tavola delle operazioni e accessi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6AF26B-6DA1-D60C-F16F-9272C0CB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Stabiliamo delle operazioni da compiere sulla base di dati.</a:t>
            </a:r>
          </a:p>
          <a:p>
            <a:pPr lvl="1"/>
            <a:r>
              <a:rPr lang="it-IT" noProof="0" dirty="0"/>
              <a:t>Operazione 1: Visualizzare il numero di libri registrati in ogni biblioteca</a:t>
            </a:r>
          </a:p>
          <a:p>
            <a:pPr lvl="1"/>
            <a:r>
              <a:rPr lang="it-IT" noProof="0" dirty="0"/>
              <a:t>Operazione 2: Visualizzare il numero di libri scritti da un autore, incluso il titolo dei libri</a:t>
            </a:r>
          </a:p>
          <a:p>
            <a:pPr marL="0" indent="0">
              <a:buNone/>
            </a:pPr>
            <a:r>
              <a:rPr lang="it-IT" noProof="0" dirty="0"/>
              <a:t>  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0ECFA3F-631B-C857-10EB-D226E3B7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36671"/>
              </p:ext>
            </p:extLst>
          </p:nvPr>
        </p:nvGraphicFramePr>
        <p:xfrm>
          <a:off x="3390900" y="3687793"/>
          <a:ext cx="5410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401923094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993047285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77907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FREQUENZA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6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Op.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 a settimana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81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Op.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INTERATT.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 all’anno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14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41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F055-A533-BB99-FBD7-060A9959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2420A4-CBD1-85CE-BF54-8B1864BE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161D49-391B-F7AD-6993-7AF29D36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416123"/>
          </a:xfrm>
        </p:spPr>
        <p:txBody>
          <a:bodyPr>
            <a:normAutofit/>
          </a:bodyPr>
          <a:lstStyle/>
          <a:p>
            <a:r>
              <a:rPr lang="it-IT" noProof="0" dirty="0"/>
              <a:t>Costo Op. 1 </a:t>
            </a:r>
            <a:r>
              <a:rPr lang="it-IT" b="1" noProof="0" dirty="0"/>
              <a:t>con ridondanza</a:t>
            </a:r>
            <a:r>
              <a:rPr lang="it-IT" noProof="0" dirty="0"/>
              <a:t>: 1L/w allora: </a:t>
            </a:r>
            <a:r>
              <a:rPr lang="it-IT" b="1" noProof="0" dirty="0"/>
              <a:t>50L/y  + 1kb</a:t>
            </a:r>
            <a:r>
              <a:rPr lang="it-IT" noProof="0" dirty="0"/>
              <a:t> per il dato</a:t>
            </a:r>
          </a:p>
          <a:p>
            <a:endParaRPr lang="it-IT" noProof="0" dirty="0"/>
          </a:p>
          <a:p>
            <a:endParaRPr lang="it-IT" noProof="0" dirty="0"/>
          </a:p>
          <a:p>
            <a:pPr marL="0" indent="0">
              <a:buNone/>
            </a:pPr>
            <a:endParaRPr lang="it-IT" noProof="0" dirty="0"/>
          </a:p>
          <a:p>
            <a:r>
              <a:rPr lang="it-IT" noProof="0" dirty="0"/>
              <a:t>Costo Op. 1 </a:t>
            </a:r>
            <a:r>
              <a:rPr lang="it-IT" b="1" noProof="0" dirty="0"/>
              <a:t>senza ridondanza</a:t>
            </a:r>
            <a:r>
              <a:rPr lang="it-IT" noProof="0" dirty="0"/>
              <a:t>: 1.000L/w allora: </a:t>
            </a:r>
            <a:r>
              <a:rPr lang="it-IT" b="1" noProof="0" dirty="0"/>
              <a:t>50.000L/y</a:t>
            </a:r>
          </a:p>
          <a:p>
            <a:endParaRPr lang="it-IT" noProof="0" dirty="0"/>
          </a:p>
          <a:p>
            <a:endParaRPr lang="it-IT" noProof="0" dirty="0"/>
          </a:p>
          <a:p>
            <a:pPr marL="0" indent="0">
              <a:buNone/>
            </a:pPr>
            <a:endParaRPr lang="it-IT" noProof="0" dirty="0"/>
          </a:p>
          <a:p>
            <a:r>
              <a:rPr lang="it-IT" noProof="0" dirty="0"/>
              <a:t>Considerando che una biblioteca ha in media 1.000 libri, conviene </a:t>
            </a:r>
            <a:r>
              <a:rPr lang="it-IT" b="1" noProof="0" dirty="0"/>
              <a:t>mantenere il dato </a:t>
            </a:r>
            <a:r>
              <a:rPr lang="it-IT" noProof="0" dirty="0"/>
              <a:t>ridondante </a:t>
            </a:r>
            <a:r>
              <a:rPr lang="it-IT" noProof="0" dirty="0" err="1"/>
              <a:t>poiche</a:t>
            </a:r>
            <a:r>
              <a:rPr lang="it-IT" noProof="0" dirty="0"/>
              <a:t>’ come operazione </a:t>
            </a:r>
            <a:r>
              <a:rPr lang="it-IT" noProof="0" dirty="0" err="1"/>
              <a:t>e’</a:t>
            </a:r>
            <a:r>
              <a:rPr lang="it-IT" noProof="0" dirty="0"/>
              <a:t> abbastanza frequente.</a:t>
            </a:r>
          </a:p>
          <a:p>
            <a:pPr marL="0" indent="0">
              <a:buNone/>
            </a:pPr>
            <a:endParaRPr lang="it-IT" noProof="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C79D571-8AA4-D5BE-A618-ECC5D750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33896"/>
              </p:ext>
            </p:extLst>
          </p:nvPr>
        </p:nvGraphicFramePr>
        <p:xfrm>
          <a:off x="2032000" y="169449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233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9593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858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021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6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978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4736F81-5CE7-DD93-16D7-1FBF746DC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81193"/>
              </p:ext>
            </p:extLst>
          </p:nvPr>
        </p:nvGraphicFramePr>
        <p:xfrm>
          <a:off x="2032000" y="342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233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9593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858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021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6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Collocazione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6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14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85BDEF-7B27-132F-2E5D-DF50578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175939-C967-A68F-CAEE-F9226A7E3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128451"/>
            <a:ext cx="10178322" cy="5416123"/>
          </a:xfrm>
        </p:spPr>
        <p:txBody>
          <a:bodyPr>
            <a:normAutofit/>
          </a:bodyPr>
          <a:lstStyle/>
          <a:p>
            <a:r>
              <a:rPr lang="it-IT" noProof="0" dirty="0"/>
              <a:t>Costo Op. 2 </a:t>
            </a:r>
            <a:r>
              <a:rPr lang="it-IT" b="1" noProof="0" dirty="0"/>
              <a:t>con ridondanza</a:t>
            </a:r>
            <a:r>
              <a:rPr lang="it-IT" noProof="0" dirty="0"/>
              <a:t>: </a:t>
            </a:r>
            <a:r>
              <a:rPr lang="it-IT" b="1" noProof="0" dirty="0"/>
              <a:t>11L/y + 1kb </a:t>
            </a:r>
            <a:r>
              <a:rPr lang="it-IT" noProof="0" dirty="0"/>
              <a:t>per il dato</a:t>
            </a:r>
          </a:p>
          <a:p>
            <a:endParaRPr lang="it-IT" noProof="0" dirty="0"/>
          </a:p>
          <a:p>
            <a:endParaRPr lang="it-IT" noProof="0" dirty="0"/>
          </a:p>
          <a:p>
            <a:pPr marL="0" indent="0">
              <a:buNone/>
            </a:pPr>
            <a:endParaRPr lang="it-IT" noProof="0" dirty="0"/>
          </a:p>
          <a:p>
            <a:pPr marL="0" indent="0">
              <a:buNone/>
            </a:pPr>
            <a:endParaRPr lang="it-IT" noProof="0" dirty="0"/>
          </a:p>
          <a:p>
            <a:r>
              <a:rPr lang="it-IT" noProof="0" dirty="0"/>
              <a:t>Costo Op. 2 </a:t>
            </a:r>
            <a:r>
              <a:rPr lang="it-IT" b="1" noProof="0" dirty="0"/>
              <a:t>senza ridondanza</a:t>
            </a:r>
            <a:r>
              <a:rPr lang="it-IT" noProof="0" dirty="0"/>
              <a:t>: </a:t>
            </a:r>
            <a:r>
              <a:rPr lang="it-IT" b="1" noProof="0" dirty="0"/>
              <a:t>20L/y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r>
              <a:rPr lang="it-IT" noProof="0" dirty="0"/>
              <a:t>Considerando che in media un autore scrive 10 libri, </a:t>
            </a:r>
            <a:r>
              <a:rPr lang="it-IT" b="1" noProof="0" dirty="0"/>
              <a:t>eliminiamo la ridondanza</a:t>
            </a:r>
            <a:r>
              <a:rPr lang="it-IT" noProof="0" dirty="0"/>
              <a:t> in questo caso considerando che questa operazione viene eseguita poco frequentemente.</a:t>
            </a:r>
          </a:p>
          <a:p>
            <a:endParaRPr lang="it-IT" noProof="0" dirty="0"/>
          </a:p>
          <a:p>
            <a:endParaRPr lang="it-IT" noProof="0" dirty="0"/>
          </a:p>
          <a:p>
            <a:pPr marL="0" indent="0">
              <a:buNone/>
            </a:pPr>
            <a:endParaRPr lang="it-IT" noProof="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6D63E02-8D21-1D5E-E415-DB601EBB3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61216"/>
              </p:ext>
            </p:extLst>
          </p:nvPr>
        </p:nvGraphicFramePr>
        <p:xfrm>
          <a:off x="2032000" y="169449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233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9593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858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021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6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48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671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46C114E-AD28-6523-C4FB-5F09AF513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64711"/>
              </p:ext>
            </p:extLst>
          </p:nvPr>
        </p:nvGraphicFramePr>
        <p:xfrm>
          <a:off x="2032000" y="382094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02330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95933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98589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90218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6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Scrittura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6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2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94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4472C-AAD6-B3F1-F63E-9E1C4844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4338238" cy="1640894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Trasformiamo</a:t>
            </a:r>
            <a:r>
              <a:rPr lang="en-US" sz="4000" dirty="0"/>
              <a:t>…</a:t>
            </a:r>
            <a:endParaRPr lang="it-IT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CB6E4F-CA60-43A3-BC2B-6C7E480A3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177" y="1880558"/>
            <a:ext cx="3554832" cy="4346287"/>
          </a:xfrm>
        </p:spPr>
        <p:txBody>
          <a:bodyPr>
            <a:normAutofit/>
          </a:bodyPr>
          <a:lstStyle/>
          <a:p>
            <a:r>
              <a:rPr lang="en-US" sz="2400" dirty="0" err="1"/>
              <a:t>L’utente</a:t>
            </a:r>
            <a:r>
              <a:rPr lang="en-US" sz="2400" dirty="0"/>
              <a:t>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modificato</a:t>
            </a:r>
            <a:r>
              <a:rPr lang="en-US" sz="2400" dirty="0"/>
              <a:t> in </a:t>
            </a:r>
            <a:r>
              <a:rPr lang="en-US" sz="2400" dirty="0" err="1"/>
              <a:t>questo</a:t>
            </a:r>
            <a:r>
              <a:rPr lang="en-US" sz="2400" dirty="0"/>
              <a:t> modo: il </a:t>
            </a:r>
            <a:r>
              <a:rPr lang="en-US" sz="2400" dirty="0" err="1"/>
              <a:t>telefono</a:t>
            </a:r>
            <a:r>
              <a:rPr lang="en-US" sz="2400" dirty="0"/>
              <a:t> (</a:t>
            </a:r>
            <a:r>
              <a:rPr lang="en-US" sz="2400" dirty="0" err="1"/>
              <a:t>multivalore</a:t>
            </a:r>
            <a:r>
              <a:rPr lang="en-US" sz="2400" dirty="0"/>
              <a:t>) </a:t>
            </a:r>
            <a:r>
              <a:rPr lang="en-US" sz="2400" dirty="0" err="1"/>
              <a:t>diventa</a:t>
            </a:r>
            <a:r>
              <a:rPr lang="en-US" sz="2400" dirty="0"/>
              <a:t> </a:t>
            </a:r>
            <a:r>
              <a:rPr lang="en-US" sz="2400" dirty="0" err="1"/>
              <a:t>un’entita</a:t>
            </a:r>
            <a:r>
              <a:rPr lang="en-US" sz="2400" dirty="0"/>
              <a:t> ad </a:t>
            </a:r>
            <a:r>
              <a:rPr lang="en-US" sz="2400" dirty="0" err="1"/>
              <a:t>esso</a:t>
            </a:r>
            <a:r>
              <a:rPr lang="en-US" sz="2400" dirty="0"/>
              <a:t> </a:t>
            </a:r>
            <a:r>
              <a:rPr lang="en-US" sz="2400" dirty="0" err="1"/>
              <a:t>associato</a:t>
            </a:r>
            <a:r>
              <a:rPr lang="en-US" sz="2400" dirty="0"/>
              <a:t>, la </a:t>
            </a:r>
            <a:r>
              <a:rPr lang="en-US" sz="2400" dirty="0" err="1"/>
              <a:t>specializzazione</a:t>
            </a:r>
            <a:r>
              <a:rPr lang="en-US" sz="2400" dirty="0"/>
              <a:t> (</a:t>
            </a:r>
            <a:r>
              <a:rPr lang="en-US" sz="2400" dirty="0" err="1"/>
              <a:t>totale</a:t>
            </a:r>
            <a:r>
              <a:rPr lang="en-US" sz="2400" dirty="0"/>
              <a:t>, </a:t>
            </a:r>
            <a:r>
              <a:rPr lang="en-US" sz="2400" dirty="0" err="1"/>
              <a:t>esclusiva</a:t>
            </a:r>
            <a:r>
              <a:rPr lang="en-US" sz="2400" dirty="0"/>
              <a:t>)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risolta</a:t>
            </a:r>
            <a:r>
              <a:rPr lang="en-US" sz="2400" dirty="0"/>
              <a:t> </a:t>
            </a:r>
            <a:r>
              <a:rPr lang="en-US" sz="2400" dirty="0" err="1"/>
              <a:t>accorpando</a:t>
            </a:r>
            <a:r>
              <a:rPr lang="en-US" sz="2400" dirty="0"/>
              <a:t> </a:t>
            </a:r>
            <a:r>
              <a:rPr lang="en-US" sz="2400" dirty="0" err="1"/>
              <a:t>nel</a:t>
            </a:r>
            <a:r>
              <a:rPr lang="en-US" sz="2400" dirty="0"/>
              <a:t> padre ed </a:t>
            </a:r>
            <a:r>
              <a:rPr lang="en-US" sz="2400" dirty="0" err="1"/>
              <a:t>introducendo</a:t>
            </a:r>
            <a:r>
              <a:rPr lang="en-US" sz="2400" dirty="0"/>
              <a:t> un </a:t>
            </a:r>
            <a:r>
              <a:rPr lang="en-US" sz="2400" dirty="0" err="1"/>
              <a:t>TipoUtente</a:t>
            </a:r>
            <a:r>
              <a:rPr lang="en-US" sz="2400" dirty="0"/>
              <a:t>.</a:t>
            </a:r>
          </a:p>
        </p:txBody>
      </p:sp>
      <p:pic>
        <p:nvPicPr>
          <p:cNvPr id="5" name="Segnaposto contenuto 4" descr="Immagine che contiene schermata, testo, Carattere, design&#10;&#10;Descrizione generata automaticamente">
            <a:extLst>
              <a:ext uri="{FF2B5EF4-FFF2-40B4-BE49-F238E27FC236}">
                <a16:creationId xmlns:a16="http://schemas.microsoft.com/office/drawing/2014/main" id="{5938AF69-12D9-7275-4ECA-166541318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08" y="1992811"/>
            <a:ext cx="6838996" cy="28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0BEDEA-7FC3-4302-8B9B-9F8DF8AA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200" kern="1200" noProof="0" dirty="0">
                <a:latin typeface="+mj-lt"/>
                <a:ea typeface="+mj-ea"/>
                <a:cs typeface="+mj-cs"/>
              </a:rPr>
              <a:t>Schema concettuale ristrutturato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EC89FA-ABB5-BB1E-6DE1-0EFC22E6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it-IT" noProof="0" dirty="0"/>
              <a:t>Rappresentazione dello schema concettuale pronto ad essere trasposto in uno schema logico relazionale.</a:t>
            </a:r>
            <a:endParaRPr lang="it-IT" dirty="0"/>
          </a:p>
          <a:p>
            <a:r>
              <a:rPr lang="it-IT" noProof="0" dirty="0"/>
              <a:t>Notare come in autore </a:t>
            </a:r>
            <a:r>
              <a:rPr lang="it-IT" dirty="0"/>
              <a:t>viene rimosso l’attributo ridondante.</a:t>
            </a:r>
            <a:endParaRPr lang="it-IT" noProof="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7AFBCEE-681A-C9AB-8A4E-D9ED755F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0147" y="509090"/>
            <a:ext cx="6227672" cy="571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5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E40D3-2723-2C0C-506C-A08B8EB2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Ulteriori vincoli…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F27CD73-FC72-952D-4247-C07751A2A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745071"/>
              </p:ext>
            </p:extLst>
          </p:nvPr>
        </p:nvGraphicFramePr>
        <p:xfrm>
          <a:off x="1250950" y="2286000"/>
          <a:ext cx="101790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0">
                  <a:extLst>
                    <a:ext uri="{9D8B030D-6E8A-4147-A177-3AD203B41FA5}">
                      <a16:colId xmlns:a16="http://schemas.microsoft.com/office/drawing/2014/main" val="57556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VINCOLI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5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L’utente possiede un tipo che </a:t>
                      </a:r>
                      <a:r>
                        <a:rPr lang="it-IT" noProof="0" dirty="0" err="1"/>
                        <a:t>puo’</a:t>
                      </a:r>
                      <a:r>
                        <a:rPr lang="it-IT" noProof="0" dirty="0"/>
                        <a:t> essere “Adulto” oppure “Bambino”.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0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Un utente di tipo “Bambino” ha una corrispondenza con un tutore. Non possiede una professione.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0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Un utente di tipo “Adulto” ha una professione. Non possiede un tutore.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4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56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22158E-AF32-CC62-654B-78BEF505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Schema logico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9BAC7-B026-ECFC-87E9-06CB107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0" y="1631951"/>
            <a:ext cx="10731500" cy="4247642"/>
          </a:xfrm>
        </p:spPr>
        <p:txBody>
          <a:bodyPr>
            <a:normAutofit fontScale="77500" lnSpcReduction="20000"/>
          </a:bodyPr>
          <a:lstStyle/>
          <a:p>
            <a:r>
              <a:rPr lang="it-IT" sz="2400" noProof="0" dirty="0"/>
              <a:t>G</a:t>
            </a:r>
            <a:r>
              <a:rPr lang="it-IT" sz="2400" dirty="0"/>
              <a:t>li attributi di relazione di «Lavoro» sono diventati attributi di bibliotecario vista la corrispondenza univoca.</a:t>
            </a:r>
            <a:endParaRPr lang="it-IT" sz="2400" noProof="0" dirty="0"/>
          </a:p>
          <a:p>
            <a:endParaRPr lang="it-IT" sz="2400" b="1" noProof="0" dirty="0"/>
          </a:p>
          <a:p>
            <a:r>
              <a:rPr lang="it-IT" sz="2400" b="1" noProof="0" dirty="0"/>
              <a:t>Bibliotecario</a:t>
            </a:r>
            <a:r>
              <a:rPr lang="it-IT" sz="2400" noProof="0" dirty="0"/>
              <a:t>(</a:t>
            </a:r>
            <a:r>
              <a:rPr lang="it-IT" sz="2400" u="sng" noProof="0" dirty="0"/>
              <a:t>Matricola, </a:t>
            </a:r>
            <a:r>
              <a:rPr lang="it-IT" sz="2400" i="1" u="sng" noProof="0" dirty="0"/>
              <a:t>Biblioteca</a:t>
            </a:r>
            <a:r>
              <a:rPr lang="it-IT" sz="2400" noProof="0" dirty="0"/>
              <a:t>, </a:t>
            </a:r>
            <a:r>
              <a:rPr lang="it-IT" sz="2400" noProof="0" dirty="0" err="1"/>
              <a:t>DataAssunzione</a:t>
            </a:r>
            <a:r>
              <a:rPr lang="it-IT" sz="2400" noProof="0" dirty="0"/>
              <a:t>, </a:t>
            </a:r>
            <a:r>
              <a:rPr lang="it-IT" sz="2400" noProof="0" dirty="0" err="1"/>
              <a:t>DurataContratto</a:t>
            </a:r>
            <a:r>
              <a:rPr lang="it-IT" sz="2400" noProof="0" dirty="0"/>
              <a:t>, Nome, Ruolo)</a:t>
            </a:r>
          </a:p>
          <a:p>
            <a:r>
              <a:rPr lang="it-IT" sz="2400" b="1" noProof="0" dirty="0"/>
              <a:t>Biblioteca</a:t>
            </a:r>
            <a:r>
              <a:rPr lang="it-IT" sz="2400" noProof="0" dirty="0"/>
              <a:t>(</a:t>
            </a:r>
            <a:r>
              <a:rPr lang="it-IT" sz="2400" u="sng" noProof="0" dirty="0" err="1"/>
              <a:t>NomeBiblioteca</a:t>
            </a:r>
            <a:r>
              <a:rPr lang="it-IT" sz="2400" u="sng" noProof="0" dirty="0"/>
              <a:t>, </a:t>
            </a:r>
            <a:r>
              <a:rPr lang="it-IT" sz="2400" u="sng" noProof="0" dirty="0" err="1"/>
              <a:t>Citta’</a:t>
            </a:r>
            <a:r>
              <a:rPr lang="it-IT" sz="2400" u="sng" noProof="0" dirty="0"/>
              <a:t>, </a:t>
            </a:r>
            <a:r>
              <a:rPr lang="it-IT" sz="2400" noProof="0" dirty="0"/>
              <a:t>#LibriMax, #LibriRegistrati)</a:t>
            </a:r>
          </a:p>
          <a:p>
            <a:r>
              <a:rPr lang="it-IT" sz="2400" b="1" noProof="0" dirty="0"/>
              <a:t>Collocazione</a:t>
            </a:r>
            <a:r>
              <a:rPr lang="it-IT" sz="2400" noProof="0" dirty="0"/>
              <a:t>(</a:t>
            </a:r>
            <a:r>
              <a:rPr lang="it-IT" sz="2400" i="1" u="sng" noProof="0" dirty="0"/>
              <a:t>Biblioteca, Libro</a:t>
            </a:r>
            <a:r>
              <a:rPr lang="it-IT" sz="2400" noProof="0" dirty="0"/>
              <a:t>)</a:t>
            </a:r>
          </a:p>
          <a:p>
            <a:r>
              <a:rPr lang="it-IT" sz="2400" b="1" noProof="0" dirty="0"/>
              <a:t>Libro</a:t>
            </a:r>
            <a:r>
              <a:rPr lang="it-IT" sz="2400" noProof="0" dirty="0"/>
              <a:t>(</a:t>
            </a:r>
            <a:r>
              <a:rPr lang="it-IT" sz="2400" u="sng" noProof="0" dirty="0"/>
              <a:t>ISBN</a:t>
            </a:r>
            <a:r>
              <a:rPr lang="it-IT" sz="2400" noProof="0" dirty="0"/>
              <a:t>, Titolo, Genere,  </a:t>
            </a:r>
            <a:r>
              <a:rPr lang="it-IT" sz="2400" noProof="0" dirty="0" err="1"/>
              <a:t>AnnoPubblicazione</a:t>
            </a:r>
            <a:r>
              <a:rPr lang="it-IT" sz="2400" noProof="0" dirty="0"/>
              <a:t>)</a:t>
            </a:r>
          </a:p>
          <a:p>
            <a:r>
              <a:rPr lang="it-IT" sz="2400" b="1" noProof="0" dirty="0"/>
              <a:t>Autore</a:t>
            </a:r>
            <a:r>
              <a:rPr lang="it-IT" sz="2400" noProof="0" dirty="0"/>
              <a:t>(</a:t>
            </a:r>
            <a:r>
              <a:rPr lang="it-IT" sz="2400" u="sng" noProof="0" dirty="0"/>
              <a:t>Nome</a:t>
            </a:r>
            <a:r>
              <a:rPr lang="it-IT" sz="2400" noProof="0" dirty="0"/>
              <a:t>, </a:t>
            </a:r>
            <a:r>
              <a:rPr lang="it-IT" sz="2400" u="sng" noProof="0" dirty="0"/>
              <a:t>Cognome</a:t>
            </a:r>
            <a:r>
              <a:rPr lang="it-IT" sz="2400" noProof="0" dirty="0"/>
              <a:t>, </a:t>
            </a:r>
            <a:r>
              <a:rPr lang="it-IT" sz="2400" noProof="0" dirty="0" err="1"/>
              <a:t>Nazionalita’</a:t>
            </a:r>
            <a:r>
              <a:rPr lang="it-IT" sz="2400" noProof="0" dirty="0"/>
              <a:t>)</a:t>
            </a:r>
          </a:p>
          <a:p>
            <a:r>
              <a:rPr lang="it-IT" sz="2400" b="1" noProof="0" dirty="0"/>
              <a:t>Scrittura</a:t>
            </a:r>
            <a:r>
              <a:rPr lang="it-IT" sz="2400" noProof="0" dirty="0"/>
              <a:t>(</a:t>
            </a:r>
            <a:r>
              <a:rPr lang="it-IT" sz="2400" i="1" u="sng" noProof="0" dirty="0"/>
              <a:t>Autore, Libro</a:t>
            </a:r>
            <a:r>
              <a:rPr lang="it-IT" sz="2400" noProof="0" dirty="0"/>
              <a:t>)</a:t>
            </a:r>
          </a:p>
          <a:p>
            <a:r>
              <a:rPr lang="it-IT" sz="2400" b="1" noProof="0" dirty="0"/>
              <a:t>Utente</a:t>
            </a:r>
            <a:r>
              <a:rPr lang="it-IT" sz="2400" noProof="0" dirty="0"/>
              <a:t>(</a:t>
            </a:r>
            <a:r>
              <a:rPr lang="it-IT" sz="2400" u="sng" noProof="0" dirty="0"/>
              <a:t>CF</a:t>
            </a:r>
            <a:r>
              <a:rPr lang="it-IT" sz="2400" noProof="0" dirty="0"/>
              <a:t>, Nome, Cognome, Via, CAP, </a:t>
            </a:r>
            <a:r>
              <a:rPr lang="it-IT" sz="2400" noProof="0" dirty="0" err="1"/>
              <a:t>Citta’</a:t>
            </a:r>
            <a:r>
              <a:rPr lang="it-IT" sz="2400" noProof="0" dirty="0"/>
              <a:t>, </a:t>
            </a:r>
            <a:r>
              <a:rPr lang="it-IT" sz="2400" noProof="0" dirty="0" err="1"/>
              <a:t>DataNascita</a:t>
            </a:r>
            <a:r>
              <a:rPr lang="it-IT" sz="2400" noProof="0" dirty="0"/>
              <a:t>, </a:t>
            </a:r>
            <a:r>
              <a:rPr lang="it-IT" sz="2400" noProof="0" dirty="0" err="1"/>
              <a:t>TipoUtente</a:t>
            </a:r>
            <a:r>
              <a:rPr lang="it-IT" sz="2400" noProof="0" dirty="0"/>
              <a:t>, Professione*, </a:t>
            </a:r>
            <a:r>
              <a:rPr lang="it-IT" sz="2400" noProof="0" dirty="0" err="1"/>
              <a:t>TutoreLegale</a:t>
            </a:r>
            <a:r>
              <a:rPr lang="it-IT" sz="2400" noProof="0" dirty="0"/>
              <a:t>*)</a:t>
            </a:r>
          </a:p>
          <a:p>
            <a:r>
              <a:rPr lang="it-IT" sz="2400" b="1" noProof="0" dirty="0"/>
              <a:t>Prestito</a:t>
            </a:r>
            <a:r>
              <a:rPr lang="it-IT" sz="2400" noProof="0" dirty="0"/>
              <a:t>(</a:t>
            </a:r>
            <a:r>
              <a:rPr lang="it-IT" sz="2400" u="sng" noProof="0" dirty="0" err="1"/>
              <a:t>DataPrestito</a:t>
            </a:r>
            <a:r>
              <a:rPr lang="it-IT" sz="2400" noProof="0" dirty="0"/>
              <a:t>, </a:t>
            </a:r>
            <a:r>
              <a:rPr lang="it-IT" sz="2400" i="1" u="sng" noProof="0" dirty="0"/>
              <a:t>Utente</a:t>
            </a:r>
            <a:r>
              <a:rPr lang="it-IT" sz="2400" noProof="0" dirty="0"/>
              <a:t>, </a:t>
            </a:r>
            <a:r>
              <a:rPr lang="it-IT" sz="2400" i="1" u="sng" noProof="0" dirty="0"/>
              <a:t>Libro</a:t>
            </a:r>
            <a:r>
              <a:rPr lang="it-IT" sz="2400" noProof="0" dirty="0"/>
              <a:t>, </a:t>
            </a:r>
            <a:r>
              <a:rPr lang="it-IT" sz="2400" noProof="0" dirty="0" err="1"/>
              <a:t>DataRestituzione</a:t>
            </a:r>
            <a:r>
              <a:rPr lang="it-IT" sz="2400" noProof="0" dirty="0"/>
              <a:t>)</a:t>
            </a:r>
          </a:p>
          <a:p>
            <a:r>
              <a:rPr lang="it-IT" sz="2400" b="1" noProof="0" dirty="0"/>
              <a:t>Telefono</a:t>
            </a:r>
            <a:r>
              <a:rPr lang="it-IT" sz="2400" noProof="0" dirty="0"/>
              <a:t>(</a:t>
            </a:r>
            <a:r>
              <a:rPr lang="it-IT" sz="2400" i="1" u="sng" noProof="0" dirty="0"/>
              <a:t>Utente</a:t>
            </a:r>
            <a:r>
              <a:rPr lang="it-IT" sz="2400" noProof="0" dirty="0"/>
              <a:t>, Numero)</a:t>
            </a:r>
          </a:p>
        </p:txBody>
      </p:sp>
    </p:spTree>
    <p:extLst>
      <p:ext uri="{BB962C8B-B14F-4D97-AF65-F5344CB8AC3E}">
        <p14:creationId xmlns:p14="http://schemas.microsoft.com/office/powerpoint/2010/main" val="194343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B0085-7DA1-5B66-7CBA-6633617B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Ed </a:t>
            </a:r>
            <a:r>
              <a:rPr lang="en-US" dirty="0" err="1"/>
              <a:t>ora</a:t>
            </a:r>
            <a:r>
              <a:rPr lang="en-US" dirty="0"/>
              <a:t>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D2573-574A-B2AB-E5BB-C1D12779C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84274" cy="359359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Passiamo alla progettazione fisica prendendo come riferimento lo schema logico appena realizzato.</a:t>
            </a:r>
          </a:p>
        </p:txBody>
      </p:sp>
      <p:pic>
        <p:nvPicPr>
          <p:cNvPr id="9" name="Immagine 8" descr="Immagine che contiene frutto, cibo, banana, giallo&#10;&#10;Descrizione generata automaticamente">
            <a:extLst>
              <a:ext uri="{FF2B5EF4-FFF2-40B4-BE49-F238E27FC236}">
                <a16:creationId xmlns:a16="http://schemas.microsoft.com/office/drawing/2014/main" id="{3C60E66C-8249-9230-9568-644A13834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92" y="2603013"/>
            <a:ext cx="3902582" cy="298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43511-15AA-76E8-994A-327D0C87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Introduzione: </a:t>
            </a:r>
            <a:br>
              <a:rPr lang="it-IT" noProof="0" dirty="0"/>
            </a:br>
            <a:r>
              <a:rPr lang="it-IT" noProof="0" dirty="0"/>
              <a:t>Gestione di biblioteche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D4BD13-1FB6-36A9-5135-8B7467C2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241822" cy="4063999"/>
          </a:xfrm>
        </p:spPr>
        <p:txBody>
          <a:bodyPr>
            <a:normAutofit lnSpcReduction="10000"/>
          </a:bodyPr>
          <a:lstStyle/>
          <a:p>
            <a:r>
              <a:rPr lang="it-IT" sz="1800" noProof="0" dirty="0"/>
              <a:t>In un sistema di gestione dei prestiti di una biblioteca, è necessario tracciare le informazioni relative agli </a:t>
            </a:r>
            <a:r>
              <a:rPr lang="it-IT" sz="1800" b="1" noProof="0" dirty="0"/>
              <a:t>utenti</a:t>
            </a:r>
            <a:r>
              <a:rPr lang="it-IT" sz="1800" noProof="0" dirty="0"/>
              <a:t>, che possono essere adulti o bambini. Per ogni utente, si devono registrare il codice fiscale, il nome, il cognome, il numero di telefono, l'indirizzo e la data di registrazione al sistema. </a:t>
            </a:r>
          </a:p>
          <a:p>
            <a:r>
              <a:rPr lang="it-IT" sz="1800" noProof="0" dirty="0"/>
              <a:t>Allo stesso modo, è fondamentale gestire i </a:t>
            </a:r>
            <a:r>
              <a:rPr lang="it-IT" sz="1800" b="1" noProof="0" dirty="0"/>
              <a:t>bibliotecari</a:t>
            </a:r>
            <a:r>
              <a:rPr lang="it-IT" sz="1800" noProof="0" dirty="0"/>
              <a:t> che </a:t>
            </a:r>
            <a:r>
              <a:rPr lang="it-IT" sz="1800" u="sng" noProof="0" dirty="0"/>
              <a:t>lavorano</a:t>
            </a:r>
            <a:r>
              <a:rPr lang="it-IT" sz="1800" noProof="0" dirty="0"/>
              <a:t> presso le biblioteche. Per ciascun bibliotecario si deve conservare la matricola, il nome, il ruolo ricoperto e la data di assunzione. Ogni bibliotecario è assegnato a una specifica biblioteca ed ha una durata del contratto espressa in mesi. </a:t>
            </a:r>
          </a:p>
          <a:p>
            <a:r>
              <a:rPr lang="it-IT" sz="1800" noProof="0" dirty="0"/>
              <a:t>La </a:t>
            </a:r>
            <a:r>
              <a:rPr lang="it-IT" sz="1800" b="1" noProof="0" dirty="0"/>
              <a:t>biblioteca</a:t>
            </a:r>
            <a:r>
              <a:rPr lang="it-IT" sz="1800" noProof="0" dirty="0"/>
              <a:t> stessa è un'entità centrale del sistema e deve essere identificata con un nome e la </a:t>
            </a:r>
            <a:r>
              <a:rPr lang="it-IT" sz="1800" noProof="0" dirty="0" err="1"/>
              <a:t>citta’</a:t>
            </a:r>
            <a:r>
              <a:rPr lang="it-IT" sz="1800" noProof="0" dirty="0"/>
              <a:t> in cui risiede, insieme alla </a:t>
            </a:r>
            <a:r>
              <a:rPr lang="it-IT" sz="1800" noProof="0" dirty="0" err="1"/>
              <a:t>capacita’</a:t>
            </a:r>
            <a:r>
              <a:rPr lang="it-IT" sz="1800" noProof="0" dirty="0"/>
              <a:t> massima. Inoltre, è necessario tenere conto del numero totale di libri registrati in ogni biblioteca. Un libro </a:t>
            </a:r>
            <a:r>
              <a:rPr lang="it-IT" sz="1800" noProof="0" dirty="0" err="1"/>
              <a:t>e'</a:t>
            </a:r>
            <a:r>
              <a:rPr lang="it-IT" sz="1800" noProof="0" dirty="0"/>
              <a:t> collocato in una o </a:t>
            </a:r>
            <a:r>
              <a:rPr lang="it-IT" sz="1800" noProof="0" dirty="0" err="1"/>
              <a:t>piu’</a:t>
            </a:r>
            <a:r>
              <a:rPr lang="it-IT" sz="1800" noProof="0" dirty="0"/>
              <a:t> biblioteche. </a:t>
            </a:r>
          </a:p>
          <a:p>
            <a:r>
              <a:rPr lang="it-IT" sz="1800" noProof="0" dirty="0"/>
              <a:t>I </a:t>
            </a:r>
            <a:r>
              <a:rPr lang="it-IT" sz="1800" b="1" noProof="0" dirty="0"/>
              <a:t>libri</a:t>
            </a:r>
            <a:r>
              <a:rPr lang="it-IT" sz="1800" noProof="0" dirty="0"/>
              <a:t> costituiscono un'altra componente fondamentale del sistema: ciascun libro può essere </a:t>
            </a:r>
            <a:r>
              <a:rPr lang="it-IT" sz="1800" u="sng" noProof="0" dirty="0"/>
              <a:t>scritto</a:t>
            </a:r>
            <a:r>
              <a:rPr lang="it-IT" sz="1800" noProof="0" dirty="0"/>
              <a:t> da uno o più autori; non vengono trattate eventuali riedizioni. Infine, bisogna garantire che il sistema permetta di tracciare i </a:t>
            </a:r>
            <a:r>
              <a:rPr lang="it-IT" sz="1800" u="sng" noProof="0" dirty="0"/>
              <a:t>prestiti</a:t>
            </a:r>
            <a:r>
              <a:rPr lang="it-IT" sz="1800" noProof="0" dirty="0"/>
              <a:t> dei libri, collegandoli agli utenti che ne fanno richiesta. I prestiti possono essere effettuati anche </a:t>
            </a:r>
            <a:r>
              <a:rPr lang="it-IT" sz="1800" noProof="0" dirty="0" err="1"/>
              <a:t>piu’</a:t>
            </a:r>
            <a:r>
              <a:rPr lang="it-IT" sz="1800" noProof="0" dirty="0"/>
              <a:t> volte dallo stesso utente e sullo stesso libro.</a:t>
            </a:r>
          </a:p>
        </p:txBody>
      </p:sp>
    </p:spTree>
    <p:extLst>
      <p:ext uri="{BB962C8B-B14F-4D97-AF65-F5344CB8AC3E}">
        <p14:creationId xmlns:p14="http://schemas.microsoft.com/office/powerpoint/2010/main" val="398961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1AEAC5-5525-FC67-BDE0-FC2C0F01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Come </a:t>
            </a:r>
            <a:r>
              <a:rPr lang="en-US" noProof="0" dirty="0" err="1"/>
              <a:t>iniziamo</a:t>
            </a:r>
            <a:r>
              <a:rPr lang="en-US" noProof="0" dirty="0"/>
              <a:t>?</a:t>
            </a:r>
            <a:endParaRPr lang="it-IT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814CCE-5645-4E8D-A4D1-8EA70BF6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Andiamo a ricavare un dizionario dei dati che interpreti i concetti ed esprima le componenti della base di dati da implementare. </a:t>
            </a:r>
          </a:p>
          <a:p>
            <a:r>
              <a:rPr lang="it-IT" noProof="0" dirty="0"/>
              <a:t>Scegliamo delle </a:t>
            </a:r>
            <a:r>
              <a:rPr lang="it-IT" noProof="0" dirty="0" err="1"/>
              <a:t>entita’</a:t>
            </a:r>
            <a:r>
              <a:rPr lang="it-IT" noProof="0" dirty="0"/>
              <a:t> e le relazioni tra di esse</a:t>
            </a:r>
            <a:r>
              <a:rPr lang="it-IT" dirty="0"/>
              <a:t>.</a:t>
            </a:r>
          </a:p>
          <a:p>
            <a:r>
              <a:rPr lang="it-IT" dirty="0"/>
              <a:t>Un passo molto utile alla comprensione di </a:t>
            </a:r>
            <a:r>
              <a:rPr lang="it-IT" dirty="0" err="1"/>
              <a:t>cio’</a:t>
            </a:r>
            <a:r>
              <a:rPr lang="it-IT" dirty="0"/>
              <a:t> che vuole essere realizzato.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6398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AFD3B3-7235-272D-72A2-ACE12522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DIZIONARIO DEI DATI: </a:t>
            </a:r>
            <a:r>
              <a:rPr lang="it-IT" noProof="0" dirty="0" err="1"/>
              <a:t>entitA’</a:t>
            </a:r>
            <a:endParaRPr lang="it-IT" noProof="0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B57797EC-6100-E5D7-544A-277DBA2BD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26420"/>
              </p:ext>
            </p:extLst>
          </p:nvPr>
        </p:nvGraphicFramePr>
        <p:xfrm>
          <a:off x="1314814" y="1219616"/>
          <a:ext cx="9562372" cy="525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593">
                  <a:extLst>
                    <a:ext uri="{9D8B030D-6E8A-4147-A177-3AD203B41FA5}">
                      <a16:colId xmlns:a16="http://schemas.microsoft.com/office/drawing/2014/main" val="4127096323"/>
                    </a:ext>
                  </a:extLst>
                </a:gridCol>
                <a:gridCol w="2390593">
                  <a:extLst>
                    <a:ext uri="{9D8B030D-6E8A-4147-A177-3AD203B41FA5}">
                      <a16:colId xmlns:a16="http://schemas.microsoft.com/office/drawing/2014/main" val="4234855070"/>
                    </a:ext>
                  </a:extLst>
                </a:gridCol>
                <a:gridCol w="2390593">
                  <a:extLst>
                    <a:ext uri="{9D8B030D-6E8A-4147-A177-3AD203B41FA5}">
                      <a16:colId xmlns:a16="http://schemas.microsoft.com/office/drawing/2014/main" val="1283068052"/>
                    </a:ext>
                  </a:extLst>
                </a:gridCol>
                <a:gridCol w="2390593">
                  <a:extLst>
                    <a:ext uri="{9D8B030D-6E8A-4147-A177-3AD203B41FA5}">
                      <a16:colId xmlns:a16="http://schemas.microsoft.com/office/drawing/2014/main" val="3553396342"/>
                    </a:ext>
                  </a:extLst>
                </a:gridCol>
              </a:tblGrid>
              <a:tr h="345300">
                <a:tc>
                  <a:txBody>
                    <a:bodyPr/>
                    <a:lstStyle/>
                    <a:p>
                      <a:r>
                        <a:rPr lang="it-IT" noProof="0" dirty="0"/>
                        <a:t>ENTITA’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ATTRIBUTI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08907"/>
                  </a:ext>
                </a:extLst>
              </a:tr>
              <a:tr h="489175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Bibliotecario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Persona che lavora presso una 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noProof="0" dirty="0"/>
                        <a:t>Matricola, Nome, Ruolo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Matricola, </a:t>
                      </a:r>
                      <a:r>
                        <a:rPr lang="it-IT" sz="1400" noProof="0" dirty="0" err="1"/>
                        <a:t>NomeBiblioteca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Citta’</a:t>
                      </a:r>
                      <a:endParaRPr lang="it-IT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61255"/>
                  </a:ext>
                </a:extLst>
              </a:tr>
              <a:tr h="695360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Struttura fisica in cui vengono conservati libri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noProof="0" dirty="0" err="1"/>
                        <a:t>NomeBiblioteca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Citta’</a:t>
                      </a:r>
                      <a:r>
                        <a:rPr lang="it-IT" sz="1400" noProof="0" dirty="0"/>
                        <a:t>, #Libri Registrati, #LibriMax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NomeBiblioteca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Citta’</a:t>
                      </a:r>
                      <a:endParaRPr lang="it-IT" sz="1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36625"/>
                  </a:ext>
                </a:extLst>
              </a:tr>
              <a:tr h="489175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Opera disponibile presso una 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ISBN, Titolo, Genere, </a:t>
                      </a:r>
                      <a:r>
                        <a:rPr lang="it-IT" sz="1400" noProof="0" dirty="0" err="1"/>
                        <a:t>AnnoPubblicazione</a:t>
                      </a:r>
                      <a:endParaRPr lang="it-IT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ISBN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85262"/>
                  </a:ext>
                </a:extLst>
              </a:tr>
              <a:tr h="695360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Persona che scrive libri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Nome, Cognome (rappresentano nome d’arte), </a:t>
                      </a:r>
                      <a:r>
                        <a:rPr lang="it-IT" sz="1400" noProof="0" dirty="0" err="1"/>
                        <a:t>Nazionalita’</a:t>
                      </a:r>
                      <a:r>
                        <a:rPr lang="it-IT" sz="1400" noProof="0" dirty="0"/>
                        <a:t>, #LibriScritti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Nome, Cognome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93475"/>
                  </a:ext>
                </a:extLst>
              </a:tr>
              <a:tr h="903967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Prestito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Stabilisce un collegamento tra l’utente ed il libro che prende in prestito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DataPrestito</a:t>
                      </a:r>
                      <a:r>
                        <a:rPr lang="it-IT" sz="1400" noProof="0" dirty="0"/>
                        <a:t>, </a:t>
                      </a:r>
                      <a:r>
                        <a:rPr lang="it-IT" sz="1400" noProof="0" dirty="0" err="1"/>
                        <a:t>DataRestituzione</a:t>
                      </a:r>
                      <a:endParaRPr lang="it-IT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 err="1"/>
                        <a:t>DataPrestito</a:t>
                      </a:r>
                      <a:r>
                        <a:rPr lang="it-IT" sz="1400" noProof="0" dirty="0"/>
                        <a:t>, ISBN, 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01387"/>
                  </a:ext>
                </a:extLst>
              </a:tr>
              <a:tr h="695360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Persona fisica che prende in prestito libri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CF, Nome, Cognome, </a:t>
                      </a:r>
                      <a:r>
                        <a:rPr lang="it-IT" sz="1400" noProof="0" dirty="0" err="1"/>
                        <a:t>DataNascita</a:t>
                      </a:r>
                      <a:r>
                        <a:rPr lang="it-IT" sz="1400" noProof="0" dirty="0"/>
                        <a:t>, Telefono, Indirizzo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708672"/>
                  </a:ext>
                </a:extLst>
              </a:tr>
              <a:tr h="287750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Adulto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Sottoclasse di 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Professione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5324"/>
                  </a:ext>
                </a:extLst>
              </a:tr>
              <a:tr h="486752"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Bambino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Sottoclasse di 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 err="1"/>
                        <a:t>TutoreLegale</a:t>
                      </a:r>
                      <a:endParaRPr lang="it-IT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noProof="0" dirty="0"/>
                        <a:t>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6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843C6-BC68-0A26-F3D4-E622BF25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DIZIONARIO DEI DATI: RELAZIONI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8C9A657-0B1E-50D2-5BF0-88EFF6A0C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6355851"/>
              </p:ext>
            </p:extLst>
          </p:nvPr>
        </p:nvGraphicFramePr>
        <p:xfrm>
          <a:off x="1250952" y="1549400"/>
          <a:ext cx="101790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2">
                  <a:extLst>
                    <a:ext uri="{9D8B030D-6E8A-4147-A177-3AD203B41FA5}">
                      <a16:colId xmlns:a16="http://schemas.microsoft.com/office/drawing/2014/main" val="644338314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647088209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422291665"/>
                    </a:ext>
                  </a:extLst>
                </a:gridCol>
                <a:gridCol w="2544762">
                  <a:extLst>
                    <a:ext uri="{9D8B030D-6E8A-4147-A177-3AD203B41FA5}">
                      <a16:colId xmlns:a16="http://schemas.microsoft.com/office/drawing/2014/main" val="114011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RELAZIONE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DESCRIZIONE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ENTITA’ COINVOLTE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ATTRIBUTI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87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Lavoro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Relazione tra il bibliotecario e la biblioteca in cui lavora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Bibliotecario-Biblioteca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 err="1"/>
                        <a:t>DurataContratto</a:t>
                      </a:r>
                      <a:r>
                        <a:rPr lang="it-IT" noProof="0" dirty="0"/>
                        <a:t> (espresso in mesi),</a:t>
                      </a:r>
                    </a:p>
                    <a:p>
                      <a:r>
                        <a:rPr lang="it-IT" noProof="0" dirty="0" err="1"/>
                        <a:t>DataAssunzione</a:t>
                      </a:r>
                      <a:endParaRPr lang="it-IT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Collocazione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Relazione tra il libro e la biblioteca in cui </a:t>
                      </a:r>
                      <a:r>
                        <a:rPr lang="it-IT" noProof="0" dirty="0" err="1"/>
                        <a:t>e’</a:t>
                      </a:r>
                      <a:r>
                        <a:rPr lang="it-IT" noProof="0" dirty="0"/>
                        <a:t> collocata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Biblioteca-Libro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4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Scrittura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Relazione tra l’autore e il/i libri che scrive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Autore-Libro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Relazione tra il libro e il/i prestiti in cui </a:t>
                      </a:r>
                      <a:r>
                        <a:rPr lang="it-IT" noProof="0" dirty="0" err="1"/>
                        <a:t>e’</a:t>
                      </a:r>
                      <a:r>
                        <a:rPr lang="it-IT" noProof="0" dirty="0"/>
                        <a:t> impegnato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Libro-Prestito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5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U-P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Relazione tra l’utente e il/i prestiti eseguiti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Utente-Prestito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42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4ABCF-674C-E5BB-7D63-19624D9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800" noProof="0" dirty="0"/>
              <a:t>Schema concettuale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B8E766-7B0F-EFCE-5544-B0CA16C18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it-IT" sz="2400" noProof="0" dirty="0"/>
              <a:t>Di seguito </a:t>
            </a:r>
            <a:r>
              <a:rPr lang="it-IT" sz="2400" noProof="0" dirty="0" err="1"/>
              <a:t>e’</a:t>
            </a:r>
            <a:r>
              <a:rPr lang="it-IT" sz="2400" noProof="0" dirty="0"/>
              <a:t> presentata una soluzione per rappresentare lo schema concettuale nell’ambito della </a:t>
            </a:r>
            <a:r>
              <a:rPr lang="it-IT" sz="2400" noProof="0" dirty="0" err="1"/>
              <a:t>realta’</a:t>
            </a:r>
            <a:r>
              <a:rPr lang="it-IT" sz="2400" noProof="0" dirty="0"/>
              <a:t> proposta.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A566C6A-7AA2-A860-1CF5-08BC19F43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1189" y="206877"/>
            <a:ext cx="5874189" cy="62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7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330161-FEA5-AB71-40F9-6B6222CC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Vincoli non esprimibili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728A9E2-DAF1-5247-2E19-759AE765EC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453911"/>
              </p:ext>
            </p:extLst>
          </p:nvPr>
        </p:nvGraphicFramePr>
        <p:xfrm>
          <a:off x="1250950" y="2286000"/>
          <a:ext cx="1017905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0">
                  <a:extLst>
                    <a:ext uri="{9D8B030D-6E8A-4147-A177-3AD203B41FA5}">
                      <a16:colId xmlns:a16="http://schemas.microsoft.com/office/drawing/2014/main" val="10846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VINCOLI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38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La biblioteca deve avere un numero di libri registrati inferiori o uguali alla </a:t>
                      </a:r>
                      <a:r>
                        <a:rPr lang="it-IT" noProof="0" dirty="0" err="1"/>
                        <a:t>capacita’</a:t>
                      </a:r>
                      <a:r>
                        <a:rPr lang="it-IT" noProof="0" dirty="0"/>
                        <a:t> massima.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La data di restituzione del prestito deve essere successiva a quella di cessione.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1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Lo stesso libro </a:t>
                      </a:r>
                      <a:r>
                        <a:rPr lang="it-IT" noProof="0" dirty="0" err="1"/>
                        <a:t>puo’</a:t>
                      </a:r>
                      <a:r>
                        <a:rPr lang="it-IT" noProof="0" dirty="0"/>
                        <a:t> essere preso in prestito da diversi utenti ma gli intervalli temporali delle date non devono sovrapporsi.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13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7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98235-DE5A-F8A2-3783-D088878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VERSO LA RISTRUTTURAZIONE…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099483-EE2D-1E2B-045C-38F9AAB2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6785"/>
            <a:ext cx="10178322" cy="4142807"/>
          </a:xfrm>
        </p:spPr>
        <p:txBody>
          <a:bodyPr>
            <a:normAutofit/>
          </a:bodyPr>
          <a:lstStyle/>
          <a:p>
            <a:r>
              <a:rPr lang="it-IT" sz="2800" noProof="0" dirty="0"/>
              <a:t>Per poter tradurre lo schema concettuale in uno schema logico relazionale </a:t>
            </a:r>
            <a:r>
              <a:rPr lang="it-IT" sz="2800" noProof="0" dirty="0" err="1"/>
              <a:t>e’</a:t>
            </a:r>
            <a:r>
              <a:rPr lang="it-IT" sz="2800" noProof="0" dirty="0"/>
              <a:t> necessario compiere delle modifiche allo schema iniziale, come ad esempio: eliminare attributi </a:t>
            </a:r>
            <a:r>
              <a:rPr lang="it-IT" sz="2800" noProof="0" dirty="0" err="1"/>
              <a:t>multivalore</a:t>
            </a:r>
            <a:r>
              <a:rPr lang="it-IT" sz="2800" noProof="0" dirty="0"/>
              <a:t>, specializzazioni ed eventuali attributi ridondanti.</a:t>
            </a:r>
          </a:p>
          <a:p>
            <a:r>
              <a:rPr lang="it-IT" sz="2800" noProof="0" dirty="0"/>
              <a:t>Di seguito tracceremo una tavola dei volumi che indica il numero di «istanze» stimate per ogni concetto espresso. </a:t>
            </a:r>
          </a:p>
          <a:p>
            <a:r>
              <a:rPr lang="it-IT" sz="2800" dirty="0"/>
              <a:t>A</a:t>
            </a:r>
            <a:r>
              <a:rPr lang="it-IT" sz="2800" noProof="0" dirty="0" err="1"/>
              <a:t>nalizzeremo</a:t>
            </a:r>
            <a:r>
              <a:rPr lang="it-IT" sz="2800" noProof="0" dirty="0"/>
              <a:t> inoltre le prestazioni del database tramite la valutazione sull’uso della ridondanza dei dati.</a:t>
            </a:r>
          </a:p>
        </p:txBody>
      </p:sp>
    </p:spTree>
    <p:extLst>
      <p:ext uri="{BB962C8B-B14F-4D97-AF65-F5344CB8AC3E}">
        <p14:creationId xmlns:p14="http://schemas.microsoft.com/office/powerpoint/2010/main" val="141206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FEE886-C480-B873-D9AA-F22BD341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Analisi delle prestazioni: </a:t>
            </a:r>
            <a:br>
              <a:rPr lang="it-IT" noProof="0" dirty="0"/>
            </a:br>
            <a:r>
              <a:rPr lang="it-IT" noProof="0" dirty="0"/>
              <a:t>Tavola dei </a:t>
            </a:r>
            <a:r>
              <a:rPr lang="it-IT" noProof="0" dirty="0" err="1"/>
              <a:t>volumI</a:t>
            </a:r>
            <a:r>
              <a:rPr lang="it-IT" noProof="0" dirty="0"/>
              <a:t> (STIMA)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DEA857E-F85B-BC19-82FE-412023230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194016"/>
              </p:ext>
            </p:extLst>
          </p:nvPr>
        </p:nvGraphicFramePr>
        <p:xfrm>
          <a:off x="1162050" y="1957067"/>
          <a:ext cx="101790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1309078391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3043899243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3606847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4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BIBLIOTECARIO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85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LAVORO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4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BIBLIOTECA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COLLOCAZIONE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02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LIBRO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50.000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2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AUTORE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0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SCRITTURA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15.000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23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UTENTE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10.000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5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L-P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7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PRESTITO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noProof="0" dirty="0"/>
                        <a:t>U-P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noProof="0" dirty="0"/>
                        <a:t>20.000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45505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1199</Words>
  <Application>Microsoft Office PowerPoint</Application>
  <PresentationFormat>Widescreen</PresentationFormat>
  <Paragraphs>222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Arial</vt:lpstr>
      <vt:lpstr>Gill Sans MT</vt:lpstr>
      <vt:lpstr>Impact</vt:lpstr>
      <vt:lpstr>Badge</vt:lpstr>
      <vt:lpstr>Progetto gestione di una base di dati A.A. 2024/2025</vt:lpstr>
      <vt:lpstr>Introduzione:  Gestione di biblioteche</vt:lpstr>
      <vt:lpstr>Come iniziamo?</vt:lpstr>
      <vt:lpstr>DIZIONARIO DEI DATI: entitA’</vt:lpstr>
      <vt:lpstr>DIZIONARIO DEI DATI: RELAZIONI</vt:lpstr>
      <vt:lpstr>Schema concettuale</vt:lpstr>
      <vt:lpstr>Vincoli non esprimibili</vt:lpstr>
      <vt:lpstr>VERSO LA RISTRUTTURAZIONE…</vt:lpstr>
      <vt:lpstr>Analisi delle prestazioni:  Tavola dei volumI (STIMA)</vt:lpstr>
      <vt:lpstr>Analisi delle prestazioni: tavola delle operazioni e accessi</vt:lpstr>
      <vt:lpstr>Presentazione standard di PowerPoint</vt:lpstr>
      <vt:lpstr>Presentazione standard di PowerPoint</vt:lpstr>
      <vt:lpstr>Trasformiamo…</vt:lpstr>
      <vt:lpstr>Schema concettuale ristrutturato</vt:lpstr>
      <vt:lpstr>Ulteriori vincoli…</vt:lpstr>
      <vt:lpstr>Schema logico</vt:lpstr>
      <vt:lpstr>Ed ora?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DE BONIS</dc:creator>
  <cp:lastModifiedBy>ALESSANDRO DE BONIS</cp:lastModifiedBy>
  <cp:revision>13</cp:revision>
  <dcterms:created xsi:type="dcterms:W3CDTF">2025-02-05T14:35:47Z</dcterms:created>
  <dcterms:modified xsi:type="dcterms:W3CDTF">2025-02-07T15:34:42Z</dcterms:modified>
</cp:coreProperties>
</file>