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06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7" r:id="rId15"/>
    <p:sldId id="388" r:id="rId16"/>
    <p:sldId id="389" r:id="rId17"/>
    <p:sldId id="390" r:id="rId18"/>
    <p:sldId id="391" r:id="rId19"/>
    <p:sldId id="394" r:id="rId20"/>
    <p:sldId id="392" r:id="rId21"/>
    <p:sldId id="393" r:id="rId22"/>
    <p:sldId id="395" r:id="rId23"/>
    <p:sldId id="398" r:id="rId24"/>
    <p:sldId id="396" r:id="rId25"/>
    <p:sldId id="35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98B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5532" autoAdjust="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outlineViewPr>
    <p:cViewPr>
      <p:scale>
        <a:sx n="33" d="100"/>
        <a:sy n="33" d="100"/>
      </p:scale>
      <p:origin x="0" y="-59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693AE-DD4C-4B38-B2B8-C7F11CF9E622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21501-4E28-4EC6-B602-76B7327B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8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9379"/>
            <a:ext cx="10515600" cy="710976"/>
          </a:xfrm>
          <a:prstGeom prst="rect">
            <a:avLst/>
          </a:prstGeom>
        </p:spPr>
        <p:txBody>
          <a:bodyPr/>
          <a:lstStyle>
            <a:lvl1pPr>
              <a:defRPr>
                <a:latin typeface="BankGothic Md BT" panose="020B080702020306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BankGothic Lt BT" panose="020B0607020203060204" pitchFamily="34" charset="0"/>
              </a:defRPr>
            </a:lvl1pPr>
            <a:lvl2pPr>
              <a:defRPr>
                <a:latin typeface="BankGothic Lt BT" panose="020B0607020203060204" pitchFamily="34" charset="0"/>
              </a:defRPr>
            </a:lvl2pPr>
            <a:lvl3pPr>
              <a:defRPr>
                <a:latin typeface="BankGothic Lt BT" panose="020B0607020203060204" pitchFamily="34" charset="0"/>
              </a:defRPr>
            </a:lvl3pPr>
            <a:lvl4pPr>
              <a:defRPr>
                <a:latin typeface="BankGothic Lt BT" panose="020B0607020203060204" pitchFamily="34" charset="0"/>
              </a:defRPr>
            </a:lvl4pPr>
            <a:lvl5pPr>
              <a:defRPr>
                <a:latin typeface="BankGothic Lt BT" panose="020B060702020306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7559"/>
            <a:ext cx="10515600" cy="68806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3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2083"/>
            <a:ext cx="10515600" cy="63908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377"/>
            <a:ext cx="10515600" cy="7697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8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6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0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itdcanada.ca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003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C69E9-909B-4FB0-B3BA-37EAE93B484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26"/>
            <a:ext cx="2574471" cy="1139962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8281307" y="226219"/>
            <a:ext cx="3072493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475 </a:t>
            </a: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Granville Street, Vancouver, BC, V6C 1T1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Phone:      +1(604)558-8727, +1(604)409-8200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Toll Free: +1(888) 880-4410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Fax:          +1(888) 881-6545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Web:          </a:t>
            </a:r>
            <a:r>
              <a:rPr lang="en-US" sz="800" u="sng" dirty="0">
                <a:solidFill>
                  <a:srgbClr val="0563C1"/>
                </a:solidFill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www.itdcanada.ca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Email:        studying@itdcanada.ca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6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tryit.asp?filename=trycss3_box-sizi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1253"/>
            <a:ext cx="9144000" cy="2387600"/>
          </a:xfrm>
        </p:spPr>
        <p:txBody>
          <a:bodyPr/>
          <a:lstStyle/>
          <a:p>
            <a:r>
              <a:rPr lang="en-US" b="1" dirty="0">
                <a:latin typeface="BankGothic Md BT" panose="020B0807020203060204" pitchFamily="34" charset="0"/>
              </a:rPr>
              <a:t>Web Site Building with </a:t>
            </a:r>
            <a:r>
              <a:rPr lang="en-US" b="1" dirty="0" smtClean="0">
                <a:latin typeface="BankGothic Md BT" panose="020B0807020203060204" pitchFamily="34" charset="0"/>
              </a:rPr>
              <a:t>CSS</a:t>
            </a:r>
            <a:endParaRPr lang="en-US" b="1" dirty="0">
              <a:latin typeface="BankGothic Md BT" panose="020B080702020306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0928"/>
            <a:ext cx="9144000" cy="1655762"/>
          </a:xfrm>
        </p:spPr>
        <p:txBody>
          <a:bodyPr/>
          <a:lstStyle/>
          <a:p>
            <a:r>
              <a:rPr lang="en-US" dirty="0" smtClean="0"/>
              <a:t>By Saygin Guven</a:t>
            </a:r>
          </a:p>
          <a:p>
            <a:r>
              <a:rPr lang="en-US" dirty="0" smtClean="0"/>
              <a:t>Introduction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Pseudo-class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0355"/>
            <a:ext cx="578718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a{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	</a:t>
            </a:r>
            <a:r>
              <a:rPr lang="en-US" dirty="0" err="1" smtClean="0">
                <a:latin typeface="+mn-lt"/>
              </a:rPr>
              <a:t>color:black</a:t>
            </a:r>
            <a:r>
              <a:rPr lang="en-US" dirty="0" smtClean="0">
                <a:latin typeface="+mn-lt"/>
              </a:rPr>
              <a:t>;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a:hover{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	text-decoration: none;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}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25390" y="1900355"/>
            <a:ext cx="51495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n-lt"/>
              </a:rPr>
              <a:t>a:link{}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n-lt"/>
              </a:rPr>
              <a:t>a:visited{}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n-lt"/>
              </a:rPr>
              <a:t>a:active{}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21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and last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0355"/>
            <a:ext cx="39102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n-lt"/>
              </a:rPr>
              <a:t>tag:first-child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err="1" smtClean="0">
                <a:latin typeface="+mn-lt"/>
              </a:rPr>
              <a:t>tag:last-child</a:t>
            </a:r>
            <a:r>
              <a:rPr lang="en-US" dirty="0" smtClean="0">
                <a:latin typeface="+mn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 smtClean="0">
                <a:latin typeface="+mn-lt"/>
              </a:rPr>
              <a:t>tag:first-of-type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err="1" smtClean="0">
                <a:latin typeface="+mn-lt"/>
              </a:rPr>
              <a:t>tag:last-of-type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12468" y="1900355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&lt;article&gt;</a:t>
            </a:r>
          </a:p>
          <a:p>
            <a:r>
              <a:rPr lang="en-US" sz="3200" dirty="0"/>
              <a:t>	&lt;!-- &lt;h1&gt;&lt;/h1&gt; --&gt;</a:t>
            </a:r>
          </a:p>
          <a:p>
            <a:r>
              <a:rPr lang="en-US" sz="3200" dirty="0"/>
              <a:t>	&lt;</a:t>
            </a:r>
            <a:r>
              <a:rPr lang="en-US" sz="3200" dirty="0" smtClean="0"/>
              <a:t>p&gt;hello&lt;/</a:t>
            </a:r>
            <a:r>
              <a:rPr lang="en-US" sz="3200" dirty="0"/>
              <a:t>p&gt;</a:t>
            </a:r>
          </a:p>
          <a:p>
            <a:r>
              <a:rPr lang="en-US" sz="3200" dirty="0"/>
              <a:t>	&lt;</a:t>
            </a:r>
            <a:r>
              <a:rPr lang="en-US" sz="3200" dirty="0" smtClean="0"/>
              <a:t>p&gt;selectors&lt;/</a:t>
            </a:r>
            <a:r>
              <a:rPr lang="en-US" sz="3200" dirty="0"/>
              <a:t>p&gt;</a:t>
            </a:r>
          </a:p>
          <a:p>
            <a:r>
              <a:rPr lang="en-US" sz="3200" dirty="0"/>
              <a:t>	&lt;</a:t>
            </a:r>
            <a:r>
              <a:rPr lang="en-US" sz="3200" dirty="0" smtClean="0"/>
              <a:t>p&gt;I am &lt;/</a:t>
            </a:r>
            <a:r>
              <a:rPr lang="en-US" sz="3200" dirty="0"/>
              <a:t>p&gt;</a:t>
            </a:r>
          </a:p>
          <a:p>
            <a:r>
              <a:rPr lang="en-US" sz="3200" dirty="0"/>
              <a:t>	&lt;</a:t>
            </a:r>
            <a:r>
              <a:rPr lang="en-US" sz="3200" dirty="0" smtClean="0"/>
              <a:t>p&gt;paragraph&lt;/</a:t>
            </a:r>
            <a:r>
              <a:rPr lang="en-US" sz="3200" dirty="0"/>
              <a:t>p&gt;</a:t>
            </a:r>
          </a:p>
          <a:p>
            <a:r>
              <a:rPr lang="en-US" sz="3200" dirty="0"/>
              <a:t>	&lt;!-- &lt;a </a:t>
            </a:r>
            <a:r>
              <a:rPr lang="en-US" sz="3200" dirty="0" err="1"/>
              <a:t>href</a:t>
            </a:r>
            <a:r>
              <a:rPr lang="en-US" sz="3200" dirty="0"/>
              <a:t>=""&gt;&lt;/a&gt; --&gt;</a:t>
            </a:r>
          </a:p>
          <a:p>
            <a:r>
              <a:rPr lang="en-US" sz="3200" dirty="0"/>
              <a:t>&lt;/article&gt;</a:t>
            </a:r>
          </a:p>
        </p:txBody>
      </p:sp>
    </p:spTree>
    <p:extLst>
      <p:ext uri="{BB962C8B-B14F-4D97-AF65-F5344CB8AC3E}">
        <p14:creationId xmlns:p14="http://schemas.microsoft.com/office/powerpoint/2010/main" val="27390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Nth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0355"/>
            <a:ext cx="6332621" cy="4351338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:nth-child(index)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index = odd | 2 | 2n+1 | 4n+1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o</a:t>
            </a:r>
            <a:r>
              <a:rPr lang="en-US" dirty="0" smtClean="0">
                <a:latin typeface="+mn-lt"/>
              </a:rPr>
              <a:t>dd – 1,3,5, …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even – 2,4,6, … 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70821" y="1900355"/>
            <a:ext cx="4860758" cy="4227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n-lt"/>
              </a:rPr>
              <a:t>:nth-of-type(index)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ndex = odd | 2 | 2n+1</a:t>
            </a:r>
          </a:p>
        </p:txBody>
      </p:sp>
    </p:spTree>
    <p:extLst>
      <p:ext uri="{BB962C8B-B14F-4D97-AF65-F5344CB8AC3E}">
        <p14:creationId xmlns:p14="http://schemas.microsoft.com/office/powerpoint/2010/main" val="31384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0355"/>
            <a:ext cx="5289884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&lt;div class="wrapper"&gt;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&lt;div class="box"&gt;1&lt;/div&gt;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&lt;div class="box"&gt;2&lt;/div&gt;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&lt;div class="box"&gt;3&lt;/div&gt;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&lt;div class="box"&gt;4&lt;/div&gt;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&lt;div class="box"&gt;5&lt;/div&gt;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&lt;div class="box"&gt;6&lt;/div&gt;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&lt;div class="box"&gt;7&lt;/div&gt;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&lt;div class="box"&gt;8&lt;/div&gt;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&lt;div class="box"&gt;9&lt;/div&gt;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&lt;/div&gt;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49190" y="1900355"/>
            <a:ext cx="52898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.wrapper{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overflow: hidden;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.box{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width: 20px;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height: 20px;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border: 1px solid red;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float: left;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padding:20px;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.</a:t>
            </a:r>
            <a:r>
              <a:rPr lang="en-US" dirty="0" err="1">
                <a:latin typeface="+mn-lt"/>
              </a:rPr>
              <a:t>box:nth-child</a:t>
            </a:r>
            <a:r>
              <a:rPr lang="en-US" dirty="0">
                <a:latin typeface="+mn-lt"/>
              </a:rPr>
              <a:t>(odd){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background: tomato;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111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9378"/>
            <a:ext cx="10515600" cy="710976"/>
          </a:xfrm>
        </p:spPr>
        <p:txBody>
          <a:bodyPr/>
          <a:lstStyle/>
          <a:p>
            <a:r>
              <a:rPr lang="en-US" dirty="0" smtClean="0"/>
              <a:t>:before, :after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Use it always with content :  “string”</a:t>
            </a: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p:before</a:t>
            </a:r>
            <a:r>
              <a:rPr lang="en-US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content: </a:t>
            </a:r>
            <a:r>
              <a:rPr lang="en-US" dirty="0" smtClean="0">
                <a:latin typeface="+mn-lt"/>
              </a:rPr>
              <a:t>"'";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p:after</a:t>
            </a:r>
            <a:r>
              <a:rPr lang="en-US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content: "'";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86663" y="3285633"/>
            <a:ext cx="5402179" cy="158078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n-lt"/>
              </a:rPr>
              <a:t>Content can be Unicode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U+1234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591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Book Pro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19" y="1900355"/>
            <a:ext cx="6258489" cy="4008536"/>
          </a:xfrm>
        </p:spPr>
      </p:pic>
    </p:spTree>
    <p:extLst>
      <p:ext uri="{BB962C8B-B14F-4D97-AF65-F5344CB8AC3E}">
        <p14:creationId xmlns:p14="http://schemas.microsoft.com/office/powerpoint/2010/main" val="28719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and 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Inline elements require the display property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span{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width: 100px;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height: 100px;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d</a:t>
            </a:r>
            <a:r>
              <a:rPr lang="en-US" dirty="0" smtClean="0">
                <a:latin typeface="+mn-lt"/>
              </a:rPr>
              <a:t>isplay: block;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display: inline-block  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}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39000" y="2784951"/>
            <a:ext cx="4953000" cy="2907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n-lt"/>
              </a:rPr>
              <a:t>div{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n-lt"/>
              </a:rPr>
              <a:t>width: 100px;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n-lt"/>
              </a:rPr>
              <a:t>height: 100px;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n-lt"/>
              </a:rPr>
              <a:t>}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89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 and 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	&lt;div&gt;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&lt;p&gt;this is demo inside the div&lt;/p&gt;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&lt;/div&gt;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	&lt;p&gt; hello this is &lt;span&gt; span &lt;/span&gt; tag </a:t>
            </a:r>
            <a:r>
              <a:rPr lang="en-US" dirty="0" smtClean="0">
                <a:latin typeface="+mn-lt"/>
              </a:rPr>
              <a:t>	&lt;/</a:t>
            </a:r>
            <a:r>
              <a:rPr lang="en-US" dirty="0">
                <a:latin typeface="+mn-lt"/>
              </a:rPr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4521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argin accepts negative values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lign center block elements</a:t>
            </a:r>
          </a:p>
          <a:p>
            <a:r>
              <a:rPr lang="en-US" dirty="0">
                <a:latin typeface="+mn-lt"/>
              </a:rPr>
              <a:t>d</a:t>
            </a:r>
            <a:r>
              <a:rPr lang="en-US" dirty="0" smtClean="0">
                <a:latin typeface="+mn-lt"/>
              </a:rPr>
              <a:t>iv {width:200px; 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            margin: 0 auto;}</a:t>
            </a:r>
          </a:p>
        </p:txBody>
      </p:sp>
    </p:spTree>
    <p:extLst>
      <p:ext uri="{BB962C8B-B14F-4D97-AF65-F5344CB8AC3E}">
        <p14:creationId xmlns:p14="http://schemas.microsoft.com/office/powerpoint/2010/main" val="375953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Margin – accepts negative values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margin: </a:t>
            </a:r>
            <a:r>
              <a:rPr lang="en-US" dirty="0">
                <a:latin typeface="+mn-lt"/>
              </a:rPr>
              <a:t>2px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margin: </a:t>
            </a:r>
            <a:r>
              <a:rPr lang="en-US" dirty="0">
                <a:latin typeface="+mn-lt"/>
              </a:rPr>
              <a:t>2px 10px;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margin: </a:t>
            </a:r>
            <a:r>
              <a:rPr lang="en-US" dirty="0">
                <a:latin typeface="+mn-lt"/>
              </a:rPr>
              <a:t>2px 10px  5px;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margin: </a:t>
            </a:r>
            <a:r>
              <a:rPr lang="en-US" dirty="0">
                <a:latin typeface="+mn-lt"/>
              </a:rPr>
              <a:t>2px 10px 5px 2px;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margin: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margin: </a:t>
            </a:r>
            <a:r>
              <a:rPr lang="en-US" dirty="0">
                <a:latin typeface="+mn-lt"/>
              </a:rPr>
              <a:t>top | right | bottom | </a:t>
            </a:r>
            <a:r>
              <a:rPr lang="en-US" dirty="0" smtClean="0">
                <a:latin typeface="+mn-lt"/>
              </a:rPr>
              <a:t>left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52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HTML4 vs HTML5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6748"/>
            <a:ext cx="10515600" cy="421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5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– only positive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padding: 2px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padding: 2px 10px;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padding: 2px 10px  5px;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padding: 2px 10px 5px 2px; </a:t>
            </a: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padding-index: 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index: top | right | bottom | left</a:t>
            </a: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21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</a:t>
            </a:r>
            <a:r>
              <a:rPr lang="en-US" dirty="0" smtClean="0">
                <a:latin typeface="+mn-lt"/>
              </a:rPr>
              <a:t>order-width: 2px;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border-style: solid; (required)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b</a:t>
            </a:r>
            <a:r>
              <a:rPr lang="en-US" dirty="0" smtClean="0">
                <a:latin typeface="+mn-lt"/>
              </a:rPr>
              <a:t>order-color: red;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Shorthand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b</a:t>
            </a:r>
            <a:r>
              <a:rPr lang="en-US" dirty="0" smtClean="0">
                <a:latin typeface="+mn-lt"/>
              </a:rPr>
              <a:t>order: 2px solid red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99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n-lt"/>
              </a:rPr>
              <a:t>Border-box</a:t>
            </a:r>
          </a:p>
          <a:p>
            <a:r>
              <a:rPr lang="en-US" dirty="0" smtClean="0">
                <a:latin typeface="+mn-lt"/>
              </a:rPr>
              <a:t>Content-box</a:t>
            </a:r>
          </a:p>
          <a:p>
            <a:pPr marL="0" indent="0">
              <a:buNone/>
            </a:pPr>
            <a:r>
              <a:rPr lang="en-US" dirty="0">
                <a:latin typeface="+mn-lt"/>
                <a:hlinkClick r:id="rId2"/>
              </a:rPr>
              <a:t>https://</a:t>
            </a:r>
            <a:r>
              <a:rPr lang="en-US" dirty="0" smtClean="0">
                <a:latin typeface="+mn-lt"/>
                <a:hlinkClick r:id="rId2"/>
              </a:rPr>
              <a:t>www.w3schools.com/cssref/tryit.asp?filename=trycss3_box-sizing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html { -</a:t>
            </a:r>
            <a:r>
              <a:rPr lang="en-US" dirty="0" err="1">
                <a:latin typeface="+mn-lt"/>
              </a:rPr>
              <a:t>webkit</a:t>
            </a:r>
            <a:r>
              <a:rPr lang="en-US" dirty="0">
                <a:latin typeface="+mn-lt"/>
              </a:rPr>
              <a:t>-box-sizing: border-box; -</a:t>
            </a:r>
            <a:r>
              <a:rPr lang="en-US" dirty="0" err="1">
                <a:latin typeface="+mn-lt"/>
              </a:rPr>
              <a:t>moz</a:t>
            </a:r>
            <a:r>
              <a:rPr lang="en-US" dirty="0">
                <a:latin typeface="+mn-lt"/>
              </a:rPr>
              <a:t>-box-sizing: border-box; box-sizing: border-box; } *, *:before, *:after { -</a:t>
            </a:r>
            <a:r>
              <a:rPr lang="en-US" dirty="0" err="1">
                <a:latin typeface="+mn-lt"/>
              </a:rPr>
              <a:t>webkit</a:t>
            </a:r>
            <a:r>
              <a:rPr lang="en-US" dirty="0">
                <a:latin typeface="+mn-lt"/>
              </a:rPr>
              <a:t>-box-sizing: inherit; -</a:t>
            </a:r>
            <a:r>
              <a:rPr lang="en-US" dirty="0" err="1">
                <a:latin typeface="+mn-lt"/>
              </a:rPr>
              <a:t>moz</a:t>
            </a:r>
            <a:r>
              <a:rPr lang="en-US" dirty="0">
                <a:latin typeface="+mn-lt"/>
              </a:rPr>
              <a:t>-box-sizing: inherit; box-sizing: inherit; }</a:t>
            </a:r>
          </a:p>
        </p:txBody>
      </p:sp>
    </p:spTree>
    <p:extLst>
      <p:ext uri="{BB962C8B-B14F-4D97-AF65-F5344CB8AC3E}">
        <p14:creationId xmlns:p14="http://schemas.microsoft.com/office/powerpoint/2010/main" val="8102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for a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Text-decoration: none;</a:t>
            </a:r>
          </a:p>
          <a:p>
            <a:r>
              <a:rPr lang="en-US" dirty="0" smtClean="0">
                <a:latin typeface="+mn-lt"/>
              </a:rPr>
              <a:t>Text-transform: uppercase;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Font-weight</a:t>
            </a:r>
            <a:r>
              <a:rPr lang="en-US" dirty="0" smtClean="0">
                <a:latin typeface="+mn-lt"/>
              </a:rPr>
              <a:t>: 700;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096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and 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nline-block has extra </a:t>
            </a:r>
            <a:r>
              <a:rPr lang="en-US" dirty="0" smtClean="0">
                <a:latin typeface="+mn-lt"/>
              </a:rPr>
              <a:t>space in HTML5 structure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		width: </a:t>
            </a:r>
            <a:r>
              <a:rPr lang="en-US" dirty="0" smtClean="0">
                <a:latin typeface="+mn-lt"/>
              </a:rPr>
              <a:t>25%;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		display: inline-block</a:t>
            </a:r>
            <a:r>
              <a:rPr lang="en-US" dirty="0" smtClean="0"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-- this will work without HTML spaces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Float </a:t>
            </a:r>
            <a:r>
              <a:rPr lang="en-US" dirty="0" smtClean="0">
                <a:latin typeface="+mn-lt"/>
              </a:rPr>
              <a:t>behaves different 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you </a:t>
            </a:r>
            <a:r>
              <a:rPr lang="en-US" dirty="0" smtClean="0">
                <a:latin typeface="+mn-lt"/>
              </a:rPr>
              <a:t>need to add 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 err="1" smtClean="0">
                <a:latin typeface="+mn-lt"/>
              </a:rPr>
              <a:t>overflow:hidden</a:t>
            </a:r>
            <a:r>
              <a:rPr lang="en-US" dirty="0" smtClean="0">
                <a:latin typeface="+mn-lt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text-align</a:t>
            </a:r>
            <a:r>
              <a:rPr lang="en-US" dirty="0" smtClean="0">
                <a:latin typeface="+mn-lt"/>
              </a:rPr>
              <a:t>: center; 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width:25</a:t>
            </a:r>
            <a:r>
              <a:rPr lang="en-US" dirty="0" smtClean="0">
                <a:latin typeface="+mn-lt"/>
              </a:rPr>
              <a:t>%;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201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7" descr="thankyou.jpg"/>
          <p:cNvPicPr>
            <a:picLocks noChangeAspect="1"/>
          </p:cNvPicPr>
          <p:nvPr/>
        </p:nvPicPr>
        <p:blipFill>
          <a:blip r:embed="rId2" cstate="print"/>
          <a:srcRect l="5263" t="10640" r="4385" b="8553"/>
          <a:stretch>
            <a:fillRect/>
          </a:stretch>
        </p:blipFill>
        <p:spPr bwMode="auto">
          <a:xfrm>
            <a:off x="2116183" y="1233502"/>
            <a:ext cx="7471954" cy="442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Title 1"/>
          <p:cNvSpPr>
            <a:spLocks noGrp="1"/>
          </p:cNvSpPr>
          <p:nvPr>
            <p:ph type="title"/>
          </p:nvPr>
        </p:nvSpPr>
        <p:spPr>
          <a:xfrm>
            <a:off x="1367245" y="5663429"/>
            <a:ext cx="9144000" cy="10668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From the ITD Canada team!!!</a:t>
            </a:r>
          </a:p>
        </p:txBody>
      </p:sp>
    </p:spTree>
    <p:extLst>
      <p:ext uri="{BB962C8B-B14F-4D97-AF65-F5344CB8AC3E}">
        <p14:creationId xmlns:p14="http://schemas.microsoft.com/office/powerpoint/2010/main" val="42032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Tag Characters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p {</a:t>
            </a:r>
            <a:r>
              <a:rPr lang="en-US" dirty="0" err="1" smtClean="0">
                <a:latin typeface="+mn-lt"/>
              </a:rPr>
              <a:t>color:red</a:t>
            </a:r>
            <a:r>
              <a:rPr lang="en-US" dirty="0" smtClean="0">
                <a:latin typeface="+mn-lt"/>
              </a:rPr>
              <a:t>;}</a:t>
            </a:r>
          </a:p>
          <a:p>
            <a:r>
              <a:rPr lang="en-US" dirty="0" smtClean="0">
                <a:latin typeface="+mn-lt"/>
              </a:rPr>
              <a:t>Class and ID selectors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#</a:t>
            </a:r>
            <a:r>
              <a:rPr lang="en-US" dirty="0" err="1" smtClean="0">
                <a:latin typeface="+mn-lt"/>
              </a:rPr>
              <a:t>forId</a:t>
            </a:r>
            <a:r>
              <a:rPr lang="en-US" dirty="0" smtClean="0">
                <a:latin typeface="+mn-lt"/>
              </a:rPr>
              <a:t>{}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.</a:t>
            </a:r>
            <a:r>
              <a:rPr lang="en-US" dirty="0" err="1" smtClean="0">
                <a:latin typeface="+mn-lt"/>
              </a:rPr>
              <a:t>forClass</a:t>
            </a:r>
            <a:r>
              <a:rPr lang="en-US" dirty="0" smtClean="0">
                <a:latin typeface="+mn-lt"/>
              </a:rPr>
              <a:t>{}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07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input{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margin:4px;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[type]{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border: 1px solid red;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[type="text"]{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border: 1px solid green;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432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Descendant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900355"/>
            <a:ext cx="699034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+mn-lt"/>
              </a:rPr>
              <a:t>	&lt;</a:t>
            </a:r>
            <a:r>
              <a:rPr lang="en-US" sz="2400" dirty="0">
                <a:latin typeface="+mn-lt"/>
              </a:rPr>
              <a:t>div class="</a:t>
            </a:r>
            <a:r>
              <a:rPr lang="en-US" sz="2400" dirty="0" smtClean="0">
                <a:latin typeface="+mn-lt"/>
              </a:rPr>
              <a:t>grandpa</a:t>
            </a:r>
            <a:r>
              <a:rPr lang="en-US" sz="2400" dirty="0">
                <a:latin typeface="+mn-lt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	&lt;div class</a:t>
            </a:r>
            <a:r>
              <a:rPr lang="en-US" sz="2400" dirty="0" smtClean="0">
                <a:latin typeface="+mn-lt"/>
              </a:rPr>
              <a:t>=“parent"&gt;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		&lt;div class="child</a:t>
            </a:r>
            <a:r>
              <a:rPr lang="en-US" sz="2400" dirty="0" smtClean="0">
                <a:latin typeface="+mn-lt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		&lt;/</a:t>
            </a:r>
            <a:r>
              <a:rPr lang="en-US" sz="2400" dirty="0">
                <a:latin typeface="+mn-lt"/>
              </a:rPr>
              <a:t>div&gt;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		&lt;div class</a:t>
            </a:r>
            <a:r>
              <a:rPr lang="en-US" sz="2400" dirty="0" smtClean="0">
                <a:latin typeface="+mn-lt"/>
              </a:rPr>
              <a:t>=“child"&gt;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		&lt;/</a:t>
            </a:r>
            <a:r>
              <a:rPr lang="en-US" sz="2400" dirty="0">
                <a:latin typeface="+mn-lt"/>
              </a:rPr>
              <a:t>div&gt;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	&lt;/div&gt;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&lt;/div&gt;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59843" y="1900355"/>
            <a:ext cx="355733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+mn-lt"/>
              </a:rPr>
              <a:t>.parent. child{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+mn-lt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+mn-lt"/>
              </a:rPr>
              <a:t>.grandpa .child{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+mn-lt"/>
              </a:rPr>
              <a:t>}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068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00355"/>
            <a:ext cx="66855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</a:rPr>
              <a:t>	&lt;div id="</a:t>
            </a:r>
            <a:r>
              <a:rPr lang="en-US" sz="2800" dirty="0" err="1">
                <a:latin typeface="+mn-lt"/>
              </a:rPr>
              <a:t>sectionA</a:t>
            </a:r>
            <a:r>
              <a:rPr lang="en-US" sz="2800" dirty="0">
                <a:latin typeface="+mn-lt"/>
              </a:rPr>
              <a:t>"&gt;</a:t>
            </a:r>
          </a:p>
          <a:p>
            <a:pPr marL="0" indent="0">
              <a:buNone/>
            </a:pPr>
            <a:r>
              <a:rPr lang="en-US" sz="2800" dirty="0">
                <a:latin typeface="+mn-lt"/>
              </a:rPr>
              <a:t>		&lt;div class="test"&gt;</a:t>
            </a:r>
          </a:p>
          <a:p>
            <a:pPr marL="0" indent="0">
              <a:buNone/>
            </a:pPr>
            <a:r>
              <a:rPr lang="en-US" sz="2800" dirty="0">
                <a:latin typeface="+mn-lt"/>
              </a:rPr>
              <a:t>			&lt;p&gt;&lt;a </a:t>
            </a:r>
            <a:r>
              <a:rPr lang="en-US" sz="2800" dirty="0" err="1">
                <a:latin typeface="+mn-lt"/>
              </a:rPr>
              <a:t>href</a:t>
            </a:r>
            <a:r>
              <a:rPr lang="en-US" sz="2800" dirty="0">
                <a:latin typeface="+mn-lt"/>
              </a:rPr>
              <a:t>=""&gt;&lt;/a&gt;&lt;/p&gt;</a:t>
            </a:r>
          </a:p>
          <a:p>
            <a:pPr marL="0" indent="0">
              <a:buNone/>
            </a:pPr>
            <a:r>
              <a:rPr lang="en-US" sz="2800" dirty="0">
                <a:latin typeface="+mn-lt"/>
              </a:rPr>
              <a:t>		&lt;/div&gt;</a:t>
            </a:r>
          </a:p>
          <a:p>
            <a:pPr marL="0" indent="0">
              <a:buNone/>
            </a:pPr>
            <a:r>
              <a:rPr lang="en-US" sz="2800" dirty="0">
                <a:latin typeface="+mn-lt"/>
              </a:rPr>
              <a:t>	&lt;/div&gt;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15201" y="1900355"/>
            <a:ext cx="487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latin typeface="+mn-lt"/>
              </a:rPr>
              <a:t>#</a:t>
            </a:r>
            <a:r>
              <a:rPr lang="en-US" sz="2800" dirty="0" err="1" smtClean="0">
                <a:latin typeface="+mn-lt"/>
              </a:rPr>
              <a:t>sectionA</a:t>
            </a:r>
            <a:r>
              <a:rPr lang="en-US" sz="2800" dirty="0" smtClean="0">
                <a:latin typeface="+mn-lt"/>
              </a:rPr>
              <a:t>  .test  p  a{}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+mn-lt"/>
              </a:rPr>
              <a:t>p</a:t>
            </a:r>
            <a:r>
              <a:rPr lang="en-US" sz="2800" dirty="0" smtClean="0">
                <a:latin typeface="+mn-lt"/>
              </a:rPr>
              <a:t> a{}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latin typeface="+mn-lt"/>
              </a:rPr>
              <a:t>#</a:t>
            </a:r>
            <a:r>
              <a:rPr lang="en-US" sz="2800" dirty="0" err="1" smtClean="0">
                <a:latin typeface="+mn-lt"/>
              </a:rPr>
              <a:t>sectionA</a:t>
            </a:r>
            <a:r>
              <a:rPr lang="en-US" sz="2800" dirty="0" smtClean="0">
                <a:latin typeface="+mn-lt"/>
              </a:rPr>
              <a:t>  a{}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299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&gt; selection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900355"/>
            <a:ext cx="710264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+mn-lt"/>
              </a:rPr>
              <a:t>	&lt;</a:t>
            </a:r>
            <a:r>
              <a:rPr lang="en-US" sz="2400" dirty="0">
                <a:latin typeface="+mn-lt"/>
              </a:rPr>
              <a:t>div class="</a:t>
            </a:r>
            <a:r>
              <a:rPr lang="en-US" sz="2400" dirty="0" smtClean="0">
                <a:latin typeface="+mn-lt"/>
              </a:rPr>
              <a:t>grandpa</a:t>
            </a:r>
            <a:r>
              <a:rPr lang="en-US" sz="2400" dirty="0">
                <a:latin typeface="+mn-lt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	&lt;div class</a:t>
            </a:r>
            <a:r>
              <a:rPr lang="en-US" sz="2400" dirty="0" smtClean="0">
                <a:latin typeface="+mn-lt"/>
              </a:rPr>
              <a:t>=“parent"&gt;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		&lt;div class="child</a:t>
            </a:r>
            <a:r>
              <a:rPr lang="en-US" sz="2400" dirty="0" smtClean="0">
                <a:latin typeface="+mn-lt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		&lt;/</a:t>
            </a:r>
            <a:r>
              <a:rPr lang="en-US" sz="2400" dirty="0">
                <a:latin typeface="+mn-lt"/>
              </a:rPr>
              <a:t>div&gt;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		&lt;div class</a:t>
            </a:r>
            <a:r>
              <a:rPr lang="en-US" sz="2400" dirty="0" smtClean="0">
                <a:latin typeface="+mn-lt"/>
              </a:rPr>
              <a:t>=“child"&gt;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		&lt;/</a:t>
            </a:r>
            <a:r>
              <a:rPr lang="en-US" sz="2400" dirty="0">
                <a:latin typeface="+mn-lt"/>
              </a:rPr>
              <a:t>div</a:t>
            </a:r>
            <a:r>
              <a:rPr lang="en-US" sz="2400" dirty="0" smtClean="0">
                <a:latin typeface="+mn-lt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+mn-lt"/>
              </a:rPr>
              <a:t>			&lt;div class=“descendant”&gt; &lt;/div&gt;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	&lt;/div&gt;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&lt;/div&gt;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137" y="1900355"/>
            <a:ext cx="476049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+mn-lt"/>
              </a:rPr>
              <a:t>only child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+mn-lt"/>
              </a:rPr>
              <a:t>grandpa child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strike="sngStrike" dirty="0" smtClean="0">
                <a:latin typeface="+mn-lt"/>
              </a:rPr>
              <a:t>grandpa&gt;child </a:t>
            </a:r>
            <a:endParaRPr lang="en-US" sz="2400" strike="sngStrik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37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 and ~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+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+mn-lt"/>
              </a:rPr>
              <a:t> adjacent tag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~ </a:t>
            </a:r>
            <a:r>
              <a:rPr lang="en-US" dirty="0" smtClean="0">
                <a:latin typeface="+mn-lt"/>
                <a:sym typeface="Wingdings" panose="05000000000000000000" pitchFamily="2" charset="2"/>
              </a:rPr>
              <a:t> following any sibling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Wingdings" panose="05000000000000000000" pitchFamily="2" charset="2"/>
              </a:rPr>
              <a:t> is for grouping the selectors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99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class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0355"/>
            <a:ext cx="593156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.class1.class2 {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	…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}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46495" y="1900355"/>
            <a:ext cx="49850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n-lt"/>
              </a:rPr>
              <a:t>It will work as long as you have the both classes in the tag(s)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64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7759</TotalTime>
  <Words>419</Words>
  <Application>Microsoft Office PowerPoint</Application>
  <PresentationFormat>Widescreen</PresentationFormat>
  <Paragraphs>208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BankGothic Lt BT</vt:lpstr>
      <vt:lpstr>BankGothic Md BT</vt:lpstr>
      <vt:lpstr>Calibri</vt:lpstr>
      <vt:lpstr>Calibri Light</vt:lpstr>
      <vt:lpstr>Times New Roman</vt:lpstr>
      <vt:lpstr>Wingdings</vt:lpstr>
      <vt:lpstr>Office Theme</vt:lpstr>
      <vt:lpstr>Web Site Building with CSS</vt:lpstr>
      <vt:lpstr>HTML4 vs HTML5</vt:lpstr>
      <vt:lpstr>Selectors</vt:lpstr>
      <vt:lpstr>Selectors</vt:lpstr>
      <vt:lpstr>Descendant selectors</vt:lpstr>
      <vt:lpstr>Select A tag</vt:lpstr>
      <vt:lpstr>Child &gt; selection</vt:lpstr>
      <vt:lpstr>+ and ~ selectors</vt:lpstr>
      <vt:lpstr>Multiple class selection</vt:lpstr>
      <vt:lpstr>Pseudo-class selectors</vt:lpstr>
      <vt:lpstr>First and last child</vt:lpstr>
      <vt:lpstr>Nth child</vt:lpstr>
      <vt:lpstr>example</vt:lpstr>
      <vt:lpstr>:before, :after</vt:lpstr>
      <vt:lpstr>Mac Book Pro</vt:lpstr>
      <vt:lpstr>Width and height</vt:lpstr>
      <vt:lpstr>Width and height</vt:lpstr>
      <vt:lpstr>margin</vt:lpstr>
      <vt:lpstr>Margin – accepts negative values</vt:lpstr>
      <vt:lpstr>Padding – only positive values</vt:lpstr>
      <vt:lpstr>Border</vt:lpstr>
      <vt:lpstr>Border-sizing</vt:lpstr>
      <vt:lpstr>Text for a tag</vt:lpstr>
      <vt:lpstr>Inline and float</vt:lpstr>
      <vt:lpstr>From the ITD Canada team!!!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Andrade</dc:creator>
  <cp:lastModifiedBy>Saygin Guven</cp:lastModifiedBy>
  <cp:revision>585</cp:revision>
  <dcterms:created xsi:type="dcterms:W3CDTF">2017-12-05T23:52:35Z</dcterms:created>
  <dcterms:modified xsi:type="dcterms:W3CDTF">2018-08-23T19:47:36Z</dcterms:modified>
</cp:coreProperties>
</file>