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9"/>
    <p:restoredTop sz="94694"/>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9/13/19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8332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0742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9/13/19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4763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9/13/19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5825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9/13/19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6707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5535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867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98534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5392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9/13/19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44743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9/13/19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67327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9/13/19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8932358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CFA256D-5AD0-4ED9-AEF4-9CD31B824888}"/>
              </a:ext>
            </a:extLst>
          </p:cNvPr>
          <p:cNvPicPr>
            <a:picLocks noChangeAspect="1"/>
          </p:cNvPicPr>
          <p:nvPr/>
        </p:nvPicPr>
        <p:blipFill rotWithShape="1">
          <a:blip r:embed="rId2"/>
          <a:srcRect t="2519" b="1321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B02DE873-3B36-C645-AD8B-9DF185FD51B0}"/>
              </a:ext>
            </a:extLst>
          </p:cNvPr>
          <p:cNvSpPr>
            <a:spLocks noGrp="1"/>
          </p:cNvSpPr>
          <p:nvPr>
            <p:ph type="ctrTitle"/>
          </p:nvPr>
        </p:nvSpPr>
        <p:spPr>
          <a:xfrm>
            <a:off x="899510" y="2324906"/>
            <a:ext cx="3412067" cy="1588698"/>
          </a:xfrm>
        </p:spPr>
        <p:txBody>
          <a:bodyPr>
            <a:normAutofit/>
          </a:bodyPr>
          <a:lstStyle/>
          <a:p>
            <a:pPr>
              <a:lnSpc>
                <a:spcPct val="90000"/>
              </a:lnSpc>
            </a:pPr>
            <a:r>
              <a:rPr lang="es-CR" sz="2800" dirty="0">
                <a:solidFill>
                  <a:schemeClr val="tx1"/>
                </a:solidFill>
              </a:rPr>
              <a:t>Tarea++</a:t>
            </a:r>
            <a:br>
              <a:rPr lang="es-CR" sz="2800" dirty="0">
                <a:solidFill>
                  <a:schemeClr val="tx1"/>
                </a:solidFill>
              </a:rPr>
            </a:br>
            <a:r>
              <a:rPr lang="es-CR" sz="2800" dirty="0">
                <a:solidFill>
                  <a:schemeClr val="tx1"/>
                </a:solidFill>
              </a:rPr>
              <a:t>Adapter - Builder</a:t>
            </a:r>
          </a:p>
        </p:txBody>
      </p:sp>
      <p:sp>
        <p:nvSpPr>
          <p:cNvPr id="3" name="Subtítulo 2">
            <a:extLst>
              <a:ext uri="{FF2B5EF4-FFF2-40B4-BE49-F238E27FC236}">
                <a16:creationId xmlns:a16="http://schemas.microsoft.com/office/drawing/2014/main" id="{BEB4C461-8061-484D-8122-B2DE27A21296}"/>
              </a:ext>
            </a:extLst>
          </p:cNvPr>
          <p:cNvSpPr>
            <a:spLocks noGrp="1"/>
          </p:cNvSpPr>
          <p:nvPr>
            <p:ph type="subTitle" idx="1"/>
          </p:nvPr>
        </p:nvSpPr>
        <p:spPr>
          <a:xfrm>
            <a:off x="899510" y="3945249"/>
            <a:ext cx="3412067" cy="738820"/>
          </a:xfrm>
        </p:spPr>
        <p:txBody>
          <a:bodyPr>
            <a:normAutofit/>
          </a:bodyPr>
          <a:lstStyle/>
          <a:p>
            <a:r>
              <a:rPr lang="es-CR" dirty="0"/>
              <a:t>++ es Tarea+1</a:t>
            </a:r>
          </a:p>
        </p:txBody>
      </p:sp>
    </p:spTree>
    <p:extLst>
      <p:ext uri="{BB962C8B-B14F-4D97-AF65-F5344CB8AC3E}">
        <p14:creationId xmlns:p14="http://schemas.microsoft.com/office/powerpoint/2010/main" val="23403118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31A8B3-7170-2443-840F-5D256B71A7FF}"/>
              </a:ext>
            </a:extLst>
          </p:cNvPr>
          <p:cNvSpPr>
            <a:spLocks noGrp="1"/>
          </p:cNvSpPr>
          <p:nvPr>
            <p:ph type="title"/>
          </p:nvPr>
        </p:nvSpPr>
        <p:spPr/>
        <p:txBody>
          <a:bodyPr/>
          <a:lstStyle/>
          <a:p>
            <a:r>
              <a:rPr lang="es-CR" dirty="0"/>
              <a:t>Adapter</a:t>
            </a:r>
          </a:p>
        </p:txBody>
      </p:sp>
      <p:sp>
        <p:nvSpPr>
          <p:cNvPr id="3" name="Marcador de contenido 2">
            <a:extLst>
              <a:ext uri="{FF2B5EF4-FFF2-40B4-BE49-F238E27FC236}">
                <a16:creationId xmlns:a16="http://schemas.microsoft.com/office/drawing/2014/main" id="{22ACC613-592E-3541-A32A-41E94713112F}"/>
              </a:ext>
            </a:extLst>
          </p:cNvPr>
          <p:cNvSpPr>
            <a:spLocks noGrp="1"/>
          </p:cNvSpPr>
          <p:nvPr>
            <p:ph idx="1"/>
          </p:nvPr>
        </p:nvSpPr>
        <p:spPr/>
        <p:txBody>
          <a:bodyPr/>
          <a:lstStyle/>
          <a:p>
            <a:pPr marL="342900" indent="-342900">
              <a:buFont typeface="+mj-lt"/>
              <a:buAutoNum type="arabicPeriod"/>
            </a:pPr>
            <a:r>
              <a:rPr lang="es-CR" dirty="0"/>
              <a:t>﻿Agréguemos un tercer banco llamado ZBank que tenga una respuesta síncrona, el API deberá regresar verdadero cuando se le autorice el crédito, pero deberá lanzar una excepción cuando el crédito no sea autorizado. </a:t>
            </a:r>
          </a:p>
          <a:p>
            <a:pPr marL="342900" indent="-342900">
              <a:buFont typeface="+mj-lt"/>
              <a:buAutoNum type="arabicPeriod"/>
            </a:pPr>
            <a:r>
              <a:rPr lang="es-CR" dirty="0"/>
              <a:t>Implementemos el patrón Factory Method para crear el Adaptador concrete por medio del nombre del banco. </a:t>
            </a:r>
          </a:p>
          <a:p>
            <a:pPr marL="342900" indent="-342900">
              <a:buFont typeface="+mj-lt"/>
              <a:buAutoNum type="arabicPeriod"/>
            </a:pPr>
            <a:r>
              <a:rPr lang="es-CR" dirty="0"/>
              <a:t>Creemos una aplicación nueva que tenga dos clases para consultar los datos de los empleados de una empresa. Una clase deberá consultar los datos directamente sobre la base de datos y la otra deberá leer los datos mediante un servicio SOA o REST, sin embargo, las dos clases deberán recibir el nombre del empleado a buscar y las firmas de los métodos deberán ser distintas. Al final, implementaremos el patrón Adapter para hacer compatibles las dos clases y nuestra aplicación pueda cambiar de implementación sin afectar al programa.</a:t>
            </a:r>
          </a:p>
        </p:txBody>
      </p:sp>
    </p:spTree>
    <p:extLst>
      <p:ext uri="{BB962C8B-B14F-4D97-AF65-F5344CB8AC3E}">
        <p14:creationId xmlns:p14="http://schemas.microsoft.com/office/powerpoint/2010/main" val="357601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23F59-34FE-184F-A6C7-0CBE04BE7B7A}"/>
              </a:ext>
            </a:extLst>
          </p:cNvPr>
          <p:cNvSpPr>
            <a:spLocks noGrp="1"/>
          </p:cNvSpPr>
          <p:nvPr>
            <p:ph type="title"/>
          </p:nvPr>
        </p:nvSpPr>
        <p:spPr/>
        <p:txBody>
          <a:bodyPr/>
          <a:lstStyle/>
          <a:p>
            <a:r>
              <a:rPr lang="es-CR" dirty="0"/>
              <a:t>BUILDER</a:t>
            </a:r>
          </a:p>
        </p:txBody>
      </p:sp>
      <p:sp>
        <p:nvSpPr>
          <p:cNvPr id="3" name="Marcador de contenido 2">
            <a:extLst>
              <a:ext uri="{FF2B5EF4-FFF2-40B4-BE49-F238E27FC236}">
                <a16:creationId xmlns:a16="http://schemas.microsoft.com/office/drawing/2014/main" id="{13B52C3A-4E17-8348-A51C-2544263BFBBC}"/>
              </a:ext>
            </a:extLst>
          </p:cNvPr>
          <p:cNvSpPr>
            <a:spLocks noGrp="1"/>
          </p:cNvSpPr>
          <p:nvPr>
            <p:ph idx="1"/>
          </p:nvPr>
        </p:nvSpPr>
        <p:spPr/>
        <p:txBody>
          <a:bodyPr/>
          <a:lstStyle/>
          <a:p>
            <a:pPr marL="342900" indent="-342900" algn="just">
              <a:buFont typeface="+mj-lt"/>
              <a:buAutoNum type="arabicPeriod"/>
            </a:pPr>
            <a:r>
              <a:rPr lang="es-CR" dirty="0"/>
              <a:t>Realicemos un nuevo algoritmo de encriptación que implementen IEncriptAlgorithm, lo importante sería crear una nueva implementación y utilizarla desde el cliente.  El algoritmo </a:t>
            </a:r>
            <a:r>
              <a:rPr lang="es-CR" b="1" dirty="0"/>
              <a:t>tiene el método Encrypt </a:t>
            </a:r>
            <a:r>
              <a:rPr lang="es-CR" dirty="0"/>
              <a:t>como el resto.     </a:t>
            </a:r>
          </a:p>
          <a:p>
            <a:pPr marL="342900" indent="-342900" algn="just">
              <a:buFont typeface="+mj-lt"/>
              <a:buAutoNum type="arabicPeriod"/>
            </a:pPr>
            <a:r>
              <a:rPr lang="es-CR" dirty="0"/>
              <a:t>Cree un nuevo algoritmo Encrypt que recibe el mensaje y dos caracteres, lo cuales son deben sustotuirse en el mensaje y retorna el mensaje “encriptado”. Utilice el patrón Adapter para convertir esta interface incompatible en una compatible con el resto de los algoritmos.            </a:t>
            </a:r>
          </a:p>
          <a:p>
            <a:pPr marL="342900" indent="-342900" algn="just">
              <a:buFont typeface="+mj-lt"/>
              <a:buAutoNum type="arabicPeriod"/>
            </a:pPr>
            <a:r>
              <a:rPr lang="es-CR" dirty="0"/>
              <a:t>Implementemos el patrón de diseño Factory con la finalidad de construir el Bridge mediante configuración, definamos la clase mediante un archivo de configuración y que el Factory lea el archivo y defina la clase, para finalmente crear el Bridge con dicha clase.</a:t>
            </a:r>
          </a:p>
        </p:txBody>
      </p:sp>
    </p:spTree>
    <p:extLst>
      <p:ext uri="{BB962C8B-B14F-4D97-AF65-F5344CB8AC3E}">
        <p14:creationId xmlns:p14="http://schemas.microsoft.com/office/powerpoint/2010/main" val="88997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09B3BF-ED97-DE4D-9366-B0A80B52617E}"/>
              </a:ext>
            </a:extLst>
          </p:cNvPr>
          <p:cNvSpPr>
            <a:spLocks noGrp="1"/>
          </p:cNvSpPr>
          <p:nvPr>
            <p:ph type="title"/>
          </p:nvPr>
        </p:nvSpPr>
        <p:spPr/>
        <p:txBody>
          <a:bodyPr/>
          <a:lstStyle/>
          <a:p>
            <a:r>
              <a:rPr lang="es-CR" dirty="0"/>
              <a:t>Entregables</a:t>
            </a:r>
          </a:p>
        </p:txBody>
      </p:sp>
      <p:sp>
        <p:nvSpPr>
          <p:cNvPr id="3" name="Marcador de contenido 2">
            <a:extLst>
              <a:ext uri="{FF2B5EF4-FFF2-40B4-BE49-F238E27FC236}">
                <a16:creationId xmlns:a16="http://schemas.microsoft.com/office/drawing/2014/main" id="{08C4A303-3CE2-BD40-9B3D-21176B596AB4}"/>
              </a:ext>
            </a:extLst>
          </p:cNvPr>
          <p:cNvSpPr>
            <a:spLocks noGrp="1"/>
          </p:cNvSpPr>
          <p:nvPr>
            <p:ph idx="1"/>
          </p:nvPr>
        </p:nvSpPr>
        <p:spPr/>
        <p:txBody>
          <a:bodyPr/>
          <a:lstStyle/>
          <a:p>
            <a:r>
              <a:rPr lang="es-CR" dirty="0"/>
              <a:t>Diagramas de clases</a:t>
            </a:r>
          </a:p>
          <a:p>
            <a:r>
              <a:rPr lang="es-CR" dirty="0"/>
              <a:t>Demostración del trabajo realizado funcional</a:t>
            </a:r>
          </a:p>
          <a:p>
            <a:endParaRPr lang="es-CR" dirty="0"/>
          </a:p>
          <a:p>
            <a:r>
              <a:rPr lang="es-CR" dirty="0"/>
              <a:t>Entrega: 20 de setiembre de 2019 en horario de clase.</a:t>
            </a:r>
          </a:p>
          <a:p>
            <a:r>
              <a:rPr lang="es-CR" dirty="0"/>
              <a:t>Puede realizarlo en parejas.</a:t>
            </a:r>
          </a:p>
          <a:p>
            <a:endParaRPr lang="es-CR" dirty="0"/>
          </a:p>
        </p:txBody>
      </p:sp>
    </p:spTree>
    <p:extLst>
      <p:ext uri="{BB962C8B-B14F-4D97-AF65-F5344CB8AC3E}">
        <p14:creationId xmlns:p14="http://schemas.microsoft.com/office/powerpoint/2010/main" val="211030187"/>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12425"/>
      </a:dk2>
      <a:lt2>
        <a:srgbClr val="E8E2E4"/>
      </a:lt2>
      <a:accent1>
        <a:srgbClr val="82AC89"/>
      </a:accent1>
      <a:accent2>
        <a:srgbClr val="75AB94"/>
      </a:accent2>
      <a:accent3>
        <a:srgbClr val="80A9A9"/>
      </a:accent3>
      <a:accent4>
        <a:srgbClr val="BA7FA8"/>
      </a:accent4>
      <a:accent5>
        <a:srgbClr val="C492A0"/>
      </a:accent5>
      <a:accent6>
        <a:srgbClr val="BA877F"/>
      </a:accent6>
      <a:hlink>
        <a:srgbClr val="AE6986"/>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2119</TotalTime>
  <Words>63</Words>
  <Application>Microsoft Macintosh PowerPoint</Application>
  <PresentationFormat>Panorámica</PresentationFormat>
  <Paragraphs>16</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Gill Sans MT</vt:lpstr>
      <vt:lpstr>Wingdings 2</vt:lpstr>
      <vt:lpstr>DividendVTI</vt:lpstr>
      <vt:lpstr>Tarea++ Adapter - Builder</vt:lpstr>
      <vt:lpstr>Adapter</vt:lpstr>
      <vt:lpstr>BUILDER</vt:lpstr>
      <vt:lpstr>Entregables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Tarea corta Adapter - Builder</dc:title>
  <dc:creator>Diego Mora Rojas</dc:creator>
  <cp:lastModifiedBy>Diego Mora Rojas</cp:lastModifiedBy>
  <cp:revision>5</cp:revision>
  <dcterms:created xsi:type="dcterms:W3CDTF">2019-09-13T16:16:56Z</dcterms:created>
  <dcterms:modified xsi:type="dcterms:W3CDTF">2019-09-15T03:36:38Z</dcterms:modified>
</cp:coreProperties>
</file>