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3" r:id="rId4"/>
    <p:sldId id="269" r:id="rId5"/>
    <p:sldId id="268" r:id="rId6"/>
    <p:sldId id="266" r:id="rId7"/>
    <p:sldId id="258" r:id="rId8"/>
    <p:sldId id="259" r:id="rId9"/>
    <p:sldId id="260" r:id="rId10"/>
    <p:sldId id="261" r:id="rId11"/>
    <p:sldId id="262" r:id="rId12"/>
    <p:sldId id="267"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9" d="100"/>
          <a:sy n="79" d="100"/>
        </p:scale>
        <p:origin x="-89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58280-4F63-41D8-ABA7-080604E97FE4}" type="datetimeFigureOut">
              <a:rPr lang="en-US" smtClean="0"/>
              <a:pPr/>
              <a:t>10/8/2013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35186-F111-490F-A301-ECFE46A021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http://www.treehugger.com/gadgets/saving-energy-in-data-centers-with-smart-sensors-and-algorithms.html photo credit: Michael Graham</a:t>
            </a:r>
            <a:r>
              <a:rPr lang="en-US" baseline="0" dirty="0" smtClean="0"/>
              <a:t> Richard</a:t>
            </a:r>
            <a:endParaRPr lang="en-US" dirty="0"/>
          </a:p>
        </p:txBody>
      </p:sp>
      <p:sp>
        <p:nvSpPr>
          <p:cNvPr id="4" name="Slide Number Placeholder 3"/>
          <p:cNvSpPr>
            <a:spLocks noGrp="1"/>
          </p:cNvSpPr>
          <p:nvPr>
            <p:ph type="sldNum" sz="quarter" idx="10"/>
          </p:nvPr>
        </p:nvSpPr>
        <p:spPr/>
        <p:txBody>
          <a:bodyPr/>
          <a:lstStyle/>
          <a:p>
            <a:fld id="{6BB35186-F111-490F-A301-ECFE46A021A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https://www.dc801.org/ image credit</a:t>
            </a:r>
            <a:endParaRPr lang="en-US" dirty="0"/>
          </a:p>
        </p:txBody>
      </p:sp>
      <p:sp>
        <p:nvSpPr>
          <p:cNvPr id="4" name="Slide Number Placeholder 3"/>
          <p:cNvSpPr>
            <a:spLocks noGrp="1"/>
          </p:cNvSpPr>
          <p:nvPr>
            <p:ph type="sldNum" sz="quarter" idx="10"/>
          </p:nvPr>
        </p:nvSpPr>
        <p:spPr/>
        <p:txBody>
          <a:bodyPr/>
          <a:lstStyle/>
          <a:p>
            <a:fld id="{6BB35186-F111-490F-A301-ECFE46A021A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B35186-F111-490F-A301-ECFE46A021A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http://www.dpr.ncparks.gov/efile/files.php</a:t>
            </a:r>
          </a:p>
          <a:p>
            <a:endParaRPr lang="en-US" dirty="0"/>
          </a:p>
        </p:txBody>
      </p:sp>
      <p:sp>
        <p:nvSpPr>
          <p:cNvPr id="4" name="Slide Number Placeholder 3"/>
          <p:cNvSpPr>
            <a:spLocks noGrp="1"/>
          </p:cNvSpPr>
          <p:nvPr>
            <p:ph type="sldNum" sz="quarter" idx="10"/>
          </p:nvPr>
        </p:nvSpPr>
        <p:spPr/>
        <p:txBody>
          <a:bodyPr/>
          <a:lstStyle/>
          <a:p>
            <a:fld id="{6BB35186-F111-490F-A301-ECFE46A021A2}"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http://www.dpr.ncparks.gov/efile/files.php</a:t>
            </a:r>
          </a:p>
          <a:p>
            <a:endParaRPr lang="en-US" dirty="0"/>
          </a:p>
        </p:txBody>
      </p:sp>
      <p:sp>
        <p:nvSpPr>
          <p:cNvPr id="4" name="Slide Number Placeholder 3"/>
          <p:cNvSpPr>
            <a:spLocks noGrp="1"/>
          </p:cNvSpPr>
          <p:nvPr>
            <p:ph type="sldNum" sz="quarter" idx="10"/>
          </p:nvPr>
        </p:nvSpPr>
        <p:spPr/>
        <p:txBody>
          <a:bodyPr/>
          <a:lstStyle/>
          <a:p>
            <a:fld id="{6BB35186-F111-490F-A301-ECFE46A021A2}"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79F7362-7B90-47EF-AB16-181253EEFA87}" type="datetimeFigureOut">
              <a:rPr lang="en-US" smtClean="0"/>
              <a:pPr/>
              <a:t>10/8/2013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74AAAB7-8E60-4D91-9004-08DF4CE6FE33}"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spd="slow" advClick="0" advTm="45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9F7362-7B90-47EF-AB16-181253EEFA87}" type="datetimeFigureOut">
              <a:rPr lang="en-US" smtClean="0"/>
              <a:pPr/>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AAAB7-8E60-4D91-9004-08DF4CE6FE33}" type="slidenum">
              <a:rPr lang="en-US" smtClean="0"/>
              <a:pPr/>
              <a:t>‹#›</a:t>
            </a:fld>
            <a:endParaRPr lang="en-US"/>
          </a:p>
        </p:txBody>
      </p:sp>
    </p:spTree>
  </p:cSld>
  <p:clrMapOvr>
    <a:masterClrMapping/>
  </p:clrMapOvr>
  <p:transition spd="slow" advClick="0" advTm="45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9F7362-7B90-47EF-AB16-181253EEFA87}" type="datetimeFigureOut">
              <a:rPr lang="en-US" smtClean="0"/>
              <a:pPr/>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AAAB7-8E60-4D91-9004-08DF4CE6FE33}" type="slidenum">
              <a:rPr lang="en-US" smtClean="0"/>
              <a:pPr/>
              <a:t>‹#›</a:t>
            </a:fld>
            <a:endParaRPr lang="en-US"/>
          </a:p>
        </p:txBody>
      </p:sp>
    </p:spTree>
  </p:cSld>
  <p:clrMapOvr>
    <a:masterClrMapping/>
  </p:clrMapOvr>
  <p:transition spd="slow" advClick="0" advTm="45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9F7362-7B90-47EF-AB16-181253EEFA87}" type="datetimeFigureOut">
              <a:rPr lang="en-US" smtClean="0"/>
              <a:pPr/>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AAAB7-8E60-4D91-9004-08DF4CE6FE33}" type="slidenum">
              <a:rPr lang="en-US" smtClean="0"/>
              <a:pPr/>
              <a:t>‹#›</a:t>
            </a:fld>
            <a:endParaRPr lang="en-US"/>
          </a:p>
        </p:txBody>
      </p:sp>
    </p:spTree>
  </p:cSld>
  <p:clrMapOvr>
    <a:masterClrMapping/>
  </p:clrMapOvr>
  <p:transition spd="slow" advClick="0" advTm="45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9F7362-7B90-47EF-AB16-181253EEFA87}" type="datetimeFigureOut">
              <a:rPr lang="en-US" smtClean="0"/>
              <a:pPr/>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74AAAB7-8E60-4D91-9004-08DF4CE6FE3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advClick="0" advTm="45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9F7362-7B90-47EF-AB16-181253EEFA87}" type="datetimeFigureOut">
              <a:rPr lang="en-US" smtClean="0"/>
              <a:pPr/>
              <a:t>10/8/2013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AAAB7-8E60-4D91-9004-08DF4CE6FE33}" type="slidenum">
              <a:rPr lang="en-US" smtClean="0"/>
              <a:pPr/>
              <a:t>‹#›</a:t>
            </a:fld>
            <a:endParaRPr lang="en-US"/>
          </a:p>
        </p:txBody>
      </p:sp>
    </p:spTree>
  </p:cSld>
  <p:clrMapOvr>
    <a:masterClrMapping/>
  </p:clrMapOvr>
  <p:transition spd="slow" advClick="0" advTm="45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9F7362-7B90-47EF-AB16-181253EEFA87}" type="datetimeFigureOut">
              <a:rPr lang="en-US" smtClean="0"/>
              <a:pPr/>
              <a:t>10/8/2013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AAAB7-8E60-4D91-9004-08DF4CE6FE33}" type="slidenum">
              <a:rPr lang="en-US" smtClean="0"/>
              <a:pPr/>
              <a:t>‹#›</a:t>
            </a:fld>
            <a:endParaRPr lang="en-US"/>
          </a:p>
        </p:txBody>
      </p:sp>
    </p:spTree>
  </p:cSld>
  <p:clrMapOvr>
    <a:masterClrMapping/>
  </p:clrMapOvr>
  <p:transition spd="slow" advClick="0" advTm="45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9F7362-7B90-47EF-AB16-181253EEFA87}" type="datetimeFigureOut">
              <a:rPr lang="en-US" smtClean="0"/>
              <a:pPr/>
              <a:t>10/8/2013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AAAB7-8E60-4D91-9004-08DF4CE6FE33}" type="slidenum">
              <a:rPr lang="en-US" smtClean="0"/>
              <a:pPr/>
              <a:t>‹#›</a:t>
            </a:fld>
            <a:endParaRPr lang="en-US"/>
          </a:p>
        </p:txBody>
      </p:sp>
    </p:spTree>
  </p:cSld>
  <p:clrMapOvr>
    <a:masterClrMapping/>
  </p:clrMapOvr>
  <p:transition spd="slow" advClick="0" advTm="45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F7362-7B90-47EF-AB16-181253EEFA87}" type="datetimeFigureOut">
              <a:rPr lang="en-US" smtClean="0"/>
              <a:pPr/>
              <a:t>10/8/2013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AAAB7-8E60-4D91-9004-08DF4CE6FE33}" type="slidenum">
              <a:rPr lang="en-US" smtClean="0"/>
              <a:pPr/>
              <a:t>‹#›</a:t>
            </a:fld>
            <a:endParaRPr lang="en-US"/>
          </a:p>
        </p:txBody>
      </p:sp>
    </p:spTree>
  </p:cSld>
  <p:clrMapOvr>
    <a:masterClrMapping/>
  </p:clrMapOvr>
  <p:transition spd="slow" advClick="0" advTm="45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9F7362-7B90-47EF-AB16-181253EEFA87}" type="datetimeFigureOut">
              <a:rPr lang="en-US" smtClean="0"/>
              <a:pPr/>
              <a:t>10/8/2013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AAAB7-8E60-4D91-9004-08DF4CE6FE33}" type="slidenum">
              <a:rPr lang="en-US" smtClean="0"/>
              <a:pPr/>
              <a:t>‹#›</a:t>
            </a:fld>
            <a:endParaRPr lang="en-US"/>
          </a:p>
        </p:txBody>
      </p:sp>
    </p:spTree>
  </p:cSld>
  <p:clrMapOvr>
    <a:masterClrMapping/>
  </p:clrMapOvr>
  <p:transition spd="slow" advClick="0" advTm="45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9F7362-7B90-47EF-AB16-181253EEFA87}" type="datetimeFigureOut">
              <a:rPr lang="en-US" smtClean="0"/>
              <a:pPr/>
              <a:t>10/8/2013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AAAB7-8E60-4D91-9004-08DF4CE6FE33}" type="slidenum">
              <a:rPr lang="en-US" smtClean="0"/>
              <a:pPr/>
              <a:t>‹#›</a:t>
            </a:fld>
            <a:endParaRPr lang="en-US"/>
          </a:p>
        </p:txBody>
      </p:sp>
    </p:spTree>
  </p:cSld>
  <p:clrMapOvr>
    <a:masterClrMapping/>
  </p:clrMapOvr>
  <p:transition spd="slow" advClick="0" advTm="45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79F7362-7B90-47EF-AB16-181253EEFA87}" type="datetimeFigureOut">
              <a:rPr lang="en-US" smtClean="0"/>
              <a:pPr/>
              <a:t>10/8/2013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74AAAB7-8E60-4D91-9004-08DF4CE6FE3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Click="0" advTm="45000">
    <p:randomBar dir="vert"/>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676400"/>
          </a:xfrm>
        </p:spPr>
        <p:txBody>
          <a:bodyPr>
            <a:normAutofit fontScale="90000"/>
          </a:bodyPr>
          <a:lstStyle/>
          <a:p>
            <a:r>
              <a:rPr lang="en-US" dirty="0" smtClean="0"/>
              <a:t>eFile</a:t>
            </a:r>
            <a:br>
              <a:rPr lang="en-US" dirty="0" smtClean="0"/>
            </a:br>
            <a:r>
              <a:rPr lang="en-US" sz="3200" dirty="0" smtClean="0"/>
              <a:t>(</a:t>
            </a:r>
            <a:r>
              <a:rPr lang="en-US" sz="2000" b="1" u="sng" dirty="0" smtClean="0"/>
              <a:t>E</a:t>
            </a:r>
            <a:r>
              <a:rPr lang="en-US" sz="2000" dirty="0" smtClean="0"/>
              <a:t>lectronic </a:t>
            </a:r>
            <a:r>
              <a:rPr lang="en-US" sz="2000" b="1" u="sng" dirty="0" smtClean="0"/>
              <a:t>F</a:t>
            </a:r>
            <a:r>
              <a:rPr lang="en-US" sz="2000" dirty="0" smtClean="0"/>
              <a:t>iling </a:t>
            </a:r>
            <a:r>
              <a:rPr lang="en-US" sz="2000" b="1" u="sng" dirty="0" smtClean="0"/>
              <a:t>I</a:t>
            </a:r>
            <a:r>
              <a:rPr lang="en-US" sz="2000" dirty="0" smtClean="0"/>
              <a:t>nformation </a:t>
            </a:r>
            <a:r>
              <a:rPr lang="en-US" sz="2000" b="1" u="sng" dirty="0" smtClean="0"/>
              <a:t>L</a:t>
            </a:r>
            <a:r>
              <a:rPr lang="en-US" sz="2000" dirty="0" smtClean="0"/>
              <a:t>inks </a:t>
            </a:r>
            <a:r>
              <a:rPr lang="en-US" sz="2000" b="1" u="sng" dirty="0" smtClean="0"/>
              <a:t>E</a:t>
            </a:r>
            <a:r>
              <a:rPr lang="en-US" sz="2000" dirty="0" smtClean="0"/>
              <a:t>nvironment</a:t>
            </a:r>
            <a:r>
              <a:rPr lang="en-US" sz="3200" dirty="0"/>
              <a:t>)</a:t>
            </a:r>
            <a:r>
              <a:rPr lang="en-US" sz="2000" dirty="0" smtClean="0"/>
              <a:t/>
            </a:r>
            <a:br>
              <a:rPr lang="en-US" sz="2000" dirty="0" smtClean="0"/>
            </a:br>
            <a:endParaRPr lang="en-US" sz="2000" dirty="0"/>
          </a:p>
        </p:txBody>
      </p:sp>
      <p:sp>
        <p:nvSpPr>
          <p:cNvPr id="3" name="Subtitle 2"/>
          <p:cNvSpPr>
            <a:spLocks noGrp="1"/>
          </p:cNvSpPr>
          <p:nvPr>
            <p:ph type="subTitle" idx="1"/>
          </p:nvPr>
        </p:nvSpPr>
        <p:spPr>
          <a:xfrm>
            <a:off x="1447800" y="5638800"/>
            <a:ext cx="6400800" cy="1066800"/>
          </a:xfrm>
        </p:spPr>
        <p:txBody>
          <a:bodyPr>
            <a:normAutofit fontScale="92500" lnSpcReduction="20000"/>
          </a:bodyPr>
          <a:lstStyle/>
          <a:p>
            <a:r>
              <a:rPr lang="en-US" sz="2000" dirty="0" smtClean="0">
                <a:solidFill>
                  <a:schemeClr val="bg1">
                    <a:lumMod val="85000"/>
                    <a:lumOff val="15000"/>
                  </a:schemeClr>
                </a:solidFill>
              </a:rPr>
              <a:t>A How-to guide for storing data electronically.</a:t>
            </a:r>
          </a:p>
          <a:p>
            <a:endParaRPr lang="en-US" sz="2000" dirty="0" smtClean="0">
              <a:solidFill>
                <a:schemeClr val="bg1">
                  <a:lumMod val="85000"/>
                  <a:lumOff val="15000"/>
                </a:schemeClr>
              </a:solidFill>
            </a:endParaRPr>
          </a:p>
          <a:p>
            <a:r>
              <a:rPr lang="en-US" sz="1400" dirty="0" smtClean="0">
                <a:solidFill>
                  <a:schemeClr val="bg1">
                    <a:lumMod val="85000"/>
                    <a:lumOff val="15000"/>
                  </a:schemeClr>
                </a:solidFill>
              </a:rPr>
              <a:t>By: Cara Hadfield</a:t>
            </a:r>
          </a:p>
          <a:p>
            <a:r>
              <a:rPr lang="en-US" sz="1400" dirty="0" smtClean="0">
                <a:solidFill>
                  <a:schemeClr val="bg1">
                    <a:lumMod val="85000"/>
                    <a:lumOff val="15000"/>
                  </a:schemeClr>
                </a:solidFill>
              </a:rPr>
              <a:t>10/01/2013</a:t>
            </a:r>
            <a:endParaRPr lang="en-US" sz="1400" dirty="0">
              <a:solidFill>
                <a:schemeClr val="bg1">
                  <a:lumMod val="85000"/>
                  <a:lumOff val="15000"/>
                </a:schemeClr>
              </a:solidFill>
            </a:endParaRPr>
          </a:p>
        </p:txBody>
      </p:sp>
      <p:pic>
        <p:nvPicPr>
          <p:cNvPr id="4" name="Picture 3" descr="data-center-t01.jpg"/>
          <p:cNvPicPr>
            <a:picLocks noChangeAspect="1"/>
          </p:cNvPicPr>
          <p:nvPr/>
        </p:nvPicPr>
        <p:blipFill>
          <a:blip r:embed="rId3" cstate="print"/>
          <a:stretch>
            <a:fillRect/>
          </a:stretch>
        </p:blipFill>
        <p:spPr>
          <a:xfrm>
            <a:off x="2286000" y="1981200"/>
            <a:ext cx="4457700" cy="3343275"/>
          </a:xfrm>
          <a:prstGeom prst="rect">
            <a:avLst/>
          </a:prstGeom>
        </p:spPr>
      </p:pic>
    </p:spTree>
  </p:cSld>
  <p:clrMapOvr>
    <a:masterClrMapping/>
  </p:clrMapOvr>
  <p:transition spd="slow" advClick="0" advTm="20000">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png"/>
          <p:cNvPicPr>
            <a:picLocks noChangeAspect="1"/>
          </p:cNvPicPr>
          <p:nvPr/>
        </p:nvPicPr>
        <p:blipFill>
          <a:blip r:embed="rId2" cstate="print"/>
          <a:stretch>
            <a:fillRect/>
          </a:stretch>
        </p:blipFill>
        <p:spPr>
          <a:xfrm>
            <a:off x="2819400" y="381000"/>
            <a:ext cx="6324600" cy="4901473"/>
          </a:xfrm>
          <a:prstGeom prst="rect">
            <a:avLst/>
          </a:prstGeom>
        </p:spPr>
      </p:pic>
      <p:sp>
        <p:nvSpPr>
          <p:cNvPr id="4" name="TextBox 3"/>
          <p:cNvSpPr txBox="1"/>
          <p:nvPr/>
        </p:nvSpPr>
        <p:spPr>
          <a:xfrm>
            <a:off x="76200" y="457200"/>
            <a:ext cx="2743200" cy="4847481"/>
          </a:xfrm>
          <a:prstGeom prst="rect">
            <a:avLst/>
          </a:prstGeom>
          <a:noFill/>
        </p:spPr>
        <p:txBody>
          <a:bodyPr wrap="square" rtlCol="0">
            <a:spAutoFit/>
          </a:bodyPr>
          <a:lstStyle/>
          <a:p>
            <a:endParaRPr lang="en-US" sz="1200" dirty="0" smtClean="0"/>
          </a:p>
          <a:p>
            <a:endParaRPr lang="en-US" sz="1200" dirty="0"/>
          </a:p>
          <a:p>
            <a:r>
              <a:rPr lang="en-US" sz="1200" b="1" dirty="0" smtClean="0">
                <a:solidFill>
                  <a:schemeClr val="bg2">
                    <a:lumMod val="75000"/>
                  </a:schemeClr>
                </a:solidFill>
              </a:rPr>
              <a:t>Enter Park Code</a:t>
            </a:r>
          </a:p>
          <a:p>
            <a:endParaRPr lang="en-US" sz="1200" b="1" dirty="0">
              <a:solidFill>
                <a:schemeClr val="bg2">
                  <a:lumMod val="75000"/>
                </a:schemeClr>
              </a:solidFill>
            </a:endParaRPr>
          </a:p>
          <a:p>
            <a:r>
              <a:rPr lang="en-US" sz="1200" b="1" dirty="0" smtClean="0">
                <a:solidFill>
                  <a:schemeClr val="bg2">
                    <a:lumMod val="75000"/>
                  </a:schemeClr>
                </a:solidFill>
              </a:rPr>
              <a:t>Enter a Title </a:t>
            </a:r>
          </a:p>
          <a:p>
            <a:endParaRPr lang="en-US" sz="1200" b="1" dirty="0" smtClean="0">
              <a:solidFill>
                <a:schemeClr val="bg2">
                  <a:lumMod val="75000"/>
                </a:schemeClr>
              </a:solidFill>
            </a:endParaRPr>
          </a:p>
          <a:p>
            <a:endParaRPr lang="en-US" sz="1100" b="1" dirty="0" smtClean="0">
              <a:solidFill>
                <a:schemeClr val="bg2">
                  <a:lumMod val="75000"/>
                </a:schemeClr>
              </a:solidFill>
            </a:endParaRPr>
          </a:p>
          <a:p>
            <a:endParaRPr lang="en-US" sz="1100" b="1" dirty="0" smtClean="0">
              <a:solidFill>
                <a:schemeClr val="bg2">
                  <a:lumMod val="75000"/>
                </a:schemeClr>
              </a:solidFill>
            </a:endParaRPr>
          </a:p>
          <a:p>
            <a:r>
              <a:rPr lang="en-US" sz="1100" b="1" dirty="0" smtClean="0">
                <a:solidFill>
                  <a:schemeClr val="bg2">
                    <a:lumMod val="75000"/>
                  </a:schemeClr>
                </a:solidFill>
              </a:rPr>
              <a:t>Cut and paste keywords into this</a:t>
            </a:r>
          </a:p>
          <a:p>
            <a:r>
              <a:rPr lang="en-US" sz="1100" b="1" dirty="0" smtClean="0">
                <a:solidFill>
                  <a:schemeClr val="bg2">
                    <a:lumMod val="75000"/>
                  </a:schemeClr>
                </a:solidFill>
              </a:rPr>
              <a:t>section, making the document</a:t>
            </a:r>
          </a:p>
          <a:p>
            <a:r>
              <a:rPr lang="en-US" sz="1100" b="1" dirty="0" smtClean="0">
                <a:solidFill>
                  <a:schemeClr val="bg2">
                    <a:lumMod val="75000"/>
                  </a:schemeClr>
                </a:solidFill>
              </a:rPr>
              <a:t>easier to find.</a:t>
            </a:r>
          </a:p>
          <a:p>
            <a:endParaRPr lang="en-US" sz="1100" b="1" dirty="0">
              <a:solidFill>
                <a:schemeClr val="bg2">
                  <a:lumMod val="75000"/>
                </a:schemeClr>
              </a:solidFill>
            </a:endParaRPr>
          </a:p>
          <a:p>
            <a:endParaRPr lang="en-US" sz="1100" b="1" dirty="0" smtClean="0">
              <a:solidFill>
                <a:schemeClr val="bg2">
                  <a:lumMod val="75000"/>
                </a:schemeClr>
              </a:solidFill>
            </a:endParaRPr>
          </a:p>
          <a:p>
            <a:endParaRPr lang="en-US" sz="1100" b="1" dirty="0" smtClean="0">
              <a:solidFill>
                <a:schemeClr val="bg2">
                  <a:lumMod val="75000"/>
                </a:schemeClr>
              </a:solidFill>
            </a:endParaRPr>
          </a:p>
          <a:p>
            <a:r>
              <a:rPr lang="en-US" sz="1100" b="1" dirty="0" smtClean="0">
                <a:solidFill>
                  <a:schemeClr val="bg2">
                    <a:lumMod val="75000"/>
                  </a:schemeClr>
                </a:solidFill>
              </a:rPr>
              <a:t>Insert Web Links </a:t>
            </a:r>
          </a:p>
          <a:p>
            <a:endParaRPr lang="en-US" sz="1100" b="1" dirty="0">
              <a:solidFill>
                <a:schemeClr val="bg2">
                  <a:lumMod val="75000"/>
                </a:schemeClr>
              </a:solidFill>
            </a:endParaRPr>
          </a:p>
          <a:p>
            <a:endParaRPr lang="en-US" sz="1100" b="1" dirty="0" smtClean="0">
              <a:solidFill>
                <a:schemeClr val="bg2">
                  <a:lumMod val="75000"/>
                </a:schemeClr>
              </a:solidFill>
            </a:endParaRPr>
          </a:p>
          <a:p>
            <a:endParaRPr lang="en-US" sz="1100" b="1" dirty="0" smtClean="0">
              <a:solidFill>
                <a:schemeClr val="bg2">
                  <a:lumMod val="75000"/>
                </a:schemeClr>
              </a:solidFill>
            </a:endParaRPr>
          </a:p>
          <a:p>
            <a:r>
              <a:rPr lang="en-US" sz="1100" b="1" dirty="0" smtClean="0">
                <a:solidFill>
                  <a:schemeClr val="bg2">
                    <a:lumMod val="75000"/>
                  </a:schemeClr>
                </a:solidFill>
              </a:rPr>
              <a:t>*Added by field will self-populate</a:t>
            </a:r>
          </a:p>
          <a:p>
            <a:endParaRPr lang="en-US" sz="1100" b="1" dirty="0">
              <a:solidFill>
                <a:schemeClr val="bg2">
                  <a:lumMod val="75000"/>
                </a:schemeClr>
              </a:solidFill>
            </a:endParaRPr>
          </a:p>
          <a:p>
            <a:r>
              <a:rPr lang="en-US" sz="1200" b="1" dirty="0" smtClean="0">
                <a:solidFill>
                  <a:schemeClr val="bg2">
                    <a:lumMod val="75000"/>
                  </a:schemeClr>
                </a:solidFill>
              </a:rPr>
              <a:t>Attach Scanned Copy of File</a:t>
            </a:r>
          </a:p>
          <a:p>
            <a:endParaRPr lang="en-US" sz="1200" b="1" dirty="0">
              <a:solidFill>
                <a:schemeClr val="bg2">
                  <a:lumMod val="75000"/>
                </a:schemeClr>
              </a:solidFill>
            </a:endParaRPr>
          </a:p>
          <a:p>
            <a:endParaRPr lang="en-US" sz="1200" b="1" dirty="0" smtClean="0">
              <a:solidFill>
                <a:schemeClr val="bg2">
                  <a:lumMod val="75000"/>
                </a:schemeClr>
              </a:solidFill>
            </a:endParaRPr>
          </a:p>
          <a:p>
            <a:endParaRPr lang="en-US" sz="1200" b="1" dirty="0">
              <a:solidFill>
                <a:schemeClr val="bg2">
                  <a:lumMod val="75000"/>
                </a:schemeClr>
              </a:solidFill>
            </a:endParaRPr>
          </a:p>
          <a:p>
            <a:endParaRPr lang="en-US" sz="1200" b="1" dirty="0" smtClean="0">
              <a:solidFill>
                <a:schemeClr val="bg2">
                  <a:lumMod val="75000"/>
                </a:schemeClr>
              </a:solidFill>
            </a:endParaRPr>
          </a:p>
          <a:p>
            <a:r>
              <a:rPr lang="en-US" sz="1200" b="1" dirty="0" smtClean="0">
                <a:solidFill>
                  <a:schemeClr val="bg2">
                    <a:lumMod val="75000"/>
                  </a:schemeClr>
                </a:solidFill>
              </a:rPr>
              <a:t>Then Hit </a:t>
            </a:r>
            <a:r>
              <a:rPr lang="en-US" sz="1200" b="1" u="sng" dirty="0" smtClean="0">
                <a:solidFill>
                  <a:schemeClr val="bg2">
                    <a:lumMod val="75000"/>
                  </a:schemeClr>
                </a:solidFill>
              </a:rPr>
              <a:t>ADD</a:t>
            </a:r>
          </a:p>
          <a:p>
            <a:endParaRPr lang="en-US" sz="1100" dirty="0">
              <a:solidFill>
                <a:schemeClr val="bg2">
                  <a:lumMod val="75000"/>
                </a:schemeClr>
              </a:solidFill>
            </a:endParaRPr>
          </a:p>
        </p:txBody>
      </p:sp>
      <p:cxnSp>
        <p:nvCxnSpPr>
          <p:cNvPr id="6" name="Straight Arrow Connector 5"/>
          <p:cNvCxnSpPr/>
          <p:nvPr/>
        </p:nvCxnSpPr>
        <p:spPr>
          <a:xfrm>
            <a:off x="1447800" y="990600"/>
            <a:ext cx="1600200" cy="0"/>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19200" y="1295400"/>
            <a:ext cx="1828800" cy="0"/>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2209800"/>
            <a:ext cx="914400" cy="0"/>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371600" y="3048000"/>
            <a:ext cx="1676400" cy="0"/>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38400" y="3733800"/>
            <a:ext cx="609600" cy="0"/>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209800" y="4038600"/>
            <a:ext cx="1219200" cy="0"/>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905000" y="5029200"/>
            <a:ext cx="3733800" cy="0"/>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45000">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TextBox 3"/>
          <p:cNvSpPr txBox="1"/>
          <p:nvPr/>
        </p:nvSpPr>
        <p:spPr>
          <a:xfrm>
            <a:off x="304800" y="533400"/>
            <a:ext cx="1828800" cy="1200329"/>
          </a:xfrm>
          <a:prstGeom prst="rect">
            <a:avLst/>
          </a:prstGeom>
          <a:noFill/>
        </p:spPr>
        <p:txBody>
          <a:bodyPr wrap="square" rtlCol="0">
            <a:spAutoFit/>
          </a:bodyPr>
          <a:lstStyle/>
          <a:p>
            <a:pPr algn="ctr"/>
            <a:r>
              <a:rPr lang="en-US" dirty="0" smtClean="0">
                <a:solidFill>
                  <a:schemeClr val="bg1"/>
                </a:solidFill>
              </a:rPr>
              <a:t>Here is what your file looks like when it’s finished.</a:t>
            </a:r>
            <a:endParaRPr lang="en-US" dirty="0">
              <a:solidFill>
                <a:schemeClr val="bg1"/>
              </a:solidFill>
            </a:endParaRPr>
          </a:p>
        </p:txBody>
      </p:sp>
      <p:sp>
        <p:nvSpPr>
          <p:cNvPr id="5" name="TextBox 4"/>
          <p:cNvSpPr txBox="1"/>
          <p:nvPr/>
        </p:nvSpPr>
        <p:spPr>
          <a:xfrm>
            <a:off x="2667000" y="2743200"/>
            <a:ext cx="2895600" cy="369332"/>
          </a:xfrm>
          <a:prstGeom prst="rect">
            <a:avLst/>
          </a:prstGeom>
          <a:noFill/>
        </p:spPr>
        <p:txBody>
          <a:bodyPr wrap="square" rtlCol="0">
            <a:spAutoFit/>
          </a:bodyPr>
          <a:lstStyle/>
          <a:p>
            <a:r>
              <a:rPr lang="en-US" sz="900" dirty="0" smtClean="0">
                <a:solidFill>
                  <a:schemeClr val="bg1"/>
                </a:solidFill>
              </a:rPr>
              <a:t>Any words in this column will be searchable. This is a good tool for searching proper names/places.</a:t>
            </a:r>
            <a:endParaRPr lang="en-US" sz="900" dirty="0">
              <a:solidFill>
                <a:schemeClr val="bg1"/>
              </a:solidFill>
            </a:endParaRPr>
          </a:p>
        </p:txBody>
      </p:sp>
      <p:pic>
        <p:nvPicPr>
          <p:cNvPr id="6" name="Picture 5" descr="oops.jpeg"/>
          <p:cNvPicPr>
            <a:picLocks noChangeAspect="1"/>
          </p:cNvPicPr>
          <p:nvPr/>
        </p:nvPicPr>
        <p:blipFill>
          <a:blip r:embed="rId3" cstate="print"/>
          <a:stretch>
            <a:fillRect/>
          </a:stretch>
        </p:blipFill>
        <p:spPr>
          <a:xfrm>
            <a:off x="381000" y="4800600"/>
            <a:ext cx="1143000" cy="609600"/>
          </a:xfrm>
          <a:prstGeom prst="rect">
            <a:avLst/>
          </a:prstGeom>
        </p:spPr>
      </p:pic>
      <p:sp>
        <p:nvSpPr>
          <p:cNvPr id="7" name="Rectangle 6"/>
          <p:cNvSpPr/>
          <p:nvPr/>
        </p:nvSpPr>
        <p:spPr>
          <a:xfrm>
            <a:off x="228600" y="4572000"/>
            <a:ext cx="1524000" cy="2286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8600" y="4572000"/>
            <a:ext cx="1600200" cy="1015663"/>
          </a:xfrm>
          <a:prstGeom prst="rect">
            <a:avLst/>
          </a:prstGeom>
          <a:noFill/>
        </p:spPr>
        <p:txBody>
          <a:bodyPr wrap="square" rtlCol="0">
            <a:spAutoFit/>
          </a:bodyPr>
          <a:lstStyle/>
          <a:p>
            <a:r>
              <a:rPr lang="en-US" sz="1000" dirty="0" smtClean="0">
                <a:solidFill>
                  <a:schemeClr val="bg1"/>
                </a:solidFill>
              </a:rPr>
              <a:t>If you find you’ve made a mistake and need to edit the file, simply hit edit record and you can revise any of the information.</a:t>
            </a:r>
            <a:endParaRPr lang="en-US" sz="1000" dirty="0">
              <a:solidFill>
                <a:schemeClr val="bg1"/>
              </a:solidFill>
            </a:endParaRPr>
          </a:p>
        </p:txBody>
      </p:sp>
      <p:cxnSp>
        <p:nvCxnSpPr>
          <p:cNvPr id="10" name="Straight Arrow Connector 9"/>
          <p:cNvCxnSpPr/>
          <p:nvPr/>
        </p:nvCxnSpPr>
        <p:spPr>
          <a:xfrm flipV="1">
            <a:off x="457200" y="3581400"/>
            <a:ext cx="0" cy="9906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9" name="Picture 8" descr="oops.jpeg"/>
          <p:cNvPicPr>
            <a:picLocks noChangeAspect="1"/>
          </p:cNvPicPr>
          <p:nvPr/>
        </p:nvPicPr>
        <p:blipFill>
          <a:blip r:embed="rId3" cstate="print"/>
          <a:stretch>
            <a:fillRect/>
          </a:stretch>
        </p:blipFill>
        <p:spPr>
          <a:xfrm>
            <a:off x="457200" y="6019800"/>
            <a:ext cx="1080672" cy="719138"/>
          </a:xfrm>
          <a:prstGeom prst="rect">
            <a:avLst/>
          </a:prstGeom>
        </p:spPr>
      </p:pic>
      <p:sp>
        <p:nvSpPr>
          <p:cNvPr id="11" name="Rectangle 10"/>
          <p:cNvSpPr/>
          <p:nvPr/>
        </p:nvSpPr>
        <p:spPr>
          <a:xfrm>
            <a:off x="5638800" y="4267200"/>
            <a:ext cx="3124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Any pertinent information about the article/document should be entered into the abstract section. The server will search all documents to those key words making it easier to narrow down the document you’re looking for.</a:t>
            </a:r>
            <a:endParaRPr lang="en-US" sz="1200" dirty="0"/>
          </a:p>
        </p:txBody>
      </p:sp>
    </p:spTree>
  </p:cSld>
  <p:clrMapOvr>
    <a:masterClrMapping/>
  </p:clrMapOvr>
  <p:transition spd="slow" advClick="0" advTm="45000">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914400"/>
            <a:ext cx="7543800" cy="523220"/>
          </a:xfrm>
          <a:prstGeom prst="rect">
            <a:avLst/>
          </a:prstGeom>
          <a:noFill/>
        </p:spPr>
        <p:txBody>
          <a:bodyPr wrap="square" rtlCol="0">
            <a:spAutoFit/>
          </a:bodyPr>
          <a:lstStyle/>
          <a:p>
            <a:r>
              <a:rPr lang="en-US" sz="2800" dirty="0" smtClean="0">
                <a:solidFill>
                  <a:schemeClr val="bg1">
                    <a:lumMod val="85000"/>
                    <a:lumOff val="15000"/>
                  </a:schemeClr>
                </a:solidFill>
              </a:rPr>
              <a:t>Do y’all have any questions about eFile?</a:t>
            </a:r>
            <a:endParaRPr lang="en-US" sz="2800" dirty="0">
              <a:solidFill>
                <a:schemeClr val="bg1">
                  <a:lumMod val="85000"/>
                  <a:lumOff val="15000"/>
                </a:schemeClr>
              </a:solidFill>
            </a:endParaRPr>
          </a:p>
        </p:txBody>
      </p:sp>
      <p:pic>
        <p:nvPicPr>
          <p:cNvPr id="5" name="Picture 4" descr="Children_In_School_Raising_Their_Hands.jpg"/>
          <p:cNvPicPr>
            <a:picLocks noChangeAspect="1"/>
          </p:cNvPicPr>
          <p:nvPr/>
        </p:nvPicPr>
        <p:blipFill>
          <a:blip r:embed="rId2" cstate="print"/>
          <a:stretch>
            <a:fillRect/>
          </a:stretch>
        </p:blipFill>
        <p:spPr>
          <a:xfrm>
            <a:off x="1981200" y="1828800"/>
            <a:ext cx="5321808" cy="4389120"/>
          </a:xfrm>
          <a:prstGeom prst="rect">
            <a:avLst/>
          </a:prstGeom>
        </p:spPr>
      </p:pic>
    </p:spTree>
  </p:cSld>
  <p:clrMapOvr>
    <a:masterClrMapping/>
  </p:clrMapOvr>
  <p:transition spd="slow" advClick="0" advTm="45000">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chivist meme.jpg"/>
          <p:cNvPicPr>
            <a:picLocks noChangeAspect="1"/>
          </p:cNvPicPr>
          <p:nvPr/>
        </p:nvPicPr>
        <p:blipFill>
          <a:blip r:embed="rId2" cstate="print"/>
          <a:stretch>
            <a:fillRect/>
          </a:stretch>
        </p:blipFill>
        <p:spPr>
          <a:xfrm>
            <a:off x="2209800" y="1752600"/>
            <a:ext cx="4752975" cy="4676775"/>
          </a:xfrm>
          <a:prstGeom prst="rect">
            <a:avLst/>
          </a:prstGeom>
        </p:spPr>
      </p:pic>
      <p:sp>
        <p:nvSpPr>
          <p:cNvPr id="5" name="Rectangle 4"/>
          <p:cNvSpPr/>
          <p:nvPr/>
        </p:nvSpPr>
        <p:spPr>
          <a:xfrm>
            <a:off x="0" y="457200"/>
            <a:ext cx="5511445" cy="707886"/>
          </a:xfrm>
          <a:prstGeom prst="rect">
            <a:avLst/>
          </a:prstGeom>
          <a:noFill/>
          <a:ln>
            <a:noFill/>
          </a:ln>
        </p:spPr>
        <p:txBody>
          <a:bodyPr wrap="none" lIns="91440" tIns="45720" rIns="91440" bIns="45720">
            <a:spAutoFit/>
          </a:bodyPr>
          <a:lstStyle/>
          <a:p>
            <a:pPr algn="ctr"/>
            <a:r>
              <a:rPr lang="en-US" sz="4000" b="1" cap="none" spc="0" dirty="0" smtClean="0">
                <a:ln w="10541" cmpd="sng">
                  <a:solidFill>
                    <a:srgbClr val="7D7D7D">
                      <a:tint val="100000"/>
                      <a:shade val="100000"/>
                      <a:satMod val="110000"/>
                    </a:srgbClr>
                  </a:solidFill>
                  <a:prstDash val="solid"/>
                </a:ln>
                <a:solidFill>
                  <a:schemeClr val="bg1">
                    <a:lumMod val="95000"/>
                    <a:lumOff val="5000"/>
                  </a:schemeClr>
                </a:solidFill>
                <a:effectLst/>
              </a:rPr>
              <a:t>Just Kidding around…</a:t>
            </a:r>
            <a:endParaRPr lang="en-US" sz="4000" b="1" cap="none" spc="0" dirty="0">
              <a:ln w="10541" cmpd="sng">
                <a:solidFill>
                  <a:srgbClr val="7D7D7D">
                    <a:tint val="100000"/>
                    <a:shade val="100000"/>
                    <a:satMod val="110000"/>
                  </a:srgbClr>
                </a:solidFill>
                <a:prstDash val="solid"/>
              </a:ln>
              <a:solidFill>
                <a:schemeClr val="bg1">
                  <a:lumMod val="95000"/>
                  <a:lumOff val="5000"/>
                </a:schemeClr>
              </a:solidFill>
              <a:effectLst/>
            </a:endParaRPr>
          </a:p>
        </p:txBody>
      </p:sp>
    </p:spTree>
  </p:cSld>
  <p:clrMapOvr>
    <a:masterClrMapping/>
  </p:clrMapOvr>
  <p:transition spd="slow" advClick="0" advTm="45000">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828800"/>
            <a:ext cx="7848600" cy="1815882"/>
          </a:xfrm>
          <a:prstGeom prst="rect">
            <a:avLst/>
          </a:prstGeom>
          <a:noFill/>
        </p:spPr>
        <p:txBody>
          <a:bodyPr wrap="square" rtlCol="0">
            <a:spAutoFit/>
          </a:bodyPr>
          <a:lstStyle/>
          <a:p>
            <a:r>
              <a:rPr lang="en-US" sz="2800" b="1" dirty="0" smtClean="0">
                <a:solidFill>
                  <a:schemeClr val="bg1">
                    <a:lumMod val="95000"/>
                    <a:lumOff val="5000"/>
                  </a:schemeClr>
                </a:solidFill>
                <a:latin typeface="Courier New" pitchFamily="49" charset="0"/>
                <a:cs typeface="Courier New" pitchFamily="49" charset="0"/>
              </a:rPr>
              <a:t>“Nobody cares how much you know,  until they know how much you care.”</a:t>
            </a:r>
          </a:p>
          <a:p>
            <a:endParaRPr lang="en-US" sz="2800" b="1" dirty="0">
              <a:solidFill>
                <a:schemeClr val="bg1">
                  <a:lumMod val="95000"/>
                  <a:lumOff val="5000"/>
                </a:schemeClr>
              </a:solidFill>
              <a:latin typeface="Courier New" pitchFamily="49" charset="0"/>
              <a:cs typeface="Courier New" pitchFamily="49" charset="0"/>
            </a:endParaRPr>
          </a:p>
          <a:p>
            <a:r>
              <a:rPr lang="en-US" sz="2800" b="1" dirty="0" smtClean="0">
                <a:solidFill>
                  <a:schemeClr val="bg1">
                    <a:lumMod val="95000"/>
                    <a:lumOff val="5000"/>
                  </a:schemeClr>
                </a:solidFill>
                <a:latin typeface="Courier New" pitchFamily="49" charset="0"/>
                <a:cs typeface="Courier New" pitchFamily="49" charset="0"/>
              </a:rPr>
              <a:t>		~Theodore Roosevelt</a:t>
            </a:r>
            <a:endParaRPr lang="en-US" sz="2800" b="1" dirty="0">
              <a:solidFill>
                <a:schemeClr val="bg1">
                  <a:lumMod val="95000"/>
                  <a:lumOff val="5000"/>
                </a:schemeClr>
              </a:solidFill>
              <a:latin typeface="Courier New" pitchFamily="49" charset="0"/>
              <a:cs typeface="Courier New" pitchFamily="49" charset="0"/>
            </a:endParaRPr>
          </a:p>
        </p:txBody>
      </p:sp>
    </p:spTree>
  </p:cSld>
  <p:clrMapOvr>
    <a:masterClrMapping/>
  </p:clrMapOvr>
  <p:transition spd="slow" advClick="0" advTm="45000">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008313" cy="520700"/>
          </a:xfrm>
        </p:spPr>
        <p:txBody>
          <a:bodyPr/>
          <a:lstStyle/>
          <a:p>
            <a:r>
              <a:rPr lang="en-US" dirty="0" smtClean="0"/>
              <a:t>What is eFile?</a:t>
            </a:r>
            <a:endParaRPr lang="en-US" dirty="0"/>
          </a:p>
        </p:txBody>
      </p:sp>
      <p:sp>
        <p:nvSpPr>
          <p:cNvPr id="3" name="Text Placeholder 2"/>
          <p:cNvSpPr>
            <a:spLocks noGrp="1"/>
          </p:cNvSpPr>
          <p:nvPr>
            <p:ph type="body" idx="2"/>
          </p:nvPr>
        </p:nvSpPr>
        <p:spPr>
          <a:xfrm>
            <a:off x="152400" y="762000"/>
            <a:ext cx="4267200" cy="5364163"/>
          </a:xfrm>
        </p:spPr>
        <p:txBody>
          <a:bodyPr>
            <a:normAutofit/>
          </a:bodyPr>
          <a:lstStyle/>
          <a:p>
            <a:pPr>
              <a:buClrTx/>
              <a:buSzPct val="75000"/>
              <a:buFont typeface="Wingdings" pitchFamily="2" charset="2"/>
              <a:buChar char="§"/>
            </a:pPr>
            <a:r>
              <a:rPr lang="en-US" dirty="0" smtClean="0">
                <a:solidFill>
                  <a:schemeClr val="bg1">
                    <a:lumMod val="95000"/>
                    <a:lumOff val="5000"/>
                  </a:schemeClr>
                </a:solidFill>
              </a:rPr>
              <a:t>The eFile database is designed to store important documents, articles, web links and just about any other data for use by the staff of  North Carolina State Parks.  </a:t>
            </a:r>
          </a:p>
          <a:p>
            <a:pPr>
              <a:buClrTx/>
              <a:buSzPct val="75000"/>
              <a:buFont typeface="Wingdings" pitchFamily="2" charset="2"/>
              <a:buChar char="§"/>
            </a:pPr>
            <a:endParaRPr lang="en-US" dirty="0" smtClean="0">
              <a:solidFill>
                <a:schemeClr val="bg1">
                  <a:lumMod val="95000"/>
                  <a:lumOff val="5000"/>
                </a:schemeClr>
              </a:solidFill>
            </a:endParaRPr>
          </a:p>
          <a:p>
            <a:pPr>
              <a:buClrTx/>
              <a:buSzPct val="75000"/>
              <a:buFont typeface="Wingdings" pitchFamily="2" charset="2"/>
              <a:buChar char="§"/>
            </a:pPr>
            <a:r>
              <a:rPr lang="en-US" dirty="0" smtClean="0">
                <a:solidFill>
                  <a:schemeClr val="bg1">
                    <a:lumMod val="95000"/>
                    <a:lumOff val="5000"/>
                  </a:schemeClr>
                </a:solidFill>
              </a:rPr>
              <a:t>By storing some of these important items on a server, we free up space in the office for </a:t>
            </a:r>
            <a:r>
              <a:rPr lang="en-US" dirty="0" smtClean="0">
                <a:solidFill>
                  <a:schemeClr val="bg1">
                    <a:lumMod val="95000"/>
                    <a:lumOff val="5000"/>
                  </a:schemeClr>
                </a:solidFill>
              </a:rPr>
              <a:t>required </a:t>
            </a:r>
            <a:r>
              <a:rPr lang="en-US" dirty="0" smtClean="0">
                <a:solidFill>
                  <a:schemeClr val="bg1">
                    <a:lumMod val="95000"/>
                    <a:lumOff val="5000"/>
                  </a:schemeClr>
                </a:solidFill>
              </a:rPr>
              <a:t> </a:t>
            </a:r>
            <a:r>
              <a:rPr lang="en-US" dirty="0" smtClean="0">
                <a:solidFill>
                  <a:schemeClr val="bg1">
                    <a:lumMod val="95000"/>
                    <a:lumOff val="5000"/>
                  </a:schemeClr>
                </a:solidFill>
              </a:rPr>
              <a:t>paper </a:t>
            </a:r>
            <a:r>
              <a:rPr lang="en-US" dirty="0" smtClean="0">
                <a:solidFill>
                  <a:schemeClr val="bg1">
                    <a:lumMod val="95000"/>
                    <a:lumOff val="5000"/>
                  </a:schemeClr>
                </a:solidFill>
              </a:rPr>
              <a:t>files</a:t>
            </a:r>
            <a:r>
              <a:rPr lang="en-US" dirty="0" smtClean="0">
                <a:solidFill>
                  <a:schemeClr val="bg1">
                    <a:lumMod val="95000"/>
                    <a:lumOff val="5000"/>
                  </a:schemeClr>
                </a:solidFill>
              </a:rPr>
              <a:t> .</a:t>
            </a:r>
            <a:endParaRPr lang="en-US" dirty="0" smtClean="0">
              <a:solidFill>
                <a:schemeClr val="bg1">
                  <a:lumMod val="95000"/>
                  <a:lumOff val="5000"/>
                </a:schemeClr>
              </a:solidFill>
            </a:endParaRPr>
          </a:p>
          <a:p>
            <a:pPr>
              <a:buClrTx/>
              <a:buSzPct val="75000"/>
              <a:buFont typeface="Wingdings" pitchFamily="2" charset="2"/>
              <a:buChar char="§"/>
            </a:pPr>
            <a:endParaRPr lang="en-US" dirty="0" smtClean="0">
              <a:solidFill>
                <a:schemeClr val="bg1">
                  <a:lumMod val="95000"/>
                  <a:lumOff val="5000"/>
                </a:schemeClr>
              </a:solidFill>
            </a:endParaRPr>
          </a:p>
          <a:p>
            <a:pPr>
              <a:buClrTx/>
              <a:buSzPct val="75000"/>
              <a:buFont typeface="Wingdings" pitchFamily="2" charset="2"/>
              <a:buChar char="§"/>
            </a:pPr>
            <a:r>
              <a:rPr lang="en-US" dirty="0" smtClean="0">
                <a:solidFill>
                  <a:schemeClr val="bg1">
                    <a:lumMod val="95000"/>
                    <a:lumOff val="5000"/>
                  </a:schemeClr>
                </a:solidFill>
              </a:rPr>
              <a:t>Electronic filing does not replace all documents, but for documents that do not require lock and key, we should </a:t>
            </a:r>
            <a:r>
              <a:rPr lang="en-US" smtClean="0">
                <a:solidFill>
                  <a:schemeClr val="bg1">
                    <a:lumMod val="95000"/>
                    <a:lumOff val="5000"/>
                  </a:schemeClr>
                </a:solidFill>
              </a:rPr>
              <a:t>make </a:t>
            </a:r>
            <a:r>
              <a:rPr lang="en-US" smtClean="0">
                <a:solidFill>
                  <a:schemeClr val="bg1">
                    <a:lumMod val="95000"/>
                    <a:lumOff val="5000"/>
                  </a:schemeClr>
                </a:solidFill>
              </a:rPr>
              <a:t>them </a:t>
            </a:r>
            <a:r>
              <a:rPr lang="en-US" dirty="0" smtClean="0">
                <a:solidFill>
                  <a:schemeClr val="bg1">
                    <a:lumMod val="95000"/>
                    <a:lumOff val="5000"/>
                  </a:schemeClr>
                </a:solidFill>
              </a:rPr>
              <a:t>easily available to staff working across the State.</a:t>
            </a:r>
          </a:p>
          <a:p>
            <a:pPr>
              <a:buClrTx/>
              <a:buSzPct val="75000"/>
              <a:buFont typeface="Wingdings" pitchFamily="2" charset="2"/>
              <a:buChar char="§"/>
            </a:pPr>
            <a:endParaRPr lang="en-US" dirty="0" smtClean="0">
              <a:solidFill>
                <a:schemeClr val="bg1">
                  <a:lumMod val="95000"/>
                  <a:lumOff val="5000"/>
                </a:schemeClr>
              </a:solidFill>
            </a:endParaRPr>
          </a:p>
          <a:p>
            <a:pPr>
              <a:buClrTx/>
              <a:buSzPct val="75000"/>
              <a:buFont typeface="Wingdings" pitchFamily="2" charset="2"/>
              <a:buChar char="§"/>
            </a:pPr>
            <a:r>
              <a:rPr lang="en-US" dirty="0" smtClean="0">
                <a:solidFill>
                  <a:schemeClr val="bg1">
                    <a:lumMod val="95000"/>
                    <a:lumOff val="5000"/>
                  </a:schemeClr>
                </a:solidFill>
              </a:rPr>
              <a:t>By using a keyword search setup like that of Google or Yahoo, staff are able to type in just a few words and are able to pull out any records pertaining to that keyword.   </a:t>
            </a:r>
          </a:p>
          <a:p>
            <a:pPr>
              <a:buClrTx/>
              <a:buSzPct val="75000"/>
              <a:buFont typeface="Wingdings" pitchFamily="2" charset="2"/>
              <a:buChar char="§"/>
            </a:pPr>
            <a:endParaRPr lang="en-US" dirty="0" smtClean="0">
              <a:solidFill>
                <a:schemeClr val="bg1">
                  <a:lumMod val="95000"/>
                  <a:lumOff val="5000"/>
                </a:schemeClr>
              </a:solidFill>
            </a:endParaRPr>
          </a:p>
          <a:p>
            <a:pPr>
              <a:buClrTx/>
              <a:buSzPct val="75000"/>
              <a:buFont typeface="Wingdings" pitchFamily="2" charset="2"/>
              <a:buChar char="§"/>
            </a:pPr>
            <a:r>
              <a:rPr lang="en-US" dirty="0" smtClean="0">
                <a:solidFill>
                  <a:schemeClr val="bg1">
                    <a:lumMod val="95000"/>
                    <a:lumOff val="5000"/>
                  </a:schemeClr>
                </a:solidFill>
              </a:rPr>
              <a:t>You can also perform more isolated searches by selecting a category or park code to look for more specific documents.</a:t>
            </a:r>
          </a:p>
        </p:txBody>
      </p:sp>
      <p:pic>
        <p:nvPicPr>
          <p:cNvPr id="5" name="Content Placeholder 4" descr="NCDPR LOGO.bmp"/>
          <p:cNvPicPr>
            <a:picLocks noGrp="1" noChangeAspect="1"/>
          </p:cNvPicPr>
          <p:nvPr>
            <p:ph sz="half" idx="1"/>
          </p:nvPr>
        </p:nvPicPr>
        <p:blipFill>
          <a:blip r:embed="rId3" cstate="print"/>
          <a:stretch>
            <a:fillRect/>
          </a:stretch>
        </p:blipFill>
        <p:spPr>
          <a:xfrm>
            <a:off x="4572000" y="1676400"/>
            <a:ext cx="4414115" cy="2490722"/>
          </a:xfrm>
        </p:spPr>
      </p:pic>
    </p:spTree>
  </p:cSld>
  <p:clrMapOvr>
    <a:masterClrMapping/>
  </p:clrMapOvr>
  <p:transition spd="slow" advClick="0" advTm="65000">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nford-university-carbon-nanotube-computer-designboom04.jpg"/>
          <p:cNvPicPr>
            <a:picLocks noChangeAspect="1"/>
          </p:cNvPicPr>
          <p:nvPr/>
        </p:nvPicPr>
        <p:blipFill>
          <a:blip r:embed="rId3" cstate="print"/>
          <a:stretch>
            <a:fillRect/>
          </a:stretch>
        </p:blipFill>
        <p:spPr>
          <a:xfrm>
            <a:off x="228600" y="152400"/>
            <a:ext cx="2263438" cy="6477000"/>
          </a:xfrm>
          <a:prstGeom prst="rect">
            <a:avLst/>
          </a:prstGeom>
        </p:spPr>
      </p:pic>
      <p:sp>
        <p:nvSpPr>
          <p:cNvPr id="4" name="TextBox 3"/>
          <p:cNvSpPr txBox="1"/>
          <p:nvPr/>
        </p:nvSpPr>
        <p:spPr>
          <a:xfrm>
            <a:off x="4267200" y="609600"/>
            <a:ext cx="2286000" cy="5940088"/>
          </a:xfrm>
          <a:prstGeom prst="rect">
            <a:avLst/>
          </a:prstGeom>
          <a:noFill/>
        </p:spPr>
        <p:txBody>
          <a:bodyPr wrap="square" rtlCol="0">
            <a:spAutoFit/>
          </a:bodyPr>
          <a:lstStyle/>
          <a:p>
            <a:pPr algn="ctr"/>
            <a:r>
              <a:rPr lang="en-US" sz="2000" dirty="0" smtClean="0">
                <a:solidFill>
                  <a:schemeClr val="bg1">
                    <a:lumMod val="85000"/>
                    <a:lumOff val="15000"/>
                  </a:schemeClr>
                </a:solidFill>
              </a:rPr>
              <a:t>Pros</a:t>
            </a:r>
          </a:p>
          <a:p>
            <a:pPr algn="ctr"/>
            <a:endParaRPr lang="en-US" sz="2000" dirty="0">
              <a:solidFill>
                <a:schemeClr val="bg1">
                  <a:lumMod val="85000"/>
                  <a:lumOff val="15000"/>
                </a:schemeClr>
              </a:solidFill>
            </a:endParaRPr>
          </a:p>
          <a:p>
            <a:pPr algn="ctr">
              <a:buFont typeface="Arial" pitchFamily="34" charset="0"/>
              <a:buChar char="•"/>
            </a:pPr>
            <a:r>
              <a:rPr lang="en-US" sz="2000" dirty="0" smtClean="0">
                <a:solidFill>
                  <a:schemeClr val="bg1">
                    <a:lumMod val="85000"/>
                    <a:lumOff val="15000"/>
                  </a:schemeClr>
                </a:solidFill>
              </a:rPr>
              <a:t>Easily find documents</a:t>
            </a:r>
          </a:p>
          <a:p>
            <a:pPr algn="ctr">
              <a:buFont typeface="Arial" pitchFamily="34" charset="0"/>
              <a:buChar char="•"/>
            </a:pPr>
            <a:endParaRPr lang="en-US" sz="2000" dirty="0">
              <a:solidFill>
                <a:schemeClr val="bg1">
                  <a:lumMod val="85000"/>
                  <a:lumOff val="15000"/>
                </a:schemeClr>
              </a:solidFill>
            </a:endParaRPr>
          </a:p>
          <a:p>
            <a:pPr algn="ctr">
              <a:buFont typeface="Arial" pitchFamily="34" charset="0"/>
              <a:buChar char="•"/>
            </a:pPr>
            <a:r>
              <a:rPr lang="en-US" sz="2000" dirty="0" smtClean="0">
                <a:solidFill>
                  <a:schemeClr val="bg1">
                    <a:lumMod val="85000"/>
                    <a:lumOff val="15000"/>
                  </a:schemeClr>
                </a:solidFill>
              </a:rPr>
              <a:t>Remotely access files when we are not at our desks.</a:t>
            </a:r>
          </a:p>
          <a:p>
            <a:pPr algn="ctr">
              <a:buFont typeface="Arial" pitchFamily="34" charset="0"/>
              <a:buChar char="•"/>
            </a:pPr>
            <a:endParaRPr lang="en-US" sz="2000" dirty="0">
              <a:solidFill>
                <a:schemeClr val="bg1">
                  <a:lumMod val="85000"/>
                  <a:lumOff val="15000"/>
                </a:schemeClr>
              </a:solidFill>
            </a:endParaRPr>
          </a:p>
          <a:p>
            <a:pPr algn="ctr">
              <a:buFont typeface="Arial" pitchFamily="34" charset="0"/>
              <a:buChar char="•"/>
            </a:pPr>
            <a:r>
              <a:rPr lang="en-US" sz="2000" dirty="0" smtClean="0">
                <a:solidFill>
                  <a:schemeClr val="bg1">
                    <a:lumMod val="85000"/>
                    <a:lumOff val="15000"/>
                  </a:schemeClr>
                </a:solidFill>
              </a:rPr>
              <a:t>Allow for more space within paper file cabinets/desktop memory. </a:t>
            </a:r>
          </a:p>
          <a:p>
            <a:pPr algn="ctr">
              <a:buFont typeface="Arial" pitchFamily="34" charset="0"/>
              <a:buChar char="•"/>
            </a:pPr>
            <a:endParaRPr lang="en-US" sz="2000" dirty="0" smtClean="0">
              <a:solidFill>
                <a:schemeClr val="bg1">
                  <a:lumMod val="85000"/>
                  <a:lumOff val="15000"/>
                </a:schemeClr>
              </a:solidFill>
            </a:endParaRPr>
          </a:p>
          <a:p>
            <a:pPr algn="ctr">
              <a:buFont typeface="Arial" pitchFamily="34" charset="0"/>
              <a:buChar char="•"/>
            </a:pPr>
            <a:r>
              <a:rPr lang="en-US" sz="2000" dirty="0" smtClean="0">
                <a:solidFill>
                  <a:schemeClr val="bg1">
                    <a:lumMod val="85000"/>
                    <a:lumOff val="15000"/>
                  </a:schemeClr>
                </a:solidFill>
              </a:rPr>
              <a:t>Create an archive of information for and about State Parks.</a:t>
            </a:r>
            <a:endParaRPr lang="en-US" sz="2000" dirty="0">
              <a:solidFill>
                <a:schemeClr val="bg1">
                  <a:lumMod val="85000"/>
                  <a:lumOff val="15000"/>
                </a:schemeClr>
              </a:solidFill>
            </a:endParaRPr>
          </a:p>
        </p:txBody>
      </p:sp>
    </p:spTree>
  </p:cSld>
  <p:clrMapOvr>
    <a:masterClrMapping/>
  </p:clrMapOvr>
  <p:transition spd="slow" advClick="0" advTm="29000">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nford-university-carbon-nanotube-computer-designboom04.jpg"/>
          <p:cNvPicPr>
            <a:picLocks noChangeAspect="1"/>
          </p:cNvPicPr>
          <p:nvPr/>
        </p:nvPicPr>
        <p:blipFill>
          <a:blip r:embed="rId2" cstate="print"/>
          <a:stretch>
            <a:fillRect/>
          </a:stretch>
        </p:blipFill>
        <p:spPr>
          <a:xfrm>
            <a:off x="6629400" y="152400"/>
            <a:ext cx="2263438" cy="6477000"/>
          </a:xfrm>
          <a:prstGeom prst="rect">
            <a:avLst/>
          </a:prstGeom>
        </p:spPr>
      </p:pic>
      <p:sp>
        <p:nvSpPr>
          <p:cNvPr id="3" name="TextBox 2"/>
          <p:cNvSpPr txBox="1"/>
          <p:nvPr/>
        </p:nvSpPr>
        <p:spPr>
          <a:xfrm>
            <a:off x="1219200" y="1295400"/>
            <a:ext cx="3810000" cy="4678204"/>
          </a:xfrm>
          <a:prstGeom prst="rect">
            <a:avLst/>
          </a:prstGeom>
          <a:noFill/>
        </p:spPr>
        <p:txBody>
          <a:bodyPr wrap="square" rtlCol="0">
            <a:spAutoFit/>
          </a:bodyPr>
          <a:lstStyle/>
          <a:p>
            <a:r>
              <a:rPr lang="en-US" sz="2000" dirty="0" smtClean="0">
                <a:solidFill>
                  <a:schemeClr val="bg1">
                    <a:lumMod val="85000"/>
                    <a:lumOff val="15000"/>
                  </a:schemeClr>
                </a:solidFill>
              </a:rPr>
              <a:t>Cons</a:t>
            </a:r>
          </a:p>
          <a:p>
            <a:endParaRPr lang="en-US" sz="2000" dirty="0">
              <a:solidFill>
                <a:schemeClr val="bg1">
                  <a:lumMod val="85000"/>
                  <a:lumOff val="15000"/>
                </a:schemeClr>
              </a:solidFill>
            </a:endParaRPr>
          </a:p>
          <a:p>
            <a:pPr>
              <a:buFont typeface="Arial" pitchFamily="34" charset="0"/>
              <a:buChar char="•"/>
            </a:pPr>
            <a:r>
              <a:rPr lang="en-US" sz="2000" dirty="0" smtClean="0">
                <a:solidFill>
                  <a:schemeClr val="bg1">
                    <a:lumMod val="85000"/>
                    <a:lumOff val="15000"/>
                  </a:schemeClr>
                </a:solidFill>
              </a:rPr>
              <a:t>Human </a:t>
            </a:r>
            <a:r>
              <a:rPr lang="en-US" sz="2000" dirty="0" smtClean="0">
                <a:solidFill>
                  <a:schemeClr val="bg1">
                    <a:lumMod val="85000"/>
                    <a:lumOff val="15000"/>
                  </a:schemeClr>
                </a:solidFill>
              </a:rPr>
              <a:t>Error (data entry or choosing the wrong file)</a:t>
            </a:r>
            <a:endParaRPr lang="en-US" sz="2000" dirty="0" smtClean="0">
              <a:solidFill>
                <a:schemeClr val="bg1">
                  <a:lumMod val="85000"/>
                  <a:lumOff val="15000"/>
                </a:schemeClr>
              </a:solidFill>
            </a:endParaRPr>
          </a:p>
          <a:p>
            <a:pPr>
              <a:buFont typeface="Arial" pitchFamily="34" charset="0"/>
              <a:buChar char="•"/>
            </a:pPr>
            <a:endParaRPr lang="en-US" sz="2000" dirty="0">
              <a:solidFill>
                <a:schemeClr val="bg1">
                  <a:lumMod val="85000"/>
                  <a:lumOff val="15000"/>
                </a:schemeClr>
              </a:solidFill>
            </a:endParaRPr>
          </a:p>
          <a:p>
            <a:pPr>
              <a:buFont typeface="Arial" pitchFamily="34" charset="0"/>
              <a:buChar char="•"/>
            </a:pPr>
            <a:r>
              <a:rPr lang="en-US" sz="2000" dirty="0" smtClean="0">
                <a:solidFill>
                  <a:schemeClr val="bg1">
                    <a:lumMod val="85000"/>
                    <a:lumOff val="15000"/>
                  </a:schemeClr>
                </a:solidFill>
              </a:rPr>
              <a:t>Too many hands in the cookie jar (security)</a:t>
            </a:r>
          </a:p>
          <a:p>
            <a:pPr>
              <a:buFont typeface="Arial" pitchFamily="34" charset="0"/>
              <a:buChar char="•"/>
            </a:pPr>
            <a:endParaRPr lang="en-US" sz="2000" dirty="0">
              <a:solidFill>
                <a:schemeClr val="bg1">
                  <a:lumMod val="85000"/>
                  <a:lumOff val="15000"/>
                </a:schemeClr>
              </a:solidFill>
            </a:endParaRPr>
          </a:p>
          <a:p>
            <a:pPr>
              <a:buFont typeface="Arial" pitchFamily="34" charset="0"/>
              <a:buChar char="•"/>
            </a:pPr>
            <a:r>
              <a:rPr lang="en-US" sz="2000" dirty="0" smtClean="0">
                <a:solidFill>
                  <a:schemeClr val="bg1">
                    <a:lumMod val="85000"/>
                    <a:lumOff val="15000"/>
                  </a:schemeClr>
                </a:solidFill>
              </a:rPr>
              <a:t>Incomplete scanning of documents can result in lost files.</a:t>
            </a:r>
          </a:p>
          <a:p>
            <a:pPr>
              <a:buFont typeface="Arial" pitchFamily="34" charset="0"/>
              <a:buChar char="•"/>
            </a:pPr>
            <a:endParaRPr lang="en-US" sz="2000" dirty="0" smtClean="0">
              <a:solidFill>
                <a:schemeClr val="bg1">
                  <a:lumMod val="85000"/>
                  <a:lumOff val="15000"/>
                </a:schemeClr>
              </a:solidFill>
            </a:endParaRPr>
          </a:p>
          <a:p>
            <a:pPr>
              <a:buFont typeface="Arial" pitchFamily="34" charset="0"/>
              <a:buChar char="•"/>
            </a:pPr>
            <a:r>
              <a:rPr lang="en-US" sz="2000" dirty="0" smtClean="0">
                <a:solidFill>
                  <a:schemeClr val="bg1">
                    <a:lumMod val="85000"/>
                    <a:lumOff val="15000"/>
                  </a:schemeClr>
                </a:solidFill>
              </a:rPr>
              <a:t>Potential damage to Original </a:t>
            </a:r>
            <a:r>
              <a:rPr lang="en-US" sz="2000" dirty="0" smtClean="0">
                <a:solidFill>
                  <a:schemeClr val="bg1">
                    <a:lumMod val="85000"/>
                    <a:lumOff val="15000"/>
                  </a:schemeClr>
                </a:solidFill>
              </a:rPr>
              <a:t>Copy during scanning process.</a:t>
            </a:r>
            <a:endParaRPr lang="en-US" sz="2000" dirty="0" smtClean="0">
              <a:solidFill>
                <a:schemeClr val="bg1">
                  <a:lumMod val="85000"/>
                  <a:lumOff val="15000"/>
                </a:schemeClr>
              </a:solidFill>
            </a:endParaRPr>
          </a:p>
          <a:p>
            <a:pPr algn="ctr"/>
            <a:endParaRPr lang="en-US" dirty="0"/>
          </a:p>
        </p:txBody>
      </p:sp>
    </p:spTree>
  </p:cSld>
  <p:clrMapOvr>
    <a:masterClrMapping/>
  </p:clrMapOvr>
  <p:transition spd="slow" advClick="0" advTm="23000">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33400" y="381000"/>
            <a:ext cx="8153400" cy="601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endParaRPr lang="en-US" dirty="0" smtClean="0">
              <a:solidFill>
                <a:schemeClr val="bg1">
                  <a:lumMod val="95000"/>
                  <a:lumOff val="5000"/>
                </a:schemeClr>
              </a:solidFill>
              <a:latin typeface="Century Schoolbook" pitchFamily="18" charset="0"/>
            </a:endParaRPr>
          </a:p>
          <a:p>
            <a:pPr algn="ctr"/>
            <a:r>
              <a:rPr lang="en-US" sz="2000" b="1" dirty="0" smtClean="0">
                <a:solidFill>
                  <a:schemeClr val="bg1">
                    <a:lumMod val="95000"/>
                    <a:lumOff val="5000"/>
                  </a:schemeClr>
                </a:solidFill>
                <a:latin typeface="Century Schoolbook" pitchFamily="18" charset="0"/>
              </a:rPr>
              <a:t>Reducing the Risk…</a:t>
            </a:r>
          </a:p>
          <a:p>
            <a:endParaRPr lang="en-US" dirty="0" smtClean="0">
              <a:solidFill>
                <a:schemeClr val="bg1">
                  <a:lumMod val="95000"/>
                  <a:lumOff val="5000"/>
                </a:schemeClr>
              </a:solidFill>
              <a:latin typeface="Century Schoolbook" pitchFamily="18" charset="0"/>
            </a:endParaRPr>
          </a:p>
          <a:p>
            <a:pPr>
              <a:buFont typeface="Arial" pitchFamily="34" charset="0"/>
              <a:buChar char="•"/>
            </a:pPr>
            <a:r>
              <a:rPr lang="en-US" dirty="0" smtClean="0">
                <a:solidFill>
                  <a:schemeClr val="bg1">
                    <a:lumMod val="95000"/>
                    <a:lumOff val="5000"/>
                  </a:schemeClr>
                </a:solidFill>
                <a:latin typeface="Century Schoolbook" pitchFamily="18" charset="0"/>
              </a:rPr>
              <a:t>Keeping an electronic back-up of the files assures that documents placed on the server can be uploaded again in the event of a failure. </a:t>
            </a:r>
          </a:p>
          <a:p>
            <a:pPr>
              <a:buFont typeface="Arial" pitchFamily="34" charset="0"/>
              <a:buChar char="•"/>
            </a:pPr>
            <a:endParaRPr lang="en-US" dirty="0" smtClean="0">
              <a:solidFill>
                <a:schemeClr val="bg1">
                  <a:lumMod val="95000"/>
                  <a:lumOff val="5000"/>
                </a:schemeClr>
              </a:solidFill>
              <a:latin typeface="Century Schoolbook" pitchFamily="18" charset="0"/>
            </a:endParaRPr>
          </a:p>
          <a:p>
            <a:pPr>
              <a:buFont typeface="Arial" pitchFamily="34" charset="0"/>
              <a:buChar char="•"/>
            </a:pPr>
            <a:r>
              <a:rPr lang="en-US" dirty="0" smtClean="0">
                <a:solidFill>
                  <a:schemeClr val="bg1">
                    <a:lumMod val="95000"/>
                    <a:lumOff val="5000"/>
                  </a:schemeClr>
                </a:solidFill>
                <a:latin typeface="Century Schoolbook" pitchFamily="18" charset="0"/>
              </a:rPr>
              <a:t>We should all be careful of what materials we put up using this new system, anything with sensitive information should not be uploaded and revisions to any document found therein should be first brought to the attention of the originating archivist.</a:t>
            </a:r>
          </a:p>
          <a:p>
            <a:endParaRPr lang="en-US" dirty="0" smtClean="0">
              <a:solidFill>
                <a:schemeClr val="bg1">
                  <a:lumMod val="95000"/>
                  <a:lumOff val="5000"/>
                </a:schemeClr>
              </a:solidFill>
              <a:latin typeface="Century Schoolbook" pitchFamily="18" charset="0"/>
            </a:endParaRPr>
          </a:p>
          <a:p>
            <a:pPr>
              <a:buFont typeface="Arial" pitchFamily="34" charset="0"/>
              <a:buChar char="•"/>
            </a:pPr>
            <a:r>
              <a:rPr lang="en-US" dirty="0" smtClean="0">
                <a:solidFill>
                  <a:schemeClr val="bg1">
                    <a:lumMod val="95000"/>
                    <a:lumOff val="5000"/>
                  </a:schemeClr>
                </a:solidFill>
                <a:latin typeface="Century Schoolbook" pitchFamily="18" charset="0"/>
              </a:rPr>
              <a:t>Great care should be taken when scanning in documents for upload. Some may be so old they won’t scan well, we should do everything in our power to help restore/preserve the information contained in those documents.</a:t>
            </a:r>
          </a:p>
          <a:p>
            <a:endParaRPr lang="en-US" dirty="0" smtClean="0">
              <a:solidFill>
                <a:schemeClr val="bg1">
                  <a:lumMod val="95000"/>
                  <a:lumOff val="5000"/>
                </a:schemeClr>
              </a:solidFill>
              <a:latin typeface="Century Schoolbook" pitchFamily="18" charset="0"/>
            </a:endParaRPr>
          </a:p>
          <a:p>
            <a:pPr>
              <a:buFont typeface="Arial" pitchFamily="34" charset="0"/>
              <a:buChar char="•"/>
            </a:pPr>
            <a:r>
              <a:rPr lang="en-US" dirty="0" smtClean="0">
                <a:solidFill>
                  <a:schemeClr val="bg1">
                    <a:lumMod val="95000"/>
                    <a:lumOff val="5000"/>
                  </a:schemeClr>
                </a:solidFill>
                <a:latin typeface="Century Schoolbook" pitchFamily="18" charset="0"/>
              </a:rPr>
              <a:t>Do not destroy any document until being instructed to by the proper authority.</a:t>
            </a:r>
            <a:endParaRPr lang="en-US" dirty="0"/>
          </a:p>
        </p:txBody>
      </p:sp>
    </p:spTree>
  </p:cSld>
  <p:clrMapOvr>
    <a:masterClrMapping/>
  </p:clrMapOvr>
  <p:transition spd="slow" advClick="0" advTm="52000">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2438400"/>
            <a:ext cx="6858000" cy="1200329"/>
          </a:xfrm>
          <a:prstGeom prst="rect">
            <a:avLst/>
          </a:prstGeom>
          <a:noFill/>
        </p:spPr>
        <p:txBody>
          <a:bodyPr wrap="square" lIns="91440" tIns="45720" rIns="91440" bIns="45720">
            <a:spAutoFit/>
          </a:bodyPr>
          <a:lstStyle/>
          <a:p>
            <a:pPr algn="ctr"/>
            <a:r>
              <a:rPr lang="en-US" sz="7200" b="1" cap="none" spc="0" dirty="0" smtClean="0">
                <a:ln w="10541" cmpd="sng">
                  <a:solidFill>
                    <a:srgbClr val="7D7D7D">
                      <a:tint val="100000"/>
                      <a:shade val="100000"/>
                      <a:satMod val="110000"/>
                    </a:srgbClr>
                  </a:solidFill>
                  <a:prstDash val="solid"/>
                </a:ln>
                <a:solidFill>
                  <a:schemeClr val="bg1">
                    <a:lumMod val="85000"/>
                    <a:lumOff val="15000"/>
                  </a:schemeClr>
                </a:solidFill>
                <a:effectLst/>
              </a:rPr>
              <a:t>How to eFile….</a:t>
            </a:r>
            <a:endParaRPr lang="en-US" sz="7200" b="1" cap="none" spc="0" dirty="0">
              <a:ln w="10541" cmpd="sng">
                <a:solidFill>
                  <a:srgbClr val="7D7D7D">
                    <a:tint val="100000"/>
                    <a:shade val="100000"/>
                    <a:satMod val="110000"/>
                  </a:srgbClr>
                </a:solidFill>
                <a:prstDash val="solid"/>
              </a:ln>
              <a:solidFill>
                <a:schemeClr val="bg1">
                  <a:lumMod val="85000"/>
                  <a:lumOff val="15000"/>
                </a:schemeClr>
              </a:solidFill>
              <a:effectLst/>
            </a:endParaRPr>
          </a:p>
        </p:txBody>
      </p:sp>
    </p:spTree>
  </p:cSld>
  <p:clrMapOvr>
    <a:masterClrMapping/>
  </p:clrMapOvr>
  <p:transition spd="slow" advClick="0" advTm="4000">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just efile.PNG"/>
          <p:cNvPicPr>
            <a:picLocks noChangeAspect="1"/>
          </p:cNvPicPr>
          <p:nvPr/>
        </p:nvPicPr>
        <p:blipFill>
          <a:blip r:embed="rId3" cstate="print"/>
          <a:stretch>
            <a:fillRect/>
          </a:stretch>
        </p:blipFill>
        <p:spPr>
          <a:xfrm>
            <a:off x="304800" y="228600"/>
            <a:ext cx="8534400" cy="6400800"/>
          </a:xfrm>
          <a:prstGeom prst="rect">
            <a:avLst/>
          </a:prstGeom>
        </p:spPr>
      </p:pic>
      <p:sp>
        <p:nvSpPr>
          <p:cNvPr id="5" name="TextBox 4"/>
          <p:cNvSpPr txBox="1"/>
          <p:nvPr/>
        </p:nvSpPr>
        <p:spPr>
          <a:xfrm>
            <a:off x="1143000" y="4038600"/>
            <a:ext cx="6629400" cy="2400657"/>
          </a:xfrm>
          <a:prstGeom prst="rect">
            <a:avLst/>
          </a:prstGeom>
          <a:noFill/>
        </p:spPr>
        <p:txBody>
          <a:bodyPr wrap="square" rtlCol="0">
            <a:spAutoFit/>
          </a:bodyPr>
          <a:lstStyle/>
          <a:p>
            <a:r>
              <a:rPr lang="en-US" sz="3200" dirty="0" smtClean="0">
                <a:solidFill>
                  <a:schemeClr val="bg2"/>
                </a:solidFill>
              </a:rPr>
              <a:t>eFile sorts documents by category and sub-category, and also by park code.</a:t>
            </a:r>
          </a:p>
          <a:p>
            <a:endParaRPr lang="en-US" dirty="0" smtClean="0">
              <a:solidFill>
                <a:schemeClr val="bg2"/>
              </a:solidFill>
            </a:endParaRPr>
          </a:p>
          <a:p>
            <a:endParaRPr lang="en-US" dirty="0" smtClean="0">
              <a:solidFill>
                <a:schemeClr val="bg2"/>
              </a:solidFill>
            </a:endParaRPr>
          </a:p>
          <a:p>
            <a:endParaRPr lang="en-US" dirty="0" smtClean="0">
              <a:solidFill>
                <a:schemeClr val="bg2"/>
              </a:solidFill>
            </a:endParaRPr>
          </a:p>
        </p:txBody>
      </p:sp>
    </p:spTree>
  </p:cSld>
  <p:clrMapOvr>
    <a:masterClrMapping/>
  </p:clrMapOvr>
  <p:transition spd="slow" advClick="0" advTm="17000">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png"/>
          <p:cNvPicPr>
            <a:picLocks noChangeAspect="1"/>
          </p:cNvPicPr>
          <p:nvPr/>
        </p:nvPicPr>
        <p:blipFill>
          <a:blip r:embed="rId3" cstate="print"/>
          <a:stretch>
            <a:fillRect/>
          </a:stretch>
        </p:blipFill>
        <p:spPr>
          <a:xfrm>
            <a:off x="0" y="1109604"/>
            <a:ext cx="9144000" cy="5748396"/>
          </a:xfrm>
          <a:prstGeom prst="rect">
            <a:avLst/>
          </a:prstGeom>
        </p:spPr>
      </p:pic>
      <p:sp>
        <p:nvSpPr>
          <p:cNvPr id="4" name="TextBox 3"/>
          <p:cNvSpPr txBox="1"/>
          <p:nvPr/>
        </p:nvSpPr>
        <p:spPr>
          <a:xfrm>
            <a:off x="304800" y="381000"/>
            <a:ext cx="8534400" cy="461665"/>
          </a:xfrm>
          <a:prstGeom prst="rect">
            <a:avLst/>
          </a:prstGeom>
          <a:noFill/>
        </p:spPr>
        <p:txBody>
          <a:bodyPr wrap="square" rtlCol="0">
            <a:spAutoFit/>
          </a:bodyPr>
          <a:lstStyle/>
          <a:p>
            <a:r>
              <a:rPr lang="en-US" sz="2400" b="1" dirty="0" smtClean="0">
                <a:solidFill>
                  <a:schemeClr val="bg1"/>
                </a:solidFill>
                <a:latin typeface="Century Schoolbook" pitchFamily="18" charset="0"/>
              </a:rPr>
              <a:t>How to search for something using eFile…</a:t>
            </a:r>
            <a:endParaRPr lang="en-US" sz="2400" b="1" dirty="0">
              <a:solidFill>
                <a:schemeClr val="bg1"/>
              </a:solidFill>
              <a:latin typeface="Century Schoolbook" pitchFamily="18" charset="0"/>
            </a:endParaRPr>
          </a:p>
        </p:txBody>
      </p:sp>
      <p:sp>
        <p:nvSpPr>
          <p:cNvPr id="5" name="TextBox 4"/>
          <p:cNvSpPr txBox="1"/>
          <p:nvPr/>
        </p:nvSpPr>
        <p:spPr>
          <a:xfrm>
            <a:off x="6172200" y="4800600"/>
            <a:ext cx="2590800" cy="1384995"/>
          </a:xfrm>
          <a:prstGeom prst="rect">
            <a:avLst/>
          </a:prstGeom>
          <a:noFill/>
        </p:spPr>
        <p:txBody>
          <a:bodyPr wrap="square" rtlCol="0">
            <a:spAutoFit/>
          </a:bodyPr>
          <a:lstStyle/>
          <a:p>
            <a:r>
              <a:rPr lang="en-US" sz="1400" dirty="0" smtClean="0">
                <a:solidFill>
                  <a:schemeClr val="bg1"/>
                </a:solidFill>
              </a:rPr>
              <a:t>To perform a general “Google” type search you would use the ‘Title’ or ‘Abstract’ search blocks to type in any key words pertaining to the document.</a:t>
            </a:r>
            <a:endParaRPr lang="en-US" sz="1400" dirty="0">
              <a:solidFill>
                <a:schemeClr val="bg1"/>
              </a:solidFill>
            </a:endParaRPr>
          </a:p>
        </p:txBody>
      </p:sp>
      <p:sp>
        <p:nvSpPr>
          <p:cNvPr id="6" name="TextBox 5"/>
          <p:cNvSpPr txBox="1"/>
          <p:nvPr/>
        </p:nvSpPr>
        <p:spPr>
          <a:xfrm>
            <a:off x="152400" y="4724400"/>
            <a:ext cx="2362200" cy="523220"/>
          </a:xfrm>
          <a:prstGeom prst="rect">
            <a:avLst/>
          </a:prstGeom>
          <a:noFill/>
        </p:spPr>
        <p:txBody>
          <a:bodyPr wrap="square" rtlCol="0">
            <a:spAutoFit/>
          </a:bodyPr>
          <a:lstStyle/>
          <a:p>
            <a:r>
              <a:rPr lang="en-US" sz="1400" dirty="0" smtClean="0">
                <a:solidFill>
                  <a:schemeClr val="bg1"/>
                </a:solidFill>
              </a:rPr>
              <a:t>Searches can be filtered by Park Code or Category. </a:t>
            </a:r>
            <a:endParaRPr lang="en-US" sz="1400" dirty="0">
              <a:solidFill>
                <a:schemeClr val="bg1"/>
              </a:solidFill>
            </a:endParaRPr>
          </a:p>
        </p:txBody>
      </p:sp>
      <p:cxnSp>
        <p:nvCxnSpPr>
          <p:cNvPr id="8" name="Straight Arrow Connector 7"/>
          <p:cNvCxnSpPr/>
          <p:nvPr/>
        </p:nvCxnSpPr>
        <p:spPr>
          <a:xfrm flipV="1">
            <a:off x="2209800" y="5029200"/>
            <a:ext cx="533400" cy="762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724400" y="5257800"/>
            <a:ext cx="1447800" cy="228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5000">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3.png"/>
          <p:cNvPicPr>
            <a:picLocks noChangeAspect="1"/>
          </p:cNvPicPr>
          <p:nvPr/>
        </p:nvPicPr>
        <p:blipFill>
          <a:blip r:embed="rId2" cstate="print"/>
          <a:stretch>
            <a:fillRect/>
          </a:stretch>
        </p:blipFill>
        <p:spPr>
          <a:xfrm>
            <a:off x="0" y="0"/>
            <a:ext cx="9144000" cy="4572000"/>
          </a:xfrm>
          <a:prstGeom prst="rect">
            <a:avLst/>
          </a:prstGeom>
        </p:spPr>
      </p:pic>
      <p:sp>
        <p:nvSpPr>
          <p:cNvPr id="6" name="TextBox 5"/>
          <p:cNvSpPr txBox="1"/>
          <p:nvPr/>
        </p:nvSpPr>
        <p:spPr>
          <a:xfrm>
            <a:off x="228600" y="76200"/>
            <a:ext cx="8610600" cy="461665"/>
          </a:xfrm>
          <a:prstGeom prst="rect">
            <a:avLst/>
          </a:prstGeom>
          <a:noFill/>
        </p:spPr>
        <p:txBody>
          <a:bodyPr wrap="square" rtlCol="0">
            <a:spAutoFit/>
          </a:bodyPr>
          <a:lstStyle/>
          <a:p>
            <a:r>
              <a:rPr lang="en-US" b="1" dirty="0" smtClean="0">
                <a:solidFill>
                  <a:schemeClr val="bg2">
                    <a:lumMod val="75000"/>
                  </a:schemeClr>
                </a:solidFill>
              </a:rPr>
              <a:t>    </a:t>
            </a:r>
            <a:r>
              <a:rPr lang="en-US" sz="2400" b="1" dirty="0" smtClean="0">
                <a:solidFill>
                  <a:schemeClr val="bg2">
                    <a:lumMod val="50000"/>
                  </a:schemeClr>
                </a:solidFill>
              </a:rPr>
              <a:t>How to add a document using the eFile database…</a:t>
            </a:r>
            <a:endParaRPr lang="en-US" sz="2400" b="1" dirty="0">
              <a:solidFill>
                <a:schemeClr val="bg2">
                  <a:lumMod val="50000"/>
                </a:schemeClr>
              </a:solidFill>
            </a:endParaRPr>
          </a:p>
        </p:txBody>
      </p:sp>
      <p:sp>
        <p:nvSpPr>
          <p:cNvPr id="7" name="Rectangle 6"/>
          <p:cNvSpPr/>
          <p:nvPr/>
        </p:nvSpPr>
        <p:spPr>
          <a:xfrm>
            <a:off x="0" y="4572000"/>
            <a:ext cx="4419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bg1"/>
                </a:solidFill>
                <a:latin typeface="Century Schoolbook" pitchFamily="18" charset="0"/>
              </a:rPr>
              <a:t>Before you start:</a:t>
            </a:r>
          </a:p>
          <a:p>
            <a:endParaRPr lang="en-US" sz="1400" b="1" dirty="0" smtClean="0">
              <a:solidFill>
                <a:schemeClr val="bg1"/>
              </a:solidFill>
              <a:latin typeface="Century Schoolbook" pitchFamily="18" charset="0"/>
            </a:endParaRPr>
          </a:p>
          <a:p>
            <a:pPr>
              <a:buFont typeface="Arial" pitchFamily="34" charset="0"/>
              <a:buChar char="•"/>
            </a:pPr>
            <a:r>
              <a:rPr lang="en-US" sz="1400" b="1" dirty="0" smtClean="0">
                <a:solidFill>
                  <a:schemeClr val="bg1"/>
                </a:solidFill>
                <a:latin typeface="Century Schoolbook" pitchFamily="18" charset="0"/>
              </a:rPr>
              <a:t>Scan Document (Convert if needed)</a:t>
            </a:r>
          </a:p>
          <a:p>
            <a:pPr>
              <a:buFont typeface="Arial" pitchFamily="34" charset="0"/>
              <a:buChar char="•"/>
            </a:pPr>
            <a:endParaRPr lang="en-US" sz="1400" b="1" dirty="0" smtClean="0">
              <a:solidFill>
                <a:schemeClr val="bg1"/>
              </a:solidFill>
              <a:latin typeface="Century Schoolbook" pitchFamily="18" charset="0"/>
            </a:endParaRPr>
          </a:p>
          <a:p>
            <a:pPr>
              <a:buFont typeface="Arial" pitchFamily="34" charset="0"/>
              <a:buChar char="•"/>
            </a:pPr>
            <a:r>
              <a:rPr lang="en-US" sz="1400" b="1" dirty="0" smtClean="0">
                <a:solidFill>
                  <a:schemeClr val="bg1"/>
                </a:solidFill>
                <a:latin typeface="Century Schoolbook" pitchFamily="18" charset="0"/>
              </a:rPr>
              <a:t>Give the file a name on Desktop CPU</a:t>
            </a:r>
          </a:p>
          <a:p>
            <a:endParaRPr lang="en-US" sz="1400" b="1" dirty="0" smtClean="0">
              <a:solidFill>
                <a:schemeClr val="bg1"/>
              </a:solidFill>
              <a:latin typeface="Century Schoolbook" pitchFamily="18" charset="0"/>
            </a:endParaRPr>
          </a:p>
          <a:p>
            <a:pPr>
              <a:buFont typeface="Arial" pitchFamily="34" charset="0"/>
              <a:buChar char="•"/>
            </a:pPr>
            <a:r>
              <a:rPr lang="en-US" sz="1400" b="1" dirty="0" smtClean="0">
                <a:solidFill>
                  <a:schemeClr val="bg1"/>
                </a:solidFill>
                <a:latin typeface="Century Schoolbook" pitchFamily="18" charset="0"/>
              </a:rPr>
              <a:t>Save any other web links related to the document for easy access.</a:t>
            </a:r>
            <a:endParaRPr lang="en-US" sz="1400" b="1" dirty="0">
              <a:solidFill>
                <a:schemeClr val="bg1"/>
              </a:solidFill>
              <a:latin typeface="Century Schoolbook" pitchFamily="18" charset="0"/>
            </a:endParaRPr>
          </a:p>
        </p:txBody>
      </p:sp>
      <p:sp>
        <p:nvSpPr>
          <p:cNvPr id="8" name="Rectangle 7"/>
          <p:cNvSpPr/>
          <p:nvPr/>
        </p:nvSpPr>
        <p:spPr>
          <a:xfrm>
            <a:off x="4419600" y="4572000"/>
            <a:ext cx="4724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bg1"/>
                </a:solidFill>
                <a:latin typeface="Century Schoolbook" pitchFamily="18" charset="0"/>
              </a:rPr>
              <a:t>To Enter/Add:</a:t>
            </a:r>
          </a:p>
          <a:p>
            <a:endParaRPr lang="en-US" sz="1600" b="1" dirty="0" smtClean="0">
              <a:solidFill>
                <a:schemeClr val="bg1"/>
              </a:solidFill>
              <a:latin typeface="Century Schoolbook" pitchFamily="18" charset="0"/>
            </a:endParaRPr>
          </a:p>
          <a:p>
            <a:r>
              <a:rPr lang="en-US" sz="1600" b="1" dirty="0" smtClean="0">
                <a:solidFill>
                  <a:schemeClr val="bg1"/>
                </a:solidFill>
                <a:latin typeface="Century Schoolbook" pitchFamily="18" charset="0"/>
              </a:rPr>
              <a:t> First select the category you want it to go in. Then the sub-category, and Hit </a:t>
            </a:r>
            <a:r>
              <a:rPr lang="en-US" sz="1600" b="1" u="sng" dirty="0" smtClean="0">
                <a:solidFill>
                  <a:schemeClr val="bg1"/>
                </a:solidFill>
                <a:latin typeface="Century Schoolbook" pitchFamily="18" charset="0"/>
              </a:rPr>
              <a:t>Add.</a:t>
            </a:r>
            <a:endParaRPr lang="en-US" sz="1600" b="1" u="sng" dirty="0">
              <a:solidFill>
                <a:schemeClr val="bg1"/>
              </a:solidFill>
              <a:latin typeface="Century Schoolbook" pitchFamily="18" charset="0"/>
            </a:endParaRPr>
          </a:p>
        </p:txBody>
      </p:sp>
    </p:spTree>
  </p:cSld>
  <p:clrMapOvr>
    <a:masterClrMapping/>
  </p:clrMapOvr>
  <p:transition spd="slow" advClick="0" advTm="11000">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527</TotalTime>
  <Words>683</Words>
  <Application>Microsoft Office PowerPoint</Application>
  <PresentationFormat>On-screen Show (4:3)</PresentationFormat>
  <Paragraphs>104</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eFile (Electronic Filing Information Links Environment) </vt:lpstr>
      <vt:lpstr>What is eFile?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eFile (Electronic Filing Information Links Environment) </dc:title>
  <dc:creator>Lenovo User</dc:creator>
  <cp:lastModifiedBy>cahadfield2</cp:lastModifiedBy>
  <cp:revision>64</cp:revision>
  <dcterms:created xsi:type="dcterms:W3CDTF">2013-10-01T14:27:08Z</dcterms:created>
  <dcterms:modified xsi:type="dcterms:W3CDTF">2013-10-08T13:38:03Z</dcterms:modified>
</cp:coreProperties>
</file>