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67" r:id="rId7"/>
    <p:sldId id="283" r:id="rId8"/>
    <p:sldId id="284" r:id="rId9"/>
    <p:sldId id="261" r:id="rId10"/>
    <p:sldId id="265" r:id="rId11"/>
    <p:sldId id="271" r:id="rId12"/>
    <p:sldId id="272" r:id="rId13"/>
    <p:sldId id="273" r:id="rId14"/>
    <p:sldId id="274" r:id="rId15"/>
    <p:sldId id="275" r:id="rId16"/>
    <p:sldId id="270" r:id="rId17"/>
    <p:sldId id="262" r:id="rId18"/>
    <p:sldId id="276" r:id="rId19"/>
    <p:sldId id="277" r:id="rId20"/>
    <p:sldId id="263" r:id="rId21"/>
    <p:sldId id="278" r:id="rId22"/>
    <p:sldId id="280" r:id="rId23"/>
    <p:sldId id="281" r:id="rId24"/>
    <p:sldId id="264" r:id="rId25"/>
    <p:sldId id="282"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B58B6-98B2-43FB-9E1F-E8E892C1A4C9}" v="183" dt="2019-06-14T13:05:15.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267" autoAdjust="0"/>
  </p:normalViewPr>
  <p:slideViewPr>
    <p:cSldViewPr snapToGrid="0">
      <p:cViewPr>
        <p:scale>
          <a:sx n="48" d="100"/>
          <a:sy n="48" d="100"/>
        </p:scale>
        <p:origin x="-153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eves Sánchez-Mateo Jiménez" userId="6ca08176-8d4c-4c96-8fb4-ab965a17adc6" providerId="ADAL" clId="{FB122FB8-4347-4BE2-840C-67BD6DD4D6EC}"/>
    <pc:docChg chg="undo redo custSel addSld delSld modSld sldOrd">
      <pc:chgData name="Nieves Sánchez-Mateo Jiménez" userId="6ca08176-8d4c-4c96-8fb4-ab965a17adc6" providerId="ADAL" clId="{FB122FB8-4347-4BE2-840C-67BD6DD4D6EC}" dt="2019-06-14T13:05:26.642" v="3504" actId="20577"/>
      <pc:docMkLst>
        <pc:docMk/>
      </pc:docMkLst>
      <pc:sldChg chg="modSp add">
        <pc:chgData name="Nieves Sánchez-Mateo Jiménez" userId="6ca08176-8d4c-4c96-8fb4-ab965a17adc6" providerId="ADAL" clId="{FB122FB8-4347-4BE2-840C-67BD6DD4D6EC}" dt="2019-06-14T11:53:07.936" v="2620" actId="113"/>
        <pc:sldMkLst>
          <pc:docMk/>
          <pc:sldMk cId="1012269481" sldId="257"/>
        </pc:sldMkLst>
        <pc:spChg chg="mod">
          <ac:chgData name="Nieves Sánchez-Mateo Jiménez" userId="6ca08176-8d4c-4c96-8fb4-ab965a17adc6" providerId="ADAL" clId="{FB122FB8-4347-4BE2-840C-67BD6DD4D6EC}" dt="2019-06-14T09:30:00.634" v="9" actId="255"/>
          <ac:spMkLst>
            <pc:docMk/>
            <pc:sldMk cId="1012269481" sldId="257"/>
            <ac:spMk id="2" creationId="{DF9CCDE9-6CB5-498C-AE82-7475BFAE03D1}"/>
          </ac:spMkLst>
        </pc:spChg>
        <pc:spChg chg="mod">
          <ac:chgData name="Nieves Sánchez-Mateo Jiménez" userId="6ca08176-8d4c-4c96-8fb4-ab965a17adc6" providerId="ADAL" clId="{FB122FB8-4347-4BE2-840C-67BD6DD4D6EC}" dt="2019-06-14T11:53:04.602" v="2618" actId="27636"/>
          <ac:spMkLst>
            <pc:docMk/>
            <pc:sldMk cId="1012269481" sldId="257"/>
            <ac:spMk id="3" creationId="{5E67B81C-A2EE-462C-BE7E-49E533974294}"/>
          </ac:spMkLst>
        </pc:spChg>
        <pc:spChg chg="mod">
          <ac:chgData name="Nieves Sánchez-Mateo Jiménez" userId="6ca08176-8d4c-4c96-8fb4-ab965a17adc6" providerId="ADAL" clId="{FB122FB8-4347-4BE2-840C-67BD6DD4D6EC}" dt="2019-06-14T11:53:07.936" v="2620" actId="113"/>
          <ac:spMkLst>
            <pc:docMk/>
            <pc:sldMk cId="1012269481" sldId="257"/>
            <ac:spMk id="4" creationId="{EEDAE01E-9088-47B2-B7DE-7423B6FD8414}"/>
          </ac:spMkLst>
        </pc:spChg>
      </pc:sldChg>
      <pc:sldChg chg="modSp add">
        <pc:chgData name="Nieves Sánchez-Mateo Jiménez" userId="6ca08176-8d4c-4c96-8fb4-ab965a17adc6" providerId="ADAL" clId="{FB122FB8-4347-4BE2-840C-67BD6DD4D6EC}" dt="2019-06-14T10:08:16.703" v="1012" actId="6549"/>
        <pc:sldMkLst>
          <pc:docMk/>
          <pc:sldMk cId="999531507" sldId="258"/>
        </pc:sldMkLst>
        <pc:spChg chg="mod">
          <ac:chgData name="Nieves Sánchez-Mateo Jiménez" userId="6ca08176-8d4c-4c96-8fb4-ab965a17adc6" providerId="ADAL" clId="{FB122FB8-4347-4BE2-840C-67BD6DD4D6EC}" dt="2019-06-14T09:30:50.942" v="22" actId="255"/>
          <ac:spMkLst>
            <pc:docMk/>
            <pc:sldMk cId="999531507" sldId="258"/>
            <ac:spMk id="2" creationId="{2ED8076D-19BB-4FEE-AD0F-74C6CA41BCE8}"/>
          </ac:spMkLst>
        </pc:spChg>
        <pc:spChg chg="mod">
          <ac:chgData name="Nieves Sánchez-Mateo Jiménez" userId="6ca08176-8d4c-4c96-8fb4-ab965a17adc6" providerId="ADAL" clId="{FB122FB8-4347-4BE2-840C-67BD6DD4D6EC}" dt="2019-06-14T10:08:16.703" v="1012" actId="6549"/>
          <ac:spMkLst>
            <pc:docMk/>
            <pc:sldMk cId="999531507" sldId="258"/>
            <ac:spMk id="3" creationId="{F21AEAFA-12E8-4AEB-A479-FF645B8718D8}"/>
          </ac:spMkLst>
        </pc:spChg>
        <pc:spChg chg="mod">
          <ac:chgData name="Nieves Sánchez-Mateo Jiménez" userId="6ca08176-8d4c-4c96-8fb4-ab965a17adc6" providerId="ADAL" clId="{FB122FB8-4347-4BE2-840C-67BD6DD4D6EC}" dt="2019-06-14T10:08:16.703" v="1012" actId="6549"/>
          <ac:spMkLst>
            <pc:docMk/>
            <pc:sldMk cId="999531507" sldId="258"/>
            <ac:spMk id="4" creationId="{6E7CF09A-3369-4BDF-8896-64760E2E37AF}"/>
          </ac:spMkLst>
        </pc:spChg>
      </pc:sldChg>
      <pc:sldChg chg="addSp modSp add modNotesTx">
        <pc:chgData name="Nieves Sánchez-Mateo Jiménez" userId="6ca08176-8d4c-4c96-8fb4-ab965a17adc6" providerId="ADAL" clId="{FB122FB8-4347-4BE2-840C-67BD6DD4D6EC}" dt="2019-06-14T10:15:22.145" v="1250" actId="1076"/>
        <pc:sldMkLst>
          <pc:docMk/>
          <pc:sldMk cId="532166213" sldId="259"/>
        </pc:sldMkLst>
        <pc:spChg chg="add mod">
          <ac:chgData name="Nieves Sánchez-Mateo Jiménez" userId="6ca08176-8d4c-4c96-8fb4-ab965a17adc6" providerId="ADAL" clId="{FB122FB8-4347-4BE2-840C-67BD6DD4D6EC}" dt="2019-06-14T09:32:30.831" v="45" actId="1076"/>
          <ac:spMkLst>
            <pc:docMk/>
            <pc:sldMk cId="532166213" sldId="259"/>
            <ac:spMk id="2" creationId="{8C7CB3E5-325A-42DF-8EDE-9AEE200FF920}"/>
          </ac:spMkLst>
        </pc:spChg>
        <pc:spChg chg="add mod">
          <ac:chgData name="Nieves Sánchez-Mateo Jiménez" userId="6ca08176-8d4c-4c96-8fb4-ab965a17adc6" providerId="ADAL" clId="{FB122FB8-4347-4BE2-840C-67BD6DD4D6EC}" dt="2019-06-14T10:15:20.185" v="1249" actId="1076"/>
          <ac:spMkLst>
            <pc:docMk/>
            <pc:sldMk cId="532166213" sldId="259"/>
            <ac:spMk id="5" creationId="{C26E2EA1-77D8-406F-9B3C-FD5E2D4C0C23}"/>
          </ac:spMkLst>
        </pc:spChg>
        <pc:spChg chg="add mod">
          <ac:chgData name="Nieves Sánchez-Mateo Jiménez" userId="6ca08176-8d4c-4c96-8fb4-ab965a17adc6" providerId="ADAL" clId="{FB122FB8-4347-4BE2-840C-67BD6DD4D6EC}" dt="2019-06-14T10:15:22.145" v="1250" actId="1076"/>
          <ac:spMkLst>
            <pc:docMk/>
            <pc:sldMk cId="532166213" sldId="259"/>
            <ac:spMk id="6" creationId="{2F922028-634B-48AA-A3A6-A21F1D0B817B}"/>
          </ac:spMkLst>
        </pc:spChg>
        <pc:picChg chg="add mod">
          <ac:chgData name="Nieves Sánchez-Mateo Jiménez" userId="6ca08176-8d4c-4c96-8fb4-ab965a17adc6" providerId="ADAL" clId="{FB122FB8-4347-4BE2-840C-67BD6DD4D6EC}" dt="2019-06-14T09:38:13.458" v="60" actId="1076"/>
          <ac:picMkLst>
            <pc:docMk/>
            <pc:sldMk cId="532166213" sldId="259"/>
            <ac:picMk id="3" creationId="{9BFF005A-272E-4EF2-8361-FFC9FEE43D9D}"/>
          </ac:picMkLst>
        </pc:picChg>
        <pc:picChg chg="add mod">
          <ac:chgData name="Nieves Sánchez-Mateo Jiménez" userId="6ca08176-8d4c-4c96-8fb4-ab965a17adc6" providerId="ADAL" clId="{FB122FB8-4347-4BE2-840C-67BD6DD4D6EC}" dt="2019-06-14T09:38:11.660" v="59" actId="1076"/>
          <ac:picMkLst>
            <pc:docMk/>
            <pc:sldMk cId="532166213" sldId="259"/>
            <ac:picMk id="4" creationId="{1B933F78-99ED-4D32-8E65-1520EC46C035}"/>
          </ac:picMkLst>
        </pc:picChg>
      </pc:sldChg>
      <pc:sldChg chg="addSp delSp modSp add modNotesTx">
        <pc:chgData name="Nieves Sánchez-Mateo Jiménez" userId="6ca08176-8d4c-4c96-8fb4-ab965a17adc6" providerId="ADAL" clId="{FB122FB8-4347-4BE2-840C-67BD6DD4D6EC}" dt="2019-06-14T10:53:48.137" v="2222" actId="1037"/>
        <pc:sldMkLst>
          <pc:docMk/>
          <pc:sldMk cId="1491322541" sldId="260"/>
        </pc:sldMkLst>
        <pc:spChg chg="add mod">
          <ac:chgData name="Nieves Sánchez-Mateo Jiménez" userId="6ca08176-8d4c-4c96-8fb4-ab965a17adc6" providerId="ADAL" clId="{FB122FB8-4347-4BE2-840C-67BD6DD4D6EC}" dt="2019-06-14T10:53:31.121" v="2215" actId="1076"/>
          <ac:spMkLst>
            <pc:docMk/>
            <pc:sldMk cId="1491322541" sldId="260"/>
            <ac:spMk id="2" creationId="{AE7270A7-E682-4E7E-971A-0C7F44C18101}"/>
          </ac:spMkLst>
        </pc:spChg>
        <pc:spChg chg="add del mod">
          <ac:chgData name="Nieves Sánchez-Mateo Jiménez" userId="6ca08176-8d4c-4c96-8fb4-ab965a17adc6" providerId="ADAL" clId="{FB122FB8-4347-4BE2-840C-67BD6DD4D6EC}" dt="2019-06-14T10:38:49.676" v="1418"/>
          <ac:spMkLst>
            <pc:docMk/>
            <pc:sldMk cId="1491322541" sldId="260"/>
            <ac:spMk id="5" creationId="{2FB013BF-8120-4548-B5AB-36E50D23F55A}"/>
          </ac:spMkLst>
        </pc:spChg>
        <pc:spChg chg="add del mod">
          <ac:chgData name="Nieves Sánchez-Mateo Jiménez" userId="6ca08176-8d4c-4c96-8fb4-ab965a17adc6" providerId="ADAL" clId="{FB122FB8-4347-4BE2-840C-67BD6DD4D6EC}" dt="2019-06-14T10:38:49.665" v="1416"/>
          <ac:spMkLst>
            <pc:docMk/>
            <pc:sldMk cId="1491322541" sldId="260"/>
            <ac:spMk id="6" creationId="{71658ADE-CB31-4398-A5B6-6E3573DAB2F0}"/>
          </ac:spMkLst>
        </pc:spChg>
        <pc:spChg chg="add mod">
          <ac:chgData name="Nieves Sánchez-Mateo Jiménez" userId="6ca08176-8d4c-4c96-8fb4-ab965a17adc6" providerId="ADAL" clId="{FB122FB8-4347-4BE2-840C-67BD6DD4D6EC}" dt="2019-06-14T10:52:34.181" v="2185" actId="12"/>
          <ac:spMkLst>
            <pc:docMk/>
            <pc:sldMk cId="1491322541" sldId="260"/>
            <ac:spMk id="7" creationId="{D53305C0-C427-423C-B33D-E26348BCF40F}"/>
          </ac:spMkLst>
        </pc:spChg>
        <pc:spChg chg="add del">
          <ac:chgData name="Nieves Sánchez-Mateo Jiménez" userId="6ca08176-8d4c-4c96-8fb4-ab965a17adc6" providerId="ADAL" clId="{FB122FB8-4347-4BE2-840C-67BD6DD4D6EC}" dt="2019-06-14T10:39:11.276" v="1426"/>
          <ac:spMkLst>
            <pc:docMk/>
            <pc:sldMk cId="1491322541" sldId="260"/>
            <ac:spMk id="8" creationId="{19977457-B4CC-4CCF-BB68-F05A530ECF04}"/>
          </ac:spMkLst>
        </pc:spChg>
        <pc:spChg chg="add mod">
          <ac:chgData name="Nieves Sánchez-Mateo Jiménez" userId="6ca08176-8d4c-4c96-8fb4-ab965a17adc6" providerId="ADAL" clId="{FB122FB8-4347-4BE2-840C-67BD6DD4D6EC}" dt="2019-06-14T10:53:48.137" v="2222" actId="1037"/>
          <ac:spMkLst>
            <pc:docMk/>
            <pc:sldMk cId="1491322541" sldId="260"/>
            <ac:spMk id="9" creationId="{E0D818C7-CB54-466C-9587-ABA026072DC7}"/>
          </ac:spMkLst>
        </pc:spChg>
        <pc:picChg chg="add mod">
          <ac:chgData name="Nieves Sánchez-Mateo Jiménez" userId="6ca08176-8d4c-4c96-8fb4-ab965a17adc6" providerId="ADAL" clId="{FB122FB8-4347-4BE2-840C-67BD6DD4D6EC}" dt="2019-06-14T10:53:32.144" v="2216" actId="1076"/>
          <ac:picMkLst>
            <pc:docMk/>
            <pc:sldMk cId="1491322541" sldId="260"/>
            <ac:picMk id="3" creationId="{65AB14FD-E951-4827-BC08-87AABAA9C53F}"/>
          </ac:picMkLst>
        </pc:picChg>
        <pc:picChg chg="add mod">
          <ac:chgData name="Nieves Sánchez-Mateo Jiménez" userId="6ca08176-8d4c-4c96-8fb4-ab965a17adc6" providerId="ADAL" clId="{FB122FB8-4347-4BE2-840C-67BD6DD4D6EC}" dt="2019-06-14T10:42:49.054" v="1597" actId="1076"/>
          <ac:picMkLst>
            <pc:docMk/>
            <pc:sldMk cId="1491322541" sldId="260"/>
            <ac:picMk id="4" creationId="{DB365128-1664-4F5D-998D-105AC0BE36D8}"/>
          </ac:picMkLst>
        </pc:picChg>
      </pc:sldChg>
      <pc:sldChg chg="addSp delSp modSp add modNotesTx">
        <pc:chgData name="Nieves Sánchez-Mateo Jiménez" userId="6ca08176-8d4c-4c96-8fb4-ab965a17adc6" providerId="ADAL" clId="{FB122FB8-4347-4BE2-840C-67BD6DD4D6EC}" dt="2019-06-14T12:54:16.902" v="3014" actId="1037"/>
        <pc:sldMkLst>
          <pc:docMk/>
          <pc:sldMk cId="905886510" sldId="261"/>
        </pc:sldMkLst>
        <pc:spChg chg="add mod">
          <ac:chgData name="Nieves Sánchez-Mateo Jiménez" userId="6ca08176-8d4c-4c96-8fb4-ab965a17adc6" providerId="ADAL" clId="{FB122FB8-4347-4BE2-840C-67BD6DD4D6EC}" dt="2019-06-14T12:43:29.685" v="2945" actId="113"/>
          <ac:spMkLst>
            <pc:docMk/>
            <pc:sldMk cId="905886510" sldId="261"/>
            <ac:spMk id="2" creationId="{7DCFC83C-6484-44AD-AD33-3006016A4C1A}"/>
          </ac:spMkLst>
        </pc:spChg>
        <pc:spChg chg="add del mod">
          <ac:chgData name="Nieves Sánchez-Mateo Jiménez" userId="6ca08176-8d4c-4c96-8fb4-ab965a17adc6" providerId="ADAL" clId="{FB122FB8-4347-4BE2-840C-67BD6DD4D6EC}" dt="2019-06-14T11:02:26.023" v="2342"/>
          <ac:spMkLst>
            <pc:docMk/>
            <pc:sldMk cId="905886510" sldId="261"/>
            <ac:spMk id="4" creationId="{BD381CCE-28A7-403C-97BA-D0481FE4C7F3}"/>
          </ac:spMkLst>
        </pc:spChg>
        <pc:picChg chg="add del mod">
          <ac:chgData name="Nieves Sánchez-Mateo Jiménez" userId="6ca08176-8d4c-4c96-8fb4-ab965a17adc6" providerId="ADAL" clId="{FB122FB8-4347-4BE2-840C-67BD6DD4D6EC}" dt="2019-06-14T11:08:53.344" v="2455" actId="478"/>
          <ac:picMkLst>
            <pc:docMk/>
            <pc:sldMk cId="905886510" sldId="261"/>
            <ac:picMk id="3" creationId="{0EA265A3-6888-43B1-9ACF-A9000EF27E10}"/>
          </ac:picMkLst>
        </pc:picChg>
        <pc:picChg chg="add del mod">
          <ac:chgData name="Nieves Sánchez-Mateo Jiménez" userId="6ca08176-8d4c-4c96-8fb4-ab965a17adc6" providerId="ADAL" clId="{FB122FB8-4347-4BE2-840C-67BD6DD4D6EC}" dt="2019-06-14T11:11:51.561" v="2473" actId="478"/>
          <ac:picMkLst>
            <pc:docMk/>
            <pc:sldMk cId="905886510" sldId="261"/>
            <ac:picMk id="5" creationId="{164A2A4B-FCB9-496C-BDCB-7C6421C61250}"/>
          </ac:picMkLst>
        </pc:picChg>
        <pc:picChg chg="add del mod">
          <ac:chgData name="Nieves Sánchez-Mateo Jiménez" userId="6ca08176-8d4c-4c96-8fb4-ab965a17adc6" providerId="ADAL" clId="{FB122FB8-4347-4BE2-840C-67BD6DD4D6EC}" dt="2019-06-14T12:48:41.628" v="2997" actId="478"/>
          <ac:picMkLst>
            <pc:docMk/>
            <pc:sldMk cId="905886510" sldId="261"/>
            <ac:picMk id="6" creationId="{6D539733-6855-4213-93C4-D2DC9231BB80}"/>
          </ac:picMkLst>
        </pc:picChg>
        <pc:picChg chg="add mod">
          <ac:chgData name="Nieves Sánchez-Mateo Jiménez" userId="6ca08176-8d4c-4c96-8fb4-ab965a17adc6" providerId="ADAL" clId="{FB122FB8-4347-4BE2-840C-67BD6DD4D6EC}" dt="2019-06-14T12:54:16.902" v="3014" actId="1037"/>
          <ac:picMkLst>
            <pc:docMk/>
            <pc:sldMk cId="905886510" sldId="261"/>
            <ac:picMk id="7" creationId="{DFE88936-7505-4D88-B794-D665FB9DBAAE}"/>
          </ac:picMkLst>
        </pc:picChg>
        <pc:picChg chg="add del mod">
          <ac:chgData name="Nieves Sánchez-Mateo Jiménez" userId="6ca08176-8d4c-4c96-8fb4-ab965a17adc6" providerId="ADAL" clId="{FB122FB8-4347-4BE2-840C-67BD6DD4D6EC}" dt="2019-06-14T12:54:03.537" v="3004" actId="478"/>
          <ac:picMkLst>
            <pc:docMk/>
            <pc:sldMk cId="905886510" sldId="261"/>
            <ac:picMk id="8" creationId="{725DFF65-8BF1-441D-9C49-63684018DE1B}"/>
          </ac:picMkLst>
        </pc:picChg>
        <pc:picChg chg="add mod">
          <ac:chgData name="Nieves Sánchez-Mateo Jiménez" userId="6ca08176-8d4c-4c96-8fb4-ab965a17adc6" providerId="ADAL" clId="{FB122FB8-4347-4BE2-840C-67BD6DD4D6EC}" dt="2019-06-14T12:54:11.016" v="3007" actId="1076"/>
          <ac:picMkLst>
            <pc:docMk/>
            <pc:sldMk cId="905886510" sldId="261"/>
            <ac:picMk id="9" creationId="{104BF638-CDEC-47A4-8B3D-668FCBCDE321}"/>
          </ac:picMkLst>
        </pc:picChg>
      </pc:sldChg>
      <pc:sldChg chg="addSp add">
        <pc:chgData name="Nieves Sánchez-Mateo Jiménez" userId="6ca08176-8d4c-4c96-8fb4-ab965a17adc6" providerId="ADAL" clId="{FB122FB8-4347-4BE2-840C-67BD6DD4D6EC}" dt="2019-06-14T10:17:09.022" v="1260"/>
        <pc:sldMkLst>
          <pc:docMk/>
          <pc:sldMk cId="1711454513" sldId="262"/>
        </pc:sldMkLst>
        <pc:spChg chg="add">
          <ac:chgData name="Nieves Sánchez-Mateo Jiménez" userId="6ca08176-8d4c-4c96-8fb4-ab965a17adc6" providerId="ADAL" clId="{FB122FB8-4347-4BE2-840C-67BD6DD4D6EC}" dt="2019-06-14T10:17:09.022" v="1260"/>
          <ac:spMkLst>
            <pc:docMk/>
            <pc:sldMk cId="1711454513" sldId="262"/>
            <ac:spMk id="2" creationId="{ED175801-98C1-4391-9D3B-F08A7A6E4D99}"/>
          </ac:spMkLst>
        </pc:spChg>
      </pc:sldChg>
      <pc:sldChg chg="addSp delSp add modNotesTx">
        <pc:chgData name="Nieves Sánchez-Mateo Jiménez" userId="6ca08176-8d4c-4c96-8fb4-ab965a17adc6" providerId="ADAL" clId="{FB122FB8-4347-4BE2-840C-67BD6DD4D6EC}" dt="2019-06-14T12:28:53.436" v="2788"/>
        <pc:sldMkLst>
          <pc:docMk/>
          <pc:sldMk cId="3817685858" sldId="263"/>
        </pc:sldMkLst>
        <pc:spChg chg="add">
          <ac:chgData name="Nieves Sánchez-Mateo Jiménez" userId="6ca08176-8d4c-4c96-8fb4-ab965a17adc6" providerId="ADAL" clId="{FB122FB8-4347-4BE2-840C-67BD6DD4D6EC}" dt="2019-06-14T10:17:47.524" v="1261"/>
          <ac:spMkLst>
            <pc:docMk/>
            <pc:sldMk cId="3817685858" sldId="263"/>
            <ac:spMk id="2" creationId="{C279DEE4-06E6-4ED6-A9DA-CA82B410A9DC}"/>
          </ac:spMkLst>
        </pc:spChg>
        <pc:picChg chg="add">
          <ac:chgData name="Nieves Sánchez-Mateo Jiménez" userId="6ca08176-8d4c-4c96-8fb4-ab965a17adc6" providerId="ADAL" clId="{FB122FB8-4347-4BE2-840C-67BD6DD4D6EC}" dt="2019-06-14T12:28:23.304" v="2786"/>
          <ac:picMkLst>
            <pc:docMk/>
            <pc:sldMk cId="3817685858" sldId="263"/>
            <ac:picMk id="3" creationId="{847D27F2-46DC-4CEE-9D37-50959E4DEFF4}"/>
          </ac:picMkLst>
        </pc:picChg>
        <pc:picChg chg="add del">
          <ac:chgData name="Nieves Sánchez-Mateo Jiménez" userId="6ca08176-8d4c-4c96-8fb4-ab965a17adc6" providerId="ADAL" clId="{FB122FB8-4347-4BE2-840C-67BD6DD4D6EC}" dt="2019-06-14T12:28:53.436" v="2788"/>
          <ac:picMkLst>
            <pc:docMk/>
            <pc:sldMk cId="3817685858" sldId="263"/>
            <ac:picMk id="4" creationId="{28FD57BF-893B-4034-9827-9C6E42EC54E2}"/>
          </ac:picMkLst>
        </pc:picChg>
      </pc:sldChg>
      <pc:sldChg chg="addSp delSp modSp add modNotesTx">
        <pc:chgData name="Nieves Sánchez-Mateo Jiménez" userId="6ca08176-8d4c-4c96-8fb4-ab965a17adc6" providerId="ADAL" clId="{FB122FB8-4347-4BE2-840C-67BD6DD4D6EC}" dt="2019-06-14T13:05:26.642" v="3504" actId="20577"/>
        <pc:sldMkLst>
          <pc:docMk/>
          <pc:sldMk cId="2099165143" sldId="264"/>
        </pc:sldMkLst>
        <pc:spChg chg="add del">
          <ac:chgData name="Nieves Sánchez-Mateo Jiménez" userId="6ca08176-8d4c-4c96-8fb4-ab965a17adc6" providerId="ADAL" clId="{FB122FB8-4347-4BE2-840C-67BD6DD4D6EC}" dt="2019-06-14T10:18:24.059" v="1264" actId="478"/>
          <ac:spMkLst>
            <pc:docMk/>
            <pc:sldMk cId="2099165143" sldId="264"/>
            <ac:spMk id="2" creationId="{539AAD42-22ED-42AF-B84B-F668C4D619DD}"/>
          </ac:spMkLst>
        </pc:spChg>
        <pc:spChg chg="add mod">
          <ac:chgData name="Nieves Sánchez-Mateo Jiménez" userId="6ca08176-8d4c-4c96-8fb4-ab965a17adc6" providerId="ADAL" clId="{FB122FB8-4347-4BE2-840C-67BD6DD4D6EC}" dt="2019-06-14T13:04:09.795" v="3448" actId="1076"/>
          <ac:spMkLst>
            <pc:docMk/>
            <pc:sldMk cId="2099165143" sldId="264"/>
            <ac:spMk id="3" creationId="{ED4C0AF9-F32A-409A-9412-7E0788892720}"/>
          </ac:spMkLst>
        </pc:spChg>
        <pc:spChg chg="add mod">
          <ac:chgData name="Nieves Sánchez-Mateo Jiménez" userId="6ca08176-8d4c-4c96-8fb4-ab965a17adc6" providerId="ADAL" clId="{FB122FB8-4347-4BE2-840C-67BD6DD4D6EC}" dt="2019-06-14T13:05:26.642" v="3504" actId="20577"/>
          <ac:spMkLst>
            <pc:docMk/>
            <pc:sldMk cId="2099165143" sldId="264"/>
            <ac:spMk id="4" creationId="{951D97F5-9387-4995-B274-6DC8DB073ABA}"/>
          </ac:spMkLst>
        </pc:spChg>
        <pc:spChg chg="add del mod">
          <ac:chgData name="Nieves Sánchez-Mateo Jiménez" userId="6ca08176-8d4c-4c96-8fb4-ab965a17adc6" providerId="ADAL" clId="{FB122FB8-4347-4BE2-840C-67BD6DD4D6EC}" dt="2019-06-14T13:04:21.843" v="3452"/>
          <ac:spMkLst>
            <pc:docMk/>
            <pc:sldMk cId="2099165143" sldId="264"/>
            <ac:spMk id="5" creationId="{9193B9D8-0E24-4478-A83D-F6C0DAF1AE1D}"/>
          </ac:spMkLst>
        </pc:spChg>
      </pc:sldChg>
      <pc:sldChg chg="addSp delSp modSp add del">
        <pc:chgData name="Nieves Sánchez-Mateo Jiménez" userId="6ca08176-8d4c-4c96-8fb4-ab965a17adc6" providerId="ADAL" clId="{FB122FB8-4347-4BE2-840C-67BD6DD4D6EC}" dt="2019-06-14T11:42:10.269" v="2552" actId="1076"/>
        <pc:sldMkLst>
          <pc:docMk/>
          <pc:sldMk cId="1991054853" sldId="265"/>
        </pc:sldMkLst>
        <pc:spChg chg="mod">
          <ac:chgData name="Nieves Sánchez-Mateo Jiménez" userId="6ca08176-8d4c-4c96-8fb4-ab965a17adc6" providerId="ADAL" clId="{FB122FB8-4347-4BE2-840C-67BD6DD4D6EC}" dt="2019-06-14T11:40:37.737" v="2547" actId="20577"/>
          <ac:spMkLst>
            <pc:docMk/>
            <pc:sldMk cId="1991054853" sldId="265"/>
            <ac:spMk id="2" creationId="{7DCFC83C-6484-44AD-AD33-3006016A4C1A}"/>
          </ac:spMkLst>
        </pc:spChg>
        <pc:picChg chg="del">
          <ac:chgData name="Nieves Sánchez-Mateo Jiménez" userId="6ca08176-8d4c-4c96-8fb4-ab965a17adc6" providerId="ADAL" clId="{FB122FB8-4347-4BE2-840C-67BD6DD4D6EC}" dt="2019-06-14T11:39:51.929" v="2524" actId="478"/>
          <ac:picMkLst>
            <pc:docMk/>
            <pc:sldMk cId="1991054853" sldId="265"/>
            <ac:picMk id="3" creationId="{0EA265A3-6888-43B1-9ACF-A9000EF27E10}"/>
          </ac:picMkLst>
        </pc:picChg>
        <pc:picChg chg="add del">
          <ac:chgData name="Nieves Sánchez-Mateo Jiménez" userId="6ca08176-8d4c-4c96-8fb4-ab965a17adc6" providerId="ADAL" clId="{FB122FB8-4347-4BE2-840C-67BD6DD4D6EC}" dt="2019-06-14T11:42:05.017" v="2549" actId="478"/>
          <ac:picMkLst>
            <pc:docMk/>
            <pc:sldMk cId="1991054853" sldId="265"/>
            <ac:picMk id="4" creationId="{2964E07F-27D8-43A7-92E4-E7A0BACA06B5}"/>
          </ac:picMkLst>
        </pc:picChg>
        <pc:picChg chg="add mod">
          <ac:chgData name="Nieves Sánchez-Mateo Jiménez" userId="6ca08176-8d4c-4c96-8fb4-ab965a17adc6" providerId="ADAL" clId="{FB122FB8-4347-4BE2-840C-67BD6DD4D6EC}" dt="2019-06-14T11:42:10.269" v="2552" actId="1076"/>
          <ac:picMkLst>
            <pc:docMk/>
            <pc:sldMk cId="1991054853" sldId="265"/>
            <ac:picMk id="5" creationId="{55651E60-54C4-4CF5-91C9-A712FFE0910B}"/>
          </ac:picMkLst>
        </pc:picChg>
      </pc:sldChg>
      <pc:sldChg chg="add del">
        <pc:chgData name="Nieves Sánchez-Mateo Jiménez" userId="6ca08176-8d4c-4c96-8fb4-ab965a17adc6" providerId="ADAL" clId="{FB122FB8-4347-4BE2-840C-67BD6DD4D6EC}" dt="2019-06-14T11:51:06.646" v="2569" actId="2696"/>
        <pc:sldMkLst>
          <pc:docMk/>
          <pc:sldMk cId="3902709077" sldId="266"/>
        </pc:sldMkLst>
      </pc:sldChg>
      <pc:sldChg chg="addSp delSp modSp add ord modNotesTx">
        <pc:chgData name="Nieves Sánchez-Mateo Jiménez" userId="6ca08176-8d4c-4c96-8fb4-ab965a17adc6" providerId="ADAL" clId="{FB122FB8-4347-4BE2-840C-67BD6DD4D6EC}" dt="2019-06-14T12:46:49.134" v="2996" actId="6549"/>
        <pc:sldMkLst>
          <pc:docMk/>
          <pc:sldMk cId="992045097" sldId="267"/>
        </pc:sldMkLst>
        <pc:spChg chg="mod">
          <ac:chgData name="Nieves Sánchez-Mateo Jiménez" userId="6ca08176-8d4c-4c96-8fb4-ab965a17adc6" providerId="ADAL" clId="{FB122FB8-4347-4BE2-840C-67BD6DD4D6EC}" dt="2019-06-14T12:40:20.660" v="2922" actId="6549"/>
          <ac:spMkLst>
            <pc:docMk/>
            <pc:sldMk cId="992045097" sldId="267"/>
            <ac:spMk id="2" creationId="{7DCFC83C-6484-44AD-AD33-3006016A4C1A}"/>
          </ac:spMkLst>
        </pc:spChg>
        <pc:spChg chg="add del mod">
          <ac:chgData name="Nieves Sánchez-Mateo Jiménez" userId="6ca08176-8d4c-4c96-8fb4-ab965a17adc6" providerId="ADAL" clId="{FB122FB8-4347-4BE2-840C-67BD6DD4D6EC}" dt="2019-06-14T12:40:28.959" v="2924"/>
          <ac:spMkLst>
            <pc:docMk/>
            <pc:sldMk cId="992045097" sldId="267"/>
            <ac:spMk id="4" creationId="{394C0C40-BB3C-485B-90F4-0DDCDE29F0B9}"/>
          </ac:spMkLst>
        </pc:spChg>
        <pc:picChg chg="del">
          <ac:chgData name="Nieves Sánchez-Mateo Jiménez" userId="6ca08176-8d4c-4c96-8fb4-ab965a17adc6" providerId="ADAL" clId="{FB122FB8-4347-4BE2-840C-67BD6DD4D6EC}" dt="2019-06-14T12:21:56.743" v="2770" actId="478"/>
          <ac:picMkLst>
            <pc:docMk/>
            <pc:sldMk cId="992045097" sldId="267"/>
            <ac:picMk id="3" creationId="{0EA265A3-6888-43B1-9ACF-A9000EF27E10}"/>
          </ac:picMkLst>
        </pc:picChg>
        <pc:picChg chg="add del mod">
          <ac:chgData name="Nieves Sánchez-Mateo Jiménez" userId="6ca08176-8d4c-4c96-8fb4-ab965a17adc6" providerId="ADAL" clId="{FB122FB8-4347-4BE2-840C-67BD6DD4D6EC}" dt="2019-06-14T12:39:07.805" v="2916" actId="478"/>
          <ac:picMkLst>
            <pc:docMk/>
            <pc:sldMk cId="992045097" sldId="267"/>
            <ac:picMk id="5" creationId="{EDEFBD89-616B-452A-81BA-687DA639B608}"/>
          </ac:picMkLst>
        </pc:picChg>
        <pc:picChg chg="add del mod">
          <ac:chgData name="Nieves Sánchez-Mateo Jiménez" userId="6ca08176-8d4c-4c96-8fb4-ab965a17adc6" providerId="ADAL" clId="{FB122FB8-4347-4BE2-840C-67BD6DD4D6EC}" dt="2019-06-14T12:40:17.222" v="2921" actId="478"/>
          <ac:picMkLst>
            <pc:docMk/>
            <pc:sldMk cId="992045097" sldId="267"/>
            <ac:picMk id="6" creationId="{C88EBC95-4150-41A2-969D-064A964FE139}"/>
          </ac:picMkLst>
        </pc:picChg>
        <pc:picChg chg="add del mod">
          <ac:chgData name="Nieves Sánchez-Mateo Jiménez" userId="6ca08176-8d4c-4c96-8fb4-ab965a17adc6" providerId="ADAL" clId="{FB122FB8-4347-4BE2-840C-67BD6DD4D6EC}" dt="2019-06-14T12:42:22.761" v="2933" actId="478"/>
          <ac:picMkLst>
            <pc:docMk/>
            <pc:sldMk cId="992045097" sldId="267"/>
            <ac:picMk id="7" creationId="{775C9308-2746-42CC-961E-70B3C3939D2B}"/>
          </ac:picMkLst>
        </pc:picChg>
        <pc:picChg chg="add del mod">
          <ac:chgData name="Nieves Sánchez-Mateo Jiménez" userId="6ca08176-8d4c-4c96-8fb4-ab965a17adc6" providerId="ADAL" clId="{FB122FB8-4347-4BE2-840C-67BD6DD4D6EC}" dt="2019-06-14T12:42:27.253" v="2936" actId="478"/>
          <ac:picMkLst>
            <pc:docMk/>
            <pc:sldMk cId="992045097" sldId="267"/>
            <ac:picMk id="8" creationId="{D73AB5C0-6437-45AF-B9DE-BFB7B72C937B}"/>
          </ac:picMkLst>
        </pc:picChg>
        <pc:picChg chg="add mod">
          <ac:chgData name="Nieves Sánchez-Mateo Jiménez" userId="6ca08176-8d4c-4c96-8fb4-ab965a17adc6" providerId="ADAL" clId="{FB122FB8-4347-4BE2-840C-67BD6DD4D6EC}" dt="2019-06-14T12:43:15.922" v="2944" actId="1036"/>
          <ac:picMkLst>
            <pc:docMk/>
            <pc:sldMk cId="992045097" sldId="267"/>
            <ac:picMk id="9" creationId="{D38FD114-6292-42FA-8DEA-B90E2156C1FE}"/>
          </ac:picMkLst>
        </pc:picChg>
        <pc:picChg chg="add del">
          <ac:chgData name="Nieves Sánchez-Mateo Jiménez" userId="6ca08176-8d4c-4c96-8fb4-ab965a17adc6" providerId="ADAL" clId="{FB122FB8-4347-4BE2-840C-67BD6DD4D6EC}" dt="2019-06-14T12:42:22.025" v="2932" actId="478"/>
          <ac:picMkLst>
            <pc:docMk/>
            <pc:sldMk cId="992045097" sldId="267"/>
            <ac:picMk id="10" creationId="{4DFCE516-A472-4E01-811D-11DAF5598A15}"/>
          </ac:picMkLst>
        </pc:picChg>
        <pc:picChg chg="add mod">
          <ac:chgData name="Nieves Sánchez-Mateo Jiménez" userId="6ca08176-8d4c-4c96-8fb4-ab965a17adc6" providerId="ADAL" clId="{FB122FB8-4347-4BE2-840C-67BD6DD4D6EC}" dt="2019-06-14T12:42:32.575" v="2939" actId="1076"/>
          <ac:picMkLst>
            <pc:docMk/>
            <pc:sldMk cId="992045097" sldId="267"/>
            <ac:picMk id="11" creationId="{689D0758-CD10-4062-8634-95DEF9897B9A}"/>
          </ac:picMkLst>
        </pc:picChg>
        <pc:picChg chg="add mod">
          <ac:chgData name="Nieves Sánchez-Mateo Jiménez" userId="6ca08176-8d4c-4c96-8fb4-ab965a17adc6" providerId="ADAL" clId="{FB122FB8-4347-4BE2-840C-67BD6DD4D6EC}" dt="2019-06-14T12:42:54.884" v="2942" actId="1076"/>
          <ac:picMkLst>
            <pc:docMk/>
            <pc:sldMk cId="992045097" sldId="267"/>
            <ac:picMk id="12" creationId="{BF01426F-962E-4710-8E17-15C57CB78B51}"/>
          </ac:picMkLst>
        </pc:picChg>
      </pc:sldChg>
      <pc:sldChg chg="addSp delSp modSp add del">
        <pc:chgData name="Nieves Sánchez-Mateo Jiménez" userId="6ca08176-8d4c-4c96-8fb4-ab965a17adc6" providerId="ADAL" clId="{FB122FB8-4347-4BE2-840C-67BD6DD4D6EC}" dt="2019-06-14T12:54:35.689" v="3015" actId="2696"/>
        <pc:sldMkLst>
          <pc:docMk/>
          <pc:sldMk cId="2101911399" sldId="268"/>
        </pc:sldMkLst>
        <pc:picChg chg="add mod">
          <ac:chgData name="Nieves Sánchez-Mateo Jiménez" userId="6ca08176-8d4c-4c96-8fb4-ab965a17adc6" providerId="ADAL" clId="{FB122FB8-4347-4BE2-840C-67BD6DD4D6EC}" dt="2019-06-14T11:09:57.952" v="2466" actId="1076"/>
          <ac:picMkLst>
            <pc:docMk/>
            <pc:sldMk cId="2101911399" sldId="268"/>
            <ac:picMk id="3" creationId="{BD0BFDC0-2F27-4586-B84B-D56548D9AA71}"/>
          </ac:picMkLst>
        </pc:picChg>
        <pc:picChg chg="del mod">
          <ac:chgData name="Nieves Sánchez-Mateo Jiménez" userId="6ca08176-8d4c-4c96-8fb4-ab965a17adc6" providerId="ADAL" clId="{FB122FB8-4347-4BE2-840C-67BD6DD4D6EC}" dt="2019-06-14T11:09:51.817" v="2463" actId="478"/>
          <ac:picMkLst>
            <pc:docMk/>
            <pc:sldMk cId="2101911399" sldId="268"/>
            <ac:picMk id="5" creationId="{164A2A4B-FCB9-496C-BDCB-7C6421C61250}"/>
          </ac:picMkLst>
        </pc:picChg>
      </pc:sldChg>
      <pc:sldChg chg="add del">
        <pc:chgData name="Nieves Sánchez-Mateo Jiménez" userId="6ca08176-8d4c-4c96-8fb4-ab965a17adc6" providerId="ADAL" clId="{FB122FB8-4347-4BE2-840C-67BD6DD4D6EC}" dt="2019-06-14T12:54:39.861" v="3016" actId="2696"/>
        <pc:sldMkLst>
          <pc:docMk/>
          <pc:sldMk cId="2860281509" sldId="269"/>
        </pc:sldMkLst>
      </pc:sldChg>
      <pc:sldChg chg="add">
        <pc:chgData name="Nieves Sánchez-Mateo Jiménez" userId="6ca08176-8d4c-4c96-8fb4-ab965a17adc6" providerId="ADAL" clId="{FB122FB8-4347-4BE2-840C-67BD6DD4D6EC}" dt="2019-06-14T11:42:01.281" v="2548"/>
        <pc:sldMkLst>
          <pc:docMk/>
          <pc:sldMk cId="1391364328" sldId="270"/>
        </pc:sldMkLst>
      </pc:sldChg>
      <pc:sldChg chg="addSp delSp add">
        <pc:chgData name="Nieves Sánchez-Mateo Jiménez" userId="6ca08176-8d4c-4c96-8fb4-ab965a17adc6" providerId="ADAL" clId="{FB122FB8-4347-4BE2-840C-67BD6DD4D6EC}" dt="2019-06-14T11:43:02.224" v="2556"/>
        <pc:sldMkLst>
          <pc:docMk/>
          <pc:sldMk cId="3438790758" sldId="271"/>
        </pc:sldMkLst>
        <pc:picChg chg="add">
          <ac:chgData name="Nieves Sánchez-Mateo Jiménez" userId="6ca08176-8d4c-4c96-8fb4-ab965a17adc6" providerId="ADAL" clId="{FB122FB8-4347-4BE2-840C-67BD6DD4D6EC}" dt="2019-06-14T11:43:02.224" v="2556"/>
          <ac:picMkLst>
            <pc:docMk/>
            <pc:sldMk cId="3438790758" sldId="271"/>
            <ac:picMk id="3" creationId="{2C0B6D9B-44ED-4F16-9705-EEA0398A8C3C}"/>
          </ac:picMkLst>
        </pc:picChg>
        <pc:picChg chg="del">
          <ac:chgData name="Nieves Sánchez-Mateo Jiménez" userId="6ca08176-8d4c-4c96-8fb4-ab965a17adc6" providerId="ADAL" clId="{FB122FB8-4347-4BE2-840C-67BD6DD4D6EC}" dt="2019-06-14T11:43:01.881" v="2555" actId="478"/>
          <ac:picMkLst>
            <pc:docMk/>
            <pc:sldMk cId="3438790758" sldId="271"/>
            <ac:picMk id="5" creationId="{55651E60-54C4-4CF5-91C9-A712FFE0910B}"/>
          </ac:picMkLst>
        </pc:picChg>
      </pc:sldChg>
      <pc:sldChg chg="addSp delSp add">
        <pc:chgData name="Nieves Sánchez-Mateo Jiménez" userId="6ca08176-8d4c-4c96-8fb4-ab965a17adc6" providerId="ADAL" clId="{FB122FB8-4347-4BE2-840C-67BD6DD4D6EC}" dt="2019-06-14T11:43:35.381" v="2558"/>
        <pc:sldMkLst>
          <pc:docMk/>
          <pc:sldMk cId="3102253943" sldId="272"/>
        </pc:sldMkLst>
        <pc:picChg chg="add">
          <ac:chgData name="Nieves Sánchez-Mateo Jiménez" userId="6ca08176-8d4c-4c96-8fb4-ab965a17adc6" providerId="ADAL" clId="{FB122FB8-4347-4BE2-840C-67BD6DD4D6EC}" dt="2019-06-14T11:43:35.381" v="2558"/>
          <ac:picMkLst>
            <pc:docMk/>
            <pc:sldMk cId="3102253943" sldId="272"/>
            <ac:picMk id="3" creationId="{FF6E6B9F-DA95-41D1-B935-0F16B21F4241}"/>
          </ac:picMkLst>
        </pc:picChg>
        <pc:picChg chg="del">
          <ac:chgData name="Nieves Sánchez-Mateo Jiménez" userId="6ca08176-8d4c-4c96-8fb4-ab965a17adc6" providerId="ADAL" clId="{FB122FB8-4347-4BE2-840C-67BD6DD4D6EC}" dt="2019-06-14T11:43:35.114" v="2557" actId="478"/>
          <ac:picMkLst>
            <pc:docMk/>
            <pc:sldMk cId="3102253943" sldId="272"/>
            <ac:picMk id="5" creationId="{55651E60-54C4-4CF5-91C9-A712FFE0910B}"/>
          </ac:picMkLst>
        </pc:picChg>
      </pc:sldChg>
      <pc:sldChg chg="addSp delSp modSp add del">
        <pc:chgData name="Nieves Sánchez-Mateo Jiménez" userId="6ca08176-8d4c-4c96-8fb4-ab965a17adc6" providerId="ADAL" clId="{FB122FB8-4347-4BE2-840C-67BD6DD4D6EC}" dt="2019-06-14T11:44:18.778" v="2564" actId="2696"/>
        <pc:sldMkLst>
          <pc:docMk/>
          <pc:sldMk cId="2607257083" sldId="273"/>
        </pc:sldMkLst>
        <pc:picChg chg="del">
          <ac:chgData name="Nieves Sánchez-Mateo Jiménez" userId="6ca08176-8d4c-4c96-8fb4-ab965a17adc6" providerId="ADAL" clId="{FB122FB8-4347-4BE2-840C-67BD6DD4D6EC}" dt="2019-06-14T11:44:07.145" v="2560" actId="478"/>
          <ac:picMkLst>
            <pc:docMk/>
            <pc:sldMk cId="2607257083" sldId="273"/>
            <ac:picMk id="3" creationId="{FF6E6B9F-DA95-41D1-B935-0F16B21F4241}"/>
          </ac:picMkLst>
        </pc:picChg>
        <pc:picChg chg="add mod">
          <ac:chgData name="Nieves Sánchez-Mateo Jiménez" userId="6ca08176-8d4c-4c96-8fb4-ab965a17adc6" providerId="ADAL" clId="{FB122FB8-4347-4BE2-840C-67BD6DD4D6EC}" dt="2019-06-14T11:44:09.216" v="2562" actId="1076"/>
          <ac:picMkLst>
            <pc:docMk/>
            <pc:sldMk cId="2607257083" sldId="273"/>
            <ac:picMk id="4" creationId="{B2BB052A-ED62-4BD8-842A-6A12F0A7A503}"/>
          </ac:picMkLst>
        </pc:picChg>
      </pc:sldChg>
      <pc:sldChg chg="addSp delSp add">
        <pc:chgData name="Nieves Sánchez-Mateo Jiménez" userId="6ca08176-8d4c-4c96-8fb4-ab965a17adc6" providerId="ADAL" clId="{FB122FB8-4347-4BE2-840C-67BD6DD4D6EC}" dt="2019-06-14T11:45:26.130" v="2567"/>
        <pc:sldMkLst>
          <pc:docMk/>
          <pc:sldMk cId="808959032" sldId="274"/>
        </pc:sldMkLst>
        <pc:picChg chg="add">
          <ac:chgData name="Nieves Sánchez-Mateo Jiménez" userId="6ca08176-8d4c-4c96-8fb4-ab965a17adc6" providerId="ADAL" clId="{FB122FB8-4347-4BE2-840C-67BD6DD4D6EC}" dt="2019-06-14T11:45:26.130" v="2567"/>
          <ac:picMkLst>
            <pc:docMk/>
            <pc:sldMk cId="808959032" sldId="274"/>
            <ac:picMk id="3" creationId="{DCD25DA9-E4F8-4C87-9B30-FE363380D086}"/>
          </ac:picMkLst>
        </pc:picChg>
        <pc:picChg chg="del">
          <ac:chgData name="Nieves Sánchez-Mateo Jiménez" userId="6ca08176-8d4c-4c96-8fb4-ab965a17adc6" providerId="ADAL" clId="{FB122FB8-4347-4BE2-840C-67BD6DD4D6EC}" dt="2019-06-14T11:45:23.885" v="2566" actId="478"/>
          <ac:picMkLst>
            <pc:docMk/>
            <pc:sldMk cId="808959032" sldId="274"/>
            <ac:picMk id="4" creationId="{B2BB052A-ED62-4BD8-842A-6A12F0A7A503}"/>
          </ac:picMkLst>
        </pc:picChg>
      </pc:sldChg>
      <pc:sldChg chg="add">
        <pc:chgData name="Nieves Sánchez-Mateo Jiménez" userId="6ca08176-8d4c-4c96-8fb4-ab965a17adc6" providerId="ADAL" clId="{FB122FB8-4347-4BE2-840C-67BD6DD4D6EC}" dt="2019-06-14T11:45:29.665" v="2568"/>
        <pc:sldMkLst>
          <pc:docMk/>
          <pc:sldMk cId="3809581733" sldId="275"/>
        </pc:sldMkLst>
      </pc:sldChg>
      <pc:sldChg chg="addSp modSp add">
        <pc:chgData name="Nieves Sánchez-Mateo Jiménez" userId="6ca08176-8d4c-4c96-8fb4-ab965a17adc6" providerId="ADAL" clId="{FB122FB8-4347-4BE2-840C-67BD6DD4D6EC}" dt="2019-06-14T12:36:08.547" v="2883" actId="255"/>
        <pc:sldMkLst>
          <pc:docMk/>
          <pc:sldMk cId="1382530857" sldId="276"/>
        </pc:sldMkLst>
        <pc:spChg chg="mod">
          <ac:chgData name="Nieves Sánchez-Mateo Jiménez" userId="6ca08176-8d4c-4c96-8fb4-ab965a17adc6" providerId="ADAL" clId="{FB122FB8-4347-4BE2-840C-67BD6DD4D6EC}" dt="2019-06-14T12:36:08.547" v="2883" actId="255"/>
          <ac:spMkLst>
            <pc:docMk/>
            <pc:sldMk cId="1382530857" sldId="276"/>
            <ac:spMk id="2" creationId="{ED175801-98C1-4391-9D3B-F08A7A6E4D99}"/>
          </ac:spMkLst>
        </pc:spChg>
        <pc:picChg chg="add mod">
          <ac:chgData name="Nieves Sánchez-Mateo Jiménez" userId="6ca08176-8d4c-4c96-8fb4-ab965a17adc6" providerId="ADAL" clId="{FB122FB8-4347-4BE2-840C-67BD6DD4D6EC}" dt="2019-06-14T12:27:36.535" v="2785" actId="1076"/>
          <ac:picMkLst>
            <pc:docMk/>
            <pc:sldMk cId="1382530857" sldId="276"/>
            <ac:picMk id="3" creationId="{57F3172A-4432-4F72-BE4E-BBF84FD85A81}"/>
          </ac:picMkLst>
        </pc:picChg>
        <pc:picChg chg="add mod">
          <ac:chgData name="Nieves Sánchez-Mateo Jiménez" userId="6ca08176-8d4c-4c96-8fb4-ab965a17adc6" providerId="ADAL" clId="{FB122FB8-4347-4BE2-840C-67BD6DD4D6EC}" dt="2019-06-14T12:27:35.076" v="2784" actId="1076"/>
          <ac:picMkLst>
            <pc:docMk/>
            <pc:sldMk cId="1382530857" sldId="276"/>
            <ac:picMk id="4" creationId="{37553B91-A348-4CC2-880D-917B1A9A1B9C}"/>
          </ac:picMkLst>
        </pc:picChg>
      </pc:sldChg>
      <pc:sldChg chg="addSp modSp add modNotesTx">
        <pc:chgData name="Nieves Sánchez-Mateo Jiménez" userId="6ca08176-8d4c-4c96-8fb4-ab965a17adc6" providerId="ADAL" clId="{FB122FB8-4347-4BE2-840C-67BD6DD4D6EC}" dt="2019-06-14T12:27:24.926" v="2782"/>
        <pc:sldMkLst>
          <pc:docMk/>
          <pc:sldMk cId="245285741" sldId="277"/>
        </pc:sldMkLst>
        <pc:spChg chg="mod">
          <ac:chgData name="Nieves Sánchez-Mateo Jiménez" userId="6ca08176-8d4c-4c96-8fb4-ab965a17adc6" providerId="ADAL" clId="{FB122FB8-4347-4BE2-840C-67BD6DD4D6EC}" dt="2019-06-14T11:56:33.303" v="2665" actId="14100"/>
          <ac:spMkLst>
            <pc:docMk/>
            <pc:sldMk cId="245285741" sldId="277"/>
            <ac:spMk id="2" creationId="{ED175801-98C1-4391-9D3B-F08A7A6E4D99}"/>
          </ac:spMkLst>
        </pc:spChg>
        <pc:picChg chg="add">
          <ac:chgData name="Nieves Sánchez-Mateo Jiménez" userId="6ca08176-8d4c-4c96-8fb4-ab965a17adc6" providerId="ADAL" clId="{FB122FB8-4347-4BE2-840C-67BD6DD4D6EC}" dt="2019-06-14T12:27:24.926" v="2782"/>
          <ac:picMkLst>
            <pc:docMk/>
            <pc:sldMk cId="245285741" sldId="277"/>
            <ac:picMk id="3" creationId="{1C6EC3C2-9622-4A7B-8F56-1D9FA924AB7E}"/>
          </ac:picMkLst>
        </pc:picChg>
      </pc:sldChg>
      <pc:sldChg chg="addSp modSp add modNotesTx">
        <pc:chgData name="Nieves Sánchez-Mateo Jiménez" userId="6ca08176-8d4c-4c96-8fb4-ab965a17adc6" providerId="ADAL" clId="{FB122FB8-4347-4BE2-840C-67BD6DD4D6EC}" dt="2019-06-14T12:36:31.072" v="2888" actId="1076"/>
        <pc:sldMkLst>
          <pc:docMk/>
          <pc:sldMk cId="463432219" sldId="278"/>
        </pc:sldMkLst>
        <pc:spChg chg="mod">
          <ac:chgData name="Nieves Sánchez-Mateo Jiménez" userId="6ca08176-8d4c-4c96-8fb4-ab965a17adc6" providerId="ADAL" clId="{FB122FB8-4347-4BE2-840C-67BD6DD4D6EC}" dt="2019-06-14T12:36:31.072" v="2888" actId="1076"/>
          <ac:spMkLst>
            <pc:docMk/>
            <pc:sldMk cId="463432219" sldId="278"/>
            <ac:spMk id="2" creationId="{C279DEE4-06E6-4ED6-A9DA-CA82B410A9DC}"/>
          </ac:spMkLst>
        </pc:spChg>
        <pc:picChg chg="add mod">
          <ac:chgData name="Nieves Sánchez-Mateo Jiménez" userId="6ca08176-8d4c-4c96-8fb4-ab965a17adc6" providerId="ADAL" clId="{FB122FB8-4347-4BE2-840C-67BD6DD4D6EC}" dt="2019-06-14T12:29:24.690" v="2792" actId="1076"/>
          <ac:picMkLst>
            <pc:docMk/>
            <pc:sldMk cId="463432219" sldId="278"/>
            <ac:picMk id="3" creationId="{41A34444-B25E-40E8-97FA-81A58A713E76}"/>
          </ac:picMkLst>
        </pc:picChg>
        <pc:picChg chg="add mod">
          <ac:chgData name="Nieves Sánchez-Mateo Jiménez" userId="6ca08176-8d4c-4c96-8fb4-ab965a17adc6" providerId="ADAL" clId="{FB122FB8-4347-4BE2-840C-67BD6DD4D6EC}" dt="2019-06-14T12:29:23.457" v="2791" actId="1076"/>
          <ac:picMkLst>
            <pc:docMk/>
            <pc:sldMk cId="463432219" sldId="278"/>
            <ac:picMk id="4" creationId="{A22A9CEA-F183-46EF-B27A-9942F2FFABF5}"/>
          </ac:picMkLst>
        </pc:picChg>
      </pc:sldChg>
      <pc:sldChg chg="modSp add">
        <pc:chgData name="Nieves Sánchez-Mateo Jiménez" userId="6ca08176-8d4c-4c96-8fb4-ab965a17adc6" providerId="ADAL" clId="{FB122FB8-4347-4BE2-840C-67BD6DD4D6EC}" dt="2019-06-14T12:00:36.761" v="2725" actId="20577"/>
        <pc:sldMkLst>
          <pc:docMk/>
          <pc:sldMk cId="59311496" sldId="279"/>
        </pc:sldMkLst>
        <pc:spChg chg="mod">
          <ac:chgData name="Nieves Sánchez-Mateo Jiménez" userId="6ca08176-8d4c-4c96-8fb4-ab965a17adc6" providerId="ADAL" clId="{FB122FB8-4347-4BE2-840C-67BD6DD4D6EC}" dt="2019-06-14T12:00:36.761" v="2725" actId="20577"/>
          <ac:spMkLst>
            <pc:docMk/>
            <pc:sldMk cId="59311496" sldId="279"/>
            <ac:spMk id="2" creationId="{C279DEE4-06E6-4ED6-A9DA-CA82B410A9DC}"/>
          </ac:spMkLst>
        </pc:spChg>
      </pc:sldChg>
      <pc:sldChg chg="addSp modSp add modNotesTx">
        <pc:chgData name="Nieves Sánchez-Mateo Jiménez" userId="6ca08176-8d4c-4c96-8fb4-ab965a17adc6" providerId="ADAL" clId="{FB122FB8-4347-4BE2-840C-67BD6DD4D6EC}" dt="2019-06-14T12:30:11.684" v="2793"/>
        <pc:sldMkLst>
          <pc:docMk/>
          <pc:sldMk cId="857686557" sldId="280"/>
        </pc:sldMkLst>
        <pc:spChg chg="mod">
          <ac:chgData name="Nieves Sánchez-Mateo Jiménez" userId="6ca08176-8d4c-4c96-8fb4-ab965a17adc6" providerId="ADAL" clId="{FB122FB8-4347-4BE2-840C-67BD6DD4D6EC}" dt="2019-06-14T12:01:32.376" v="2733" actId="20577"/>
          <ac:spMkLst>
            <pc:docMk/>
            <pc:sldMk cId="857686557" sldId="280"/>
            <ac:spMk id="2" creationId="{C279DEE4-06E6-4ED6-A9DA-CA82B410A9DC}"/>
          </ac:spMkLst>
        </pc:spChg>
        <pc:picChg chg="add">
          <ac:chgData name="Nieves Sánchez-Mateo Jiménez" userId="6ca08176-8d4c-4c96-8fb4-ab965a17adc6" providerId="ADAL" clId="{FB122FB8-4347-4BE2-840C-67BD6DD4D6EC}" dt="2019-06-14T12:30:11.684" v="2793"/>
          <ac:picMkLst>
            <pc:docMk/>
            <pc:sldMk cId="857686557" sldId="280"/>
            <ac:picMk id="3" creationId="{A4F5C260-08AB-4B86-92B1-F859AE10C006}"/>
          </ac:picMkLst>
        </pc:picChg>
      </pc:sldChg>
      <pc:sldChg chg="addSp delSp modSp add modNotesTx">
        <pc:chgData name="Nieves Sánchez-Mateo Jiménez" userId="6ca08176-8d4c-4c96-8fb4-ab965a17adc6" providerId="ADAL" clId="{FB122FB8-4347-4BE2-840C-67BD6DD4D6EC}" dt="2019-06-14T12:32:45.691" v="2804" actId="1038"/>
        <pc:sldMkLst>
          <pc:docMk/>
          <pc:sldMk cId="1408345616" sldId="281"/>
        </pc:sldMkLst>
        <pc:spChg chg="mod">
          <ac:chgData name="Nieves Sánchez-Mateo Jiménez" userId="6ca08176-8d4c-4c96-8fb4-ab965a17adc6" providerId="ADAL" clId="{FB122FB8-4347-4BE2-840C-67BD6DD4D6EC}" dt="2019-06-14T12:31:12.694" v="2797" actId="1076"/>
          <ac:spMkLst>
            <pc:docMk/>
            <pc:sldMk cId="1408345616" sldId="281"/>
            <ac:spMk id="2" creationId="{C279DEE4-06E6-4ED6-A9DA-CA82B410A9DC}"/>
          </ac:spMkLst>
        </pc:spChg>
        <pc:picChg chg="add del mod">
          <ac:chgData name="Nieves Sánchez-Mateo Jiménez" userId="6ca08176-8d4c-4c96-8fb4-ab965a17adc6" providerId="ADAL" clId="{FB122FB8-4347-4BE2-840C-67BD6DD4D6EC}" dt="2019-06-14T12:32:03.681" v="2799" actId="478"/>
          <ac:picMkLst>
            <pc:docMk/>
            <pc:sldMk cId="1408345616" sldId="281"/>
            <ac:picMk id="3" creationId="{337521BD-0FCC-45C8-9CA3-79295F821D3C}"/>
          </ac:picMkLst>
        </pc:picChg>
        <pc:picChg chg="add mod">
          <ac:chgData name="Nieves Sánchez-Mateo Jiménez" userId="6ca08176-8d4c-4c96-8fb4-ab965a17adc6" providerId="ADAL" clId="{FB122FB8-4347-4BE2-840C-67BD6DD4D6EC}" dt="2019-06-14T12:32:45.691" v="2804" actId="1038"/>
          <ac:picMkLst>
            <pc:docMk/>
            <pc:sldMk cId="1408345616" sldId="281"/>
            <ac:picMk id="4" creationId="{5A3B57F5-F1FB-43DB-A41E-43F6DDBD4068}"/>
          </ac:picMkLst>
        </pc:picChg>
        <pc:picChg chg="add mod">
          <ac:chgData name="Nieves Sánchez-Mateo Jiménez" userId="6ca08176-8d4c-4c96-8fb4-ab965a17adc6" providerId="ADAL" clId="{FB122FB8-4347-4BE2-840C-67BD6DD4D6EC}" dt="2019-06-14T12:32:40.788" v="2803" actId="1076"/>
          <ac:picMkLst>
            <pc:docMk/>
            <pc:sldMk cId="1408345616" sldId="281"/>
            <ac:picMk id="5" creationId="{D0085D5B-1CAB-4247-A42F-0F301F6FFE08}"/>
          </ac:picMkLst>
        </pc:picChg>
      </pc:sldChg>
      <pc:sldChg chg="addSp modSp add ord">
        <pc:chgData name="Nieves Sánchez-Mateo Jiménez" userId="6ca08176-8d4c-4c96-8fb4-ab965a17adc6" providerId="ADAL" clId="{FB122FB8-4347-4BE2-840C-67BD6DD4D6EC}" dt="2019-06-14T13:05:15.607" v="3501"/>
        <pc:sldMkLst>
          <pc:docMk/>
          <pc:sldMk cId="3674847069" sldId="282"/>
        </pc:sldMkLst>
        <pc:spChg chg="mod">
          <ac:chgData name="Nieves Sánchez-Mateo Jiménez" userId="6ca08176-8d4c-4c96-8fb4-ab965a17adc6" providerId="ADAL" clId="{FB122FB8-4347-4BE2-840C-67BD6DD4D6EC}" dt="2019-06-14T13:05:13.323" v="3500" actId="20577"/>
          <ac:spMkLst>
            <pc:docMk/>
            <pc:sldMk cId="3674847069" sldId="282"/>
            <ac:spMk id="2" creationId="{C279DEE4-06E6-4ED6-A9DA-CA82B410A9DC}"/>
          </ac:spMkLst>
        </pc:spChg>
        <pc:spChg chg="add mod">
          <ac:chgData name="Nieves Sánchez-Mateo Jiménez" userId="6ca08176-8d4c-4c96-8fb4-ab965a17adc6" providerId="ADAL" clId="{FB122FB8-4347-4BE2-840C-67BD6DD4D6EC}" dt="2019-06-14T13:05:05.302" v="3490" actId="1076"/>
          <ac:spMkLst>
            <pc:docMk/>
            <pc:sldMk cId="3674847069" sldId="282"/>
            <ac:spMk id="3" creationId="{E04904D2-7FB9-4164-A729-20DEF7CFAB72}"/>
          </ac:spMkLst>
        </pc:spChg>
      </pc:sldChg>
      <pc:sldChg chg="modSp add">
        <pc:chgData name="Nieves Sánchez-Mateo Jiménez" userId="6ca08176-8d4c-4c96-8fb4-ab965a17adc6" providerId="ADAL" clId="{FB122FB8-4347-4BE2-840C-67BD6DD4D6EC}" dt="2019-06-14T12:43:05.358" v="2943" actId="6549"/>
        <pc:sldMkLst>
          <pc:docMk/>
          <pc:sldMk cId="255470147" sldId="283"/>
        </pc:sldMkLst>
        <pc:spChg chg="mod">
          <ac:chgData name="Nieves Sánchez-Mateo Jiménez" userId="6ca08176-8d4c-4c96-8fb4-ab965a17adc6" providerId="ADAL" clId="{FB122FB8-4347-4BE2-840C-67BD6DD4D6EC}" dt="2019-06-14T12:43:05.358" v="2943" actId="6549"/>
          <ac:spMkLst>
            <pc:docMk/>
            <pc:sldMk cId="255470147" sldId="283"/>
            <ac:spMk id="2" creationId="{7DCFC83C-6484-44AD-AD33-3006016A4C1A}"/>
          </ac:spMkLst>
        </pc:spChg>
      </pc:sldChg>
      <pc:sldChg chg="add del">
        <pc:chgData name="Nieves Sánchez-Mateo Jiménez" userId="6ca08176-8d4c-4c96-8fb4-ab965a17adc6" providerId="ADAL" clId="{FB122FB8-4347-4BE2-840C-67BD6DD4D6EC}" dt="2019-06-14T12:06:02.130" v="2752" actId="2696"/>
        <pc:sldMkLst>
          <pc:docMk/>
          <pc:sldMk cId="2286675864" sldId="283"/>
        </pc:sldMkLst>
      </pc:sldChg>
      <pc:sldChg chg="add del">
        <pc:chgData name="Nieves Sánchez-Mateo Jiménez" userId="6ca08176-8d4c-4c96-8fb4-ab965a17adc6" providerId="ADAL" clId="{FB122FB8-4347-4BE2-840C-67BD6DD4D6EC}" dt="2019-06-14T12:06:03.332" v="2753" actId="2696"/>
        <pc:sldMkLst>
          <pc:docMk/>
          <pc:sldMk cId="3068906900" sldId="284"/>
        </pc:sldMkLst>
      </pc:sldChg>
      <pc:sldChg chg="addSp delSp modSp add">
        <pc:chgData name="Nieves Sánchez-Mateo Jiménez" userId="6ca08176-8d4c-4c96-8fb4-ab965a17adc6" providerId="ADAL" clId="{FB122FB8-4347-4BE2-840C-67BD6DD4D6EC}" dt="2019-06-14T12:45:52.726" v="2992" actId="1076"/>
        <pc:sldMkLst>
          <pc:docMk/>
          <pc:sldMk cId="4116732824" sldId="284"/>
        </pc:sldMkLst>
        <pc:spChg chg="mod">
          <ac:chgData name="Nieves Sánchez-Mateo Jiménez" userId="6ca08176-8d4c-4c96-8fb4-ab965a17adc6" providerId="ADAL" clId="{FB122FB8-4347-4BE2-840C-67BD6DD4D6EC}" dt="2019-06-14T12:44:39.079" v="2985" actId="20577"/>
          <ac:spMkLst>
            <pc:docMk/>
            <pc:sldMk cId="4116732824" sldId="284"/>
            <ac:spMk id="2" creationId="{7DCFC83C-6484-44AD-AD33-3006016A4C1A}"/>
          </ac:spMkLst>
        </pc:spChg>
        <pc:spChg chg="del">
          <ac:chgData name="Nieves Sánchez-Mateo Jiménez" userId="6ca08176-8d4c-4c96-8fb4-ab965a17adc6" providerId="ADAL" clId="{FB122FB8-4347-4BE2-840C-67BD6DD4D6EC}" dt="2019-06-14T12:44:24.287" v="2948" actId="478"/>
          <ac:spMkLst>
            <pc:docMk/>
            <pc:sldMk cId="4116732824" sldId="284"/>
            <ac:spMk id="4" creationId="{394C0C40-BB3C-485B-90F4-0DDCDE29F0B9}"/>
          </ac:spMkLst>
        </pc:spChg>
        <pc:picChg chg="add mod">
          <ac:chgData name="Nieves Sánchez-Mateo Jiménez" userId="6ca08176-8d4c-4c96-8fb4-ab965a17adc6" providerId="ADAL" clId="{FB122FB8-4347-4BE2-840C-67BD6DD4D6EC}" dt="2019-06-14T12:44:27.362" v="2950" actId="1076"/>
          <ac:picMkLst>
            <pc:docMk/>
            <pc:sldMk cId="4116732824" sldId="284"/>
            <ac:picMk id="3" creationId="{C39DD0E1-FC2E-4BEC-ADA3-F0D3723860F5}"/>
          </ac:picMkLst>
        </pc:picChg>
        <pc:picChg chg="add del mod">
          <ac:chgData name="Nieves Sánchez-Mateo Jiménez" userId="6ca08176-8d4c-4c96-8fb4-ab965a17adc6" providerId="ADAL" clId="{FB122FB8-4347-4BE2-840C-67BD6DD4D6EC}" dt="2019-06-14T12:45:32.562" v="2988" actId="478"/>
          <ac:picMkLst>
            <pc:docMk/>
            <pc:sldMk cId="4116732824" sldId="284"/>
            <ac:picMk id="5" creationId="{DFC8E672-8E87-457A-807D-E96652EBE320}"/>
          </ac:picMkLst>
        </pc:picChg>
        <pc:picChg chg="del">
          <ac:chgData name="Nieves Sánchez-Mateo Jiménez" userId="6ca08176-8d4c-4c96-8fb4-ab965a17adc6" providerId="ADAL" clId="{FB122FB8-4347-4BE2-840C-67BD6DD4D6EC}" dt="2019-06-14T12:44:21.812" v="2947" actId="478"/>
          <ac:picMkLst>
            <pc:docMk/>
            <pc:sldMk cId="4116732824" sldId="284"/>
            <ac:picMk id="6" creationId="{C88EBC95-4150-41A2-969D-064A964FE139}"/>
          </ac:picMkLst>
        </pc:picChg>
        <pc:picChg chg="add mod">
          <ac:chgData name="Nieves Sánchez-Mateo Jiménez" userId="6ca08176-8d4c-4c96-8fb4-ab965a17adc6" providerId="ADAL" clId="{FB122FB8-4347-4BE2-840C-67BD6DD4D6EC}" dt="2019-06-14T12:45:35.043" v="2990" actId="1076"/>
          <ac:picMkLst>
            <pc:docMk/>
            <pc:sldMk cId="4116732824" sldId="284"/>
            <ac:picMk id="7" creationId="{5A2936E9-0898-4B41-943B-7F071EB3D35C}"/>
          </ac:picMkLst>
        </pc:picChg>
        <pc:picChg chg="add mod">
          <ac:chgData name="Nieves Sánchez-Mateo Jiménez" userId="6ca08176-8d4c-4c96-8fb4-ab965a17adc6" providerId="ADAL" clId="{FB122FB8-4347-4BE2-840C-67BD6DD4D6EC}" dt="2019-06-14T12:45:52.726" v="2992" actId="1076"/>
          <ac:picMkLst>
            <pc:docMk/>
            <pc:sldMk cId="4116732824" sldId="284"/>
            <ac:picMk id="8" creationId="{36A73934-D993-4EDB-BCF3-EA068585A8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D2FA0-2BDF-4C6E-B2EA-CBEA15673A2F}" type="datetimeFigureOut">
              <a:rPr lang="es-ES" smtClean="0"/>
              <a:t>14/06/19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A68BC-4530-4AE6-BEE6-4A3FF7D9AC5E}" type="slidenum">
              <a:rPr lang="es-ES" smtClean="0"/>
              <a:t>‹Nº›</a:t>
            </a:fld>
            <a:endParaRPr lang="es-ES"/>
          </a:p>
        </p:txBody>
      </p:sp>
    </p:spTree>
    <p:extLst>
      <p:ext uri="{BB962C8B-B14F-4D97-AF65-F5344CB8AC3E}">
        <p14:creationId xmlns:p14="http://schemas.microsoft.com/office/powerpoint/2010/main" val="409068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contemplan dos escenarios:</a:t>
            </a:r>
          </a:p>
          <a:p>
            <a:r>
              <a:rPr lang="es-ES" dirty="0"/>
              <a:t>	Estaciones que está alrededor del Parque Retiro</a:t>
            </a:r>
          </a:p>
          <a:p>
            <a:r>
              <a:rPr lang="es-ES" dirty="0"/>
              <a:t>	Estaciones que pertenecen al Distrito Retiro 			</a:t>
            </a:r>
          </a:p>
          <a:p>
            <a:r>
              <a:rPr lang="es-ES" dirty="0"/>
              <a:t>Incluiremos, además un campo </a:t>
            </a:r>
            <a:r>
              <a:rPr lang="es-ES" b="1" dirty="0" err="1"/>
              <a:t>weekend</a:t>
            </a:r>
            <a:r>
              <a:rPr lang="es-ES" dirty="0"/>
              <a:t> que identifique si el día corresponde a Día Laboral (0) o Fin de Semana (1).</a:t>
            </a:r>
          </a:p>
          <a:p>
            <a:r>
              <a:rPr lang="es-ES" dirty="0"/>
              <a:t>Declararemos </a:t>
            </a:r>
            <a:r>
              <a:rPr lang="es-ES" dirty="0" err="1"/>
              <a:t>dataFrames</a:t>
            </a:r>
            <a:r>
              <a:rPr lang="es-ES" dirty="0"/>
              <a:t> auxiliares para disponer de descripciones de ciertas variables categóricas: </a:t>
            </a:r>
            <a:r>
              <a:rPr lang="es-ES" b="1" dirty="0" err="1"/>
              <a:t>user_type</a:t>
            </a:r>
            <a:r>
              <a:rPr lang="es-ES" b="1" dirty="0"/>
              <a:t>, </a:t>
            </a:r>
            <a:r>
              <a:rPr lang="es-ES" b="1" dirty="0" err="1"/>
              <a:t>ageRange</a:t>
            </a:r>
            <a:r>
              <a:rPr lang="es-ES" b="1" dirty="0"/>
              <a:t>, </a:t>
            </a:r>
            <a:r>
              <a:rPr lang="es-ES" b="1" dirty="0" err="1"/>
              <a:t>idplug_station</a:t>
            </a:r>
            <a:r>
              <a:rPr lang="es-ES" b="1" dirty="0"/>
              <a:t>, </a:t>
            </a:r>
            <a:r>
              <a:rPr lang="es-ES" b="1" dirty="0" err="1"/>
              <a:t>idunplug_station</a:t>
            </a:r>
            <a:r>
              <a:rPr lang="es-ES" dirty="0"/>
              <a:t>. La información de las estaciones se ha capturado usando la API </a:t>
            </a:r>
            <a:r>
              <a:rPr lang="es-ES" dirty="0" err="1"/>
              <a:t>BiciMad</a:t>
            </a:r>
            <a:r>
              <a:rPr lang="es-ES" dirty="0"/>
              <a:t> (módulo 3 y 4) y generando un </a:t>
            </a:r>
            <a:r>
              <a:rPr lang="es-ES" b="1" dirty="0"/>
              <a:t>station.csv</a:t>
            </a:r>
            <a:r>
              <a:rPr lang="es-ES" dirty="0"/>
              <a:t> para su carga. Ese fichero contiene el id de la estación, nombre, </a:t>
            </a:r>
            <a:r>
              <a:rPr lang="es-ES" dirty="0" err="1"/>
              <a:t>total_bases</a:t>
            </a:r>
            <a:r>
              <a:rPr lang="es-ES" dirty="0"/>
              <a:t> así como latitud y longitud.</a:t>
            </a:r>
          </a:p>
          <a:p>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4</a:t>
            </a:fld>
            <a:endParaRPr lang="es-ES"/>
          </a:p>
        </p:txBody>
      </p:sp>
    </p:spTree>
    <p:extLst>
      <p:ext uri="{BB962C8B-B14F-4D97-AF65-F5344CB8AC3E}">
        <p14:creationId xmlns:p14="http://schemas.microsoft.com/office/powerpoint/2010/main" val="67810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13</a:t>
            </a:fld>
            <a:endParaRPr lang="es-ES"/>
          </a:p>
        </p:txBody>
      </p:sp>
    </p:spTree>
    <p:extLst>
      <p:ext uri="{BB962C8B-B14F-4D97-AF65-F5344CB8AC3E}">
        <p14:creationId xmlns:p14="http://schemas.microsoft.com/office/powerpoint/2010/main" val="3549201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14</a:t>
            </a:fld>
            <a:endParaRPr lang="es-ES"/>
          </a:p>
        </p:txBody>
      </p:sp>
    </p:spTree>
    <p:extLst>
      <p:ext uri="{BB962C8B-B14F-4D97-AF65-F5344CB8AC3E}">
        <p14:creationId xmlns:p14="http://schemas.microsoft.com/office/powerpoint/2010/main" val="230668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15</a:t>
            </a:fld>
            <a:endParaRPr lang="es-ES"/>
          </a:p>
        </p:txBody>
      </p:sp>
    </p:spTree>
    <p:extLst>
      <p:ext uri="{BB962C8B-B14F-4D97-AF65-F5344CB8AC3E}">
        <p14:creationId xmlns:p14="http://schemas.microsoft.com/office/powerpoint/2010/main" val="282505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16</a:t>
            </a:fld>
            <a:endParaRPr lang="es-ES"/>
          </a:p>
        </p:txBody>
      </p:sp>
    </p:spTree>
    <p:extLst>
      <p:ext uri="{BB962C8B-B14F-4D97-AF65-F5344CB8AC3E}">
        <p14:creationId xmlns:p14="http://schemas.microsoft.com/office/powerpoint/2010/main" val="129434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err="1">
                <a:solidFill>
                  <a:schemeClr val="tx1"/>
                </a:solidFill>
                <a:effectLst/>
                <a:latin typeface="+mn-lt"/>
                <a:ea typeface="+mn-ea"/>
                <a:cs typeface="+mn-cs"/>
              </a:rPr>
              <a:t>KMeans</a:t>
            </a:r>
            <a:endParaRPr lang="es-ES" sz="1200" b="1"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algoritmo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en Python que viene de </a:t>
            </a:r>
            <a:r>
              <a:rPr lang="es-ES" sz="1200" b="0" i="0" kern="1200" dirty="0" err="1">
                <a:solidFill>
                  <a:schemeClr val="tx1"/>
                </a:solidFill>
                <a:effectLst/>
                <a:latin typeface="+mn-lt"/>
                <a:ea typeface="+mn-ea"/>
                <a:cs typeface="+mn-cs"/>
              </a:rPr>
              <a:t>scikit-learn</a:t>
            </a:r>
            <a:r>
              <a:rPr lang="es-ES" sz="1200" b="0" i="0" kern="1200" dirty="0">
                <a:solidFill>
                  <a:schemeClr val="tx1"/>
                </a:solidFill>
                <a:effectLst/>
                <a:latin typeface="+mn-lt"/>
                <a:ea typeface="+mn-ea"/>
                <a:cs typeface="+mn-cs"/>
              </a:rPr>
              <a:t> tiene el principal hándicap que no acepta variables categóricas. Hay mucha literatura de cómo transformar (</a:t>
            </a:r>
            <a:r>
              <a:rPr lang="es-ES" sz="1200" b="0" i="0" kern="1200" dirty="0" err="1">
                <a:solidFill>
                  <a:schemeClr val="tx1"/>
                </a:solidFill>
                <a:effectLst/>
                <a:latin typeface="+mn-lt"/>
                <a:ea typeface="+mn-ea"/>
                <a:cs typeface="+mn-cs"/>
              </a:rPr>
              <a:t>one</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hot</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binary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label</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etc..) categóricas en numéricas pero cualquiera de ellas puede generar problemas al proveer de ordinalidad a dichas variables. Problema que se </a:t>
            </a:r>
            <a:r>
              <a:rPr lang="es-ES" sz="1200" b="0" i="0" kern="1200" dirty="0" err="1">
                <a:solidFill>
                  <a:schemeClr val="tx1"/>
                </a:solidFill>
                <a:effectLst/>
                <a:latin typeface="+mn-lt"/>
                <a:ea typeface="+mn-ea"/>
                <a:cs typeface="+mn-cs"/>
              </a:rPr>
              <a:t>acrecenta</a:t>
            </a:r>
            <a:r>
              <a:rPr lang="es-ES" sz="1200" b="0" i="0" kern="1200" dirty="0">
                <a:solidFill>
                  <a:schemeClr val="tx1"/>
                </a:solidFill>
                <a:effectLst/>
                <a:latin typeface="+mn-lt"/>
                <a:ea typeface="+mn-ea"/>
                <a:cs typeface="+mn-cs"/>
              </a:rPr>
              <a:t> en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ya que utiliza la distancia euclídea para encontrar los centroides.</a:t>
            </a:r>
          </a:p>
          <a:p>
            <a:r>
              <a:rPr lang="es-ES" sz="1200" b="0" i="0" kern="1200" dirty="0">
                <a:solidFill>
                  <a:schemeClr val="tx1"/>
                </a:solidFill>
                <a:effectLst/>
                <a:latin typeface="+mn-lt"/>
                <a:ea typeface="+mn-ea"/>
                <a:cs typeface="+mn-cs"/>
              </a:rPr>
              <a:t>En cualquier caso, se realizará un estudio utilizando éste algoritmo. Lo primero que hay que hacer es escalar las numéricas y convertir a </a:t>
            </a:r>
            <a:r>
              <a:rPr lang="es-ES" sz="1200" b="0" i="0" kern="1200" dirty="0" err="1">
                <a:solidFill>
                  <a:schemeClr val="tx1"/>
                </a:solidFill>
                <a:effectLst/>
                <a:latin typeface="+mn-lt"/>
                <a:ea typeface="+mn-ea"/>
                <a:cs typeface="+mn-cs"/>
              </a:rPr>
              <a:t>númericas</a:t>
            </a:r>
            <a:r>
              <a:rPr lang="es-ES" sz="1200" b="0" i="0" kern="1200" dirty="0">
                <a:solidFill>
                  <a:schemeClr val="tx1"/>
                </a:solidFill>
                <a:effectLst/>
                <a:latin typeface="+mn-lt"/>
                <a:ea typeface="+mn-ea"/>
                <a:cs typeface="+mn-cs"/>
              </a:rPr>
              <a:t> las variables categóricas (usaremos la función </a:t>
            </a:r>
            <a:r>
              <a:rPr lang="es-ES" sz="1200" b="1" i="0" kern="1200" dirty="0" err="1">
                <a:solidFill>
                  <a:schemeClr val="tx1"/>
                </a:solidFill>
                <a:effectLst/>
                <a:latin typeface="+mn-lt"/>
                <a:ea typeface="+mn-ea"/>
                <a:cs typeface="+mn-cs"/>
              </a:rPr>
              <a:t>get_dummies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one</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hot</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Utilizar ésta técnica hace que se creen tantas variables como valores tenga cada variable categórica. En consecuencia, parece acertado ejecutar un PCA.</a:t>
            </a:r>
          </a:p>
          <a:p>
            <a:pPr marL="1200150" lvl="2" indent="-2857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17</a:t>
            </a:fld>
            <a:endParaRPr lang="es-ES"/>
          </a:p>
        </p:txBody>
      </p:sp>
    </p:spTree>
    <p:extLst>
      <p:ext uri="{BB962C8B-B14F-4D97-AF65-F5344CB8AC3E}">
        <p14:creationId xmlns:p14="http://schemas.microsoft.com/office/powerpoint/2010/main" val="1746896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err="1">
                <a:solidFill>
                  <a:schemeClr val="tx1"/>
                </a:solidFill>
                <a:effectLst/>
                <a:latin typeface="+mn-lt"/>
                <a:ea typeface="+mn-ea"/>
                <a:cs typeface="+mn-cs"/>
              </a:rPr>
              <a:t>KMeans</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One</a:t>
            </a:r>
            <a:r>
              <a:rPr lang="es-ES" sz="1200" b="1" i="0" kern="1200" dirty="0">
                <a:solidFill>
                  <a:schemeClr val="tx1"/>
                </a:solidFill>
                <a:effectLst/>
                <a:latin typeface="+mn-lt"/>
                <a:ea typeface="+mn-ea"/>
                <a:cs typeface="+mn-cs"/>
              </a:rPr>
              <a:t> Hot </a:t>
            </a:r>
            <a:r>
              <a:rPr lang="es-ES" sz="1200" b="1" i="0" kern="1200" dirty="0" err="1">
                <a:solidFill>
                  <a:schemeClr val="tx1"/>
                </a:solidFill>
                <a:effectLst/>
                <a:latin typeface="+mn-lt"/>
                <a:ea typeface="+mn-ea"/>
                <a:cs typeface="+mn-cs"/>
              </a:rPr>
              <a:t>Encoding</a:t>
            </a:r>
            <a:endParaRPr lang="es-ES" sz="1200" b="1"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Tras analizar el conjunto de resultados con lo visto anteriormente en el </a:t>
            </a:r>
            <a:r>
              <a:rPr lang="es-ES" sz="1200" b="0" i="0" kern="1200" dirty="0" err="1">
                <a:solidFill>
                  <a:schemeClr val="tx1"/>
                </a:solidFill>
                <a:effectLst/>
                <a:latin typeface="+mn-lt"/>
                <a:ea typeface="+mn-ea"/>
                <a:cs typeface="+mn-cs"/>
              </a:rPr>
              <a:t>analisis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explotario</a:t>
            </a:r>
            <a:r>
              <a:rPr lang="es-ES" sz="1200" b="0" i="0" kern="1200" dirty="0">
                <a:solidFill>
                  <a:schemeClr val="tx1"/>
                </a:solidFill>
                <a:effectLst/>
                <a:latin typeface="+mn-lt"/>
                <a:ea typeface="+mn-ea"/>
                <a:cs typeface="+mn-cs"/>
              </a:rPr>
              <a:t>, se ve reflejado gran parte de las conclusiones. Se denota gran peso de aquellas variables con un porcentaje muy alto en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Según se ha podido ver en 3 de los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parten de una premisa de usuarios con bono anual que salen desde el retiro en días laborables. Les diferencia el rango de edad (41-65, </a:t>
            </a:r>
            <a:r>
              <a:rPr lang="es-ES" sz="1200" b="0" i="0" kern="1200" dirty="0" err="1">
                <a:solidFill>
                  <a:schemeClr val="tx1"/>
                </a:solidFill>
                <a:effectLst/>
                <a:latin typeface="+mn-lt"/>
                <a:ea typeface="+mn-ea"/>
                <a:cs typeface="+mn-cs"/>
              </a:rPr>
              <a:t>unknown</a:t>
            </a:r>
            <a:r>
              <a:rPr lang="es-ES" sz="1200" b="0" i="0" kern="1200" dirty="0">
                <a:solidFill>
                  <a:schemeClr val="tx1"/>
                </a:solidFill>
                <a:effectLst/>
                <a:latin typeface="+mn-lt"/>
                <a:ea typeface="+mn-ea"/>
                <a:cs typeface="+mn-cs"/>
              </a:rPr>
              <a:t>, 27-40) y los rangos horarios donde dos hacen más actividad entre 7-12 y 12-18 y el otro12-18 y 18-23. El cuarto </a:t>
            </a:r>
            <a:r>
              <a:rPr lang="es-ES" sz="1200" b="0" i="0" kern="1200" dirty="0" err="1">
                <a:solidFill>
                  <a:schemeClr val="tx1"/>
                </a:solidFill>
                <a:effectLst/>
                <a:latin typeface="+mn-lt"/>
                <a:ea typeface="+mn-ea"/>
                <a:cs typeface="+mn-cs"/>
              </a:rPr>
              <a:t>cluster</a:t>
            </a:r>
            <a:r>
              <a:rPr lang="es-ES" sz="1200" b="0" i="0" kern="1200" dirty="0">
                <a:solidFill>
                  <a:schemeClr val="tx1"/>
                </a:solidFill>
                <a:effectLst/>
                <a:latin typeface="+mn-lt"/>
                <a:ea typeface="+mn-ea"/>
                <a:cs typeface="+mn-cs"/>
              </a:rPr>
              <a:t> se ve más diferenciado ya que aunque prevalece el tipo de bono y que sale desde el retiro, lo hace en </a:t>
            </a:r>
            <a:r>
              <a:rPr lang="es-ES" sz="1200" b="0" i="0" kern="1200" dirty="0" err="1">
                <a:solidFill>
                  <a:schemeClr val="tx1"/>
                </a:solidFill>
                <a:effectLst/>
                <a:latin typeface="+mn-lt"/>
                <a:ea typeface="+mn-ea"/>
                <a:cs typeface="+mn-cs"/>
              </a:rPr>
              <a:t>dias</a:t>
            </a:r>
            <a:r>
              <a:rPr lang="es-ES" sz="1200" b="0" i="0" kern="1200" dirty="0">
                <a:solidFill>
                  <a:schemeClr val="tx1"/>
                </a:solidFill>
                <a:effectLst/>
                <a:latin typeface="+mn-lt"/>
                <a:ea typeface="+mn-ea"/>
                <a:cs typeface="+mn-cs"/>
              </a:rPr>
              <a:t> laborables y son mayoritariamente usuarios de edad desconocida.</a:t>
            </a:r>
          </a:p>
          <a:p>
            <a:r>
              <a:rPr lang="es-ES" sz="1200" b="0" i="0" kern="1200" dirty="0">
                <a:solidFill>
                  <a:schemeClr val="tx1"/>
                </a:solidFill>
                <a:effectLst/>
                <a:latin typeface="+mn-lt"/>
                <a:ea typeface="+mn-ea"/>
                <a:cs typeface="+mn-cs"/>
              </a:rPr>
              <a:t>Haz doble clic (o pulsa </a:t>
            </a:r>
            <a:r>
              <a:rPr lang="es-ES" sz="1200" b="0" i="0" kern="1200" dirty="0" err="1">
                <a:solidFill>
                  <a:schemeClr val="tx1"/>
                </a:solidFill>
                <a:effectLst/>
                <a:latin typeface="+mn-lt"/>
                <a:ea typeface="+mn-ea"/>
                <a:cs typeface="+mn-cs"/>
              </a:rPr>
              <a:t>Intro</a:t>
            </a:r>
            <a:r>
              <a:rPr lang="es-ES" sz="1200" b="0" i="0" kern="1200" dirty="0">
                <a:solidFill>
                  <a:schemeClr val="tx1"/>
                </a:solidFill>
                <a:effectLst/>
                <a:latin typeface="+mn-lt"/>
                <a:ea typeface="+mn-ea"/>
                <a:cs typeface="+mn-cs"/>
              </a:rPr>
              <a:t>) para editar</a:t>
            </a:r>
          </a:p>
          <a:p>
            <a:r>
              <a:rPr lang="es-ES" sz="1200" b="0" i="0" kern="1200" dirty="0">
                <a:solidFill>
                  <a:schemeClr val="tx1"/>
                </a:solidFill>
                <a:effectLst/>
                <a:latin typeface="+mn-lt"/>
                <a:ea typeface="+mn-ea"/>
                <a:cs typeface="+mn-cs"/>
              </a:rPr>
              <a:t>CÓDIGOTEXTO</a:t>
            </a:r>
          </a:p>
          <a:p>
            <a:r>
              <a:rPr lang="es-ES" dirty="0"/>
              <a:t/>
            </a:r>
            <a:br>
              <a:rPr lang="es-ES" dirty="0"/>
            </a:b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18</a:t>
            </a:fld>
            <a:endParaRPr lang="es-ES"/>
          </a:p>
        </p:txBody>
      </p:sp>
    </p:spTree>
    <p:extLst>
      <p:ext uri="{BB962C8B-B14F-4D97-AF65-F5344CB8AC3E}">
        <p14:creationId xmlns:p14="http://schemas.microsoft.com/office/powerpoint/2010/main" val="2528666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err="1">
                <a:solidFill>
                  <a:schemeClr val="tx1"/>
                </a:solidFill>
                <a:effectLst/>
                <a:latin typeface="+mn-lt"/>
                <a:ea typeface="+mn-ea"/>
                <a:cs typeface="+mn-cs"/>
              </a:rPr>
              <a:t>KMeans</a:t>
            </a:r>
            <a:r>
              <a:rPr lang="es-ES" sz="1200" b="1" i="0" kern="1200" dirty="0">
                <a:solidFill>
                  <a:schemeClr val="tx1"/>
                </a:solidFill>
                <a:effectLst/>
                <a:latin typeface="+mn-lt"/>
                <a:ea typeface="+mn-ea"/>
                <a:cs typeface="+mn-cs"/>
              </a:rPr>
              <a:t> con variables numéricas</a:t>
            </a: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Tal y como se ha podido comprobar gran parte de las variables más descriptoras se han mantenido. Aunque en este caso se parte de una base en la que los cuatro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serian viajes de usuarios con bono anual durante la semana que salen del retiro. En este caso también lo que varia son algo las edades aunque hace mucho foco en los de edad desconocida y los rangos horarios. Tiene similitudes con las agrupaciones que se </a:t>
            </a:r>
            <a:r>
              <a:rPr lang="es-ES" sz="1200" b="0" i="0" kern="1200" dirty="0" err="1">
                <a:solidFill>
                  <a:schemeClr val="tx1"/>
                </a:solidFill>
                <a:effectLst/>
                <a:latin typeface="+mn-lt"/>
                <a:ea typeface="+mn-ea"/>
                <a:cs typeface="+mn-cs"/>
              </a:rPr>
              <a:t>veian</a:t>
            </a:r>
            <a:r>
              <a:rPr lang="es-ES" sz="1200" b="0" i="0" kern="1200" dirty="0">
                <a:solidFill>
                  <a:schemeClr val="tx1"/>
                </a:solidFill>
                <a:effectLst/>
                <a:latin typeface="+mn-lt"/>
                <a:ea typeface="+mn-ea"/>
                <a:cs typeface="+mn-cs"/>
              </a:rPr>
              <a:t> en el </a:t>
            </a:r>
            <a:r>
              <a:rPr lang="es-ES" sz="1200" b="0" i="0" kern="1200" dirty="0" err="1">
                <a:solidFill>
                  <a:schemeClr val="tx1"/>
                </a:solidFill>
                <a:effectLst/>
                <a:latin typeface="+mn-lt"/>
                <a:ea typeface="+mn-ea"/>
                <a:cs typeface="+mn-cs"/>
              </a:rPr>
              <a:t>analisis</a:t>
            </a:r>
            <a:r>
              <a:rPr lang="es-ES" sz="1200" b="0" i="0" kern="1200" dirty="0">
                <a:solidFill>
                  <a:schemeClr val="tx1"/>
                </a:solidFill>
                <a:effectLst/>
                <a:latin typeface="+mn-lt"/>
                <a:ea typeface="+mn-ea"/>
                <a:cs typeface="+mn-cs"/>
              </a:rPr>
              <a:t> exploratorio pero no hay variedad de agrupaciones, ya que se ven todos muy cerca.</a:t>
            </a:r>
          </a:p>
          <a:p>
            <a:r>
              <a:rPr lang="es-ES" sz="1200" b="0" i="0" kern="1200" dirty="0">
                <a:solidFill>
                  <a:schemeClr val="tx1"/>
                </a:solidFill>
                <a:effectLst/>
                <a:latin typeface="+mn-lt"/>
                <a:ea typeface="+mn-ea"/>
                <a:cs typeface="+mn-cs"/>
              </a:rPr>
              <a:t>De modo que este </a:t>
            </a:r>
            <a:r>
              <a:rPr lang="es-ES" sz="1200" b="0" i="0" kern="1200" dirty="0" err="1">
                <a:solidFill>
                  <a:schemeClr val="tx1"/>
                </a:solidFill>
                <a:effectLst/>
                <a:latin typeface="+mn-lt"/>
                <a:ea typeface="+mn-ea"/>
                <a:cs typeface="+mn-cs"/>
              </a:rPr>
              <a:t>metodo</a:t>
            </a:r>
            <a:r>
              <a:rPr lang="es-ES" sz="1200" b="0" i="0" kern="1200" dirty="0">
                <a:solidFill>
                  <a:schemeClr val="tx1"/>
                </a:solidFill>
                <a:effectLst/>
                <a:latin typeface="+mn-lt"/>
                <a:ea typeface="+mn-ea"/>
                <a:cs typeface="+mn-cs"/>
              </a:rPr>
              <a:t> no sería del todo definitivo a la hora de poder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tal y como se ha entendido a lo largo de este estudio. Para seguir concretando se probara con el modelo Gaussian Mixture</a:t>
            </a: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19</a:t>
            </a:fld>
            <a:endParaRPr lang="es-ES"/>
          </a:p>
        </p:txBody>
      </p:sp>
    </p:spTree>
    <p:extLst>
      <p:ext uri="{BB962C8B-B14F-4D97-AF65-F5344CB8AC3E}">
        <p14:creationId xmlns:p14="http://schemas.microsoft.com/office/powerpoint/2010/main" val="1773779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Gaussian Mixture</a:t>
            </a:r>
          </a:p>
          <a:p>
            <a:r>
              <a:rPr lang="es-ES" sz="1200" b="0" i="0" kern="1200" dirty="0">
                <a:solidFill>
                  <a:schemeClr val="tx1"/>
                </a:solidFill>
                <a:effectLst/>
                <a:latin typeface="+mn-lt"/>
                <a:ea typeface="+mn-ea"/>
                <a:cs typeface="+mn-cs"/>
              </a:rPr>
              <a:t>Este </a:t>
            </a:r>
            <a:r>
              <a:rPr lang="es-ES" sz="1200" b="0" i="0" kern="1200" dirty="0" err="1">
                <a:solidFill>
                  <a:schemeClr val="tx1"/>
                </a:solidFill>
                <a:effectLst/>
                <a:latin typeface="+mn-lt"/>
                <a:ea typeface="+mn-ea"/>
                <a:cs typeface="+mn-cs"/>
              </a:rPr>
              <a:t>algorito</a:t>
            </a:r>
            <a:r>
              <a:rPr lang="es-ES" sz="1200" b="0" i="0" kern="1200" dirty="0">
                <a:solidFill>
                  <a:schemeClr val="tx1"/>
                </a:solidFill>
                <a:effectLst/>
                <a:latin typeface="+mn-lt"/>
                <a:ea typeface="+mn-ea"/>
                <a:cs typeface="+mn-cs"/>
              </a:rPr>
              <a:t> tiene la misma </a:t>
            </a:r>
            <a:r>
              <a:rPr lang="es-ES" sz="1200" b="0" i="0" kern="1200" dirty="0" err="1">
                <a:solidFill>
                  <a:schemeClr val="tx1"/>
                </a:solidFill>
                <a:effectLst/>
                <a:latin typeface="+mn-lt"/>
                <a:ea typeface="+mn-ea"/>
                <a:cs typeface="+mn-cs"/>
              </a:rPr>
              <a:t>problematica</a:t>
            </a:r>
            <a:r>
              <a:rPr lang="es-ES" sz="1200" b="0" i="0" kern="1200" dirty="0">
                <a:solidFill>
                  <a:schemeClr val="tx1"/>
                </a:solidFill>
                <a:effectLst/>
                <a:latin typeface="+mn-lt"/>
                <a:ea typeface="+mn-ea"/>
                <a:cs typeface="+mn-cs"/>
              </a:rPr>
              <a:t> que el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con las variables categóricas, </a:t>
            </a:r>
            <a:r>
              <a:rPr lang="es-ES" sz="1200" b="0" i="0" kern="1200" dirty="0" err="1">
                <a:solidFill>
                  <a:schemeClr val="tx1"/>
                </a:solidFill>
                <a:effectLst/>
                <a:latin typeface="+mn-lt"/>
                <a:ea typeface="+mn-ea"/>
                <a:cs typeface="+mn-cs"/>
              </a:rPr>
              <a:t>ademas</a:t>
            </a:r>
            <a:r>
              <a:rPr lang="es-ES" sz="1200" b="0" i="0" kern="1200" dirty="0">
                <a:solidFill>
                  <a:schemeClr val="tx1"/>
                </a:solidFill>
                <a:effectLst/>
                <a:latin typeface="+mn-lt"/>
                <a:ea typeface="+mn-ea"/>
                <a:cs typeface="+mn-cs"/>
              </a:rPr>
              <a:t> de necesitar que tengan una distribución </a:t>
            </a:r>
            <a:r>
              <a:rPr lang="es-ES" sz="1200" b="0" i="0" kern="1200" dirty="0" err="1">
                <a:solidFill>
                  <a:schemeClr val="tx1"/>
                </a:solidFill>
                <a:effectLst/>
                <a:latin typeface="+mn-lt"/>
                <a:ea typeface="+mn-ea"/>
                <a:cs typeface="+mn-cs"/>
              </a:rPr>
              <a:t>gausiana</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Aún </a:t>
            </a:r>
            <a:r>
              <a:rPr lang="es-ES" sz="1200" b="0" i="0" kern="1200" dirty="0" err="1">
                <a:solidFill>
                  <a:schemeClr val="tx1"/>
                </a:solidFill>
                <a:effectLst/>
                <a:latin typeface="+mn-lt"/>
                <a:ea typeface="+mn-ea"/>
                <a:cs typeface="+mn-cs"/>
              </a:rPr>
              <a:t>asi</a:t>
            </a:r>
            <a:r>
              <a:rPr lang="es-ES" sz="1200" b="0" i="0" kern="1200" dirty="0">
                <a:solidFill>
                  <a:schemeClr val="tx1"/>
                </a:solidFill>
                <a:effectLst/>
                <a:latin typeface="+mn-lt"/>
                <a:ea typeface="+mn-ea"/>
                <a:cs typeface="+mn-cs"/>
              </a:rPr>
              <a:t>, se va a disponer a probar los mismos casos que con el modelo anterior para poder hacer comparaciones en las </a:t>
            </a:r>
            <a:r>
              <a:rPr lang="es-ES" sz="1200" b="0" i="0" kern="1200" dirty="0" err="1">
                <a:solidFill>
                  <a:schemeClr val="tx1"/>
                </a:solidFill>
                <a:effectLst/>
                <a:latin typeface="+mn-lt"/>
                <a:ea typeface="+mn-ea"/>
                <a:cs typeface="+mn-cs"/>
              </a:rPr>
              <a:t>coclusiones</a:t>
            </a:r>
            <a:r>
              <a:rPr lang="es-ES" sz="1200" b="0" i="0" kern="1200" dirty="0">
                <a:solidFill>
                  <a:schemeClr val="tx1"/>
                </a:solidFill>
                <a:effectLst/>
                <a:latin typeface="+mn-lt"/>
                <a:ea typeface="+mn-ea"/>
                <a:cs typeface="+mn-cs"/>
              </a:rPr>
              <a:t> de cada uno de los casos.</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20</a:t>
            </a:fld>
            <a:endParaRPr lang="es-ES"/>
          </a:p>
        </p:txBody>
      </p:sp>
    </p:spTree>
    <p:extLst>
      <p:ext uri="{BB962C8B-B14F-4D97-AF65-F5344CB8AC3E}">
        <p14:creationId xmlns:p14="http://schemas.microsoft.com/office/powerpoint/2010/main" val="3499376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mn-lt"/>
                <a:ea typeface="+mn-ea"/>
                <a:cs typeface="+mn-cs"/>
              </a:rPr>
              <a:t>Gaussian Mixture con </a:t>
            </a:r>
            <a:r>
              <a:rPr lang="es-ES" sz="1200" b="1" kern="1200" dirty="0" err="1">
                <a:solidFill>
                  <a:schemeClr val="tx1"/>
                </a:solidFill>
                <a:effectLst/>
                <a:latin typeface="+mn-lt"/>
                <a:ea typeface="+mn-ea"/>
                <a:cs typeface="+mn-cs"/>
              </a:rPr>
              <a:t>One</a:t>
            </a:r>
            <a:r>
              <a:rPr lang="es-ES" sz="1200" b="1" kern="1200" dirty="0">
                <a:solidFill>
                  <a:schemeClr val="tx1"/>
                </a:solidFill>
                <a:effectLst/>
                <a:latin typeface="+mn-lt"/>
                <a:ea typeface="+mn-ea"/>
                <a:cs typeface="+mn-cs"/>
              </a:rPr>
              <a:t> Hot </a:t>
            </a:r>
            <a:r>
              <a:rPr lang="es-ES" sz="1200" b="1" kern="1200" dirty="0" err="1">
                <a:solidFill>
                  <a:schemeClr val="tx1"/>
                </a:solidFill>
                <a:effectLst/>
                <a:latin typeface="+mn-lt"/>
                <a:ea typeface="+mn-ea"/>
                <a:cs typeface="+mn-cs"/>
              </a:rPr>
              <a:t>Encoding</a:t>
            </a:r>
            <a:endParaRPr lang="es-ES" sz="1200" b="1"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Como se puede observar tiene muchas similitudes con el resultado del </a:t>
            </a:r>
            <a:r>
              <a:rPr lang="es-ES" sz="1200" b="0" i="0" kern="1200" dirty="0" err="1">
                <a:solidFill>
                  <a:schemeClr val="tx1"/>
                </a:solidFill>
                <a:effectLst/>
                <a:latin typeface="+mn-lt"/>
                <a:ea typeface="+mn-ea"/>
                <a:cs typeface="+mn-cs"/>
              </a:rPr>
              <a:t>KMeans</a:t>
            </a:r>
            <a:r>
              <a:rPr lang="es-ES" sz="1200" b="0" i="0" kern="1200" dirty="0">
                <a:solidFill>
                  <a:schemeClr val="tx1"/>
                </a:solidFill>
                <a:effectLst/>
                <a:latin typeface="+mn-lt"/>
                <a:ea typeface="+mn-ea"/>
                <a:cs typeface="+mn-cs"/>
              </a:rPr>
              <a:t> con </a:t>
            </a:r>
            <a:r>
              <a:rPr lang="es-ES" sz="1200" b="0" i="0" kern="1200" dirty="0" err="1">
                <a:solidFill>
                  <a:schemeClr val="tx1"/>
                </a:solidFill>
                <a:effectLst/>
                <a:latin typeface="+mn-lt"/>
                <a:ea typeface="+mn-ea"/>
                <a:cs typeface="+mn-cs"/>
              </a:rPr>
              <a:t>One</a:t>
            </a:r>
            <a:r>
              <a:rPr lang="es-ES" sz="1200" b="0" i="0" kern="1200" dirty="0">
                <a:solidFill>
                  <a:schemeClr val="tx1"/>
                </a:solidFill>
                <a:effectLst/>
                <a:latin typeface="+mn-lt"/>
                <a:ea typeface="+mn-ea"/>
                <a:cs typeface="+mn-cs"/>
              </a:rPr>
              <a:t> Hot </a:t>
            </a:r>
            <a:r>
              <a:rPr lang="es-ES" sz="1200" b="0" i="0" kern="1200" dirty="0" err="1">
                <a:solidFill>
                  <a:schemeClr val="tx1"/>
                </a:solidFill>
                <a:effectLst/>
                <a:latin typeface="+mn-lt"/>
                <a:ea typeface="+mn-ea"/>
                <a:cs typeface="+mn-cs"/>
              </a:rPr>
              <a:t>Encoding</a:t>
            </a:r>
            <a:r>
              <a:rPr lang="es-ES" sz="1200" b="0" i="0" kern="1200" dirty="0">
                <a:solidFill>
                  <a:schemeClr val="tx1"/>
                </a:solidFill>
                <a:effectLst/>
                <a:latin typeface="+mn-lt"/>
                <a:ea typeface="+mn-ea"/>
                <a:cs typeface="+mn-cs"/>
              </a:rPr>
              <a:t>. Se ven cuatro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definidos por un mismo </a:t>
            </a:r>
            <a:r>
              <a:rPr lang="es-ES" sz="1200" b="0" i="0" kern="1200" dirty="0" err="1">
                <a:solidFill>
                  <a:schemeClr val="tx1"/>
                </a:solidFill>
                <a:effectLst/>
                <a:latin typeface="+mn-lt"/>
                <a:ea typeface="+mn-ea"/>
                <a:cs typeface="+mn-cs"/>
              </a:rPr>
              <a:t>patros</a:t>
            </a:r>
            <a:r>
              <a:rPr lang="es-ES" sz="1200" b="0" i="0" kern="1200" dirty="0">
                <a:solidFill>
                  <a:schemeClr val="tx1"/>
                </a:solidFill>
                <a:effectLst/>
                <a:latin typeface="+mn-lt"/>
                <a:ea typeface="+mn-ea"/>
                <a:cs typeface="+mn-cs"/>
              </a:rPr>
              <a:t> que luego varía según el rango de edad, muy marcado, y un rango horario. Se ven dos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de usuarios que con bono anual salen del retiro entre las 7-12 y 12-18 con rangos de edad que </a:t>
            </a:r>
            <a:r>
              <a:rPr lang="es-ES" sz="1200" b="0" i="0" kern="1200" dirty="0" err="1">
                <a:solidFill>
                  <a:schemeClr val="tx1"/>
                </a:solidFill>
                <a:effectLst/>
                <a:latin typeface="+mn-lt"/>
                <a:ea typeface="+mn-ea"/>
                <a:cs typeface="+mn-cs"/>
              </a:rPr>
              <a:t>cuadrán</a:t>
            </a:r>
            <a:r>
              <a:rPr lang="es-ES" sz="1200" b="0" i="0" kern="1200" dirty="0">
                <a:solidFill>
                  <a:schemeClr val="tx1"/>
                </a:solidFill>
                <a:effectLst/>
                <a:latin typeface="+mn-lt"/>
                <a:ea typeface="+mn-ea"/>
                <a:cs typeface="+mn-cs"/>
              </a:rPr>
              <a:t> totalmente tanto con anteriores modelos como lo visto en el </a:t>
            </a:r>
            <a:r>
              <a:rPr lang="es-ES" sz="1200" b="0" i="0" kern="1200" dirty="0" err="1">
                <a:solidFill>
                  <a:schemeClr val="tx1"/>
                </a:solidFill>
                <a:effectLst/>
                <a:latin typeface="+mn-lt"/>
                <a:ea typeface="+mn-ea"/>
                <a:cs typeface="+mn-cs"/>
              </a:rPr>
              <a:t>analisis</a:t>
            </a:r>
            <a:r>
              <a:rPr lang="es-ES" sz="1200" b="0" i="0" kern="1200" dirty="0">
                <a:solidFill>
                  <a:schemeClr val="tx1"/>
                </a:solidFill>
                <a:effectLst/>
                <a:latin typeface="+mn-lt"/>
                <a:ea typeface="+mn-ea"/>
                <a:cs typeface="+mn-cs"/>
              </a:rPr>
              <a:t> (27-40 y 41-65).</a:t>
            </a:r>
          </a:p>
          <a:p>
            <a:r>
              <a:rPr lang="es-ES" sz="1200" b="0" i="0" kern="1200" dirty="0">
                <a:solidFill>
                  <a:schemeClr val="tx1"/>
                </a:solidFill>
                <a:effectLst/>
                <a:latin typeface="+mn-lt"/>
                <a:ea typeface="+mn-ea"/>
                <a:cs typeface="+mn-cs"/>
              </a:rPr>
              <a:t>Lo mas diferencial en este caso son los usuarios que salen del retiro el fin de semana con bono anual y con un rango de edad desconocido.</a:t>
            </a:r>
          </a:p>
          <a:p>
            <a:endParaRPr lang="es-ES" sz="1200" b="1"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21</a:t>
            </a:fld>
            <a:endParaRPr lang="es-ES"/>
          </a:p>
        </p:txBody>
      </p:sp>
    </p:spTree>
    <p:extLst>
      <p:ext uri="{BB962C8B-B14F-4D97-AF65-F5344CB8AC3E}">
        <p14:creationId xmlns:p14="http://schemas.microsoft.com/office/powerpoint/2010/main" val="132940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err="1">
                <a:solidFill>
                  <a:schemeClr val="tx1"/>
                </a:solidFill>
                <a:effectLst/>
                <a:latin typeface="+mn-lt"/>
                <a:ea typeface="+mn-ea"/>
                <a:cs typeface="+mn-cs"/>
              </a:rPr>
              <a:t>KModas</a:t>
            </a:r>
            <a:endParaRPr lang="es-ES" sz="1200" b="1"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Tras ver dos modelos, los cuales muchas </a:t>
            </a:r>
            <a:r>
              <a:rPr lang="es-ES" sz="1200" b="0" i="0" kern="1200" dirty="0" err="1">
                <a:solidFill>
                  <a:schemeClr val="tx1"/>
                </a:solidFill>
                <a:effectLst/>
                <a:latin typeface="+mn-lt"/>
                <a:ea typeface="+mn-ea"/>
                <a:cs typeface="+mn-cs"/>
              </a:rPr>
              <a:t>teorias</a:t>
            </a:r>
            <a:r>
              <a:rPr lang="es-ES" sz="1200" b="0" i="0" kern="1200" dirty="0">
                <a:solidFill>
                  <a:schemeClr val="tx1"/>
                </a:solidFill>
                <a:effectLst/>
                <a:latin typeface="+mn-lt"/>
                <a:ea typeface="+mn-ea"/>
                <a:cs typeface="+mn-cs"/>
              </a:rPr>
              <a:t> indican que están más bien preparados para hacer </a:t>
            </a:r>
            <a:r>
              <a:rPr lang="es-ES" sz="1200" b="0" i="0" kern="1200" dirty="0" err="1">
                <a:solidFill>
                  <a:schemeClr val="tx1"/>
                </a:solidFill>
                <a:effectLst/>
                <a:latin typeface="+mn-lt"/>
                <a:ea typeface="+mn-ea"/>
                <a:cs typeface="+mn-cs"/>
              </a:rPr>
              <a:t>cluster</a:t>
            </a:r>
            <a:r>
              <a:rPr lang="es-ES" sz="1200" b="0" i="0" kern="1200" dirty="0">
                <a:solidFill>
                  <a:schemeClr val="tx1"/>
                </a:solidFill>
                <a:effectLst/>
                <a:latin typeface="+mn-lt"/>
                <a:ea typeface="+mn-ea"/>
                <a:cs typeface="+mn-cs"/>
              </a:rPr>
              <a:t> con variables numéricas. Y visto los resultados, se quiere contrastar con un modelo que sigue el mismo </a:t>
            </a:r>
            <a:r>
              <a:rPr lang="es-ES" sz="1200" b="0" i="0" kern="1200" dirty="0" err="1">
                <a:solidFill>
                  <a:schemeClr val="tx1"/>
                </a:solidFill>
                <a:effectLst/>
                <a:latin typeface="+mn-lt"/>
                <a:ea typeface="+mn-ea"/>
                <a:cs typeface="+mn-cs"/>
              </a:rPr>
              <a:t>patron</a:t>
            </a:r>
            <a:r>
              <a:rPr lang="es-ES" sz="1200" b="0" i="0" kern="1200" dirty="0">
                <a:solidFill>
                  <a:schemeClr val="tx1"/>
                </a:solidFill>
                <a:effectLst/>
                <a:latin typeface="+mn-lt"/>
                <a:ea typeface="+mn-ea"/>
                <a:cs typeface="+mn-cs"/>
              </a:rPr>
              <a:t> pero si esta preparado para entender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Este modelo define los grupos en función del número de categorías coincidentes entre los puntos de datos.</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El resultado del modelo confirma los resultados que se han obtenido en las pruebas anteriores. Denotan cuatro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bastante cercanos entre si con un </a:t>
            </a:r>
            <a:r>
              <a:rPr lang="es-ES" sz="1200" b="0" i="0" kern="1200" dirty="0" err="1">
                <a:solidFill>
                  <a:schemeClr val="tx1"/>
                </a:solidFill>
                <a:effectLst/>
                <a:latin typeface="+mn-lt"/>
                <a:ea typeface="+mn-ea"/>
                <a:cs typeface="+mn-cs"/>
              </a:rPr>
              <a:t>patron</a:t>
            </a:r>
            <a:r>
              <a:rPr lang="es-ES" sz="1200" b="0" i="0" kern="1200" dirty="0">
                <a:solidFill>
                  <a:schemeClr val="tx1"/>
                </a:solidFill>
                <a:effectLst/>
                <a:latin typeface="+mn-lt"/>
                <a:ea typeface="+mn-ea"/>
                <a:cs typeface="+mn-cs"/>
              </a:rPr>
              <a:t> definido por bono anual y salida desde el retiro. Donde en este caso si pierde algo de fuerza la variable de </a:t>
            </a:r>
            <a:r>
              <a:rPr lang="es-ES" sz="1200" b="0" i="0" kern="1200" dirty="0" err="1">
                <a:solidFill>
                  <a:schemeClr val="tx1"/>
                </a:solidFill>
                <a:effectLst/>
                <a:latin typeface="+mn-lt"/>
                <a:ea typeface="+mn-ea"/>
                <a:cs typeface="+mn-cs"/>
              </a:rPr>
              <a:t>dia</a:t>
            </a:r>
            <a:r>
              <a:rPr lang="es-ES" sz="1200" b="0" i="0" kern="1200" dirty="0">
                <a:solidFill>
                  <a:schemeClr val="tx1"/>
                </a:solidFill>
                <a:effectLst/>
                <a:latin typeface="+mn-lt"/>
                <a:ea typeface="+mn-ea"/>
                <a:cs typeface="+mn-cs"/>
              </a:rPr>
              <a:t> laboral aunque sigue siendo muy fuerte y dando como resultado 3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en </a:t>
            </a:r>
            <a:r>
              <a:rPr lang="es-ES" sz="1200" b="0" i="0" kern="1200" dirty="0" err="1">
                <a:solidFill>
                  <a:schemeClr val="tx1"/>
                </a:solidFill>
                <a:effectLst/>
                <a:latin typeface="+mn-lt"/>
                <a:ea typeface="+mn-ea"/>
                <a:cs typeface="+mn-cs"/>
              </a:rPr>
              <a:t>dia</a:t>
            </a:r>
            <a:r>
              <a:rPr lang="es-ES" sz="1200" b="0" i="0" kern="1200" dirty="0">
                <a:solidFill>
                  <a:schemeClr val="tx1"/>
                </a:solidFill>
                <a:effectLst/>
                <a:latin typeface="+mn-lt"/>
                <a:ea typeface="+mn-ea"/>
                <a:cs typeface="+mn-cs"/>
              </a:rPr>
              <a:t> laborable y tan solo uno en fin de semana. En este caso toman un peso fuerte y decisivo los rangos horarios de 12-18 y 18-23. En cuanto al rango de edad la gran </a:t>
            </a:r>
            <a:r>
              <a:rPr lang="es-ES" sz="1200" b="0" i="0" kern="1200" dirty="0" err="1">
                <a:solidFill>
                  <a:schemeClr val="tx1"/>
                </a:solidFill>
                <a:effectLst/>
                <a:latin typeface="+mn-lt"/>
                <a:ea typeface="+mn-ea"/>
                <a:cs typeface="+mn-cs"/>
              </a:rPr>
              <a:t>mayoria</a:t>
            </a:r>
            <a:r>
              <a:rPr lang="es-ES" sz="1200" b="0" i="0" kern="1200" dirty="0">
                <a:solidFill>
                  <a:schemeClr val="tx1"/>
                </a:solidFill>
                <a:effectLst/>
                <a:latin typeface="+mn-lt"/>
                <a:ea typeface="+mn-ea"/>
                <a:cs typeface="+mn-cs"/>
              </a:rPr>
              <a:t> se </a:t>
            </a:r>
            <a:r>
              <a:rPr lang="es-ES" sz="1200" b="0" i="0" kern="1200" dirty="0" err="1">
                <a:solidFill>
                  <a:schemeClr val="tx1"/>
                </a:solidFill>
                <a:effectLst/>
                <a:latin typeface="+mn-lt"/>
                <a:ea typeface="+mn-ea"/>
                <a:cs typeface="+mn-cs"/>
              </a:rPr>
              <a:t>situan</a:t>
            </a:r>
            <a:r>
              <a:rPr lang="es-ES" sz="1200" b="0" i="0" kern="1200" dirty="0">
                <a:solidFill>
                  <a:schemeClr val="tx1"/>
                </a:solidFill>
                <a:effectLst/>
                <a:latin typeface="+mn-lt"/>
                <a:ea typeface="+mn-ea"/>
                <a:cs typeface="+mn-cs"/>
              </a:rPr>
              <a:t> en rango desconocido y tan solo uno señala 27-40 como edad descriptora con gran peso.</a:t>
            </a:r>
          </a:p>
          <a:p>
            <a:r>
              <a:rPr lang="es-ES" sz="1200" b="0" i="0" kern="1200" dirty="0">
                <a:solidFill>
                  <a:schemeClr val="tx1"/>
                </a:solidFill>
                <a:effectLst/>
                <a:latin typeface="+mn-lt"/>
                <a:ea typeface="+mn-ea"/>
                <a:cs typeface="+mn-cs"/>
              </a:rPr>
              <a:t>Por lo tanto es sencillo decir que sigue la misma </a:t>
            </a:r>
            <a:r>
              <a:rPr lang="es-ES" sz="1200" b="0" i="0" kern="1200" dirty="0" err="1">
                <a:solidFill>
                  <a:schemeClr val="tx1"/>
                </a:solidFill>
                <a:effectLst/>
                <a:latin typeface="+mn-lt"/>
                <a:ea typeface="+mn-ea"/>
                <a:cs typeface="+mn-cs"/>
              </a:rPr>
              <a:t>linea</a:t>
            </a:r>
            <a:r>
              <a:rPr lang="es-ES" sz="1200" b="0" i="0" kern="1200" dirty="0">
                <a:solidFill>
                  <a:schemeClr val="tx1"/>
                </a:solidFill>
                <a:effectLst/>
                <a:latin typeface="+mn-lt"/>
                <a:ea typeface="+mn-ea"/>
                <a:cs typeface="+mn-cs"/>
              </a:rPr>
              <a:t> descriptora que los anteriores modelos aún y este estar preparado para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y en los otros ser más discutible.</a:t>
            </a:r>
          </a:p>
          <a:p>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22</a:t>
            </a:fld>
            <a:endParaRPr lang="es-ES"/>
          </a:p>
        </p:txBody>
      </p:sp>
    </p:spTree>
    <p:extLst>
      <p:ext uri="{BB962C8B-B14F-4D97-AF65-F5344CB8AC3E}">
        <p14:creationId xmlns:p14="http://schemas.microsoft.com/office/powerpoint/2010/main" val="405531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Histograma Total </a:t>
            </a:r>
            <a:r>
              <a:rPr lang="es-ES" sz="1200" b="0" i="0" kern="1200" dirty="0" err="1">
                <a:solidFill>
                  <a:schemeClr val="tx1"/>
                </a:solidFill>
                <a:effectLst/>
                <a:latin typeface="+mn-lt"/>
                <a:ea typeface="+mn-ea"/>
                <a:cs typeface="+mn-cs"/>
              </a:rPr>
              <a:t>Trips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by</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User_Trips</a:t>
            </a:r>
            <a:r>
              <a:rPr lang="es-ES" sz="1200" b="0" i="0" kern="1200" dirty="0">
                <a:solidFill>
                  <a:schemeClr val="tx1"/>
                </a:solidFill>
                <a:effectLst/>
                <a:latin typeface="+mn-lt"/>
                <a:ea typeface="+mn-ea"/>
                <a:cs typeface="+mn-cs"/>
              </a:rPr>
              <a:t> :</a:t>
            </a:r>
          </a:p>
          <a:p>
            <a:r>
              <a:rPr lang="es-ES" sz="1200" b="0" i="0" kern="1200" dirty="0">
                <a:solidFill>
                  <a:schemeClr val="tx1"/>
                </a:solidFill>
                <a:effectLst/>
                <a:latin typeface="+mn-lt"/>
                <a:ea typeface="+mn-ea"/>
                <a:cs typeface="+mn-cs"/>
              </a:rPr>
              <a:t>-   Predomina el tipo Anual frente al resto y junto con Ocasional hay 1,2,3 viajes, pero su mayoría predomina 1 viaje (10700 </a:t>
            </a:r>
            <a:r>
              <a:rPr lang="es-ES" sz="1200" b="0" i="0" kern="1200" dirty="0" err="1">
                <a:solidFill>
                  <a:schemeClr val="tx1"/>
                </a:solidFill>
                <a:effectLst/>
                <a:latin typeface="+mn-lt"/>
                <a:ea typeface="+mn-ea"/>
                <a:cs typeface="+mn-cs"/>
              </a:rPr>
              <a:t>users</a:t>
            </a:r>
            <a:r>
              <a:rPr lang="es-ES" sz="1200" b="0" i="0" kern="1200" dirty="0">
                <a:solidFill>
                  <a:schemeClr val="tx1"/>
                </a:solidFill>
                <a:effectLst/>
                <a:latin typeface="+mn-lt"/>
                <a:ea typeface="+mn-ea"/>
                <a:cs typeface="+mn-cs"/>
              </a:rPr>
              <a:t>)</a:t>
            </a:r>
          </a:p>
          <a:p>
            <a:pPr marL="171450" indent="-171450">
              <a:buFontTx/>
              <a:buChar char="-"/>
            </a:pPr>
            <a:r>
              <a:rPr lang="es-ES" sz="1200" b="0" i="0" kern="1200" dirty="0">
                <a:solidFill>
                  <a:schemeClr val="tx1"/>
                </a:solidFill>
                <a:effectLst/>
                <a:latin typeface="+mn-lt"/>
                <a:ea typeface="+mn-ea"/>
                <a:cs typeface="+mn-cs"/>
              </a:rPr>
              <a:t>En tipo Empresa hay hasta 14 grupos de viajes predomina 1 viaje, y rango de 2 a 10 viajes por usuario</a:t>
            </a:r>
          </a:p>
          <a:p>
            <a:pPr marL="171450" indent="-171450">
              <a:buFontTx/>
              <a:buChar char="-"/>
            </a:pP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Con los siguientes gráficos de tartas puede entenderse como un gran desconocimiento del dato de rango de edad del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45% de </a:t>
            </a:r>
            <a:r>
              <a:rPr lang="es-ES" sz="1200" b="0" i="0" kern="1200" dirty="0" err="1">
                <a:solidFill>
                  <a:schemeClr val="tx1"/>
                </a:solidFill>
                <a:effectLst/>
                <a:latin typeface="+mn-lt"/>
                <a:ea typeface="+mn-ea"/>
                <a:cs typeface="+mn-cs"/>
              </a:rPr>
              <a:t>Unknown</a:t>
            </a:r>
            <a:r>
              <a:rPr lang="es-ES" sz="1200" b="0" i="0" kern="1200" dirty="0">
                <a:solidFill>
                  <a:schemeClr val="tx1"/>
                </a:solidFill>
                <a:effectLst/>
                <a:latin typeface="+mn-lt"/>
                <a:ea typeface="+mn-ea"/>
                <a:cs typeface="+mn-cs"/>
              </a:rPr>
              <a:t>, que puede llegar a afectar a la hora de </a:t>
            </a:r>
            <a:r>
              <a:rPr lang="es-ES" sz="1200" b="0" i="0" kern="1200" dirty="0" err="1">
                <a:solidFill>
                  <a:schemeClr val="tx1"/>
                </a:solidFill>
                <a:effectLst/>
                <a:latin typeface="+mn-lt"/>
                <a:ea typeface="+mn-ea"/>
                <a:cs typeface="+mn-cs"/>
              </a:rPr>
              <a:t>clusterizar</a:t>
            </a:r>
            <a:r>
              <a:rPr lang="es-ES" sz="1200" b="0" i="0" kern="1200" dirty="0">
                <a:solidFill>
                  <a:schemeClr val="tx1"/>
                </a:solidFill>
                <a:effectLst/>
                <a:latin typeface="+mn-lt"/>
                <a:ea typeface="+mn-ea"/>
                <a:cs typeface="+mn-cs"/>
              </a:rPr>
              <a:t>. Además se ve como grupos que mayor uso hacen de </a:t>
            </a:r>
            <a:r>
              <a:rPr lang="es-ES" sz="1200" b="0" i="0" kern="1200" dirty="0" err="1">
                <a:solidFill>
                  <a:schemeClr val="tx1"/>
                </a:solidFill>
                <a:effectLst/>
                <a:latin typeface="+mn-lt"/>
                <a:ea typeface="+mn-ea"/>
                <a:cs typeface="+mn-cs"/>
              </a:rPr>
              <a:t>Bicimad</a:t>
            </a:r>
            <a:r>
              <a:rPr lang="es-ES" sz="1200" b="0" i="0" kern="1200" dirty="0">
                <a:solidFill>
                  <a:schemeClr val="tx1"/>
                </a:solidFill>
                <a:effectLst/>
                <a:latin typeface="+mn-lt"/>
                <a:ea typeface="+mn-ea"/>
                <a:cs typeface="+mn-cs"/>
              </a:rPr>
              <a:t> los que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entre 27-40 como principales y secundarios 41-65. El resto de rangos se ve un uso menor del servicio.</a:t>
            </a:r>
          </a:p>
          <a:p>
            <a:r>
              <a:rPr lang="es-ES" sz="1200" b="0" i="0" kern="1200" dirty="0">
                <a:solidFill>
                  <a:schemeClr val="tx1"/>
                </a:solidFill>
                <a:effectLst/>
                <a:latin typeface="+mn-lt"/>
                <a:ea typeface="+mn-ea"/>
                <a:cs typeface="+mn-cs"/>
              </a:rPr>
              <a:t>Datos de </a:t>
            </a:r>
            <a:r>
              <a:rPr lang="es-ES" sz="1200" b="0" i="0" kern="1200" dirty="0" err="1">
                <a:solidFill>
                  <a:schemeClr val="tx1"/>
                </a:solidFill>
                <a:effectLst/>
                <a:latin typeface="+mn-lt"/>
                <a:ea typeface="+mn-ea"/>
                <a:cs typeface="+mn-cs"/>
              </a:rPr>
              <a:t>interes</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El uso es mayor en laboral que fin de semana para todos los tramos de edad.</a:t>
            </a:r>
          </a:p>
          <a:p>
            <a:r>
              <a:rPr lang="es-ES" sz="1200" b="0" i="0" kern="1200" dirty="0">
                <a:solidFill>
                  <a:schemeClr val="tx1"/>
                </a:solidFill>
                <a:effectLst/>
                <a:latin typeface="+mn-lt"/>
                <a:ea typeface="+mn-ea"/>
                <a:cs typeface="+mn-cs"/>
              </a:rPr>
              <a:t>La distribución de tramos de edad y uso según el tipo de día es equivalente aparentemente en proporción tanto para laboral como finde, la tendencia es que el uso decrementa en fin de semana para la mayoría los tramos de edad.</a:t>
            </a:r>
          </a:p>
          <a:p>
            <a:r>
              <a:rPr lang="es-ES" sz="1200" b="0" i="0" kern="1200" dirty="0">
                <a:solidFill>
                  <a:schemeClr val="tx1"/>
                </a:solidFill>
                <a:effectLst/>
                <a:latin typeface="+mn-lt"/>
                <a:ea typeface="+mn-ea"/>
                <a:cs typeface="+mn-cs"/>
              </a:rPr>
              <a:t>Sólo se aprecia un ligero incremento en fin de semana en los tramos 17-18 y &gt;66</a:t>
            </a:r>
          </a:p>
          <a:p>
            <a:pPr marL="171450" indent="-171450">
              <a:buFontTx/>
              <a:buChar char="-"/>
            </a:pPr>
            <a:endParaRPr lang="es-E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5</a:t>
            </a:fld>
            <a:endParaRPr lang="es-ES"/>
          </a:p>
        </p:txBody>
      </p:sp>
    </p:spTree>
    <p:extLst>
      <p:ext uri="{BB962C8B-B14F-4D97-AF65-F5344CB8AC3E}">
        <p14:creationId xmlns:p14="http://schemas.microsoft.com/office/powerpoint/2010/main" val="217694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SNA</a:t>
            </a:r>
          </a:p>
          <a:p>
            <a:r>
              <a:rPr lang="es-ES" sz="1200" b="0" i="0" kern="1200" dirty="0">
                <a:solidFill>
                  <a:schemeClr val="tx1"/>
                </a:solidFill>
                <a:effectLst/>
                <a:latin typeface="+mn-lt"/>
                <a:ea typeface="+mn-ea"/>
                <a:cs typeface="+mn-cs"/>
              </a:rPr>
              <a:t>Se parte de la idea de comparar las distribuciones a través del </a:t>
            </a:r>
            <a:r>
              <a:rPr lang="es-ES" sz="1200" b="1" i="0" kern="1200" dirty="0" err="1">
                <a:solidFill>
                  <a:schemeClr val="tx1"/>
                </a:solidFill>
                <a:effectLst/>
                <a:latin typeface="+mn-lt"/>
                <a:ea typeface="+mn-ea"/>
                <a:cs typeface="+mn-cs"/>
              </a:rPr>
              <a:t>Code</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Group</a:t>
            </a:r>
            <a:r>
              <a:rPr lang="es-ES" sz="1200" b="0" i="0" kern="1200" dirty="0">
                <a:solidFill>
                  <a:schemeClr val="tx1"/>
                </a:solidFill>
                <a:effectLst/>
                <a:latin typeface="+mn-lt"/>
                <a:ea typeface="+mn-ea"/>
                <a:cs typeface="+mn-cs"/>
              </a:rPr>
              <a:t>, de tal manera que cada valor del </a:t>
            </a:r>
            <a:r>
              <a:rPr lang="es-ES" sz="1200" b="1" i="0" kern="1200" dirty="0" err="1">
                <a:solidFill>
                  <a:schemeClr val="tx1"/>
                </a:solidFill>
                <a:effectLst/>
                <a:latin typeface="+mn-lt"/>
                <a:ea typeface="+mn-ea"/>
                <a:cs typeface="+mn-cs"/>
              </a:rPr>
              <a:t>Code</a:t>
            </a:r>
            <a:r>
              <a:rPr lang="es-ES" sz="1200" b="0" i="0" kern="1200" dirty="0">
                <a:solidFill>
                  <a:schemeClr val="tx1"/>
                </a:solidFill>
                <a:effectLst/>
                <a:latin typeface="+mn-lt"/>
                <a:ea typeface="+mn-ea"/>
                <a:cs typeface="+mn-cs"/>
              </a:rPr>
              <a:t> se considera como un nodo de una red. A partir del </a:t>
            </a:r>
            <a:r>
              <a:rPr lang="es-ES" sz="1200" b="1" i="0" kern="1200" dirty="0" err="1">
                <a:solidFill>
                  <a:schemeClr val="tx1"/>
                </a:solidFill>
                <a:effectLst/>
                <a:latin typeface="+mn-lt"/>
                <a:ea typeface="+mn-ea"/>
                <a:cs typeface="+mn-cs"/>
              </a:rPr>
              <a:t>Kolmogorov-Smirnov</a:t>
            </a:r>
            <a:r>
              <a:rPr lang="es-ES" sz="1200" b="0" i="0" kern="1200" dirty="0">
                <a:solidFill>
                  <a:schemeClr val="tx1"/>
                </a:solidFill>
                <a:effectLst/>
                <a:latin typeface="+mn-lt"/>
                <a:ea typeface="+mn-ea"/>
                <a:cs typeface="+mn-cs"/>
              </a:rPr>
              <a:t>, si dos Codes tienen la misma distribución, podemos suponer que están unidos con un determinado peso proporcionado por el </a:t>
            </a:r>
            <a:r>
              <a:rPr lang="es-ES" sz="1200" b="0" i="0" kern="1200" dirty="0" err="1">
                <a:solidFill>
                  <a:schemeClr val="tx1"/>
                </a:solidFill>
                <a:effectLst/>
                <a:latin typeface="+mn-lt"/>
                <a:ea typeface="+mn-ea"/>
                <a:cs typeface="+mn-cs"/>
              </a:rPr>
              <a:t>p_value</a:t>
            </a:r>
            <a:r>
              <a:rPr lang="es-ES" sz="1200" b="0" i="0" kern="1200" dirty="0">
                <a:solidFill>
                  <a:schemeClr val="tx1"/>
                </a:solidFill>
                <a:effectLst/>
                <a:latin typeface="+mn-lt"/>
                <a:ea typeface="+mn-ea"/>
                <a:cs typeface="+mn-cs"/>
              </a:rPr>
              <a:t>. Una vez creada la red, a partir de los algoritmos de comunidad, se obtendrán todos los nodos que pertenecen a la misma comunidad, en definitiva, al mismo clúster.</a:t>
            </a:r>
          </a:p>
          <a:p>
            <a:r>
              <a:rPr lang="es-ES" sz="1200" b="0" i="0" kern="1200" dirty="0">
                <a:solidFill>
                  <a:schemeClr val="tx1"/>
                </a:solidFill>
                <a:effectLst/>
                <a:latin typeface="+mn-lt"/>
                <a:ea typeface="+mn-ea"/>
                <a:cs typeface="+mn-cs"/>
              </a:rPr>
              <a:t>Se generará, por tanto, una red en donde dos nodos estará unidos sí su distribución es igual (</a:t>
            </a:r>
            <a:r>
              <a:rPr lang="es-ES" sz="1200" b="0" i="0" kern="1200" dirty="0" err="1">
                <a:solidFill>
                  <a:schemeClr val="tx1"/>
                </a:solidFill>
                <a:effectLst/>
                <a:latin typeface="+mn-lt"/>
                <a:ea typeface="+mn-ea"/>
                <a:cs typeface="+mn-cs"/>
              </a:rPr>
              <a:t>p_value</a:t>
            </a:r>
            <a:r>
              <a:rPr lang="es-ES" sz="1200" b="0" i="0" kern="1200" dirty="0">
                <a:solidFill>
                  <a:schemeClr val="tx1"/>
                </a:solidFill>
                <a:effectLst/>
                <a:latin typeface="+mn-lt"/>
                <a:ea typeface="+mn-ea"/>
                <a:cs typeface="+mn-cs"/>
              </a:rPr>
              <a:t>&gt;=alfa, siendo alfa 0.05)</a:t>
            </a:r>
          </a:p>
          <a:p>
            <a:r>
              <a:rPr lang="es-ES" sz="1200" b="0" i="0" kern="1200" dirty="0">
                <a:solidFill>
                  <a:schemeClr val="tx1"/>
                </a:solidFill>
                <a:effectLst/>
                <a:latin typeface="+mn-lt"/>
                <a:ea typeface="+mn-ea"/>
                <a:cs typeface="+mn-cs"/>
              </a:rPr>
              <a:t>Dado que existen dos variables </a:t>
            </a:r>
            <a:r>
              <a:rPr lang="es-ES" sz="1200" b="0" i="0" kern="1200" dirty="0" err="1">
                <a:solidFill>
                  <a:schemeClr val="tx1"/>
                </a:solidFill>
                <a:effectLst/>
                <a:latin typeface="+mn-lt"/>
                <a:ea typeface="+mn-ea"/>
                <a:cs typeface="+mn-cs"/>
              </a:rPr>
              <a:t>númericas</a:t>
            </a:r>
            <a:r>
              <a:rPr lang="es-ES" sz="1200" b="0" i="0" kern="1200" dirty="0">
                <a:solidFill>
                  <a:schemeClr val="tx1"/>
                </a:solidFill>
                <a:effectLst/>
                <a:latin typeface="+mn-lt"/>
                <a:ea typeface="+mn-ea"/>
                <a:cs typeface="+mn-cs"/>
              </a:rPr>
              <a:t> y, en consecuencia, dos distribuciones para cada </a:t>
            </a:r>
            <a:r>
              <a:rPr lang="es-ES" sz="1200" b="0" i="0" kern="1200" dirty="0" err="1">
                <a:solidFill>
                  <a:schemeClr val="tx1"/>
                </a:solidFill>
                <a:effectLst/>
                <a:latin typeface="+mn-lt"/>
                <a:ea typeface="+mn-ea"/>
                <a:cs typeface="+mn-cs"/>
              </a:rPr>
              <a:t>code</a:t>
            </a:r>
            <a:r>
              <a:rPr lang="es-ES" sz="1200" b="0" i="0" kern="1200" dirty="0">
                <a:solidFill>
                  <a:schemeClr val="tx1"/>
                </a:solidFill>
                <a:effectLst/>
                <a:latin typeface="+mn-lt"/>
                <a:ea typeface="+mn-ea"/>
                <a:cs typeface="+mn-cs"/>
              </a:rPr>
              <a:t>, disponemos de varios </a:t>
            </a:r>
            <a:r>
              <a:rPr lang="es-ES" sz="1200" b="0" i="0" kern="1200" dirty="0" err="1">
                <a:solidFill>
                  <a:schemeClr val="tx1"/>
                </a:solidFill>
                <a:effectLst/>
                <a:latin typeface="+mn-lt"/>
                <a:ea typeface="+mn-ea"/>
                <a:cs typeface="+mn-cs"/>
              </a:rPr>
              <a:t>p_values</a:t>
            </a:r>
            <a:r>
              <a:rPr lang="es-ES" sz="1200" b="0" i="0" kern="1200" dirty="0">
                <a:solidFill>
                  <a:schemeClr val="tx1"/>
                </a:solidFill>
                <a:effectLst/>
                <a:latin typeface="+mn-lt"/>
                <a:ea typeface="+mn-ea"/>
                <a:cs typeface="+mn-cs"/>
              </a:rPr>
              <a:t> para cada </a:t>
            </a:r>
            <a:r>
              <a:rPr lang="es-ES" sz="1200" b="0" i="0" kern="1200" dirty="0" err="1">
                <a:solidFill>
                  <a:schemeClr val="tx1"/>
                </a:solidFill>
                <a:effectLst/>
                <a:latin typeface="+mn-lt"/>
                <a:ea typeface="+mn-ea"/>
                <a:cs typeface="+mn-cs"/>
              </a:rPr>
              <a:t>code</a:t>
            </a:r>
            <a:r>
              <a:rPr lang="es-ES" sz="1200" b="0" i="0" kern="1200" dirty="0">
                <a:solidFill>
                  <a:schemeClr val="tx1"/>
                </a:solidFill>
                <a:effectLst/>
                <a:latin typeface="+mn-lt"/>
                <a:ea typeface="+mn-ea"/>
                <a:cs typeface="+mn-cs"/>
              </a:rPr>
              <a:t>, en consecuencia, será necesario </a:t>
            </a:r>
            <a:r>
              <a:rPr lang="es-ES" sz="1200" b="1" i="0" kern="1200" dirty="0">
                <a:solidFill>
                  <a:schemeClr val="tx1"/>
                </a:solidFill>
                <a:effectLst/>
                <a:latin typeface="+mn-lt"/>
                <a:ea typeface="+mn-ea"/>
                <a:cs typeface="+mn-cs"/>
              </a:rPr>
              <a:t>inventar</a:t>
            </a:r>
            <a:r>
              <a:rPr lang="es-ES" sz="1200" b="0" i="0" kern="1200" dirty="0">
                <a:solidFill>
                  <a:schemeClr val="tx1"/>
                </a:solidFill>
                <a:effectLst/>
                <a:latin typeface="+mn-lt"/>
                <a:ea typeface="+mn-ea"/>
                <a:cs typeface="+mn-cs"/>
              </a:rPr>
              <a:t> el peso asociado a los dos nodos de la red.</a:t>
            </a:r>
          </a:p>
          <a:p>
            <a:r>
              <a:rPr lang="es-ES" sz="1200" b="0" i="0" kern="1200" dirty="0">
                <a:solidFill>
                  <a:schemeClr val="tx1"/>
                </a:solidFill>
                <a:effectLst/>
                <a:latin typeface="+mn-lt"/>
                <a:ea typeface="+mn-ea"/>
                <a:cs typeface="+mn-cs"/>
              </a:rPr>
              <a:t>Una primera aproximación sería utilizando la media de los valores. Otra aproximación podría ser agregando las variables </a:t>
            </a:r>
            <a:r>
              <a:rPr lang="es-ES" sz="1200" b="0" i="0" kern="1200" dirty="0" err="1">
                <a:solidFill>
                  <a:schemeClr val="tx1"/>
                </a:solidFill>
                <a:effectLst/>
                <a:latin typeface="+mn-lt"/>
                <a:ea typeface="+mn-ea"/>
                <a:cs typeface="+mn-cs"/>
              </a:rPr>
              <a:t>númericas</a:t>
            </a:r>
            <a:r>
              <a:rPr lang="es-ES" sz="1200" b="0" i="0" kern="1200" dirty="0">
                <a:solidFill>
                  <a:schemeClr val="tx1"/>
                </a:solidFill>
                <a:effectLst/>
                <a:latin typeface="+mn-lt"/>
                <a:ea typeface="+mn-ea"/>
                <a:cs typeface="+mn-cs"/>
              </a:rPr>
              <a:t> en una sola y calcular los </a:t>
            </a:r>
            <a:r>
              <a:rPr lang="es-ES" sz="1200" b="0" i="0" kern="1200" dirty="0" err="1">
                <a:solidFill>
                  <a:schemeClr val="tx1"/>
                </a:solidFill>
                <a:effectLst/>
                <a:latin typeface="+mn-lt"/>
                <a:ea typeface="+mn-ea"/>
                <a:cs typeface="+mn-cs"/>
              </a:rPr>
              <a:t>p_value</a:t>
            </a:r>
            <a:r>
              <a:rPr lang="es-ES" sz="1200" b="0" i="0" kern="1200" dirty="0">
                <a:solidFill>
                  <a:schemeClr val="tx1"/>
                </a:solidFill>
                <a:effectLst/>
                <a:latin typeface="+mn-lt"/>
                <a:ea typeface="+mn-ea"/>
                <a:cs typeface="+mn-cs"/>
              </a:rPr>
              <a:t> sobre ella, por ejemplo, la variable </a:t>
            </a:r>
            <a:r>
              <a:rPr lang="es-ES" sz="1200" b="1" i="0" kern="1200" dirty="0" err="1">
                <a:solidFill>
                  <a:schemeClr val="tx1"/>
                </a:solidFill>
                <a:effectLst/>
                <a:latin typeface="+mn-lt"/>
                <a:ea typeface="+mn-ea"/>
                <a:cs typeface="+mn-cs"/>
              </a:rPr>
              <a:t>travel_space_avg</a:t>
            </a:r>
            <a:r>
              <a:rPr lang="es-ES" sz="1200" b="1" i="0" kern="1200" dirty="0">
                <a:solidFill>
                  <a:schemeClr val="tx1"/>
                </a:solidFill>
                <a:effectLst/>
                <a:latin typeface="+mn-lt"/>
                <a:ea typeface="+mn-ea"/>
                <a:cs typeface="+mn-cs"/>
              </a:rPr>
              <a:t> = </a:t>
            </a:r>
            <a:r>
              <a:rPr lang="es-ES" sz="1200" b="1" i="0" kern="1200" dirty="0" err="1">
                <a:solidFill>
                  <a:schemeClr val="tx1"/>
                </a:solidFill>
                <a:effectLst/>
                <a:latin typeface="+mn-lt"/>
                <a:ea typeface="+mn-ea"/>
                <a:cs typeface="+mn-cs"/>
              </a:rPr>
              <a:t>travel_time</a:t>
            </a:r>
            <a:r>
              <a:rPr lang="es-ES" sz="1200" b="1" i="0" kern="1200" dirty="0">
                <a:solidFill>
                  <a:schemeClr val="tx1"/>
                </a:solidFill>
                <a:effectLst/>
                <a:latin typeface="+mn-lt"/>
                <a:ea typeface="+mn-ea"/>
                <a:cs typeface="+mn-cs"/>
              </a:rPr>
              <a:t> * </a:t>
            </a:r>
            <a:r>
              <a:rPr lang="es-ES" sz="1200" b="1" i="0" kern="1200" dirty="0" err="1">
                <a:solidFill>
                  <a:schemeClr val="tx1"/>
                </a:solidFill>
                <a:effectLst/>
                <a:latin typeface="+mn-lt"/>
                <a:ea typeface="+mn-ea"/>
                <a:cs typeface="+mn-cs"/>
              </a:rPr>
              <a:t>avg_speed</a:t>
            </a:r>
            <a:r>
              <a:rPr lang="es-ES" sz="1200" b="0" i="0" kern="1200" dirty="0">
                <a:solidFill>
                  <a:schemeClr val="tx1"/>
                </a:solidFill>
                <a:effectLst/>
                <a:latin typeface="+mn-lt"/>
                <a:ea typeface="+mn-ea"/>
                <a:cs typeface="+mn-cs"/>
              </a:rPr>
              <a:t>.</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Conclusión</a:t>
            </a:r>
          </a:p>
          <a:p>
            <a:r>
              <a:rPr lang="es-ES" sz="1200" b="0" i="0" kern="1200" dirty="0">
                <a:solidFill>
                  <a:schemeClr val="tx1"/>
                </a:solidFill>
                <a:effectLst/>
                <a:latin typeface="+mn-lt"/>
                <a:ea typeface="+mn-ea"/>
                <a:cs typeface="+mn-cs"/>
              </a:rPr>
              <a:t>Tal y como puede verse en los resultados, estos son donde los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más definidos y con una mayor distancia entre ellos. De cara a una posible predicción estaría mucho más claro a cual debería ir el nuevo viaje.</a:t>
            </a:r>
          </a:p>
          <a:p>
            <a:r>
              <a:rPr lang="es-ES" sz="1200" b="0" i="0" kern="1200" dirty="0">
                <a:solidFill>
                  <a:schemeClr val="tx1"/>
                </a:solidFill>
                <a:effectLst/>
                <a:latin typeface="+mn-lt"/>
                <a:ea typeface="+mn-ea"/>
                <a:cs typeface="+mn-cs"/>
              </a:rPr>
              <a:t>En el primero de los casos, donde se calcula la media de los valores de ambas variables, indica tal y como se viene observando hasta ahora cuatro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En este caso a diferencia del resto a sido totalmente inducido por el modelo. Donde diferencia fuertemente por usuarios con bono anual 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y si sale desde el retiro o no.</a:t>
            </a:r>
          </a:p>
          <a:p>
            <a:r>
              <a:rPr lang="es-ES" sz="1200" b="0" i="0" kern="1200" dirty="0">
                <a:solidFill>
                  <a:schemeClr val="tx1"/>
                </a:solidFill>
                <a:effectLst/>
                <a:latin typeface="+mn-lt"/>
                <a:ea typeface="+mn-ea"/>
                <a:cs typeface="+mn-cs"/>
              </a:rPr>
              <a:t>Por lo tanto estos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serian:</a:t>
            </a:r>
          </a:p>
          <a:p>
            <a:r>
              <a:rPr lang="es-ES" sz="1200" b="0" i="0" kern="1200" dirty="0">
                <a:solidFill>
                  <a:schemeClr val="tx1"/>
                </a:solidFill>
                <a:effectLst/>
                <a:latin typeface="+mn-lt"/>
                <a:ea typeface="+mn-ea"/>
                <a:cs typeface="+mn-cs"/>
              </a:rPr>
              <a:t>Viajes en días laborables con bono anual con edades comprendidas entre 27-40 y desconocidas. En unos horarios de 12-18 sobre todo.</a:t>
            </a:r>
          </a:p>
          <a:p>
            <a:r>
              <a:rPr lang="es-ES" sz="1200" b="0" i="0" kern="1200" dirty="0">
                <a:solidFill>
                  <a:schemeClr val="tx1"/>
                </a:solidFill>
                <a:effectLst/>
                <a:latin typeface="+mn-lt"/>
                <a:ea typeface="+mn-ea"/>
                <a:cs typeface="+mn-cs"/>
              </a:rPr>
              <a:t>Viajes en días laborables con una </a:t>
            </a:r>
            <a:r>
              <a:rPr lang="es-ES" sz="1200" b="0" i="0" kern="1200" dirty="0" err="1">
                <a:solidFill>
                  <a:schemeClr val="tx1"/>
                </a:solidFill>
                <a:effectLst/>
                <a:latin typeface="+mn-lt"/>
                <a:ea typeface="+mn-ea"/>
                <a:cs typeface="+mn-cs"/>
              </a:rPr>
              <a:t>mayoria</a:t>
            </a:r>
            <a:r>
              <a:rPr lang="es-ES" sz="1200" b="0" i="0" kern="1200" dirty="0">
                <a:solidFill>
                  <a:schemeClr val="tx1"/>
                </a:solidFill>
                <a:effectLst/>
                <a:latin typeface="+mn-lt"/>
                <a:ea typeface="+mn-ea"/>
                <a:cs typeface="+mn-cs"/>
              </a:rPr>
              <a:t> de 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con una edad comprendida entre 27-40 en horario de 7-12 y 12-18.</a:t>
            </a:r>
          </a:p>
          <a:p>
            <a:r>
              <a:rPr lang="es-ES" sz="1200" b="0" i="0" kern="1200" dirty="0">
                <a:solidFill>
                  <a:schemeClr val="tx1"/>
                </a:solidFill>
                <a:effectLst/>
                <a:latin typeface="+mn-lt"/>
                <a:ea typeface="+mn-ea"/>
                <a:cs typeface="+mn-cs"/>
              </a:rPr>
              <a:t>Viajes en días laborables mayoritariamente con bono anual y edad desconocida en un horario mucho más disperso y equilibrado.</a:t>
            </a:r>
          </a:p>
          <a:p>
            <a:r>
              <a:rPr lang="es-ES" sz="1200" b="0" i="0" kern="1200" dirty="0">
                <a:solidFill>
                  <a:schemeClr val="tx1"/>
                </a:solidFill>
                <a:effectLst/>
                <a:latin typeface="+mn-lt"/>
                <a:ea typeface="+mn-ea"/>
                <a:cs typeface="+mn-cs"/>
              </a:rPr>
              <a:t>Usuarios con 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salen y dejan la bici en la misma estación en un horario de 7-12 con edades comprendidas entre 27-40 y 41-65.</a:t>
            </a:r>
          </a:p>
          <a:p>
            <a:r>
              <a:rPr lang="es-ES" sz="1200" b="0" i="0" kern="1200" dirty="0">
                <a:solidFill>
                  <a:schemeClr val="tx1"/>
                </a:solidFill>
                <a:effectLst/>
                <a:latin typeface="+mn-lt"/>
                <a:ea typeface="+mn-ea"/>
                <a:cs typeface="+mn-cs"/>
              </a:rPr>
              <a:t>Teniendo en cuenta la otra alternativa con </a:t>
            </a:r>
            <a:r>
              <a:rPr lang="es-ES" sz="1200" b="0" i="0" kern="1200" dirty="0" err="1">
                <a:solidFill>
                  <a:schemeClr val="tx1"/>
                </a:solidFill>
                <a:effectLst/>
                <a:latin typeface="+mn-lt"/>
                <a:ea typeface="+mn-ea"/>
                <a:cs typeface="+mn-cs"/>
              </a:rPr>
              <a:t>travel_space_avg</a:t>
            </a:r>
            <a:r>
              <a:rPr lang="es-ES" sz="1200" b="0" i="0" kern="1200" dirty="0">
                <a:solidFill>
                  <a:schemeClr val="tx1"/>
                </a:solidFill>
                <a:effectLst/>
                <a:latin typeface="+mn-lt"/>
                <a:ea typeface="+mn-ea"/>
                <a:cs typeface="+mn-cs"/>
              </a:rPr>
              <a:t>, el resultado se reduce a 3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Estos están más cerca que los anteriores y se intuye que no describen el mismo porcentaje que el anterior, si no menos. Dos de los </a:t>
            </a:r>
            <a:r>
              <a:rPr lang="es-ES" sz="1200" b="0" i="0" kern="1200" dirty="0" err="1">
                <a:solidFill>
                  <a:schemeClr val="tx1"/>
                </a:solidFill>
                <a:effectLst/>
                <a:latin typeface="+mn-lt"/>
                <a:ea typeface="+mn-ea"/>
                <a:cs typeface="+mn-cs"/>
              </a:rPr>
              <a:t>clusters</a:t>
            </a:r>
            <a:r>
              <a:rPr lang="es-ES" sz="1200" b="0" i="0" kern="1200" dirty="0">
                <a:solidFill>
                  <a:schemeClr val="tx1"/>
                </a:solidFill>
                <a:effectLst/>
                <a:latin typeface="+mn-lt"/>
                <a:ea typeface="+mn-ea"/>
                <a:cs typeface="+mn-cs"/>
              </a:rPr>
              <a:t> son bien similares al anterior resultado y el tercero en una variación donde son usuarios que viajan desde el retiro en día laboral con abono ocasional y edad desconocida en un horario muy marcado de 12-18.</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23</a:t>
            </a:fld>
            <a:endParaRPr lang="es-ES"/>
          </a:p>
        </p:txBody>
      </p:sp>
    </p:spTree>
    <p:extLst>
      <p:ext uri="{BB962C8B-B14F-4D97-AF65-F5344CB8AC3E}">
        <p14:creationId xmlns:p14="http://schemas.microsoft.com/office/powerpoint/2010/main" val="118692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Conclusión</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Con todo ello es cierto que Tras analizar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y ver como se han comportado todos los modelos se llegan a comprender varias cosas.</a:t>
            </a:r>
          </a:p>
          <a:p>
            <a:r>
              <a:rPr lang="es-ES" sz="1200" b="0" i="0" kern="1200" dirty="0">
                <a:solidFill>
                  <a:schemeClr val="tx1"/>
                </a:solidFill>
                <a:effectLst/>
                <a:latin typeface="+mn-lt"/>
                <a:ea typeface="+mn-ea"/>
                <a:cs typeface="+mn-cs"/>
              </a:rPr>
              <a:t>El análisis inicial se encuentra representado en gran media por gran parte de los modelos.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Las variables categóricas incluso en modelos discutidos por su inclusión han aportado información que ha ayudado a describir mejor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a:t>
            </a:r>
          </a:p>
          <a:p>
            <a:r>
              <a:rPr lang="es-ES" sz="1200" b="0" i="0" kern="1200" dirty="0">
                <a:solidFill>
                  <a:schemeClr val="tx1"/>
                </a:solidFill>
                <a:effectLst/>
                <a:latin typeface="+mn-lt"/>
                <a:ea typeface="+mn-ea"/>
                <a:cs typeface="+mn-cs"/>
              </a:rPr>
              <a:t>Parte quizás por el bajo volumen de </a:t>
            </a:r>
            <a:r>
              <a:rPr lang="es-ES" sz="1200" b="0" i="0" kern="1200" dirty="0" err="1">
                <a:solidFill>
                  <a:schemeClr val="tx1"/>
                </a:solidFill>
                <a:effectLst/>
                <a:latin typeface="+mn-lt"/>
                <a:ea typeface="+mn-ea"/>
                <a:cs typeface="+mn-cs"/>
              </a:rPr>
              <a:t>samples</a:t>
            </a:r>
            <a:r>
              <a:rPr lang="es-ES" sz="1200" b="0" i="0" kern="1200" dirty="0">
                <a:solidFill>
                  <a:schemeClr val="tx1"/>
                </a:solidFill>
                <a:effectLst/>
                <a:latin typeface="+mn-lt"/>
                <a:ea typeface="+mn-ea"/>
                <a:cs typeface="+mn-cs"/>
              </a:rPr>
              <a:t> que no llegan a estar quizás debidamente representados.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modelo de SNA es quién describe mejor mayor parte del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sin dejar de representar lo intuido en el análisis.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En cuanto al resultado en total de todos los modelos se pueden inferir los siguientes dos grupos más definidos y otros dos algo no tan claros:</a:t>
            </a:r>
          </a:p>
          <a:p>
            <a:r>
              <a:rPr lang="es-ES" sz="1200" b="0" i="0" kern="1200" dirty="0">
                <a:solidFill>
                  <a:schemeClr val="tx1"/>
                </a:solidFill>
                <a:effectLst/>
                <a:latin typeface="+mn-lt"/>
                <a:ea typeface="+mn-ea"/>
                <a:cs typeface="+mn-cs"/>
              </a:rPr>
              <a:t>Viajes de usuarios entre 27-40 y 41-65 que salen desde el retiro en un horario de 7-12 y 12-18 con bono anual.</a:t>
            </a:r>
          </a:p>
          <a:p>
            <a:r>
              <a:rPr lang="es-ES" sz="1200" b="0" i="0" kern="1200" dirty="0">
                <a:solidFill>
                  <a:schemeClr val="tx1"/>
                </a:solidFill>
                <a:effectLst/>
                <a:latin typeface="+mn-lt"/>
                <a:ea typeface="+mn-ea"/>
                <a:cs typeface="+mn-cs"/>
              </a:rPr>
              <a:t>Viajes de usuarios entre 41-65y rango desconocido que salen en horario de 12-18 y 18-23 con bono en mayor medida anual.</a:t>
            </a:r>
          </a:p>
          <a:p>
            <a:r>
              <a:rPr lang="es-ES" sz="1200" b="0" i="0" kern="1200" dirty="0">
                <a:solidFill>
                  <a:schemeClr val="tx1"/>
                </a:solidFill>
                <a:effectLst/>
                <a:latin typeface="+mn-lt"/>
                <a:ea typeface="+mn-ea"/>
                <a:cs typeface="+mn-cs"/>
              </a:rPr>
              <a:t>Viajes de usuarios de fin de semana con bono anual mayoritariamente y en un rango horario comprendido entre 12-18 y 18-23.</a:t>
            </a:r>
          </a:p>
          <a:p>
            <a:r>
              <a:rPr lang="es-ES" sz="1200" b="0" i="0" kern="1200" dirty="0">
                <a:solidFill>
                  <a:schemeClr val="tx1"/>
                </a:solidFill>
                <a:effectLst/>
                <a:latin typeface="+mn-lt"/>
                <a:ea typeface="+mn-ea"/>
                <a:cs typeface="+mn-cs"/>
              </a:rPr>
              <a:t>Viajes de usuarios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en días laborables y rangos mayoritariamente entre 27-40 y 41-65.</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Estos dos últimos estarían menos claros su definición, lo que termina dificultando el tener un dibujo definitivo del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a:t>
            </a:r>
          </a:p>
          <a:p>
            <a:endParaRPr lang="es-E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24</a:t>
            </a:fld>
            <a:endParaRPr lang="es-ES"/>
          </a:p>
        </p:txBody>
      </p:sp>
    </p:spTree>
    <p:extLst>
      <p:ext uri="{BB962C8B-B14F-4D97-AF65-F5344CB8AC3E}">
        <p14:creationId xmlns:p14="http://schemas.microsoft.com/office/powerpoint/2010/main" val="4000012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Media </a:t>
            </a:r>
            <a:r>
              <a:rPr lang="en-US" sz="1200" b="1" i="0" kern="1200" dirty="0" err="1">
                <a:solidFill>
                  <a:schemeClr val="tx1"/>
                </a:solidFill>
                <a:effectLst/>
                <a:latin typeface="+mn-lt"/>
                <a:ea typeface="+mn-ea"/>
                <a:cs typeface="+mn-cs"/>
              </a:rPr>
              <a:t>travel_time</a:t>
            </a:r>
            <a:r>
              <a:rPr lang="en-US" sz="1200" b="1" i="0" kern="1200" dirty="0">
                <a:solidFill>
                  <a:schemeClr val="tx1"/>
                </a:solidFill>
                <a:effectLst/>
                <a:latin typeface="+mn-lt"/>
                <a:ea typeface="+mn-ea"/>
                <a:cs typeface="+mn-cs"/>
              </a:rPr>
              <a:t> y </a:t>
            </a:r>
            <a:r>
              <a:rPr lang="en-US" sz="1200" b="1" i="0" kern="1200" dirty="0" err="1">
                <a:solidFill>
                  <a:schemeClr val="tx1"/>
                </a:solidFill>
                <a:effectLst/>
                <a:latin typeface="+mn-lt"/>
                <a:ea typeface="+mn-ea"/>
                <a:cs typeface="+mn-cs"/>
              </a:rPr>
              <a:t>avg_speed</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Uso de variable </a:t>
            </a:r>
            <a:r>
              <a:rPr lang="es-ES" sz="1200" b="1" i="0" kern="1200" dirty="0" err="1">
                <a:solidFill>
                  <a:schemeClr val="tx1"/>
                </a:solidFill>
                <a:effectLst/>
                <a:latin typeface="+mn-lt"/>
                <a:ea typeface="+mn-ea"/>
                <a:cs typeface="+mn-cs"/>
              </a:rPr>
              <a:t>travel_space_avg</a:t>
            </a:r>
            <a:endParaRPr lang="es-E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Información de la Red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Generación de comunidades</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25</a:t>
            </a:fld>
            <a:endParaRPr lang="es-ES"/>
          </a:p>
        </p:txBody>
      </p:sp>
    </p:spTree>
    <p:extLst>
      <p:ext uri="{BB962C8B-B14F-4D97-AF65-F5344CB8AC3E}">
        <p14:creationId xmlns:p14="http://schemas.microsoft.com/office/powerpoint/2010/main" val="1247224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Media </a:t>
            </a:r>
            <a:r>
              <a:rPr lang="en-US" sz="1200" b="1" i="0" kern="1200" dirty="0" err="1">
                <a:solidFill>
                  <a:schemeClr val="tx1"/>
                </a:solidFill>
                <a:effectLst/>
                <a:latin typeface="+mn-lt"/>
                <a:ea typeface="+mn-ea"/>
                <a:cs typeface="+mn-cs"/>
              </a:rPr>
              <a:t>travel_time</a:t>
            </a:r>
            <a:r>
              <a:rPr lang="en-US" sz="1200" b="1" i="0" kern="1200" dirty="0">
                <a:solidFill>
                  <a:schemeClr val="tx1"/>
                </a:solidFill>
                <a:effectLst/>
                <a:latin typeface="+mn-lt"/>
                <a:ea typeface="+mn-ea"/>
                <a:cs typeface="+mn-cs"/>
              </a:rPr>
              <a:t> y </a:t>
            </a:r>
            <a:r>
              <a:rPr lang="en-US" sz="1200" b="1" i="0" kern="1200" dirty="0" err="1">
                <a:solidFill>
                  <a:schemeClr val="tx1"/>
                </a:solidFill>
                <a:effectLst/>
                <a:latin typeface="+mn-lt"/>
                <a:ea typeface="+mn-ea"/>
                <a:cs typeface="+mn-cs"/>
              </a:rPr>
              <a:t>avg_speed</a:t>
            </a: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Uso de variable </a:t>
            </a:r>
            <a:r>
              <a:rPr lang="es-ES" sz="1200" b="1" i="0" kern="1200" dirty="0" err="1">
                <a:solidFill>
                  <a:schemeClr val="tx1"/>
                </a:solidFill>
                <a:effectLst/>
                <a:latin typeface="+mn-lt"/>
                <a:ea typeface="+mn-ea"/>
                <a:cs typeface="+mn-cs"/>
              </a:rPr>
              <a:t>travel_space_avg</a:t>
            </a:r>
            <a:endParaRPr lang="es-E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Información de la Red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Generación de comunidades</a:t>
            </a:r>
          </a:p>
          <a:p>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26</a:t>
            </a:fld>
            <a:endParaRPr lang="es-ES"/>
          </a:p>
        </p:txBody>
      </p:sp>
    </p:spTree>
    <p:extLst>
      <p:ext uri="{BB962C8B-B14F-4D97-AF65-F5344CB8AC3E}">
        <p14:creationId xmlns:p14="http://schemas.microsoft.com/office/powerpoint/2010/main" val="1247224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Como puede entenderse la premisa que se mencionaba sobre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entre ambas variables de velocidad como ambas de tiempo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correladas</a:t>
            </a:r>
            <a:r>
              <a:rPr lang="es-ES" sz="1200" b="0" i="0" kern="1200" dirty="0">
                <a:solidFill>
                  <a:schemeClr val="tx1"/>
                </a:solidFill>
                <a:effectLst/>
                <a:latin typeface="+mn-lt"/>
                <a:ea typeface="+mn-ea"/>
                <a:cs typeface="+mn-cs"/>
              </a:rPr>
              <a:t>. La variable velocidad tiene una correlación muy alta, lo que indica que dichas variables muy similares casi iguales en la información que aportan. Por lo que con una de ellas ya sería suficiente. En el caso del tiempo medio no hay una correlación tan alta, pero si indica de modo que </a:t>
            </a:r>
            <a:r>
              <a:rPr lang="es-ES" sz="1200" b="0" i="0" kern="1200" dirty="0" err="1">
                <a:solidFill>
                  <a:schemeClr val="tx1"/>
                </a:solidFill>
                <a:effectLst/>
                <a:latin typeface="+mn-lt"/>
                <a:ea typeface="+mn-ea"/>
                <a:cs typeface="+mn-cs"/>
              </a:rPr>
              <a:t>problable</a:t>
            </a:r>
            <a:r>
              <a:rPr lang="es-ES" sz="1200" b="0" i="0" kern="1200" dirty="0">
                <a:solidFill>
                  <a:schemeClr val="tx1"/>
                </a:solidFill>
                <a:effectLst/>
                <a:latin typeface="+mn-lt"/>
                <a:ea typeface="+mn-ea"/>
                <a:cs typeface="+mn-cs"/>
              </a:rPr>
              <a:t> que en este caso también con una de ambas variables sea suficiente.</a:t>
            </a: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6</a:t>
            </a:fld>
            <a:endParaRPr lang="es-ES"/>
          </a:p>
        </p:txBody>
      </p:sp>
    </p:spTree>
    <p:extLst>
      <p:ext uri="{BB962C8B-B14F-4D97-AF65-F5344CB8AC3E}">
        <p14:creationId xmlns:p14="http://schemas.microsoft.com/office/powerpoint/2010/main" val="253997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Como puede entenderse la premisa que se mencionaba sobre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entre ambas variables de velocidad como ambas de tiempo </a:t>
            </a:r>
            <a:r>
              <a:rPr lang="es-ES" sz="1200" b="0" i="0" kern="1200" dirty="0" err="1">
                <a:solidFill>
                  <a:schemeClr val="tx1"/>
                </a:solidFill>
                <a:effectLst/>
                <a:latin typeface="+mn-lt"/>
                <a:ea typeface="+mn-ea"/>
                <a:cs typeface="+mn-cs"/>
              </a:rPr>
              <a:t>estan</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correladas</a:t>
            </a:r>
            <a:r>
              <a:rPr lang="es-ES" sz="1200" b="0" i="0" kern="1200" dirty="0">
                <a:solidFill>
                  <a:schemeClr val="tx1"/>
                </a:solidFill>
                <a:effectLst/>
                <a:latin typeface="+mn-lt"/>
                <a:ea typeface="+mn-ea"/>
                <a:cs typeface="+mn-cs"/>
              </a:rPr>
              <a:t>. La variable velocidad tiene una correlación muy alta, lo que indica que dichas variables muy similares casi iguales en la información que aportan. Por lo que con una de ellas ya sería suficiente. En el caso del tiempo medio no hay una correlación tan alta, pero si indica de modo que </a:t>
            </a:r>
            <a:r>
              <a:rPr lang="es-ES" sz="1200" b="0" i="0" kern="1200" dirty="0" err="1">
                <a:solidFill>
                  <a:schemeClr val="tx1"/>
                </a:solidFill>
                <a:effectLst/>
                <a:latin typeface="+mn-lt"/>
                <a:ea typeface="+mn-ea"/>
                <a:cs typeface="+mn-cs"/>
              </a:rPr>
              <a:t>problable</a:t>
            </a:r>
            <a:r>
              <a:rPr lang="es-ES" sz="1200" b="0" i="0" kern="1200" dirty="0">
                <a:solidFill>
                  <a:schemeClr val="tx1"/>
                </a:solidFill>
                <a:effectLst/>
                <a:latin typeface="+mn-lt"/>
                <a:ea typeface="+mn-ea"/>
                <a:cs typeface="+mn-cs"/>
              </a:rPr>
              <a:t> que en este caso también con una de ambas variables sea suficiente.</a:t>
            </a:r>
          </a:p>
          <a:p>
            <a:r>
              <a:rPr lang="es-ES" sz="1200" b="0" i="0" kern="1200" dirty="0">
                <a:solidFill>
                  <a:schemeClr val="tx1"/>
                </a:solidFill>
                <a:effectLst/>
                <a:latin typeface="+mn-lt"/>
                <a:ea typeface="+mn-ea"/>
                <a:cs typeface="+mn-cs"/>
              </a:rPr>
              <a:t>Por lo que se preservarán en este </a:t>
            </a:r>
            <a:r>
              <a:rPr lang="es-ES" sz="1200" b="0" i="0" kern="1200" dirty="0" err="1">
                <a:solidFill>
                  <a:schemeClr val="tx1"/>
                </a:solidFill>
                <a:effectLst/>
                <a:latin typeface="+mn-lt"/>
                <a:ea typeface="+mn-ea"/>
                <a:cs typeface="+mn-cs"/>
              </a:rPr>
              <a:t>analisis</a:t>
            </a:r>
            <a:r>
              <a:rPr lang="es-ES" sz="1200" b="0" i="0" kern="1200" dirty="0">
                <a:solidFill>
                  <a:schemeClr val="tx1"/>
                </a:solidFill>
                <a:effectLst/>
                <a:latin typeface="+mn-lt"/>
                <a:ea typeface="+mn-ea"/>
                <a:cs typeface="+mn-cs"/>
              </a:rPr>
              <a:t> una </a:t>
            </a:r>
            <a:r>
              <a:rPr lang="es-ES" sz="1200" b="0" i="0" kern="1200" dirty="0" err="1">
                <a:solidFill>
                  <a:schemeClr val="tx1"/>
                </a:solidFill>
                <a:effectLst/>
                <a:latin typeface="+mn-lt"/>
                <a:ea typeface="+mn-ea"/>
                <a:cs typeface="+mn-cs"/>
              </a:rPr>
              <a:t>varíable</a:t>
            </a:r>
            <a:r>
              <a:rPr lang="es-ES" sz="1200" b="0" i="0" kern="1200" dirty="0">
                <a:solidFill>
                  <a:schemeClr val="tx1"/>
                </a:solidFill>
                <a:effectLst/>
                <a:latin typeface="+mn-lt"/>
                <a:ea typeface="+mn-ea"/>
                <a:cs typeface="+mn-cs"/>
              </a:rPr>
              <a:t> por cada par, "</a:t>
            </a:r>
            <a:r>
              <a:rPr lang="es-ES" sz="1200" b="0" i="0" kern="1200" dirty="0" err="1">
                <a:solidFill>
                  <a:schemeClr val="tx1"/>
                </a:solidFill>
                <a:effectLst/>
                <a:latin typeface="+mn-lt"/>
                <a:ea typeface="+mn-ea"/>
                <a:cs typeface="+mn-cs"/>
              </a:rPr>
              <a:t>travel_time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avg_speed</a:t>
            </a:r>
            <a:r>
              <a:rPr lang="es-ES" sz="1200" b="0" i="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7</a:t>
            </a:fld>
            <a:endParaRPr lang="es-ES"/>
          </a:p>
        </p:txBody>
      </p:sp>
    </p:spTree>
    <p:extLst>
      <p:ext uri="{BB962C8B-B14F-4D97-AF65-F5344CB8AC3E}">
        <p14:creationId xmlns:p14="http://schemas.microsoft.com/office/powerpoint/2010/main" val="338012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Tras la eliminación de los </a:t>
            </a:r>
            <a:r>
              <a:rPr lang="es-ES" sz="1200" b="0" i="0" kern="1200" dirty="0" err="1">
                <a:solidFill>
                  <a:schemeClr val="tx1"/>
                </a:solidFill>
                <a:effectLst/>
                <a:latin typeface="+mn-lt"/>
                <a:ea typeface="+mn-ea"/>
                <a:cs typeface="+mn-cs"/>
              </a:rPr>
              <a:t>outliers</a:t>
            </a:r>
            <a:r>
              <a:rPr lang="es-ES" sz="1200" b="0" i="0" kern="1200" dirty="0">
                <a:solidFill>
                  <a:schemeClr val="tx1"/>
                </a:solidFill>
                <a:effectLst/>
                <a:latin typeface="+mn-lt"/>
                <a:ea typeface="+mn-ea"/>
                <a:cs typeface="+mn-cs"/>
              </a:rPr>
              <a:t> puede observarse como la distribución de las variables se vuelve más </a:t>
            </a:r>
            <a:r>
              <a:rPr lang="es-ES" sz="1200" b="0" i="0" kern="1200" dirty="0" err="1">
                <a:solidFill>
                  <a:schemeClr val="tx1"/>
                </a:solidFill>
                <a:effectLst/>
                <a:latin typeface="+mn-lt"/>
                <a:ea typeface="+mn-ea"/>
                <a:cs typeface="+mn-cs"/>
              </a:rPr>
              <a:t>Gausiana</a:t>
            </a:r>
            <a:r>
              <a:rPr lang="es-ES" sz="1200" b="0" i="0" kern="1200" dirty="0">
                <a:solidFill>
                  <a:schemeClr val="tx1"/>
                </a:solidFill>
                <a:effectLst/>
                <a:latin typeface="+mn-lt"/>
                <a:ea typeface="+mn-ea"/>
                <a:cs typeface="+mn-cs"/>
              </a:rPr>
              <a:t> y los datos ya están mucho mas compactados para poder modelizarlos.</a:t>
            </a: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8</a:t>
            </a:fld>
            <a:endParaRPr lang="es-ES"/>
          </a:p>
        </p:txBody>
      </p:sp>
    </p:spTree>
    <p:extLst>
      <p:ext uri="{BB962C8B-B14F-4D97-AF65-F5344CB8AC3E}">
        <p14:creationId xmlns:p14="http://schemas.microsoft.com/office/powerpoint/2010/main" val="117793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err="1">
                <a:solidFill>
                  <a:schemeClr val="tx1"/>
                </a:solidFill>
                <a:effectLst/>
                <a:latin typeface="+mn-lt"/>
                <a:ea typeface="+mn-ea"/>
                <a:cs typeface="+mn-cs"/>
              </a:rPr>
              <a:t>BoxPlot</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Code</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Group</a:t>
            </a:r>
            <a:endParaRPr lang="es-ES" sz="1200" b="1" i="0" kern="1200" dirty="0">
              <a:solidFill>
                <a:schemeClr val="tx1"/>
              </a:solidFill>
              <a:effectLst/>
              <a:latin typeface="+mn-lt"/>
              <a:ea typeface="+mn-ea"/>
              <a:cs typeface="+mn-cs"/>
            </a:endParaRPr>
          </a:p>
          <a:p>
            <a:endParaRPr lang="es-ES" dirty="0"/>
          </a:p>
          <a:p>
            <a:r>
              <a:rPr lang="es-ES" dirty="0">
                <a:effectLst/>
              </a:rPr>
              <a:t>Crearemos "</a:t>
            </a:r>
            <a:r>
              <a:rPr lang="es-ES" dirty="0" err="1">
                <a:effectLst/>
              </a:rPr>
              <a:t>code</a:t>
            </a:r>
            <a:r>
              <a:rPr lang="es-ES" dirty="0">
                <a:effectLst/>
              </a:rPr>
              <a:t>" variable con la combinatoria de valores de las distintas variables categóricas que queremos analizar juntas. </a:t>
            </a:r>
          </a:p>
          <a:p>
            <a:r>
              <a:rPr lang="es-ES" dirty="0">
                <a:effectLst/>
              </a:rPr>
              <a:t>La idea es analizar la distribución de las variables numéricas </a:t>
            </a:r>
            <a:r>
              <a:rPr lang="es-ES" b="1" dirty="0" err="1">
                <a:effectLst/>
              </a:rPr>
              <a:t>travel_time</a:t>
            </a:r>
            <a:r>
              <a:rPr lang="es-ES" dirty="0">
                <a:effectLst/>
              </a:rPr>
              <a:t> y </a:t>
            </a:r>
            <a:r>
              <a:rPr lang="es-ES" b="1" dirty="0" err="1">
                <a:effectLst/>
              </a:rPr>
              <a:t>avg_speed</a:t>
            </a:r>
            <a:r>
              <a:rPr lang="es-ES" dirty="0">
                <a:effectLst/>
              </a:rPr>
              <a:t> para cada valor de la combinatoria de las variables </a:t>
            </a:r>
            <a:r>
              <a:rPr lang="es-ES" dirty="0" err="1">
                <a:effectLst/>
              </a:rPr>
              <a:t>catégoricas</a:t>
            </a:r>
            <a:r>
              <a:rPr lang="es-ES" dirty="0">
                <a:effectLst/>
              </a:rPr>
              <a:t> y ver si existen similitudes. </a:t>
            </a:r>
          </a:p>
          <a:p>
            <a:endParaRPr lang="es-ES" dirty="0">
              <a:effectLst/>
            </a:endParaRPr>
          </a:p>
          <a:p>
            <a:r>
              <a:rPr lang="es-ES" dirty="0">
                <a:effectLst/>
              </a:rPr>
              <a:t>Para analizar dichas similitudes, utilizaremos </a:t>
            </a:r>
            <a:r>
              <a:rPr lang="es-ES" b="1" dirty="0" err="1">
                <a:effectLst/>
              </a:rPr>
              <a:t>Kolmogorov-Smirnov</a:t>
            </a:r>
            <a:r>
              <a:rPr lang="es-ES" dirty="0">
                <a:effectLst/>
              </a:rPr>
              <a:t> ya que T-Test está más orientado a distribuciones normales. </a:t>
            </a:r>
          </a:p>
          <a:p>
            <a:r>
              <a:rPr lang="es-ES" dirty="0">
                <a:effectLst/>
              </a:rPr>
              <a:t>Partiremos del análisis de una única variable e iremos iterando añadiendo cada vez una variable más hasta llegar a todas las variables.</a:t>
            </a:r>
          </a:p>
          <a:p>
            <a:endParaRPr lang="es-ES" dirty="0">
              <a:effectLst/>
            </a:endParaRPr>
          </a:p>
          <a:p>
            <a:r>
              <a:rPr lang="es-ES" sz="1200" b="0" i="0" kern="1200" dirty="0">
                <a:solidFill>
                  <a:schemeClr val="tx1"/>
                </a:solidFill>
                <a:effectLst/>
                <a:latin typeface="+mn-lt"/>
                <a:ea typeface="+mn-ea"/>
                <a:cs typeface="+mn-cs"/>
              </a:rPr>
              <a:t>Tras analizar detenidamente las distribuciones de los </a:t>
            </a:r>
            <a:r>
              <a:rPr lang="es-ES" sz="1200" b="0" i="0" kern="1200" dirty="0" err="1">
                <a:solidFill>
                  <a:schemeClr val="tx1"/>
                </a:solidFill>
                <a:effectLst/>
                <a:latin typeface="+mn-lt"/>
                <a:ea typeface="+mn-ea"/>
                <a:cs typeface="+mn-cs"/>
              </a:rPr>
              <a:t>boxplots</a:t>
            </a:r>
            <a:r>
              <a:rPr lang="es-ES" sz="1200" b="0" i="0" kern="1200" dirty="0">
                <a:solidFill>
                  <a:schemeClr val="tx1"/>
                </a:solidFill>
                <a:effectLst/>
                <a:latin typeface="+mn-lt"/>
                <a:ea typeface="+mn-ea"/>
                <a:cs typeface="+mn-cs"/>
              </a:rPr>
              <a:t> con las diferentes combinaciones de variables, se han visto ciertas dependencias o similitudes que pueden llegar a dar una primera visión de las posibles agrupaciones que se van a poder encontrar:</a:t>
            </a:r>
          </a:p>
          <a:p>
            <a:r>
              <a:rPr lang="es-ES" sz="1200" b="0" i="0" kern="1200" dirty="0">
                <a:solidFill>
                  <a:schemeClr val="tx1"/>
                </a:solidFill>
                <a:effectLst/>
                <a:latin typeface="+mn-lt"/>
                <a:ea typeface="+mn-ea"/>
                <a:cs typeface="+mn-cs"/>
              </a:rPr>
              <a:t>Se ve una similitud entre los usuarios de edad desconocida y los que están entre 41-65 con bono Anual. Del mismo modo encontramos similitud entre los usuarios de bono Anual y los de edad comprendida entre 19-26 y 27-40.</a:t>
            </a:r>
          </a:p>
          <a:p>
            <a:r>
              <a:rPr lang="es-ES" sz="1200" b="0" i="0" kern="1200" dirty="0">
                <a:solidFill>
                  <a:schemeClr val="tx1"/>
                </a:solidFill>
                <a:effectLst/>
                <a:latin typeface="+mn-lt"/>
                <a:ea typeface="+mn-ea"/>
                <a:cs typeface="+mn-cs"/>
              </a:rPr>
              <a:t>Se ve una similitud importante entre las horas de la mañana (7-12 y 12-18) para los usuarios de edad media (27-40 y 41-65).</a:t>
            </a:r>
          </a:p>
          <a:p>
            <a:r>
              <a:rPr lang="es-ES" sz="1200" b="0" i="0" kern="1200" dirty="0">
                <a:solidFill>
                  <a:schemeClr val="tx1"/>
                </a:solidFill>
                <a:effectLst/>
                <a:latin typeface="+mn-lt"/>
                <a:ea typeface="+mn-ea"/>
                <a:cs typeface="+mn-cs"/>
              </a:rPr>
              <a:t>Se ve una similitud importante entre el tipo de usuario Anual y las horas de la mañana (7-12 y 12-18).</a:t>
            </a:r>
          </a:p>
          <a:p>
            <a:r>
              <a:rPr lang="es-ES" sz="1200" b="0" i="0" kern="1200" dirty="0">
                <a:solidFill>
                  <a:schemeClr val="tx1"/>
                </a:solidFill>
                <a:effectLst/>
                <a:latin typeface="+mn-lt"/>
                <a:ea typeface="+mn-ea"/>
                <a:cs typeface="+mn-cs"/>
              </a:rPr>
              <a:t>Se ve una similitud importante entre los usuarios ocasionales y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y las horas de la mañana (7-12 y 12-18).</a:t>
            </a:r>
          </a:p>
          <a:p>
            <a:r>
              <a:rPr lang="es-ES" sz="1200" b="0" i="0" kern="1200" dirty="0">
                <a:solidFill>
                  <a:schemeClr val="tx1"/>
                </a:solidFill>
                <a:effectLst/>
                <a:latin typeface="+mn-lt"/>
                <a:ea typeface="+mn-ea"/>
                <a:cs typeface="+mn-cs"/>
              </a:rPr>
              <a:t>Se ve una similitud importante entre los usuarios hacen viaje retiro-retiro entre las horas 7-12 y 12-18 y sobre el mismo horario los usuarios que salen del retiro.</a:t>
            </a:r>
          </a:p>
          <a:p>
            <a:r>
              <a:rPr lang="es-ES" sz="1200" b="0" i="0" kern="1200" dirty="0">
                <a:solidFill>
                  <a:schemeClr val="tx1"/>
                </a:solidFill>
                <a:effectLst/>
                <a:latin typeface="+mn-lt"/>
                <a:ea typeface="+mn-ea"/>
                <a:cs typeface="+mn-cs"/>
              </a:rPr>
              <a:t>Se ve una similitud importante entre los usuarios que salen del retiro con edades comprendidas entre 19-26 y 27-40. </a:t>
            </a:r>
            <a:r>
              <a:rPr lang="es-ES" sz="1200" b="0" i="0" kern="1200" dirty="0" err="1">
                <a:solidFill>
                  <a:schemeClr val="tx1"/>
                </a:solidFill>
                <a:effectLst/>
                <a:latin typeface="+mn-lt"/>
                <a:ea typeface="+mn-ea"/>
                <a:cs typeface="+mn-cs"/>
              </a:rPr>
              <a:t>Asi</a:t>
            </a:r>
            <a:r>
              <a:rPr lang="es-ES" sz="1200" b="0" i="0" kern="1200" dirty="0">
                <a:solidFill>
                  <a:schemeClr val="tx1"/>
                </a:solidFill>
                <a:effectLst/>
                <a:latin typeface="+mn-lt"/>
                <a:ea typeface="+mn-ea"/>
                <a:cs typeface="+mn-cs"/>
              </a:rPr>
              <a:t> mismo también se ve similitud entre los usuarios que cogen y dejan la bici en la misma estación con edades comprendidas entre 27-40 y 41-65. Además los usuarios de edad desconocida salen del retiro tienen una similitud importante con los usuarios que salen del retiro con edades comprendidas entre 41-65.</a:t>
            </a:r>
          </a:p>
          <a:p>
            <a:r>
              <a:rPr lang="es-ES" sz="1200" b="0" i="0" kern="1200" dirty="0">
                <a:solidFill>
                  <a:schemeClr val="tx1"/>
                </a:solidFill>
                <a:effectLst/>
                <a:latin typeface="+mn-lt"/>
                <a:ea typeface="+mn-ea"/>
                <a:cs typeface="+mn-cs"/>
              </a:rPr>
              <a:t>Se ve una similitud importante entre los usuarios con edades comprendidas entre 19-26 y 27-40 en </a:t>
            </a:r>
            <a:r>
              <a:rPr lang="es-ES" sz="1200" b="0" i="0" kern="1200" dirty="0" err="1">
                <a:solidFill>
                  <a:schemeClr val="tx1"/>
                </a:solidFill>
                <a:effectLst/>
                <a:latin typeface="+mn-lt"/>
                <a:ea typeface="+mn-ea"/>
                <a:cs typeface="+mn-cs"/>
              </a:rPr>
              <a:t>dias</a:t>
            </a:r>
            <a:r>
              <a:rPr lang="es-ES" sz="1200" b="0" i="0" kern="1200" dirty="0">
                <a:solidFill>
                  <a:schemeClr val="tx1"/>
                </a:solidFill>
                <a:effectLst/>
                <a:latin typeface="+mn-lt"/>
                <a:ea typeface="+mn-ea"/>
                <a:cs typeface="+mn-cs"/>
              </a:rPr>
              <a:t> laborables. Sobre los mismos días hay una similitud importante con los usuarios de edad desconocida y los de 41-65. Hay similitud entre los usuarios de edades entre 19-26 y 41-65 en el uso de </a:t>
            </a:r>
            <a:r>
              <a:rPr lang="es-ES" sz="1200" b="0" i="0" kern="1200" dirty="0" err="1">
                <a:solidFill>
                  <a:schemeClr val="tx1"/>
                </a:solidFill>
                <a:effectLst/>
                <a:latin typeface="+mn-lt"/>
                <a:ea typeface="+mn-ea"/>
                <a:cs typeface="+mn-cs"/>
              </a:rPr>
              <a:t>bicimad</a:t>
            </a:r>
            <a:r>
              <a:rPr lang="es-ES" sz="1200" b="0" i="0" kern="1200" dirty="0">
                <a:solidFill>
                  <a:schemeClr val="tx1"/>
                </a:solidFill>
                <a:effectLst/>
                <a:latin typeface="+mn-lt"/>
                <a:ea typeface="+mn-ea"/>
                <a:cs typeface="+mn-cs"/>
              </a:rPr>
              <a:t> el fin de semana.</a:t>
            </a:r>
          </a:p>
          <a:p>
            <a:r>
              <a:rPr lang="es-ES" sz="1200" b="0" i="0" kern="1200" dirty="0">
                <a:solidFill>
                  <a:schemeClr val="tx1"/>
                </a:solidFill>
                <a:effectLst/>
                <a:latin typeface="+mn-lt"/>
                <a:ea typeface="+mn-ea"/>
                <a:cs typeface="+mn-cs"/>
              </a:rPr>
              <a:t>Se ve una similitud el uso del servicio en </a:t>
            </a:r>
            <a:r>
              <a:rPr lang="es-ES" sz="1200" b="0" i="0" kern="1200" dirty="0" err="1">
                <a:solidFill>
                  <a:schemeClr val="tx1"/>
                </a:solidFill>
                <a:effectLst/>
                <a:latin typeface="+mn-lt"/>
                <a:ea typeface="+mn-ea"/>
                <a:cs typeface="+mn-cs"/>
              </a:rPr>
              <a:t>dias</a:t>
            </a:r>
            <a:r>
              <a:rPr lang="es-ES" sz="1200" b="0" i="0" kern="1200" dirty="0">
                <a:solidFill>
                  <a:schemeClr val="tx1"/>
                </a:solidFill>
                <a:effectLst/>
                <a:latin typeface="+mn-lt"/>
                <a:ea typeface="+mn-ea"/>
                <a:cs typeface="+mn-cs"/>
              </a:rPr>
              <a:t> laborables entre las horas comprendidas de las 7-12 y 12-18.</a:t>
            </a:r>
          </a:p>
          <a:p>
            <a:r>
              <a:rPr lang="es-ES" sz="1200" b="0" i="0" kern="1200" dirty="0">
                <a:solidFill>
                  <a:schemeClr val="tx1"/>
                </a:solidFill>
                <a:effectLst/>
                <a:latin typeface="+mn-lt"/>
                <a:ea typeface="+mn-ea"/>
                <a:cs typeface="+mn-cs"/>
              </a:rPr>
              <a:t>Se ve una similitud entre los usuarios viajan retiro-retiro tanto fin de semana como días laborables.</a:t>
            </a:r>
          </a:p>
          <a:p>
            <a:endParaRPr lang="es-ES" dirty="0">
              <a:effectLst/>
            </a:endParaRPr>
          </a:p>
          <a:p>
            <a:r>
              <a:rPr lang="es-ES" sz="1200" b="0" i="0" kern="1200" dirty="0">
                <a:solidFill>
                  <a:schemeClr val="tx1"/>
                </a:solidFill>
                <a:effectLst/>
                <a:latin typeface="+mn-lt"/>
                <a:ea typeface="+mn-ea"/>
                <a:cs typeface="+mn-cs"/>
              </a:rPr>
              <a:t/>
            </a:r>
            <a:br>
              <a:rPr lang="es-ES" sz="1200" b="0" i="0" kern="1200" dirty="0">
                <a:solidFill>
                  <a:schemeClr val="tx1"/>
                </a:solidFill>
                <a:effectLst/>
                <a:latin typeface="+mn-lt"/>
                <a:ea typeface="+mn-ea"/>
                <a:cs typeface="+mn-cs"/>
              </a:rPr>
            </a:br>
            <a:endParaRPr lang="es-ES" dirty="0"/>
          </a:p>
        </p:txBody>
      </p:sp>
      <p:sp>
        <p:nvSpPr>
          <p:cNvPr id="4" name="Marcador de número de diapositiva 3"/>
          <p:cNvSpPr>
            <a:spLocks noGrp="1"/>
          </p:cNvSpPr>
          <p:nvPr>
            <p:ph type="sldNum" sz="quarter" idx="5"/>
          </p:nvPr>
        </p:nvSpPr>
        <p:spPr/>
        <p:txBody>
          <a:bodyPr/>
          <a:lstStyle/>
          <a:p>
            <a:fld id="{AC8A68BC-4530-4AE6-BEE6-4A3FF7D9AC5E}" type="slidenum">
              <a:rPr lang="es-ES" smtClean="0"/>
              <a:t>9</a:t>
            </a:fld>
            <a:endParaRPr lang="es-ES"/>
          </a:p>
        </p:txBody>
      </p:sp>
    </p:spTree>
    <p:extLst>
      <p:ext uri="{BB962C8B-B14F-4D97-AF65-F5344CB8AC3E}">
        <p14:creationId xmlns:p14="http://schemas.microsoft.com/office/powerpoint/2010/main" val="187489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10</a:t>
            </a:fld>
            <a:endParaRPr lang="es-ES"/>
          </a:p>
        </p:txBody>
      </p:sp>
    </p:spTree>
    <p:extLst>
      <p:ext uri="{BB962C8B-B14F-4D97-AF65-F5344CB8AC3E}">
        <p14:creationId xmlns:p14="http://schemas.microsoft.com/office/powerpoint/2010/main" val="277866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11</a:t>
            </a:fld>
            <a:endParaRPr lang="es-ES"/>
          </a:p>
        </p:txBody>
      </p:sp>
    </p:spTree>
    <p:extLst>
      <p:ext uri="{BB962C8B-B14F-4D97-AF65-F5344CB8AC3E}">
        <p14:creationId xmlns:p14="http://schemas.microsoft.com/office/powerpoint/2010/main" val="309536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Se ve un uso mayoritario en las franjas de uso 7-12 y 12-18.</a:t>
            </a:r>
          </a:p>
          <a:p>
            <a:r>
              <a:rPr lang="es-ES" sz="1200" b="0" i="0" kern="1200" dirty="0">
                <a:solidFill>
                  <a:schemeClr val="tx1"/>
                </a:solidFill>
                <a:effectLst/>
                <a:latin typeface="+mn-lt"/>
                <a:ea typeface="+mn-ea"/>
                <a:cs typeface="+mn-cs"/>
              </a:rPr>
              <a:t>El rango de edades que mayor uso hacen son 27-40 y 41-65.</a:t>
            </a:r>
          </a:p>
          <a:p>
            <a:r>
              <a:rPr lang="es-ES" sz="1200" b="0" i="0" kern="1200" dirty="0">
                <a:solidFill>
                  <a:schemeClr val="tx1"/>
                </a:solidFill>
                <a:effectLst/>
                <a:latin typeface="+mn-lt"/>
                <a:ea typeface="+mn-ea"/>
                <a:cs typeface="+mn-cs"/>
              </a:rPr>
              <a:t>Existe un aumento en el uso en las horas entre 7-12 para el rango de edad 41-65.</a:t>
            </a:r>
          </a:p>
          <a:p>
            <a:r>
              <a:rPr lang="es-ES" sz="1200" b="0" i="0" kern="1200" dirty="0">
                <a:solidFill>
                  <a:schemeClr val="tx1"/>
                </a:solidFill>
                <a:effectLst/>
                <a:latin typeface="+mn-lt"/>
                <a:ea typeface="+mn-ea"/>
                <a:cs typeface="+mn-cs"/>
              </a:rPr>
              <a:t>Uso mayoritario de usuarios que salen del retiro con bono anual.</a:t>
            </a:r>
          </a:p>
          <a:p>
            <a:r>
              <a:rPr lang="es-ES" sz="1200" b="0" i="0" kern="1200" dirty="0">
                <a:solidFill>
                  <a:schemeClr val="tx1"/>
                </a:solidFill>
                <a:effectLst/>
                <a:latin typeface="+mn-lt"/>
                <a:ea typeface="+mn-ea"/>
                <a:cs typeface="+mn-cs"/>
              </a:rPr>
              <a:t>Tienden a crecer los usuarios de edad desconocida el fin de semana.</a:t>
            </a:r>
          </a:p>
          <a:p>
            <a:r>
              <a:rPr lang="es-ES" sz="1200" b="0" i="0" kern="1200" dirty="0">
                <a:solidFill>
                  <a:schemeClr val="tx1"/>
                </a:solidFill>
                <a:effectLst/>
                <a:latin typeface="+mn-lt"/>
                <a:ea typeface="+mn-ea"/>
                <a:cs typeface="+mn-cs"/>
              </a:rPr>
              <a:t>Crece el uso el fin de semana en el horario de 18-23 y baja el de 7-12.</a:t>
            </a:r>
          </a:p>
          <a:p>
            <a:r>
              <a:rPr lang="es-ES" sz="1200" b="0" i="0" kern="1200" dirty="0">
                <a:solidFill>
                  <a:schemeClr val="tx1"/>
                </a:solidFill>
                <a:effectLst/>
                <a:latin typeface="+mn-lt"/>
                <a:ea typeface="+mn-ea"/>
                <a:cs typeface="+mn-cs"/>
              </a:rPr>
              <a:t>Se duplica el uso el fin de semana en los viajes de la misma estación con bono ocasional.</a:t>
            </a:r>
          </a:p>
          <a:p>
            <a:r>
              <a:rPr lang="es-ES" sz="1200" b="0" i="0" kern="1200" dirty="0">
                <a:solidFill>
                  <a:schemeClr val="tx1"/>
                </a:solidFill>
                <a:effectLst/>
                <a:latin typeface="+mn-lt"/>
                <a:ea typeface="+mn-ea"/>
                <a:cs typeface="+mn-cs"/>
              </a:rPr>
              <a:t>Los usuarios de edad desconocida hacen mayor uso en viajes de misma estación.</a:t>
            </a:r>
          </a:p>
          <a:p>
            <a:r>
              <a:rPr lang="es-ES" sz="1200" b="0" i="0" kern="1200" dirty="0">
                <a:solidFill>
                  <a:schemeClr val="tx1"/>
                </a:solidFill>
                <a:effectLst/>
                <a:latin typeface="+mn-lt"/>
                <a:ea typeface="+mn-ea"/>
                <a:cs typeface="+mn-cs"/>
              </a:rPr>
              <a:t>Crece el uso de edad desconocida durante las horas de 12-18 y 18-23.</a:t>
            </a:r>
          </a:p>
          <a:p>
            <a:r>
              <a:rPr lang="es-ES" sz="1200" b="0" i="0" kern="1200" dirty="0">
                <a:solidFill>
                  <a:schemeClr val="tx1"/>
                </a:solidFill>
                <a:effectLst/>
                <a:latin typeface="+mn-lt"/>
                <a:ea typeface="+mn-ea"/>
                <a:cs typeface="+mn-cs"/>
              </a:rPr>
              <a:t>Hay más uso de usuarios viajan retiro-retiro o se van del retiro que los que hacen el viaje a la misma estación.</a:t>
            </a:r>
          </a:p>
          <a:p>
            <a:r>
              <a:rPr lang="es-ES" sz="1200" b="0" i="0" kern="1200" dirty="0">
                <a:solidFill>
                  <a:schemeClr val="tx1"/>
                </a:solidFill>
                <a:effectLst/>
                <a:latin typeface="+mn-lt"/>
                <a:ea typeface="+mn-ea"/>
                <a:cs typeface="+mn-cs"/>
              </a:rPr>
              <a:t>Los usuarios con rango de edad 27-40 hacen un mayor uso en viajes retiro-retiro o saliendo del retiro, disminuyen a la mitad cuando son viajes misma estación.</a:t>
            </a:r>
          </a:p>
          <a:p>
            <a:r>
              <a:rPr lang="es-ES" sz="1200" b="0" i="0" kern="1200" dirty="0">
                <a:solidFill>
                  <a:schemeClr val="tx1"/>
                </a:solidFill>
                <a:effectLst/>
                <a:latin typeface="+mn-lt"/>
                <a:ea typeface="+mn-ea"/>
                <a:cs typeface="+mn-cs"/>
              </a:rPr>
              <a:t>El uso de abono ocasional es casi por completo de usuarios con edad desconocida.</a:t>
            </a:r>
          </a:p>
          <a:p>
            <a:r>
              <a:rPr lang="es-ES" sz="1200" b="0" i="0" kern="1200" dirty="0">
                <a:solidFill>
                  <a:schemeClr val="tx1"/>
                </a:solidFill>
                <a:effectLst/>
                <a:latin typeface="+mn-lt"/>
                <a:ea typeface="+mn-ea"/>
                <a:cs typeface="+mn-cs"/>
              </a:rPr>
              <a:t>Tras ir analizando todos los datos se ve un uso por usuarios de abono de </a:t>
            </a:r>
            <a:r>
              <a:rPr lang="es-ES" sz="1200" b="0" i="0" kern="1200" dirty="0" err="1">
                <a:solidFill>
                  <a:schemeClr val="tx1"/>
                </a:solidFill>
                <a:effectLst/>
                <a:latin typeface="+mn-lt"/>
                <a:ea typeface="+mn-ea"/>
                <a:cs typeface="+mn-cs"/>
              </a:rPr>
              <a:t>compañia</a:t>
            </a:r>
            <a:r>
              <a:rPr lang="es-ES" sz="1200" b="0" i="0" kern="1200" dirty="0">
                <a:solidFill>
                  <a:schemeClr val="tx1"/>
                </a:solidFill>
                <a:effectLst/>
                <a:latin typeface="+mn-lt"/>
                <a:ea typeface="+mn-ea"/>
                <a:cs typeface="+mn-cs"/>
              </a:rPr>
              <a:t> que denota que añaden a su abono a familiares como se puede ver en el gráfico de las variables por tipo de usuario y rango de edad.</a:t>
            </a:r>
          </a:p>
          <a:p>
            <a:r>
              <a:rPr lang="es-ES" sz="1200" b="0" i="0" kern="1200" dirty="0">
                <a:solidFill>
                  <a:schemeClr val="tx1"/>
                </a:solidFill>
                <a:effectLst/>
                <a:latin typeface="+mn-lt"/>
                <a:ea typeface="+mn-ea"/>
                <a:cs typeface="+mn-cs"/>
              </a:rPr>
              <a:t>Observando la matriz que muestra la </a:t>
            </a:r>
            <a:r>
              <a:rPr lang="es-ES" sz="1200" b="0" i="0" kern="1200" dirty="0" err="1">
                <a:solidFill>
                  <a:schemeClr val="tx1"/>
                </a:solidFill>
                <a:effectLst/>
                <a:latin typeface="+mn-lt"/>
                <a:ea typeface="+mn-ea"/>
                <a:cs typeface="+mn-cs"/>
              </a:rPr>
              <a:t>relacion</a:t>
            </a:r>
            <a:r>
              <a:rPr lang="es-ES" sz="1200" b="0" i="0" kern="1200" dirty="0">
                <a:solidFill>
                  <a:schemeClr val="tx1"/>
                </a:solidFill>
                <a:effectLst/>
                <a:latin typeface="+mn-lt"/>
                <a:ea typeface="+mn-ea"/>
                <a:cs typeface="+mn-cs"/>
              </a:rPr>
              <a:t> de dependencia que hay entre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puede observarse por un lado una gran dependencia de las variables </a:t>
            </a:r>
            <a:r>
              <a:rPr lang="es-ES" sz="1200" b="0" i="0" kern="1200" dirty="0" err="1">
                <a:solidFill>
                  <a:schemeClr val="tx1"/>
                </a:solidFill>
                <a:effectLst/>
                <a:latin typeface="+mn-lt"/>
                <a:ea typeface="+mn-ea"/>
                <a:cs typeface="+mn-cs"/>
              </a:rPr>
              <a:t>day_of_week</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weekend</a:t>
            </a:r>
            <a:r>
              <a:rPr lang="es-ES" sz="1200" b="0" i="0" kern="1200" dirty="0">
                <a:solidFill>
                  <a:schemeClr val="tx1"/>
                </a:solidFill>
                <a:effectLst/>
                <a:latin typeface="+mn-lt"/>
                <a:ea typeface="+mn-ea"/>
                <a:cs typeface="+mn-cs"/>
              </a:rPr>
              <a:t>. Además se encuentra una dependencia o correlación leve entre las </a:t>
            </a:r>
            <a:r>
              <a:rPr lang="es-ES" sz="1200" b="0" i="0" kern="1200" dirty="0" err="1">
                <a:solidFill>
                  <a:schemeClr val="tx1"/>
                </a:solidFill>
                <a:effectLst/>
                <a:latin typeface="+mn-lt"/>
                <a:ea typeface="+mn-ea"/>
                <a:cs typeface="+mn-cs"/>
              </a:rPr>
              <a:t>varibles</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tryp_type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 Existe una tercera </a:t>
            </a:r>
            <a:r>
              <a:rPr lang="es-ES" sz="1200" b="0" i="0" kern="1200" dirty="0" err="1">
                <a:solidFill>
                  <a:schemeClr val="tx1"/>
                </a:solidFill>
                <a:effectLst/>
                <a:latin typeface="+mn-lt"/>
                <a:ea typeface="+mn-ea"/>
                <a:cs typeface="+mn-cs"/>
              </a:rPr>
              <a:t>depencia</a:t>
            </a:r>
            <a:r>
              <a:rPr lang="es-ES" sz="1200" b="0" i="0" kern="1200" dirty="0">
                <a:solidFill>
                  <a:schemeClr val="tx1"/>
                </a:solidFill>
                <a:effectLst/>
                <a:latin typeface="+mn-lt"/>
                <a:ea typeface="+mn-ea"/>
                <a:cs typeface="+mn-cs"/>
              </a:rPr>
              <a:t> ya más moderada entre las variables de </a:t>
            </a:r>
            <a:r>
              <a:rPr lang="es-ES" sz="1200" b="0" i="0" kern="1200" dirty="0" err="1">
                <a:solidFill>
                  <a:schemeClr val="tx1"/>
                </a:solidFill>
                <a:effectLst/>
                <a:latin typeface="+mn-lt"/>
                <a:ea typeface="+mn-ea"/>
                <a:cs typeface="+mn-cs"/>
              </a:rPr>
              <a:t>desc_ageRange</a:t>
            </a:r>
            <a:r>
              <a:rPr lang="es-ES" sz="1200" b="0" i="0" kern="1200" dirty="0">
                <a:solidFill>
                  <a:schemeClr val="tx1"/>
                </a:solidFill>
                <a:effectLst/>
                <a:latin typeface="+mn-lt"/>
                <a:ea typeface="+mn-ea"/>
                <a:cs typeface="+mn-cs"/>
              </a:rPr>
              <a:t> y </a:t>
            </a:r>
            <a:r>
              <a:rPr lang="es-ES" sz="1200" b="0" i="0" kern="1200" dirty="0" err="1">
                <a:solidFill>
                  <a:schemeClr val="tx1"/>
                </a:solidFill>
                <a:effectLst/>
                <a:latin typeface="+mn-lt"/>
                <a:ea typeface="+mn-ea"/>
                <a:cs typeface="+mn-cs"/>
              </a:rPr>
              <a:t>desc_user_type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Por lo tanto las variables </a:t>
            </a:r>
            <a:r>
              <a:rPr lang="es-ES" sz="1200" b="0" i="0" kern="1200" dirty="0" err="1">
                <a:solidFill>
                  <a:schemeClr val="tx1"/>
                </a:solidFill>
                <a:effectLst/>
                <a:latin typeface="+mn-lt"/>
                <a:ea typeface="+mn-ea"/>
                <a:cs typeface="+mn-cs"/>
              </a:rPr>
              <a:t>categoricas</a:t>
            </a:r>
            <a:r>
              <a:rPr lang="es-ES" sz="1200" b="0" i="0" kern="1200" dirty="0">
                <a:solidFill>
                  <a:schemeClr val="tx1"/>
                </a:solidFill>
                <a:effectLst/>
                <a:latin typeface="+mn-lt"/>
                <a:ea typeface="+mn-ea"/>
                <a:cs typeface="+mn-cs"/>
              </a:rPr>
              <a:t> que se van a utilizar para describir el </a:t>
            </a:r>
            <a:r>
              <a:rPr lang="es-ES" sz="1200" b="0" i="0" kern="1200" dirty="0" err="1">
                <a:solidFill>
                  <a:schemeClr val="tx1"/>
                </a:solidFill>
                <a:effectLst/>
                <a:latin typeface="+mn-lt"/>
                <a:ea typeface="+mn-ea"/>
                <a:cs typeface="+mn-cs"/>
              </a:rPr>
              <a:t>dataset</a:t>
            </a:r>
            <a:r>
              <a:rPr lang="es-ES" sz="1200" b="0" i="0" kern="1200" dirty="0">
                <a:solidFill>
                  <a:schemeClr val="tx1"/>
                </a:solidFill>
                <a:effectLst/>
                <a:latin typeface="+mn-lt"/>
                <a:ea typeface="+mn-ea"/>
                <a:cs typeface="+mn-cs"/>
              </a:rPr>
              <a:t> en el modelado son:</a:t>
            </a:r>
          </a:p>
          <a:p>
            <a:r>
              <a:rPr lang="es-ES" sz="1200" b="0" i="0" kern="1200" dirty="0" err="1">
                <a:solidFill>
                  <a:schemeClr val="tx1"/>
                </a:solidFill>
                <a:effectLst/>
                <a:latin typeface="+mn-lt"/>
                <a:ea typeface="+mn-ea"/>
                <a:cs typeface="+mn-cs"/>
              </a:rPr>
              <a:t>weekend</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hour_type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trip_type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desc_user_type</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desc_ageRange</a:t>
            </a:r>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AC8A68BC-4530-4AE6-BEE6-4A3FF7D9AC5E}" type="slidenum">
              <a:rPr lang="es-ES" smtClean="0"/>
              <a:t>12</a:t>
            </a:fld>
            <a:endParaRPr lang="es-ES"/>
          </a:p>
        </p:txBody>
      </p:sp>
    </p:spTree>
    <p:extLst>
      <p:ext uri="{BB962C8B-B14F-4D97-AF65-F5344CB8AC3E}">
        <p14:creationId xmlns:p14="http://schemas.microsoft.com/office/powerpoint/2010/main" val="3455979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lexbr86/master_bigdata_modulo5"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6662855-3A15-4DEF-A405-2583D3D735A6}"/>
              </a:ext>
            </a:extLst>
          </p:cNvPr>
          <p:cNvSpPr>
            <a:spLocks noGrp="1"/>
          </p:cNvSpPr>
          <p:nvPr>
            <p:ph type="ctrTitle"/>
          </p:nvPr>
        </p:nvSpPr>
        <p:spPr/>
        <p:txBody>
          <a:bodyPr>
            <a:normAutofit fontScale="90000"/>
          </a:bodyPr>
          <a:lstStyle/>
          <a:p>
            <a:r>
              <a:rPr lang="es-ES" sz="4400" dirty="0" err="1"/>
              <a:t>Mbdm</a:t>
            </a:r>
            <a:r>
              <a:rPr lang="es-ES" sz="4400" dirty="0"/>
              <a:t> Modulo 5 </a:t>
            </a:r>
            <a:r>
              <a:rPr lang="es-ES" sz="4400" dirty="0" err="1"/>
              <a:t>Datascience</a:t>
            </a:r>
            <a:r>
              <a:rPr lang="es-ES" dirty="0"/>
              <a:t/>
            </a:r>
            <a:br>
              <a:rPr lang="es-ES" dirty="0"/>
            </a:br>
            <a:r>
              <a:rPr lang="es-ES" dirty="0"/>
              <a:t> </a:t>
            </a:r>
            <a:r>
              <a:rPr lang="es-ES" sz="3100" b="1" i="1" dirty="0"/>
              <a:t>Modelos no supervisados para identificación de perfiles de usuarios del servicio </a:t>
            </a:r>
            <a:r>
              <a:rPr lang="es-ES" sz="3100" b="1" i="1" dirty="0" err="1"/>
              <a:t>BiciMAD</a:t>
            </a:r>
            <a:r>
              <a:rPr lang="es-ES" sz="3100" b="1" i="1" dirty="0"/>
              <a:t> </a:t>
            </a:r>
            <a:endParaRPr lang="es-ES" sz="3100" dirty="0"/>
          </a:p>
        </p:txBody>
      </p:sp>
      <p:sp>
        <p:nvSpPr>
          <p:cNvPr id="3" name="Subtítulo 2">
            <a:extLst>
              <a:ext uri="{FF2B5EF4-FFF2-40B4-BE49-F238E27FC236}">
                <a16:creationId xmlns="" xmlns:a16="http://schemas.microsoft.com/office/drawing/2014/main" id="{A83511CB-C331-4DF7-94F4-4C009873DB83}"/>
              </a:ext>
            </a:extLst>
          </p:cNvPr>
          <p:cNvSpPr>
            <a:spLocks noGrp="1"/>
          </p:cNvSpPr>
          <p:nvPr>
            <p:ph type="subTitle" idx="1"/>
          </p:nvPr>
        </p:nvSpPr>
        <p:spPr>
          <a:xfrm>
            <a:off x="2425337" y="3919584"/>
            <a:ext cx="9448800" cy="685800"/>
          </a:xfrm>
        </p:spPr>
        <p:txBody>
          <a:bodyPr>
            <a:noAutofit/>
          </a:bodyPr>
          <a:lstStyle/>
          <a:p>
            <a:r>
              <a:rPr lang="es-ES" sz="1600" dirty="0"/>
              <a:t>Grupal Autores:</a:t>
            </a:r>
          </a:p>
          <a:p>
            <a:r>
              <a:rPr lang="es-ES" sz="1600" b="1" dirty="0"/>
              <a:t>David Caballero Rodriguez</a:t>
            </a:r>
          </a:p>
          <a:p>
            <a:r>
              <a:rPr lang="es-ES" sz="1600" b="1" dirty="0"/>
              <a:t>Alexander Balseiro Ramos</a:t>
            </a:r>
          </a:p>
          <a:p>
            <a:r>
              <a:rPr lang="es-ES" sz="1600" b="1" dirty="0" err="1"/>
              <a:t>Mª</a:t>
            </a:r>
            <a:r>
              <a:rPr lang="es-ES" sz="1600" b="1" dirty="0"/>
              <a:t> Nieves Sánchez-Mateos Jiménez</a:t>
            </a:r>
          </a:p>
        </p:txBody>
      </p:sp>
    </p:spTree>
    <p:extLst>
      <p:ext uri="{BB962C8B-B14F-4D97-AF65-F5344CB8AC3E}">
        <p14:creationId xmlns:p14="http://schemas.microsoft.com/office/powerpoint/2010/main" val="108606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5" name="Imagen 4">
            <a:extLst>
              <a:ext uri="{FF2B5EF4-FFF2-40B4-BE49-F238E27FC236}">
                <a16:creationId xmlns="" xmlns:a16="http://schemas.microsoft.com/office/drawing/2014/main" id="{55651E60-54C4-4CF5-91C9-A712FFE0910B}"/>
              </a:ext>
            </a:extLst>
          </p:cNvPr>
          <p:cNvPicPr>
            <a:picLocks noChangeAspect="1"/>
          </p:cNvPicPr>
          <p:nvPr/>
        </p:nvPicPr>
        <p:blipFill>
          <a:blip r:embed="rId3"/>
          <a:stretch>
            <a:fillRect/>
          </a:stretch>
        </p:blipFill>
        <p:spPr>
          <a:xfrm>
            <a:off x="581025" y="1413680"/>
            <a:ext cx="11029950" cy="4505289"/>
          </a:xfrm>
          <a:prstGeom prst="rect">
            <a:avLst/>
          </a:prstGeom>
        </p:spPr>
      </p:pic>
    </p:spTree>
    <p:extLst>
      <p:ext uri="{BB962C8B-B14F-4D97-AF65-F5344CB8AC3E}">
        <p14:creationId xmlns:p14="http://schemas.microsoft.com/office/powerpoint/2010/main" val="199105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 xmlns:a16="http://schemas.microsoft.com/office/drawing/2014/main" id="{2C0B6D9B-44ED-4F16-9705-EEA0398A8C3C}"/>
              </a:ext>
            </a:extLst>
          </p:cNvPr>
          <p:cNvPicPr>
            <a:picLocks noChangeAspect="1"/>
          </p:cNvPicPr>
          <p:nvPr/>
        </p:nvPicPr>
        <p:blipFill>
          <a:blip r:embed="rId3"/>
          <a:stretch>
            <a:fillRect/>
          </a:stretch>
        </p:blipFill>
        <p:spPr>
          <a:xfrm>
            <a:off x="0" y="891892"/>
            <a:ext cx="12192000" cy="5074216"/>
          </a:xfrm>
          <a:prstGeom prst="rect">
            <a:avLst/>
          </a:prstGeom>
        </p:spPr>
      </p:pic>
    </p:spTree>
    <p:extLst>
      <p:ext uri="{BB962C8B-B14F-4D97-AF65-F5344CB8AC3E}">
        <p14:creationId xmlns:p14="http://schemas.microsoft.com/office/powerpoint/2010/main" val="343879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 xmlns:a16="http://schemas.microsoft.com/office/drawing/2014/main" id="{FF6E6B9F-DA95-41D1-B935-0F16B21F4241}"/>
              </a:ext>
            </a:extLst>
          </p:cNvPr>
          <p:cNvPicPr>
            <a:picLocks noChangeAspect="1"/>
          </p:cNvPicPr>
          <p:nvPr/>
        </p:nvPicPr>
        <p:blipFill>
          <a:blip r:embed="rId3"/>
          <a:stretch>
            <a:fillRect/>
          </a:stretch>
        </p:blipFill>
        <p:spPr>
          <a:xfrm>
            <a:off x="0" y="915026"/>
            <a:ext cx="12192000" cy="5027947"/>
          </a:xfrm>
          <a:prstGeom prst="rect">
            <a:avLst/>
          </a:prstGeom>
        </p:spPr>
      </p:pic>
    </p:spTree>
    <p:extLst>
      <p:ext uri="{BB962C8B-B14F-4D97-AF65-F5344CB8AC3E}">
        <p14:creationId xmlns:p14="http://schemas.microsoft.com/office/powerpoint/2010/main" val="310225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4" name="Imagen 3">
            <a:extLst>
              <a:ext uri="{FF2B5EF4-FFF2-40B4-BE49-F238E27FC236}">
                <a16:creationId xmlns="" xmlns:a16="http://schemas.microsoft.com/office/drawing/2014/main" id="{B2BB052A-ED62-4BD8-842A-6A12F0A7A503}"/>
              </a:ext>
            </a:extLst>
          </p:cNvPr>
          <p:cNvPicPr>
            <a:picLocks noChangeAspect="1"/>
          </p:cNvPicPr>
          <p:nvPr/>
        </p:nvPicPr>
        <p:blipFill>
          <a:blip r:embed="rId3"/>
          <a:stretch>
            <a:fillRect/>
          </a:stretch>
        </p:blipFill>
        <p:spPr>
          <a:xfrm>
            <a:off x="0" y="1216057"/>
            <a:ext cx="12192000" cy="4973355"/>
          </a:xfrm>
          <a:prstGeom prst="rect">
            <a:avLst/>
          </a:prstGeom>
        </p:spPr>
      </p:pic>
    </p:spTree>
    <p:extLst>
      <p:ext uri="{BB962C8B-B14F-4D97-AF65-F5344CB8AC3E}">
        <p14:creationId xmlns:p14="http://schemas.microsoft.com/office/powerpoint/2010/main" val="260725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 xmlns:a16="http://schemas.microsoft.com/office/drawing/2014/main" id="{DCD25DA9-E4F8-4C87-9B30-FE363380D086}"/>
              </a:ext>
            </a:extLst>
          </p:cNvPr>
          <p:cNvPicPr>
            <a:picLocks noChangeAspect="1"/>
          </p:cNvPicPr>
          <p:nvPr/>
        </p:nvPicPr>
        <p:blipFill>
          <a:blip r:embed="rId3"/>
          <a:stretch>
            <a:fillRect/>
          </a:stretch>
        </p:blipFill>
        <p:spPr>
          <a:xfrm>
            <a:off x="0" y="919108"/>
            <a:ext cx="12192000" cy="5019783"/>
          </a:xfrm>
          <a:prstGeom prst="rect">
            <a:avLst/>
          </a:prstGeom>
        </p:spPr>
      </p:pic>
    </p:spTree>
    <p:extLst>
      <p:ext uri="{BB962C8B-B14F-4D97-AF65-F5344CB8AC3E}">
        <p14:creationId xmlns:p14="http://schemas.microsoft.com/office/powerpoint/2010/main" val="80895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3" name="Imagen 2">
            <a:extLst>
              <a:ext uri="{FF2B5EF4-FFF2-40B4-BE49-F238E27FC236}">
                <a16:creationId xmlns="" xmlns:a16="http://schemas.microsoft.com/office/drawing/2014/main" id="{DCD25DA9-E4F8-4C87-9B30-FE363380D086}"/>
              </a:ext>
            </a:extLst>
          </p:cNvPr>
          <p:cNvPicPr>
            <a:picLocks noChangeAspect="1"/>
          </p:cNvPicPr>
          <p:nvPr/>
        </p:nvPicPr>
        <p:blipFill>
          <a:blip r:embed="rId3"/>
          <a:stretch>
            <a:fillRect/>
          </a:stretch>
        </p:blipFill>
        <p:spPr>
          <a:xfrm>
            <a:off x="0" y="919108"/>
            <a:ext cx="12192000" cy="5019783"/>
          </a:xfrm>
          <a:prstGeom prst="rect">
            <a:avLst/>
          </a:prstGeom>
        </p:spPr>
      </p:pic>
    </p:spTree>
    <p:extLst>
      <p:ext uri="{BB962C8B-B14F-4D97-AF65-F5344CB8AC3E}">
        <p14:creationId xmlns:p14="http://schemas.microsoft.com/office/powerpoint/2010/main" val="380958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b="1" dirty="0"/>
              <a:t>Tabla de Contingencias</a:t>
            </a:r>
          </a:p>
        </p:txBody>
      </p:sp>
      <p:pic>
        <p:nvPicPr>
          <p:cNvPr id="4" name="Imagen 3">
            <a:extLst>
              <a:ext uri="{FF2B5EF4-FFF2-40B4-BE49-F238E27FC236}">
                <a16:creationId xmlns="" xmlns:a16="http://schemas.microsoft.com/office/drawing/2014/main" id="{2964E07F-27D8-43A7-92E4-E7A0BACA06B5}"/>
              </a:ext>
            </a:extLst>
          </p:cNvPr>
          <p:cNvPicPr>
            <a:picLocks noChangeAspect="1"/>
          </p:cNvPicPr>
          <p:nvPr/>
        </p:nvPicPr>
        <p:blipFill>
          <a:blip r:embed="rId3"/>
          <a:stretch>
            <a:fillRect/>
          </a:stretch>
        </p:blipFill>
        <p:spPr>
          <a:xfrm>
            <a:off x="0" y="2235603"/>
            <a:ext cx="12192000" cy="2386794"/>
          </a:xfrm>
          <a:prstGeom prst="rect">
            <a:avLst/>
          </a:prstGeom>
        </p:spPr>
      </p:pic>
    </p:spTree>
    <p:extLst>
      <p:ext uri="{BB962C8B-B14F-4D97-AF65-F5344CB8AC3E}">
        <p14:creationId xmlns:p14="http://schemas.microsoft.com/office/powerpoint/2010/main" val="139136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ED175801-98C1-4391-9D3B-F08A7A6E4D99}"/>
              </a:ext>
            </a:extLst>
          </p:cNvPr>
          <p:cNvSpPr txBox="1"/>
          <p:nvPr/>
        </p:nvSpPr>
        <p:spPr>
          <a:xfrm>
            <a:off x="3989173" y="879090"/>
            <a:ext cx="6674708" cy="523220"/>
          </a:xfrm>
          <a:prstGeom prst="rect">
            <a:avLst/>
          </a:prstGeom>
          <a:noFill/>
        </p:spPr>
        <p:txBody>
          <a:bodyPr wrap="square" rtlCol="0">
            <a:spAutoFit/>
          </a:bodyPr>
          <a:lstStyle/>
          <a:p>
            <a:r>
              <a:rPr lang="es-ES" sz="2800" dirty="0" err="1"/>
              <a:t>Clustering</a:t>
            </a:r>
            <a:r>
              <a:rPr lang="es-ES" sz="2800" dirty="0"/>
              <a:t>: K-</a:t>
            </a:r>
            <a:r>
              <a:rPr lang="es-ES" sz="2800" dirty="0" err="1"/>
              <a:t>Means</a:t>
            </a:r>
            <a:endParaRPr lang="es-ES" sz="2800" dirty="0"/>
          </a:p>
        </p:txBody>
      </p:sp>
      <p:pic>
        <p:nvPicPr>
          <p:cNvPr id="1026" name="Picture 2" descr="C:\Users\dcaballr\Downloads\new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4" y="1402310"/>
            <a:ext cx="4689745" cy="30148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aballr\Downloads\newplo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06" y="3802240"/>
            <a:ext cx="4046616" cy="26013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caballr\Downloads\newplot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3737" y="1567454"/>
            <a:ext cx="4432853" cy="284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5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ED175801-98C1-4391-9D3B-F08A7A6E4D99}"/>
              </a:ext>
            </a:extLst>
          </p:cNvPr>
          <p:cNvSpPr txBox="1"/>
          <p:nvPr/>
        </p:nvSpPr>
        <p:spPr>
          <a:xfrm>
            <a:off x="4346361" y="448203"/>
            <a:ext cx="7283664" cy="1323439"/>
          </a:xfrm>
          <a:prstGeom prst="rect">
            <a:avLst/>
          </a:prstGeom>
          <a:noFill/>
        </p:spPr>
        <p:txBody>
          <a:bodyPr wrap="square" rtlCol="0">
            <a:spAutoFit/>
          </a:bodyPr>
          <a:lstStyle/>
          <a:p>
            <a:r>
              <a:rPr lang="es-ES" sz="2800" dirty="0" err="1"/>
              <a:t>Clustering</a:t>
            </a:r>
            <a:r>
              <a:rPr lang="es-ES" sz="2800" dirty="0"/>
              <a:t>: </a:t>
            </a:r>
            <a:r>
              <a:rPr lang="es-ES" sz="2400" dirty="0"/>
              <a:t>K-</a:t>
            </a:r>
            <a:r>
              <a:rPr lang="es-ES" sz="2400" dirty="0" err="1"/>
              <a:t>Means</a:t>
            </a:r>
            <a:r>
              <a:rPr lang="es-ES" sz="2400" dirty="0"/>
              <a:t> </a:t>
            </a:r>
            <a:r>
              <a:rPr lang="es-ES" sz="2400" dirty="0" err="1"/>
              <a:t>One</a:t>
            </a:r>
            <a:r>
              <a:rPr lang="es-ES" sz="2400" dirty="0"/>
              <a:t> Hot </a:t>
            </a:r>
            <a:r>
              <a:rPr lang="es-ES" sz="2400" dirty="0" err="1"/>
              <a:t>Encoding</a:t>
            </a:r>
            <a:endParaRPr lang="es-ES" sz="2400" dirty="0"/>
          </a:p>
          <a:p>
            <a:r>
              <a:rPr lang="es-ES" sz="2400" dirty="0"/>
              <a:t>				 K-</a:t>
            </a:r>
            <a:r>
              <a:rPr lang="es-ES" sz="2400" dirty="0" err="1"/>
              <a:t>Means</a:t>
            </a:r>
            <a:r>
              <a:rPr lang="es-ES" sz="2400" dirty="0"/>
              <a:t> con variables </a:t>
            </a:r>
            <a:r>
              <a:rPr lang="es-ES" sz="2800" dirty="0"/>
              <a:t>Numéricas</a:t>
            </a:r>
          </a:p>
        </p:txBody>
      </p:sp>
      <p:pic>
        <p:nvPicPr>
          <p:cNvPr id="3" name="Imagen 2">
            <a:extLst>
              <a:ext uri="{FF2B5EF4-FFF2-40B4-BE49-F238E27FC236}">
                <a16:creationId xmlns="" xmlns:a16="http://schemas.microsoft.com/office/drawing/2014/main" id="{57F3172A-4432-4F72-BE4E-BBF84FD85A81}"/>
              </a:ext>
            </a:extLst>
          </p:cNvPr>
          <p:cNvPicPr>
            <a:picLocks noChangeAspect="1"/>
          </p:cNvPicPr>
          <p:nvPr/>
        </p:nvPicPr>
        <p:blipFill>
          <a:blip r:embed="rId3"/>
          <a:stretch>
            <a:fillRect/>
          </a:stretch>
        </p:blipFill>
        <p:spPr>
          <a:xfrm>
            <a:off x="0" y="1402310"/>
            <a:ext cx="12192000" cy="2984168"/>
          </a:xfrm>
          <a:prstGeom prst="rect">
            <a:avLst/>
          </a:prstGeom>
        </p:spPr>
      </p:pic>
      <p:pic>
        <p:nvPicPr>
          <p:cNvPr id="4" name="Imagen 3">
            <a:extLst>
              <a:ext uri="{FF2B5EF4-FFF2-40B4-BE49-F238E27FC236}">
                <a16:creationId xmlns="" xmlns:a16="http://schemas.microsoft.com/office/drawing/2014/main" id="{37553B91-A348-4CC2-880D-917B1A9A1B9C}"/>
              </a:ext>
            </a:extLst>
          </p:cNvPr>
          <p:cNvPicPr>
            <a:picLocks noChangeAspect="1"/>
          </p:cNvPicPr>
          <p:nvPr/>
        </p:nvPicPr>
        <p:blipFill>
          <a:blip r:embed="rId4"/>
          <a:stretch>
            <a:fillRect/>
          </a:stretch>
        </p:blipFill>
        <p:spPr>
          <a:xfrm>
            <a:off x="0" y="3899981"/>
            <a:ext cx="12192000" cy="2715638"/>
          </a:xfrm>
          <a:prstGeom prst="rect">
            <a:avLst/>
          </a:prstGeom>
        </p:spPr>
      </p:pic>
    </p:spTree>
    <p:extLst>
      <p:ext uri="{BB962C8B-B14F-4D97-AF65-F5344CB8AC3E}">
        <p14:creationId xmlns:p14="http://schemas.microsoft.com/office/powerpoint/2010/main" val="1382530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ED175801-98C1-4391-9D3B-F08A7A6E4D99}"/>
              </a:ext>
            </a:extLst>
          </p:cNvPr>
          <p:cNvSpPr txBox="1"/>
          <p:nvPr/>
        </p:nvSpPr>
        <p:spPr>
          <a:xfrm>
            <a:off x="3989172" y="879090"/>
            <a:ext cx="7898027" cy="523220"/>
          </a:xfrm>
          <a:prstGeom prst="rect">
            <a:avLst/>
          </a:prstGeom>
          <a:noFill/>
        </p:spPr>
        <p:txBody>
          <a:bodyPr wrap="square" rtlCol="0">
            <a:spAutoFit/>
          </a:bodyPr>
          <a:lstStyle/>
          <a:p>
            <a:r>
              <a:rPr lang="es-ES" sz="2800" dirty="0" err="1"/>
              <a:t>Clustering</a:t>
            </a:r>
            <a:r>
              <a:rPr lang="es-ES" sz="2800" dirty="0"/>
              <a:t>: K-</a:t>
            </a:r>
            <a:r>
              <a:rPr lang="es-ES" sz="2800" dirty="0" err="1"/>
              <a:t>Means</a:t>
            </a:r>
            <a:r>
              <a:rPr lang="es-ES" sz="2800" dirty="0"/>
              <a:t> con variables numéricas</a:t>
            </a:r>
          </a:p>
        </p:txBody>
      </p:sp>
      <p:pic>
        <p:nvPicPr>
          <p:cNvPr id="3" name="Imagen 2">
            <a:extLst>
              <a:ext uri="{FF2B5EF4-FFF2-40B4-BE49-F238E27FC236}">
                <a16:creationId xmlns="" xmlns:a16="http://schemas.microsoft.com/office/drawing/2014/main" id="{1C6EC3C2-9622-4A7B-8F56-1D9FA924AB7E}"/>
              </a:ext>
            </a:extLst>
          </p:cNvPr>
          <p:cNvPicPr>
            <a:picLocks noChangeAspect="1"/>
          </p:cNvPicPr>
          <p:nvPr/>
        </p:nvPicPr>
        <p:blipFill>
          <a:blip r:embed="rId3"/>
          <a:stretch>
            <a:fillRect/>
          </a:stretch>
        </p:blipFill>
        <p:spPr>
          <a:xfrm>
            <a:off x="0" y="2071181"/>
            <a:ext cx="12192000" cy="2715638"/>
          </a:xfrm>
          <a:prstGeom prst="rect">
            <a:avLst/>
          </a:prstGeom>
        </p:spPr>
      </p:pic>
    </p:spTree>
    <p:extLst>
      <p:ext uri="{BB962C8B-B14F-4D97-AF65-F5344CB8AC3E}">
        <p14:creationId xmlns:p14="http://schemas.microsoft.com/office/powerpoint/2010/main" val="24528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F9CCDE9-6CB5-498C-AE82-7475BFAE03D1}"/>
              </a:ext>
            </a:extLst>
          </p:cNvPr>
          <p:cNvSpPr>
            <a:spLocks noGrp="1"/>
          </p:cNvSpPr>
          <p:nvPr>
            <p:ph type="title"/>
          </p:nvPr>
        </p:nvSpPr>
        <p:spPr>
          <a:xfrm>
            <a:off x="5120640" y="764373"/>
            <a:ext cx="6385560" cy="1293028"/>
          </a:xfrm>
        </p:spPr>
        <p:txBody>
          <a:bodyPr/>
          <a:lstStyle/>
          <a:p>
            <a:pPr algn="l"/>
            <a:r>
              <a:rPr lang="es-ES" sz="3200" dirty="0"/>
              <a:t>INDICE</a:t>
            </a:r>
            <a:r>
              <a:rPr lang="es-ES" dirty="0"/>
              <a:t/>
            </a:r>
            <a:br>
              <a:rPr lang="es-ES" dirty="0"/>
            </a:br>
            <a:endParaRPr lang="es-ES" dirty="0"/>
          </a:p>
        </p:txBody>
      </p:sp>
      <p:sp>
        <p:nvSpPr>
          <p:cNvPr id="3" name="Marcador de contenido 2">
            <a:extLst>
              <a:ext uri="{FF2B5EF4-FFF2-40B4-BE49-F238E27FC236}">
                <a16:creationId xmlns="" xmlns:a16="http://schemas.microsoft.com/office/drawing/2014/main" id="{5E67B81C-A2EE-462C-BE7E-49E533974294}"/>
              </a:ext>
            </a:extLst>
          </p:cNvPr>
          <p:cNvSpPr>
            <a:spLocks noGrp="1"/>
          </p:cNvSpPr>
          <p:nvPr>
            <p:ph sz="half" idx="1"/>
          </p:nvPr>
        </p:nvSpPr>
        <p:spPr>
          <a:xfrm>
            <a:off x="512174" y="2194559"/>
            <a:ext cx="6062241" cy="4024125"/>
          </a:xfrm>
        </p:spPr>
        <p:txBody>
          <a:bodyPr>
            <a:normAutofit fontScale="85000" lnSpcReduction="20000"/>
          </a:bodyPr>
          <a:lstStyle/>
          <a:p>
            <a:pPr marL="342900" indent="-342900">
              <a:buFont typeface="+mj-lt"/>
              <a:buAutoNum type="arabicPeriod"/>
            </a:pPr>
            <a:r>
              <a:rPr lang="es-ES" dirty="0"/>
              <a:t>Funciones Auxiliares y Gráficos</a:t>
            </a:r>
          </a:p>
          <a:p>
            <a:pPr marL="342900" indent="-342900">
              <a:buFont typeface="+mj-lt"/>
              <a:buAutoNum type="arabicPeriod"/>
            </a:pPr>
            <a:r>
              <a:rPr lang="es-ES" dirty="0" err="1"/>
              <a:t>Dataset</a:t>
            </a:r>
            <a:endParaRPr lang="es-ES" dirty="0"/>
          </a:p>
          <a:p>
            <a:pPr marL="342900" indent="-342900">
              <a:buFont typeface="+mj-lt"/>
              <a:buAutoNum type="arabicPeriod"/>
            </a:pPr>
            <a:r>
              <a:rPr lang="es-ES" dirty="0"/>
              <a:t>Análisis Exploratorio</a:t>
            </a:r>
          </a:p>
          <a:p>
            <a:pPr marL="742950" lvl="1" indent="-285750"/>
            <a:r>
              <a:rPr lang="es-ES" dirty="0"/>
              <a:t>Distribución Usuarios</a:t>
            </a:r>
          </a:p>
          <a:p>
            <a:pPr marL="1200150" lvl="2" indent="-285750"/>
            <a:r>
              <a:rPr lang="es-ES" dirty="0"/>
              <a:t>Tipo Usuario por Viajes y Día</a:t>
            </a:r>
          </a:p>
          <a:p>
            <a:pPr marL="1200150" lvl="2" indent="-285750"/>
            <a:r>
              <a:rPr lang="es-ES" dirty="0"/>
              <a:t>Tramos Edad  por Viajes y Día</a:t>
            </a:r>
          </a:p>
          <a:p>
            <a:pPr marL="742950" lvl="1" indent="-285750"/>
            <a:r>
              <a:rPr lang="es-ES" dirty="0"/>
              <a:t>Distribución Viajes</a:t>
            </a:r>
          </a:p>
          <a:p>
            <a:pPr marL="1200150" lvl="2" indent="-285750"/>
            <a:r>
              <a:rPr lang="es-ES" dirty="0"/>
              <a:t>Distribución y </a:t>
            </a:r>
            <a:r>
              <a:rPr lang="es-ES" dirty="0" err="1"/>
              <a:t>Outliers</a:t>
            </a:r>
            <a:r>
              <a:rPr lang="es-ES" dirty="0"/>
              <a:t>: Matriz Correlación</a:t>
            </a:r>
          </a:p>
          <a:p>
            <a:pPr marL="1200150" lvl="2" indent="-285750"/>
            <a:r>
              <a:rPr lang="es-ES" dirty="0"/>
              <a:t>IQR eliminación </a:t>
            </a:r>
            <a:r>
              <a:rPr lang="es-ES" dirty="0" err="1"/>
              <a:t>outliers</a:t>
            </a:r>
            <a:endParaRPr lang="es-ES" dirty="0"/>
          </a:p>
          <a:p>
            <a:pPr marL="1200150" lvl="2" indent="-285750"/>
            <a:r>
              <a:rPr lang="es-ES" dirty="0"/>
              <a:t>Box </a:t>
            </a:r>
            <a:r>
              <a:rPr lang="es-ES" dirty="0" err="1"/>
              <a:t>Plot</a:t>
            </a:r>
            <a:r>
              <a:rPr lang="es-ES" dirty="0"/>
              <a:t> </a:t>
            </a:r>
            <a:r>
              <a:rPr lang="es-ES" dirty="0" err="1"/>
              <a:t>Code</a:t>
            </a:r>
            <a:endParaRPr lang="es-ES" dirty="0"/>
          </a:p>
          <a:p>
            <a:pPr marL="1200150" lvl="2" indent="-285750"/>
            <a:r>
              <a:rPr lang="es-ES" dirty="0"/>
              <a:t>Tabla Contingencias</a:t>
            </a:r>
          </a:p>
          <a:p>
            <a:endParaRPr lang="es-ES" dirty="0"/>
          </a:p>
        </p:txBody>
      </p:sp>
      <p:sp>
        <p:nvSpPr>
          <p:cNvPr id="4" name="Marcador de contenido 3">
            <a:extLst>
              <a:ext uri="{FF2B5EF4-FFF2-40B4-BE49-F238E27FC236}">
                <a16:creationId xmlns="" xmlns:a16="http://schemas.microsoft.com/office/drawing/2014/main" id="{EEDAE01E-9088-47B2-B7DE-7423B6FD8414}"/>
              </a:ext>
            </a:extLst>
          </p:cNvPr>
          <p:cNvSpPr>
            <a:spLocks noGrp="1"/>
          </p:cNvSpPr>
          <p:nvPr>
            <p:ph sz="half" idx="2"/>
          </p:nvPr>
        </p:nvSpPr>
        <p:spPr>
          <a:xfrm>
            <a:off x="6574415" y="2189928"/>
            <a:ext cx="5334000" cy="4024125"/>
          </a:xfrm>
        </p:spPr>
        <p:txBody>
          <a:bodyPr>
            <a:normAutofit fontScale="85000" lnSpcReduction="20000"/>
          </a:bodyPr>
          <a:lstStyle/>
          <a:p>
            <a:pPr marL="342900" indent="-342900">
              <a:buFont typeface="+mj-lt"/>
              <a:buAutoNum type="arabicPeriod" startAt="4"/>
            </a:pPr>
            <a:r>
              <a:rPr lang="es-ES" dirty="0" err="1"/>
              <a:t>Clustering</a:t>
            </a:r>
            <a:endParaRPr lang="es-ES" dirty="0"/>
          </a:p>
          <a:p>
            <a:pPr marL="742950" lvl="1" indent="-285750"/>
            <a:r>
              <a:rPr lang="es-ES" dirty="0"/>
              <a:t>K-</a:t>
            </a:r>
            <a:r>
              <a:rPr lang="es-ES" dirty="0" err="1"/>
              <a:t>Means</a:t>
            </a:r>
            <a:endParaRPr lang="es-ES" dirty="0"/>
          </a:p>
          <a:p>
            <a:pPr marL="1200150" lvl="2" indent="-285750"/>
            <a:r>
              <a:rPr lang="es-ES" dirty="0" err="1"/>
              <a:t>KMeans</a:t>
            </a:r>
            <a:r>
              <a:rPr lang="es-ES" dirty="0"/>
              <a:t> </a:t>
            </a:r>
            <a:r>
              <a:rPr lang="es-ES" dirty="0" err="1"/>
              <a:t>One</a:t>
            </a:r>
            <a:r>
              <a:rPr lang="es-ES" dirty="0"/>
              <a:t> Hot </a:t>
            </a:r>
            <a:r>
              <a:rPr lang="es-ES" dirty="0" err="1"/>
              <a:t>Encoding</a:t>
            </a:r>
            <a:endParaRPr lang="es-ES" dirty="0"/>
          </a:p>
          <a:p>
            <a:pPr marL="1200150" lvl="2" indent="-285750"/>
            <a:r>
              <a:rPr lang="es-ES" dirty="0" err="1"/>
              <a:t>KMeans</a:t>
            </a:r>
            <a:r>
              <a:rPr lang="es-ES" dirty="0"/>
              <a:t> con variables numéricas</a:t>
            </a:r>
          </a:p>
          <a:p>
            <a:pPr marL="1200150" lvl="2" indent="-285750"/>
            <a:endParaRPr lang="es-ES" dirty="0"/>
          </a:p>
          <a:p>
            <a:pPr marL="742950" lvl="1" indent="-285750"/>
            <a:r>
              <a:rPr lang="es-ES" dirty="0"/>
              <a:t>GMM</a:t>
            </a:r>
          </a:p>
          <a:p>
            <a:pPr marL="1200150" lvl="2" indent="-285750"/>
            <a:r>
              <a:rPr lang="en-US" i="1" dirty="0"/>
              <a:t>Gaussian Mixture con One Hot Encoding</a:t>
            </a:r>
            <a:endParaRPr lang="es-ES" b="1" dirty="0"/>
          </a:p>
          <a:p>
            <a:pPr marL="1200150" lvl="2" indent="-285750"/>
            <a:r>
              <a:rPr lang="es-ES" dirty="0"/>
              <a:t>Gaussian Mixture con variables </a:t>
            </a:r>
            <a:r>
              <a:rPr lang="es-ES" dirty="0" err="1"/>
              <a:t>numericas</a:t>
            </a:r>
            <a:endParaRPr lang="es-ES" dirty="0"/>
          </a:p>
          <a:p>
            <a:pPr marL="1200150" lvl="2" indent="-285750"/>
            <a:endParaRPr lang="es-ES" dirty="0"/>
          </a:p>
          <a:p>
            <a:pPr marL="742950" lvl="1" indent="-285750"/>
            <a:r>
              <a:rPr lang="es-ES" dirty="0"/>
              <a:t>K-Modas</a:t>
            </a:r>
          </a:p>
          <a:p>
            <a:pPr marL="742950" lvl="1" indent="-285750"/>
            <a:r>
              <a:rPr lang="es-ES" dirty="0"/>
              <a:t>SNA</a:t>
            </a:r>
          </a:p>
          <a:p>
            <a:pPr marL="1200150" lvl="2" indent="-285750"/>
            <a:r>
              <a:rPr lang="es-ES" dirty="0"/>
              <a:t>Media </a:t>
            </a:r>
            <a:r>
              <a:rPr lang="es-ES" dirty="0" err="1"/>
              <a:t>travel_time</a:t>
            </a:r>
            <a:r>
              <a:rPr lang="es-ES" dirty="0"/>
              <a:t> y </a:t>
            </a:r>
            <a:r>
              <a:rPr lang="es-ES" dirty="0" err="1"/>
              <a:t>avg_speed</a:t>
            </a:r>
            <a:endParaRPr lang="es-ES" dirty="0"/>
          </a:p>
          <a:p>
            <a:pPr marL="1200150" lvl="2" indent="-285750"/>
            <a:r>
              <a:rPr lang="es-ES" dirty="0"/>
              <a:t>Uso de variable </a:t>
            </a:r>
            <a:r>
              <a:rPr lang="es-ES" dirty="0" err="1"/>
              <a:t>travel_space_avg</a:t>
            </a:r>
            <a:endParaRPr lang="es-ES" dirty="0"/>
          </a:p>
          <a:p>
            <a:pPr marL="1200150" lvl="2" indent="-285750"/>
            <a:r>
              <a:rPr lang="es-ES" dirty="0"/>
              <a:t>Información de la Red</a:t>
            </a:r>
          </a:p>
          <a:p>
            <a:pPr marL="1200150" lvl="2" indent="-285750"/>
            <a:r>
              <a:rPr lang="es-ES" dirty="0"/>
              <a:t>Generación de </a:t>
            </a:r>
            <a:r>
              <a:rPr lang="es-ES" dirty="0" err="1"/>
              <a:t>comunidade</a:t>
            </a:r>
            <a:endParaRPr lang="es-ES" dirty="0"/>
          </a:p>
          <a:p>
            <a:pPr marL="342900" indent="-342900">
              <a:buFont typeface="+mj-lt"/>
              <a:buAutoNum type="arabicPeriod" startAt="4"/>
            </a:pPr>
            <a:r>
              <a:rPr lang="es-ES" dirty="0"/>
              <a:t>Conclusiones</a:t>
            </a:r>
          </a:p>
          <a:p>
            <a:endParaRPr lang="es-ES" dirty="0"/>
          </a:p>
        </p:txBody>
      </p:sp>
    </p:spTree>
    <p:extLst>
      <p:ext uri="{BB962C8B-B14F-4D97-AF65-F5344CB8AC3E}">
        <p14:creationId xmlns:p14="http://schemas.microsoft.com/office/powerpoint/2010/main" val="1012269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C279DEE4-06E6-4ED6-A9DA-CA82B410A9DC}"/>
              </a:ext>
            </a:extLst>
          </p:cNvPr>
          <p:cNvSpPr txBox="1"/>
          <p:nvPr/>
        </p:nvSpPr>
        <p:spPr>
          <a:xfrm>
            <a:off x="3989173" y="879090"/>
            <a:ext cx="6674708" cy="523220"/>
          </a:xfrm>
          <a:prstGeom prst="rect">
            <a:avLst/>
          </a:prstGeom>
          <a:noFill/>
        </p:spPr>
        <p:txBody>
          <a:bodyPr wrap="square" rtlCol="0">
            <a:spAutoFit/>
          </a:bodyPr>
          <a:lstStyle/>
          <a:p>
            <a:r>
              <a:rPr lang="es-ES" sz="2800" dirty="0" err="1"/>
              <a:t>Clustering</a:t>
            </a:r>
            <a:r>
              <a:rPr lang="es-ES" sz="2800" dirty="0"/>
              <a:t>: Gaussian Mixture</a:t>
            </a:r>
          </a:p>
        </p:txBody>
      </p:sp>
      <p:pic>
        <p:nvPicPr>
          <p:cNvPr id="3" name="Imagen 2">
            <a:extLst>
              <a:ext uri="{FF2B5EF4-FFF2-40B4-BE49-F238E27FC236}">
                <a16:creationId xmlns="" xmlns:a16="http://schemas.microsoft.com/office/drawing/2014/main" id="{847D27F2-46DC-4CEE-9D37-50959E4DEFF4}"/>
              </a:ext>
            </a:extLst>
          </p:cNvPr>
          <p:cNvPicPr>
            <a:picLocks noChangeAspect="1"/>
          </p:cNvPicPr>
          <p:nvPr/>
        </p:nvPicPr>
        <p:blipFill>
          <a:blip r:embed="rId3"/>
          <a:stretch>
            <a:fillRect/>
          </a:stretch>
        </p:blipFill>
        <p:spPr>
          <a:xfrm>
            <a:off x="0" y="1850747"/>
            <a:ext cx="12192000" cy="3156505"/>
          </a:xfrm>
          <a:prstGeom prst="rect">
            <a:avLst/>
          </a:prstGeom>
        </p:spPr>
      </p:pic>
    </p:spTree>
    <p:extLst>
      <p:ext uri="{BB962C8B-B14F-4D97-AF65-F5344CB8AC3E}">
        <p14:creationId xmlns:p14="http://schemas.microsoft.com/office/powerpoint/2010/main" val="381768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C279DEE4-06E6-4ED6-A9DA-CA82B410A9DC}"/>
              </a:ext>
            </a:extLst>
          </p:cNvPr>
          <p:cNvSpPr txBox="1"/>
          <p:nvPr/>
        </p:nvSpPr>
        <p:spPr>
          <a:xfrm>
            <a:off x="3914773" y="527067"/>
            <a:ext cx="8443913" cy="892552"/>
          </a:xfrm>
          <a:prstGeom prst="rect">
            <a:avLst/>
          </a:prstGeom>
          <a:noFill/>
        </p:spPr>
        <p:txBody>
          <a:bodyPr wrap="square" rtlCol="0">
            <a:spAutoFit/>
          </a:bodyPr>
          <a:lstStyle/>
          <a:p>
            <a:r>
              <a:rPr lang="es-ES" sz="2800" dirty="0" err="1"/>
              <a:t>Clustering</a:t>
            </a:r>
            <a:r>
              <a:rPr lang="es-ES" sz="2800" dirty="0"/>
              <a:t>: </a:t>
            </a:r>
            <a:r>
              <a:rPr lang="es-ES" sz="2400" dirty="0"/>
              <a:t>Gaussian Mixture con </a:t>
            </a:r>
            <a:r>
              <a:rPr lang="es-ES" sz="2400" dirty="0" err="1"/>
              <a:t>One</a:t>
            </a:r>
            <a:r>
              <a:rPr lang="es-ES" sz="2400" dirty="0"/>
              <a:t> Hot </a:t>
            </a:r>
            <a:r>
              <a:rPr lang="es-ES" sz="2400" dirty="0" err="1"/>
              <a:t>Enconding</a:t>
            </a:r>
            <a:endParaRPr lang="es-ES" sz="2400" dirty="0"/>
          </a:p>
          <a:p>
            <a:r>
              <a:rPr lang="es-ES" sz="2400" dirty="0"/>
              <a:t>Gaussian Mixture Numéricas</a:t>
            </a:r>
          </a:p>
        </p:txBody>
      </p:sp>
      <p:pic>
        <p:nvPicPr>
          <p:cNvPr id="3" name="Imagen 2">
            <a:extLst>
              <a:ext uri="{FF2B5EF4-FFF2-40B4-BE49-F238E27FC236}">
                <a16:creationId xmlns="" xmlns:a16="http://schemas.microsoft.com/office/drawing/2014/main" id="{41A34444-B25E-40E8-97FA-81A58A713E76}"/>
              </a:ext>
            </a:extLst>
          </p:cNvPr>
          <p:cNvPicPr>
            <a:picLocks noChangeAspect="1"/>
          </p:cNvPicPr>
          <p:nvPr/>
        </p:nvPicPr>
        <p:blipFill>
          <a:blip r:embed="rId3"/>
          <a:stretch>
            <a:fillRect/>
          </a:stretch>
        </p:blipFill>
        <p:spPr>
          <a:xfrm>
            <a:off x="0" y="1660363"/>
            <a:ext cx="12192000" cy="2613710"/>
          </a:xfrm>
          <a:prstGeom prst="rect">
            <a:avLst/>
          </a:prstGeom>
        </p:spPr>
      </p:pic>
      <p:pic>
        <p:nvPicPr>
          <p:cNvPr id="4" name="Imagen 3">
            <a:extLst>
              <a:ext uri="{FF2B5EF4-FFF2-40B4-BE49-F238E27FC236}">
                <a16:creationId xmlns="" xmlns:a16="http://schemas.microsoft.com/office/drawing/2014/main" id="{A22A9CEA-F183-46EF-B27A-9942F2FFABF5}"/>
              </a:ext>
            </a:extLst>
          </p:cNvPr>
          <p:cNvPicPr>
            <a:picLocks noChangeAspect="1"/>
          </p:cNvPicPr>
          <p:nvPr/>
        </p:nvPicPr>
        <p:blipFill>
          <a:blip r:embed="rId4"/>
          <a:stretch>
            <a:fillRect/>
          </a:stretch>
        </p:blipFill>
        <p:spPr>
          <a:xfrm>
            <a:off x="0" y="3890782"/>
            <a:ext cx="12192000" cy="2676886"/>
          </a:xfrm>
          <a:prstGeom prst="rect">
            <a:avLst/>
          </a:prstGeom>
        </p:spPr>
      </p:pic>
    </p:spTree>
    <p:extLst>
      <p:ext uri="{BB962C8B-B14F-4D97-AF65-F5344CB8AC3E}">
        <p14:creationId xmlns:p14="http://schemas.microsoft.com/office/powerpoint/2010/main" val="46343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C279DEE4-06E6-4ED6-A9DA-CA82B410A9DC}"/>
              </a:ext>
            </a:extLst>
          </p:cNvPr>
          <p:cNvSpPr txBox="1"/>
          <p:nvPr/>
        </p:nvSpPr>
        <p:spPr>
          <a:xfrm>
            <a:off x="2931897" y="850515"/>
            <a:ext cx="9369641" cy="523220"/>
          </a:xfrm>
          <a:prstGeom prst="rect">
            <a:avLst/>
          </a:prstGeom>
          <a:noFill/>
        </p:spPr>
        <p:txBody>
          <a:bodyPr wrap="square" rtlCol="0">
            <a:spAutoFit/>
          </a:bodyPr>
          <a:lstStyle/>
          <a:p>
            <a:r>
              <a:rPr lang="es-ES" sz="2800" dirty="0" err="1"/>
              <a:t>Clustering</a:t>
            </a:r>
            <a:r>
              <a:rPr lang="es-ES" sz="2800" dirty="0"/>
              <a:t>: K-Modas</a:t>
            </a:r>
          </a:p>
        </p:txBody>
      </p:sp>
      <p:pic>
        <p:nvPicPr>
          <p:cNvPr id="3" name="Imagen 2">
            <a:extLst>
              <a:ext uri="{FF2B5EF4-FFF2-40B4-BE49-F238E27FC236}">
                <a16:creationId xmlns="" xmlns:a16="http://schemas.microsoft.com/office/drawing/2014/main" id="{A4F5C260-08AB-4B86-92B1-F859AE10C006}"/>
              </a:ext>
            </a:extLst>
          </p:cNvPr>
          <p:cNvPicPr>
            <a:picLocks noChangeAspect="1"/>
          </p:cNvPicPr>
          <p:nvPr/>
        </p:nvPicPr>
        <p:blipFill>
          <a:blip r:embed="rId3"/>
          <a:stretch>
            <a:fillRect/>
          </a:stretch>
        </p:blipFill>
        <p:spPr>
          <a:xfrm>
            <a:off x="0" y="2097134"/>
            <a:ext cx="12192000" cy="2663731"/>
          </a:xfrm>
          <a:prstGeom prst="rect">
            <a:avLst/>
          </a:prstGeom>
        </p:spPr>
      </p:pic>
    </p:spTree>
    <p:extLst>
      <p:ext uri="{BB962C8B-B14F-4D97-AF65-F5344CB8AC3E}">
        <p14:creationId xmlns:p14="http://schemas.microsoft.com/office/powerpoint/2010/main" val="8576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C279DEE4-06E6-4ED6-A9DA-CA82B410A9DC}"/>
              </a:ext>
            </a:extLst>
          </p:cNvPr>
          <p:cNvSpPr txBox="1"/>
          <p:nvPr/>
        </p:nvSpPr>
        <p:spPr>
          <a:xfrm>
            <a:off x="5517935" y="321877"/>
            <a:ext cx="9369641" cy="523220"/>
          </a:xfrm>
          <a:prstGeom prst="rect">
            <a:avLst/>
          </a:prstGeom>
          <a:noFill/>
        </p:spPr>
        <p:txBody>
          <a:bodyPr wrap="square" rtlCol="0">
            <a:spAutoFit/>
          </a:bodyPr>
          <a:lstStyle/>
          <a:p>
            <a:r>
              <a:rPr lang="es-ES" sz="2800" dirty="0" err="1"/>
              <a:t>Clustering</a:t>
            </a:r>
            <a:r>
              <a:rPr lang="es-ES" sz="2800" dirty="0"/>
              <a:t>: SNA</a:t>
            </a:r>
          </a:p>
        </p:txBody>
      </p:sp>
      <p:pic>
        <p:nvPicPr>
          <p:cNvPr id="4" name="Imagen 3">
            <a:extLst>
              <a:ext uri="{FF2B5EF4-FFF2-40B4-BE49-F238E27FC236}">
                <a16:creationId xmlns="" xmlns:a16="http://schemas.microsoft.com/office/drawing/2014/main" id="{5A3B57F5-F1FB-43DB-A41E-43F6DDBD4068}"/>
              </a:ext>
            </a:extLst>
          </p:cNvPr>
          <p:cNvPicPr>
            <a:picLocks noChangeAspect="1"/>
          </p:cNvPicPr>
          <p:nvPr/>
        </p:nvPicPr>
        <p:blipFill>
          <a:blip r:embed="rId3"/>
          <a:stretch>
            <a:fillRect/>
          </a:stretch>
        </p:blipFill>
        <p:spPr>
          <a:xfrm>
            <a:off x="14288" y="1484763"/>
            <a:ext cx="12192000" cy="2688324"/>
          </a:xfrm>
          <a:prstGeom prst="rect">
            <a:avLst/>
          </a:prstGeom>
        </p:spPr>
      </p:pic>
      <p:pic>
        <p:nvPicPr>
          <p:cNvPr id="5" name="Imagen 4">
            <a:extLst>
              <a:ext uri="{FF2B5EF4-FFF2-40B4-BE49-F238E27FC236}">
                <a16:creationId xmlns="" xmlns:a16="http://schemas.microsoft.com/office/drawing/2014/main" id="{D0085D5B-1CAB-4247-A42F-0F301F6FFE08}"/>
              </a:ext>
            </a:extLst>
          </p:cNvPr>
          <p:cNvPicPr>
            <a:picLocks noChangeAspect="1"/>
          </p:cNvPicPr>
          <p:nvPr/>
        </p:nvPicPr>
        <p:blipFill>
          <a:blip r:embed="rId4"/>
          <a:stretch>
            <a:fillRect/>
          </a:stretch>
        </p:blipFill>
        <p:spPr>
          <a:xfrm>
            <a:off x="0" y="4013580"/>
            <a:ext cx="12192000" cy="2719314"/>
          </a:xfrm>
          <a:prstGeom prst="rect">
            <a:avLst/>
          </a:prstGeom>
        </p:spPr>
      </p:pic>
    </p:spTree>
    <p:extLst>
      <p:ext uri="{BB962C8B-B14F-4D97-AF65-F5344CB8AC3E}">
        <p14:creationId xmlns:p14="http://schemas.microsoft.com/office/powerpoint/2010/main" val="140834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ED4C0AF9-F32A-409A-9412-7E0788892720}"/>
              </a:ext>
            </a:extLst>
          </p:cNvPr>
          <p:cNvSpPr txBox="1"/>
          <p:nvPr/>
        </p:nvSpPr>
        <p:spPr>
          <a:xfrm>
            <a:off x="3989173" y="879090"/>
            <a:ext cx="6674708" cy="523220"/>
          </a:xfrm>
          <a:prstGeom prst="rect">
            <a:avLst/>
          </a:prstGeom>
          <a:noFill/>
        </p:spPr>
        <p:txBody>
          <a:bodyPr wrap="square" rtlCol="0">
            <a:spAutoFit/>
          </a:bodyPr>
          <a:lstStyle/>
          <a:p>
            <a:r>
              <a:rPr lang="es-ES" sz="2800" dirty="0"/>
              <a:t>Conclusiones</a:t>
            </a:r>
          </a:p>
        </p:txBody>
      </p:sp>
      <p:sp>
        <p:nvSpPr>
          <p:cNvPr id="4" name="Rectángulo 3">
            <a:extLst>
              <a:ext uri="{FF2B5EF4-FFF2-40B4-BE49-F238E27FC236}">
                <a16:creationId xmlns="" xmlns:a16="http://schemas.microsoft.com/office/drawing/2014/main" id="{951D97F5-9387-4995-B274-6DC8DB073ABA}"/>
              </a:ext>
            </a:extLst>
          </p:cNvPr>
          <p:cNvSpPr/>
          <p:nvPr/>
        </p:nvSpPr>
        <p:spPr>
          <a:xfrm>
            <a:off x="228600" y="1643866"/>
            <a:ext cx="11734800" cy="3693319"/>
          </a:xfrm>
          <a:prstGeom prst="rect">
            <a:avLst/>
          </a:prstGeom>
        </p:spPr>
        <p:txBody>
          <a:bodyPr wrap="square">
            <a:spAutoFit/>
          </a:bodyPr>
          <a:lstStyle/>
          <a:p>
            <a:r>
              <a:rPr lang="es-ES" dirty="0"/>
              <a:t>En cuanto al resultado en total de todos los modelos se pueden inferir los siguientes dos grupos más definidos y otros dos algo no tan claros:</a:t>
            </a:r>
          </a:p>
          <a:p>
            <a:endParaRPr lang="es-ES" dirty="0"/>
          </a:p>
          <a:p>
            <a:pPr marL="285750" indent="-285750">
              <a:buFont typeface="Wingdings" panose="05000000000000000000" pitchFamily="2" charset="2"/>
              <a:buChar char="ü"/>
            </a:pPr>
            <a:r>
              <a:rPr lang="es-ES" dirty="0"/>
              <a:t>Viajes de usuarios entre 27-40 y 41-65 que salen desde el retiro en un horario de 7-12 y 12-18 con bono anual.</a:t>
            </a:r>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r>
              <a:rPr lang="es-ES" dirty="0"/>
              <a:t>Viajes de usuarios entre 41-65y rango desconocido que salen en horario de 12-18 y 18-23 con bono en mayor medida anual.</a:t>
            </a:r>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r>
              <a:rPr lang="es-ES" dirty="0"/>
              <a:t>Viajes de usuarios de fin de semana con bono anual mayoritariamente y en un rango horario comprendido entre 12-18 y 18-23.</a:t>
            </a:r>
          </a:p>
          <a:p>
            <a:pPr marL="285750" indent="-285750">
              <a:buFont typeface="Wingdings" panose="05000000000000000000" pitchFamily="2" charset="2"/>
              <a:buChar char="ü"/>
            </a:pPr>
            <a:endParaRPr lang="es-ES" dirty="0"/>
          </a:p>
          <a:p>
            <a:pPr marL="285750" indent="-285750">
              <a:buFont typeface="Wingdings" panose="05000000000000000000" pitchFamily="2" charset="2"/>
              <a:buChar char="ü"/>
            </a:pPr>
            <a:r>
              <a:rPr lang="es-ES" dirty="0"/>
              <a:t>Viajes de usuarios de compañía en días laborables y rangos mayoritariamente entre 27-40 y 41-65.</a:t>
            </a:r>
          </a:p>
        </p:txBody>
      </p:sp>
    </p:spTree>
    <p:extLst>
      <p:ext uri="{BB962C8B-B14F-4D97-AF65-F5344CB8AC3E}">
        <p14:creationId xmlns:p14="http://schemas.microsoft.com/office/powerpoint/2010/main" val="2099165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C279DEE4-06E6-4ED6-A9DA-CA82B410A9DC}"/>
              </a:ext>
            </a:extLst>
          </p:cNvPr>
          <p:cNvSpPr txBox="1"/>
          <p:nvPr/>
        </p:nvSpPr>
        <p:spPr>
          <a:xfrm>
            <a:off x="2931897" y="850515"/>
            <a:ext cx="9369641" cy="523220"/>
          </a:xfrm>
          <a:prstGeom prst="rect">
            <a:avLst/>
          </a:prstGeom>
          <a:noFill/>
        </p:spPr>
        <p:txBody>
          <a:bodyPr wrap="square" rtlCol="0">
            <a:spAutoFit/>
          </a:bodyPr>
          <a:lstStyle/>
          <a:p>
            <a:r>
              <a:rPr lang="es-ES" sz="2800" dirty="0"/>
              <a:t>Propuesta acciones de mejora</a:t>
            </a:r>
          </a:p>
        </p:txBody>
      </p:sp>
      <p:sp>
        <p:nvSpPr>
          <p:cNvPr id="3" name="Rectángulo 2">
            <a:extLst>
              <a:ext uri="{FF2B5EF4-FFF2-40B4-BE49-F238E27FC236}">
                <a16:creationId xmlns="" xmlns:a16="http://schemas.microsoft.com/office/drawing/2014/main" id="{E04904D2-7FB9-4164-A729-20DEF7CFAB72}"/>
              </a:ext>
            </a:extLst>
          </p:cNvPr>
          <p:cNvSpPr/>
          <p:nvPr/>
        </p:nvSpPr>
        <p:spPr>
          <a:xfrm>
            <a:off x="157163" y="2054781"/>
            <a:ext cx="12144375" cy="3139321"/>
          </a:xfrm>
          <a:prstGeom prst="rect">
            <a:avLst/>
          </a:prstGeom>
        </p:spPr>
        <p:txBody>
          <a:bodyPr wrap="square">
            <a:spAutoFit/>
          </a:bodyPr>
          <a:lstStyle/>
          <a:p>
            <a:pPr marL="285750" indent="-285750">
              <a:buFont typeface="Wingdings" panose="05000000000000000000" pitchFamily="2" charset="2"/>
              <a:buChar char="Ø"/>
            </a:pPr>
            <a:r>
              <a:rPr lang="es-ES" dirty="0"/>
              <a:t>Analizar resultados eliminando o aplicando algún tratamiento de los datos del rango de edad </a:t>
            </a:r>
            <a:r>
              <a:rPr lang="es-ES" dirty="0" err="1"/>
              <a:t>Unknown</a:t>
            </a:r>
            <a:r>
              <a:rPr lang="es-ES" dirty="0"/>
              <a:t> por su alto porcentaje no aporta demasiada información.</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Valorar que resultados salen restándole peso descriptivo con técnicas de balanceo o incluso quitando del </a:t>
            </a:r>
            <a:r>
              <a:rPr lang="es-ES" dirty="0" err="1"/>
              <a:t>dataset</a:t>
            </a:r>
            <a:r>
              <a:rPr lang="es-ES" dirty="0"/>
              <a:t> a la variable </a:t>
            </a:r>
            <a:r>
              <a:rPr lang="es-ES" dirty="0" err="1"/>
              <a:t>desc_user_type</a:t>
            </a:r>
            <a:r>
              <a:rPr lang="es-ES" dirty="0"/>
              <a:t> que contiene más de un 90% de </a:t>
            </a:r>
            <a:r>
              <a:rPr lang="es-ES" dirty="0" err="1"/>
              <a:t>samples</a:t>
            </a:r>
            <a:r>
              <a:rPr lang="es-ES" dirty="0"/>
              <a:t> de bono anual.</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Valorar reducir categorías en variables como rango de edad ya que las franjas no </a:t>
            </a:r>
            <a:r>
              <a:rPr lang="es-ES" dirty="0" err="1"/>
              <a:t>estan</a:t>
            </a:r>
            <a:r>
              <a:rPr lang="es-ES" dirty="0"/>
              <a:t> niveladas y quizás con menos se obtendría mejor señal.</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Valorar estudiar más modelos que manejen variables </a:t>
            </a:r>
            <a:r>
              <a:rPr lang="es-ES" dirty="0" err="1"/>
              <a:t>categoricas</a:t>
            </a:r>
            <a:r>
              <a:rPr lang="es-ES" dirty="0"/>
              <a:t> para ver si dictan resultados más claros.</a:t>
            </a:r>
          </a:p>
        </p:txBody>
      </p:sp>
    </p:spTree>
    <p:extLst>
      <p:ext uri="{BB962C8B-B14F-4D97-AF65-F5344CB8AC3E}">
        <p14:creationId xmlns:p14="http://schemas.microsoft.com/office/powerpoint/2010/main" val="3674847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C279DEE4-06E6-4ED6-A9DA-CA82B410A9DC}"/>
              </a:ext>
            </a:extLst>
          </p:cNvPr>
          <p:cNvSpPr txBox="1"/>
          <p:nvPr/>
        </p:nvSpPr>
        <p:spPr>
          <a:xfrm>
            <a:off x="2156644" y="2095328"/>
            <a:ext cx="6669303" cy="584775"/>
          </a:xfrm>
          <a:prstGeom prst="rect">
            <a:avLst/>
          </a:prstGeom>
          <a:noFill/>
        </p:spPr>
        <p:txBody>
          <a:bodyPr wrap="square" rtlCol="0">
            <a:spAutoFit/>
          </a:bodyPr>
          <a:lstStyle/>
          <a:p>
            <a:r>
              <a:rPr lang="es-ES" sz="3200" b="1" dirty="0" smtClean="0"/>
              <a:t>¡¡Muchas Gracias!!</a:t>
            </a:r>
            <a:endParaRPr lang="es-ES" sz="3200" b="1" dirty="0"/>
          </a:p>
        </p:txBody>
      </p:sp>
      <p:sp>
        <p:nvSpPr>
          <p:cNvPr id="3" name="Rectángulo 2">
            <a:extLst>
              <a:ext uri="{FF2B5EF4-FFF2-40B4-BE49-F238E27FC236}">
                <a16:creationId xmlns="" xmlns:a16="http://schemas.microsoft.com/office/drawing/2014/main" id="{E04904D2-7FB9-4164-A729-20DEF7CFAB72}"/>
              </a:ext>
            </a:extLst>
          </p:cNvPr>
          <p:cNvSpPr/>
          <p:nvPr/>
        </p:nvSpPr>
        <p:spPr>
          <a:xfrm rot="10800000" flipV="1">
            <a:off x="1310102" y="3948139"/>
            <a:ext cx="9344645" cy="461665"/>
          </a:xfrm>
          <a:prstGeom prst="rect">
            <a:avLst/>
          </a:prstGeom>
        </p:spPr>
        <p:txBody>
          <a:bodyPr wrap="square">
            <a:spAutoFit/>
          </a:bodyPr>
          <a:lstStyle/>
          <a:p>
            <a:r>
              <a:rPr lang="es-ES" sz="2400" dirty="0">
                <a:hlinkClick r:id="rId3"/>
              </a:rPr>
              <a:t>https://github.com/alexbr86/master_bigdata_modulo5</a:t>
            </a:r>
            <a:endParaRPr lang="es-ES" sz="2400" dirty="0"/>
          </a:p>
        </p:txBody>
      </p:sp>
    </p:spTree>
    <p:extLst>
      <p:ext uri="{BB962C8B-B14F-4D97-AF65-F5344CB8AC3E}">
        <p14:creationId xmlns:p14="http://schemas.microsoft.com/office/powerpoint/2010/main" val="82817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ED8076D-19BB-4FEE-AD0F-74C6CA41BCE8}"/>
              </a:ext>
            </a:extLst>
          </p:cNvPr>
          <p:cNvSpPr>
            <a:spLocks noGrp="1"/>
          </p:cNvSpPr>
          <p:nvPr>
            <p:ph type="title"/>
          </p:nvPr>
        </p:nvSpPr>
        <p:spPr>
          <a:xfrm>
            <a:off x="4981302" y="764373"/>
            <a:ext cx="6524897" cy="1293028"/>
          </a:xfrm>
        </p:spPr>
        <p:txBody>
          <a:bodyPr>
            <a:normAutofit/>
          </a:bodyPr>
          <a:lstStyle/>
          <a:p>
            <a:pPr algn="l"/>
            <a:r>
              <a:rPr lang="es-ES" sz="3200" dirty="0"/>
              <a:t>funciones</a:t>
            </a:r>
          </a:p>
        </p:txBody>
      </p:sp>
      <p:sp>
        <p:nvSpPr>
          <p:cNvPr id="3" name="Marcador de contenido 2">
            <a:extLst>
              <a:ext uri="{FF2B5EF4-FFF2-40B4-BE49-F238E27FC236}">
                <a16:creationId xmlns="" xmlns:a16="http://schemas.microsoft.com/office/drawing/2014/main" id="{F21AEAFA-12E8-4AEB-A479-FF645B8718D8}"/>
              </a:ext>
            </a:extLst>
          </p:cNvPr>
          <p:cNvSpPr>
            <a:spLocks noGrp="1"/>
          </p:cNvSpPr>
          <p:nvPr>
            <p:ph sz="half" idx="1"/>
          </p:nvPr>
        </p:nvSpPr>
        <p:spPr/>
        <p:txBody>
          <a:bodyPr>
            <a:normAutofit fontScale="70000" lnSpcReduction="20000"/>
          </a:bodyPr>
          <a:lstStyle/>
          <a:p>
            <a:pPr marL="0" indent="0">
              <a:buNone/>
            </a:pPr>
            <a:r>
              <a:rPr lang="es-ES" sz="2600" dirty="0"/>
              <a:t>Auxiliares:</a:t>
            </a:r>
          </a:p>
          <a:p>
            <a:pPr marL="0" indent="0">
              <a:buNone/>
            </a:pPr>
            <a:endParaRPr lang="es-ES" sz="2600" dirty="0"/>
          </a:p>
          <a:p>
            <a:pPr lvl="1"/>
            <a:r>
              <a:rPr lang="es-ES" sz="2100" dirty="0" err="1"/>
              <a:t>Geodistancias</a:t>
            </a:r>
            <a:r>
              <a:rPr lang="es-ES" sz="2100" dirty="0"/>
              <a:t>: distancia entre dos puntos</a:t>
            </a:r>
          </a:p>
          <a:p>
            <a:pPr lvl="1"/>
            <a:r>
              <a:rPr lang="es-ES" sz="2100" dirty="0"/>
              <a:t>Cálculo Velocidad y Tiempo</a:t>
            </a:r>
          </a:p>
          <a:p>
            <a:pPr lvl="1"/>
            <a:r>
              <a:rPr lang="es-ES" sz="2100" dirty="0"/>
              <a:t>Cálculo de Nuevas Variables</a:t>
            </a:r>
          </a:p>
          <a:p>
            <a:pPr marL="457200" lvl="1" indent="0">
              <a:buNone/>
            </a:pPr>
            <a:endParaRPr lang="es-ES" sz="2100" dirty="0"/>
          </a:p>
          <a:p>
            <a:pPr lvl="2"/>
            <a:r>
              <a:rPr lang="es-ES" sz="2100" dirty="0" err="1"/>
              <a:t>weekend</a:t>
            </a:r>
            <a:r>
              <a:rPr lang="es-ES" sz="2100" dirty="0"/>
              <a:t>, </a:t>
            </a:r>
          </a:p>
          <a:p>
            <a:pPr lvl="2"/>
            <a:r>
              <a:rPr lang="es-ES" sz="2100" dirty="0" err="1"/>
              <a:t>day</a:t>
            </a:r>
            <a:r>
              <a:rPr lang="es-ES" sz="2100" dirty="0"/>
              <a:t> </a:t>
            </a:r>
            <a:r>
              <a:rPr lang="es-ES" sz="2100" dirty="0" err="1"/>
              <a:t>of</a:t>
            </a:r>
            <a:r>
              <a:rPr lang="es-ES" sz="2100" dirty="0"/>
              <a:t> </a:t>
            </a:r>
            <a:r>
              <a:rPr lang="es-ES" sz="2100" dirty="0" err="1"/>
              <a:t>week</a:t>
            </a:r>
            <a:endParaRPr lang="es-ES" sz="2100" dirty="0"/>
          </a:p>
          <a:p>
            <a:pPr lvl="2"/>
            <a:r>
              <a:rPr lang="es-ES" sz="2100" dirty="0" err="1"/>
              <a:t>Hour</a:t>
            </a:r>
            <a:r>
              <a:rPr lang="es-ES" sz="2100" dirty="0"/>
              <a:t> </a:t>
            </a:r>
            <a:r>
              <a:rPr lang="es-ES" sz="2100" dirty="0" err="1"/>
              <a:t>of</a:t>
            </a:r>
            <a:r>
              <a:rPr lang="es-ES" sz="2100" dirty="0"/>
              <a:t> </a:t>
            </a:r>
            <a:r>
              <a:rPr lang="es-ES" sz="2100" dirty="0" err="1"/>
              <a:t>day</a:t>
            </a:r>
            <a:endParaRPr lang="es-ES" sz="2100" dirty="0"/>
          </a:p>
          <a:p>
            <a:pPr lvl="2"/>
            <a:r>
              <a:rPr lang="es-ES" sz="2100" dirty="0" err="1"/>
              <a:t>Hour</a:t>
            </a:r>
            <a:r>
              <a:rPr lang="es-ES" sz="2100" dirty="0"/>
              <a:t> </a:t>
            </a:r>
            <a:r>
              <a:rPr lang="es-ES" sz="2100" dirty="0" err="1"/>
              <a:t>type</a:t>
            </a:r>
            <a:endParaRPr lang="es-ES" sz="2100" dirty="0"/>
          </a:p>
          <a:p>
            <a:pPr lvl="2"/>
            <a:r>
              <a:rPr lang="es-ES" sz="2100" dirty="0" err="1"/>
              <a:t>Trip</a:t>
            </a:r>
            <a:r>
              <a:rPr lang="es-ES" sz="2100" dirty="0"/>
              <a:t> </a:t>
            </a:r>
            <a:r>
              <a:rPr lang="es-ES" sz="2100" dirty="0" err="1"/>
              <a:t>type</a:t>
            </a:r>
            <a:endParaRPr lang="es-ES" sz="2100" dirty="0"/>
          </a:p>
          <a:p>
            <a:pPr marL="914400" lvl="2" indent="0">
              <a:buNone/>
            </a:pPr>
            <a:endParaRPr lang="es-ES" sz="2100" dirty="0"/>
          </a:p>
          <a:p>
            <a:pPr lvl="1"/>
            <a:r>
              <a:rPr lang="es-ES" sz="2100" dirty="0"/>
              <a:t>Identificador de viaje</a:t>
            </a:r>
          </a:p>
          <a:p>
            <a:pPr lvl="1"/>
            <a:r>
              <a:rPr lang="es-ES" sz="2100" dirty="0"/>
              <a:t>Identificador </a:t>
            </a:r>
            <a:r>
              <a:rPr lang="es-ES" sz="2100" dirty="0" err="1"/>
              <a:t>Outliers</a:t>
            </a:r>
            <a:endParaRPr lang="es-ES" sz="2100" dirty="0"/>
          </a:p>
          <a:p>
            <a:pPr lvl="1"/>
            <a:r>
              <a:rPr lang="es-ES" sz="2100" dirty="0"/>
              <a:t>Cálculos de potencia de lista, Cramer V</a:t>
            </a:r>
          </a:p>
          <a:p>
            <a:pPr lvl="1"/>
            <a:r>
              <a:rPr lang="es-ES" sz="2100" dirty="0"/>
              <a:t>Relación entre nodos con el </a:t>
            </a:r>
            <a:r>
              <a:rPr lang="es-ES" sz="2100" dirty="0" err="1"/>
              <a:t>p_value</a:t>
            </a:r>
            <a:endParaRPr lang="es-ES" sz="2100" dirty="0"/>
          </a:p>
          <a:p>
            <a:pPr lvl="1"/>
            <a:r>
              <a:rPr lang="es-ES" sz="2100" dirty="0"/>
              <a:t>Renderizar un </a:t>
            </a:r>
            <a:r>
              <a:rPr lang="es-ES" sz="2100" dirty="0" err="1"/>
              <a:t>HeatMap</a:t>
            </a:r>
            <a:endParaRPr lang="es-ES" sz="2100" dirty="0"/>
          </a:p>
          <a:p>
            <a:endParaRPr lang="es-ES" dirty="0"/>
          </a:p>
        </p:txBody>
      </p:sp>
      <p:sp>
        <p:nvSpPr>
          <p:cNvPr id="4" name="Marcador de contenido 3">
            <a:extLst>
              <a:ext uri="{FF2B5EF4-FFF2-40B4-BE49-F238E27FC236}">
                <a16:creationId xmlns="" xmlns:a16="http://schemas.microsoft.com/office/drawing/2014/main" id="{6E7CF09A-3369-4BDF-8896-64760E2E37AF}"/>
              </a:ext>
            </a:extLst>
          </p:cNvPr>
          <p:cNvSpPr>
            <a:spLocks noGrp="1"/>
          </p:cNvSpPr>
          <p:nvPr>
            <p:ph sz="half" idx="2"/>
          </p:nvPr>
        </p:nvSpPr>
        <p:spPr/>
        <p:txBody>
          <a:bodyPr>
            <a:normAutofit fontScale="70000" lnSpcReduction="20000"/>
          </a:bodyPr>
          <a:lstStyle/>
          <a:p>
            <a:pPr marL="0" indent="0">
              <a:buNone/>
            </a:pPr>
            <a:r>
              <a:rPr lang="es-ES" sz="2400" dirty="0"/>
              <a:t>Gráficas:</a:t>
            </a:r>
          </a:p>
          <a:p>
            <a:pPr marL="0" indent="0">
              <a:buNone/>
            </a:pPr>
            <a:endParaRPr lang="es-ES" sz="2400" dirty="0"/>
          </a:p>
          <a:p>
            <a:r>
              <a:rPr lang="es-ES" sz="2100" dirty="0"/>
              <a:t>Para que funcione </a:t>
            </a:r>
            <a:r>
              <a:rPr lang="es-ES" sz="2100" dirty="0" err="1"/>
              <a:t>Plotly</a:t>
            </a:r>
            <a:r>
              <a:rPr lang="es-ES" sz="2100" dirty="0"/>
              <a:t> en cola</a:t>
            </a:r>
          </a:p>
          <a:p>
            <a:r>
              <a:rPr lang="es-ES" sz="2100" dirty="0"/>
              <a:t>Hacer que pinte de forma dinámica:</a:t>
            </a:r>
          </a:p>
          <a:p>
            <a:pPr marL="0" indent="0">
              <a:buNone/>
            </a:pPr>
            <a:endParaRPr lang="es-ES" sz="2100" dirty="0"/>
          </a:p>
          <a:p>
            <a:pPr lvl="1"/>
            <a:r>
              <a:rPr lang="es-ES" sz="2100" dirty="0"/>
              <a:t>Histograma</a:t>
            </a:r>
          </a:p>
          <a:p>
            <a:pPr lvl="1"/>
            <a:r>
              <a:rPr lang="es-ES" sz="2100" dirty="0"/>
              <a:t>Quesito</a:t>
            </a:r>
          </a:p>
          <a:p>
            <a:pPr lvl="1"/>
            <a:r>
              <a:rPr lang="es-ES" sz="2100" dirty="0" err="1"/>
              <a:t>Boxplot</a:t>
            </a:r>
            <a:endParaRPr lang="es-ES" sz="2100" dirty="0"/>
          </a:p>
          <a:p>
            <a:pPr lvl="1"/>
            <a:r>
              <a:rPr lang="es-ES" sz="2100" dirty="0" err="1"/>
              <a:t>Scatter</a:t>
            </a:r>
            <a:r>
              <a:rPr lang="es-ES" sz="2100" dirty="0"/>
              <a:t> Matrix</a:t>
            </a:r>
          </a:p>
          <a:p>
            <a:pPr lvl="1"/>
            <a:r>
              <a:rPr lang="es-ES" sz="2100" dirty="0" err="1"/>
              <a:t>HeatMap</a:t>
            </a:r>
            <a:endParaRPr lang="es-ES" sz="2100" dirty="0"/>
          </a:p>
          <a:p>
            <a:pPr marL="457200" lvl="1" indent="0">
              <a:buNone/>
            </a:pPr>
            <a:endParaRPr lang="es-ES" sz="2100" dirty="0"/>
          </a:p>
          <a:p>
            <a:r>
              <a:rPr lang="es-ES" sz="2100" dirty="0"/>
              <a:t>Generar un </a:t>
            </a:r>
            <a:r>
              <a:rPr lang="es-ES" sz="2100" dirty="0" err="1"/>
              <a:t>Heat</a:t>
            </a:r>
            <a:r>
              <a:rPr lang="es-ES" sz="2100" dirty="0"/>
              <a:t> </a:t>
            </a:r>
            <a:r>
              <a:rPr lang="es-ES" sz="2100" dirty="0" err="1"/>
              <a:t>Map</a:t>
            </a:r>
            <a:endParaRPr lang="es-ES" sz="2100" dirty="0"/>
          </a:p>
          <a:p>
            <a:r>
              <a:rPr lang="es-ES" sz="2100" dirty="0"/>
              <a:t>Pintar la correlación entre variables</a:t>
            </a:r>
          </a:p>
          <a:p>
            <a:pPr marL="0" indent="0">
              <a:buNone/>
            </a:pPr>
            <a:endParaRPr lang="es-ES" dirty="0"/>
          </a:p>
        </p:txBody>
      </p:sp>
    </p:spTree>
    <p:extLst>
      <p:ext uri="{BB962C8B-B14F-4D97-AF65-F5344CB8AC3E}">
        <p14:creationId xmlns:p14="http://schemas.microsoft.com/office/powerpoint/2010/main" val="99953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C7CB3E5-325A-42DF-8EDE-9AEE200FF920}"/>
              </a:ext>
            </a:extLst>
          </p:cNvPr>
          <p:cNvSpPr txBox="1">
            <a:spLocks/>
          </p:cNvSpPr>
          <p:nvPr/>
        </p:nvSpPr>
        <p:spPr>
          <a:xfrm>
            <a:off x="6268927" y="552927"/>
            <a:ext cx="6524897" cy="1293028"/>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s-ES" sz="3200" dirty="0" err="1"/>
              <a:t>datasets</a:t>
            </a:r>
            <a:endParaRPr lang="es-ES" sz="3200" dirty="0"/>
          </a:p>
        </p:txBody>
      </p:sp>
      <p:pic>
        <p:nvPicPr>
          <p:cNvPr id="3" name="Imagen 2">
            <a:extLst>
              <a:ext uri="{FF2B5EF4-FFF2-40B4-BE49-F238E27FC236}">
                <a16:creationId xmlns="" xmlns:a16="http://schemas.microsoft.com/office/drawing/2014/main" id="{9BFF005A-272E-4EF2-8361-FFC9FEE43D9D}"/>
              </a:ext>
            </a:extLst>
          </p:cNvPr>
          <p:cNvPicPr>
            <a:picLocks noChangeAspect="1"/>
          </p:cNvPicPr>
          <p:nvPr/>
        </p:nvPicPr>
        <p:blipFill>
          <a:blip r:embed="rId3"/>
          <a:stretch>
            <a:fillRect/>
          </a:stretch>
        </p:blipFill>
        <p:spPr>
          <a:xfrm>
            <a:off x="5415217" y="1199441"/>
            <a:ext cx="3011153" cy="2531025"/>
          </a:xfrm>
          <a:prstGeom prst="rect">
            <a:avLst/>
          </a:prstGeom>
        </p:spPr>
      </p:pic>
      <p:pic>
        <p:nvPicPr>
          <p:cNvPr id="4" name="Imagen 3">
            <a:extLst>
              <a:ext uri="{FF2B5EF4-FFF2-40B4-BE49-F238E27FC236}">
                <a16:creationId xmlns="" xmlns:a16="http://schemas.microsoft.com/office/drawing/2014/main" id="{1B933F78-99ED-4D32-8E65-1520EC46C035}"/>
              </a:ext>
            </a:extLst>
          </p:cNvPr>
          <p:cNvPicPr>
            <a:picLocks noChangeAspect="1"/>
          </p:cNvPicPr>
          <p:nvPr/>
        </p:nvPicPr>
        <p:blipFill>
          <a:blip r:embed="rId4"/>
          <a:stretch>
            <a:fillRect/>
          </a:stretch>
        </p:blipFill>
        <p:spPr>
          <a:xfrm>
            <a:off x="8426370" y="1199441"/>
            <a:ext cx="3622912" cy="5442176"/>
          </a:xfrm>
          <a:prstGeom prst="rect">
            <a:avLst/>
          </a:prstGeom>
        </p:spPr>
      </p:pic>
      <p:sp>
        <p:nvSpPr>
          <p:cNvPr id="5" name="CuadroTexto 4">
            <a:extLst>
              <a:ext uri="{FF2B5EF4-FFF2-40B4-BE49-F238E27FC236}">
                <a16:creationId xmlns="" xmlns:a16="http://schemas.microsoft.com/office/drawing/2014/main" id="{C26E2EA1-77D8-406F-9B3C-FD5E2D4C0C23}"/>
              </a:ext>
            </a:extLst>
          </p:cNvPr>
          <p:cNvSpPr txBox="1"/>
          <p:nvPr/>
        </p:nvSpPr>
        <p:spPr>
          <a:xfrm>
            <a:off x="139210" y="1341568"/>
            <a:ext cx="5158487" cy="2246769"/>
          </a:xfrm>
          <a:prstGeom prst="rect">
            <a:avLst/>
          </a:prstGeom>
          <a:noFill/>
        </p:spPr>
        <p:txBody>
          <a:bodyPr wrap="square" rtlCol="0">
            <a:spAutoFit/>
          </a:bodyPr>
          <a:lstStyle/>
          <a:p>
            <a:r>
              <a:rPr lang="es-ES" sz="1400" dirty="0"/>
              <a:t>Fuentes BIBIMAD:</a:t>
            </a:r>
          </a:p>
          <a:p>
            <a:pPr marL="285750" indent="-285750">
              <a:buFont typeface="Arial" panose="020B0604020202020204" pitchFamily="34" charset="0"/>
              <a:buChar char="•"/>
            </a:pPr>
            <a:r>
              <a:rPr lang="es-ES" sz="1400" dirty="0"/>
              <a:t>201808_Usage_Bicimad</a:t>
            </a:r>
          </a:p>
          <a:p>
            <a:pPr marL="285750" indent="-285750">
              <a:buFont typeface="Arial" panose="020B0604020202020204" pitchFamily="34" charset="0"/>
              <a:buChar char="•"/>
            </a:pPr>
            <a:r>
              <a:rPr lang="es-ES" sz="1400" dirty="0" err="1"/>
              <a:t>Stations</a:t>
            </a:r>
            <a:endParaRPr lang="es-ES" sz="1400" dirty="0"/>
          </a:p>
          <a:p>
            <a:endParaRPr lang="es-ES" sz="1400" dirty="0"/>
          </a:p>
          <a:p>
            <a:r>
              <a:rPr lang="es-ES" sz="1400" dirty="0"/>
              <a:t>Escenarios:</a:t>
            </a:r>
          </a:p>
          <a:p>
            <a:endParaRPr lang="es-ES" sz="1400" dirty="0"/>
          </a:p>
          <a:p>
            <a:pPr marL="285750" indent="-285750">
              <a:buFont typeface="Arial" panose="020B0604020202020204" pitchFamily="34" charset="0"/>
              <a:buChar char="•"/>
            </a:pPr>
            <a:r>
              <a:rPr lang="es-ES" sz="1400" dirty="0"/>
              <a:t>Estaciones alrededor del Parque Retiro </a:t>
            </a:r>
          </a:p>
          <a:p>
            <a:pPr marL="285750" indent="-285750">
              <a:buFont typeface="Arial" panose="020B0604020202020204" pitchFamily="34" charset="0"/>
              <a:buChar char="•"/>
            </a:pPr>
            <a:r>
              <a:rPr lang="es-ES" sz="1400" dirty="0"/>
              <a:t>Estaciones pertenecen al Distrito Retiro</a:t>
            </a:r>
          </a:p>
          <a:p>
            <a:pPr marL="285750" indent="-285750">
              <a:buFont typeface="Arial" panose="020B0604020202020204" pitchFamily="34" charset="0"/>
              <a:buChar char="•"/>
            </a:pPr>
            <a:r>
              <a:rPr lang="es-ES" sz="1400" dirty="0"/>
              <a:t>Información de las estaciones (id de la  </a:t>
            </a:r>
            <a:r>
              <a:rPr lang="es-ES" sz="1400" dirty="0" err="1"/>
              <a:t>estación,nombre</a:t>
            </a:r>
            <a:r>
              <a:rPr lang="es-ES" sz="1400" dirty="0"/>
              <a:t>, </a:t>
            </a:r>
            <a:r>
              <a:rPr lang="es-ES" sz="1400" dirty="0" err="1"/>
              <a:t>total_bases</a:t>
            </a:r>
            <a:r>
              <a:rPr lang="es-ES" sz="1400" dirty="0"/>
              <a:t>, latitud y longitud)</a:t>
            </a:r>
          </a:p>
        </p:txBody>
      </p:sp>
      <p:sp>
        <p:nvSpPr>
          <p:cNvPr id="6" name="CuadroTexto 5">
            <a:extLst>
              <a:ext uri="{FF2B5EF4-FFF2-40B4-BE49-F238E27FC236}">
                <a16:creationId xmlns="" xmlns:a16="http://schemas.microsoft.com/office/drawing/2014/main" id="{2F922028-634B-48AA-A3A6-A21F1D0B817B}"/>
              </a:ext>
            </a:extLst>
          </p:cNvPr>
          <p:cNvSpPr txBox="1"/>
          <p:nvPr/>
        </p:nvSpPr>
        <p:spPr>
          <a:xfrm>
            <a:off x="139210" y="3588337"/>
            <a:ext cx="8164046" cy="3139321"/>
          </a:xfrm>
          <a:prstGeom prst="rect">
            <a:avLst/>
          </a:prstGeom>
          <a:noFill/>
        </p:spPr>
        <p:txBody>
          <a:bodyPr wrap="square" rtlCol="0">
            <a:spAutoFit/>
          </a:bodyPr>
          <a:lstStyle/>
          <a:p>
            <a:r>
              <a:rPr lang="es-ES" sz="1400" dirty="0"/>
              <a:t>Nuevos Datos Auxiliares:</a:t>
            </a:r>
          </a:p>
          <a:p>
            <a:endParaRPr lang="es-ES" sz="1600" dirty="0"/>
          </a:p>
          <a:p>
            <a:pPr marL="285750" indent="-285750">
              <a:buFont typeface="Arial" panose="020B0604020202020204" pitchFamily="34" charset="0"/>
              <a:buChar char="•"/>
            </a:pPr>
            <a:r>
              <a:rPr lang="es-ES" sz="1400" dirty="0"/>
              <a:t>Datos que describen variables categóricas: </a:t>
            </a:r>
          </a:p>
          <a:p>
            <a:pPr marL="742950" lvl="1" indent="-285750">
              <a:buFont typeface="Arial" panose="020B0604020202020204" pitchFamily="34" charset="0"/>
              <a:buChar char="•"/>
            </a:pPr>
            <a:r>
              <a:rPr lang="es-ES" sz="1400" b="1" dirty="0" err="1"/>
              <a:t>desc_user_type</a:t>
            </a:r>
            <a:r>
              <a:rPr lang="es-ES" sz="1400" b="1" dirty="0"/>
              <a:t>, </a:t>
            </a:r>
            <a:r>
              <a:rPr lang="es-ES" sz="1400" b="1" dirty="0" err="1"/>
              <a:t>desc_ageRange</a:t>
            </a:r>
            <a:r>
              <a:rPr lang="es-ES" sz="1400" b="1" dirty="0"/>
              <a:t>, </a:t>
            </a:r>
            <a:r>
              <a:rPr lang="es-ES" sz="1400" b="1" dirty="0" err="1"/>
              <a:t>idplug_station</a:t>
            </a:r>
            <a:r>
              <a:rPr lang="es-ES" sz="1400" b="1" dirty="0"/>
              <a:t>, </a:t>
            </a:r>
            <a:r>
              <a:rPr lang="es-ES" sz="1400" b="1" dirty="0" err="1"/>
              <a:t>idunplug_station</a:t>
            </a:r>
            <a:endParaRPr lang="es-ES" sz="1400" b="1" dirty="0"/>
          </a:p>
          <a:p>
            <a:pPr marL="285750" indent="-285750">
              <a:buFont typeface="Arial" panose="020B0604020202020204" pitchFamily="34" charset="0"/>
              <a:buChar char="•"/>
            </a:pPr>
            <a:r>
              <a:rPr lang="es-ES" sz="1400" dirty="0"/>
              <a:t>Nuevos variables numéricas: </a:t>
            </a:r>
          </a:p>
          <a:p>
            <a:pPr marL="742950" lvl="1" indent="-285750">
              <a:buFont typeface="Arial" panose="020B0604020202020204" pitchFamily="34" charset="0"/>
              <a:buChar char="•"/>
            </a:pPr>
            <a:r>
              <a:rPr lang="es-ES" sz="1400" dirty="0"/>
              <a:t>viajes (</a:t>
            </a:r>
            <a:r>
              <a:rPr lang="es-ES" sz="1400" dirty="0" err="1"/>
              <a:t>total_trips</a:t>
            </a:r>
            <a:r>
              <a:rPr lang="es-ES" sz="1400" dirty="0"/>
              <a:t>) </a:t>
            </a:r>
          </a:p>
          <a:p>
            <a:pPr marL="742950" lvl="1" indent="-285750">
              <a:buFont typeface="Arial" panose="020B0604020202020204" pitchFamily="34" charset="0"/>
              <a:buChar char="•"/>
            </a:pPr>
            <a:r>
              <a:rPr lang="es-ES" sz="1400" dirty="0"/>
              <a:t>Tiempo (</a:t>
            </a:r>
            <a:r>
              <a:rPr lang="es-ES" sz="1400" dirty="0" err="1"/>
              <a:t>avg_travel_time</a:t>
            </a:r>
            <a:r>
              <a:rPr lang="es-ES" sz="1400" dirty="0"/>
              <a:t>, </a:t>
            </a:r>
            <a:r>
              <a:rPr lang="es-ES" sz="1400" dirty="0" err="1"/>
              <a:t>travel_time_track</a:t>
            </a:r>
            <a:r>
              <a:rPr lang="es-ES" sz="1400" dirty="0"/>
              <a:t>)</a:t>
            </a:r>
          </a:p>
          <a:p>
            <a:pPr marL="742950" lvl="1" indent="-285750">
              <a:buFont typeface="Arial" panose="020B0604020202020204" pitchFamily="34" charset="0"/>
              <a:buChar char="•"/>
            </a:pPr>
            <a:r>
              <a:rPr lang="es-ES" sz="1400" dirty="0"/>
              <a:t>Velocidad (</a:t>
            </a:r>
            <a:r>
              <a:rPr lang="es-ES" sz="1400" dirty="0" err="1"/>
              <a:t>avg_speed</a:t>
            </a:r>
            <a:r>
              <a:rPr lang="es-ES" sz="1400" dirty="0"/>
              <a:t>, </a:t>
            </a:r>
            <a:r>
              <a:rPr lang="es-ES" sz="1400" dirty="0" err="1"/>
              <a:t>avg_track_speed</a:t>
            </a:r>
            <a:r>
              <a:rPr lang="es-ES" sz="1400" dirty="0"/>
              <a:t>)</a:t>
            </a:r>
          </a:p>
          <a:p>
            <a:pPr marL="285750" indent="-285750">
              <a:buFont typeface="Arial" panose="020B0604020202020204" pitchFamily="34" charset="0"/>
              <a:buChar char="•"/>
            </a:pPr>
            <a:r>
              <a:rPr lang="es-ES" sz="1400" dirty="0"/>
              <a:t>Nuevas variables categóricas: </a:t>
            </a:r>
          </a:p>
          <a:p>
            <a:pPr marL="742950" lvl="1" indent="-285750">
              <a:buFont typeface="Arial" panose="020B0604020202020204" pitchFamily="34" charset="0"/>
              <a:buChar char="•"/>
            </a:pPr>
            <a:r>
              <a:rPr lang="es-ES" sz="1400" dirty="0"/>
              <a:t>Día de la semana (</a:t>
            </a:r>
            <a:r>
              <a:rPr lang="es-ES" sz="1400" dirty="0" err="1"/>
              <a:t>day_of_week</a:t>
            </a:r>
            <a:r>
              <a:rPr lang="es-ES" sz="1400" dirty="0"/>
              <a:t>) </a:t>
            </a:r>
          </a:p>
          <a:p>
            <a:pPr marL="742950" lvl="1" indent="-285750">
              <a:buFont typeface="Arial" panose="020B0604020202020204" pitchFamily="34" charset="0"/>
              <a:buChar char="•"/>
            </a:pPr>
            <a:r>
              <a:rPr lang="es-ES" sz="1400" dirty="0"/>
              <a:t>Si es fin de semana (</a:t>
            </a:r>
            <a:r>
              <a:rPr lang="es-ES" sz="1400" dirty="0" err="1"/>
              <a:t>weekend</a:t>
            </a:r>
            <a:r>
              <a:rPr lang="es-ES" sz="1400" dirty="0"/>
              <a:t>) </a:t>
            </a:r>
          </a:p>
          <a:p>
            <a:pPr marL="742950" lvl="1" indent="-285750">
              <a:buFont typeface="Arial" panose="020B0604020202020204" pitchFamily="34" charset="0"/>
              <a:buChar char="•"/>
            </a:pPr>
            <a:r>
              <a:rPr lang="es-ES" sz="1400" dirty="0"/>
              <a:t>Tipo de Viaje (</a:t>
            </a:r>
            <a:r>
              <a:rPr lang="es-ES" sz="1400" dirty="0" err="1"/>
              <a:t>trip_type</a:t>
            </a:r>
            <a:r>
              <a:rPr lang="es-ES" sz="1400" dirty="0"/>
              <a:t>) </a:t>
            </a:r>
          </a:p>
          <a:p>
            <a:pPr marL="742950" lvl="1" indent="-285750">
              <a:buFont typeface="Arial" panose="020B0604020202020204" pitchFamily="34" charset="0"/>
              <a:buChar char="•"/>
            </a:pPr>
            <a:r>
              <a:rPr lang="es-ES" sz="1400" dirty="0"/>
              <a:t>Tramo de hora-</a:t>
            </a:r>
            <a:r>
              <a:rPr lang="es-ES" sz="1400" dirty="0" err="1"/>
              <a:t>dia</a:t>
            </a:r>
            <a:r>
              <a:rPr lang="es-ES" sz="1400" dirty="0"/>
              <a:t> (</a:t>
            </a:r>
            <a:r>
              <a:rPr lang="es-ES" sz="1400" dirty="0" err="1"/>
              <a:t>hour_of_day</a:t>
            </a:r>
            <a:r>
              <a:rPr lang="es-ES" sz="1400" dirty="0"/>
              <a:t>)</a:t>
            </a:r>
          </a:p>
          <a:p>
            <a:pPr marL="742950" lvl="1" indent="-285750">
              <a:buFont typeface="Arial" panose="020B0604020202020204" pitchFamily="34" charset="0"/>
              <a:buChar char="•"/>
            </a:pPr>
            <a:r>
              <a:rPr lang="es-ES" sz="1400" dirty="0"/>
              <a:t>Tipo Horario(</a:t>
            </a:r>
            <a:r>
              <a:rPr lang="es-ES" sz="1400" dirty="0" err="1"/>
              <a:t>hour_type</a:t>
            </a:r>
            <a:r>
              <a:rPr lang="es-ES" sz="1400" dirty="0"/>
              <a:t>) </a:t>
            </a:r>
          </a:p>
        </p:txBody>
      </p:sp>
    </p:spTree>
    <p:extLst>
      <p:ext uri="{BB962C8B-B14F-4D97-AF65-F5344CB8AC3E}">
        <p14:creationId xmlns:p14="http://schemas.microsoft.com/office/powerpoint/2010/main" val="53216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AE7270A7-E682-4E7E-971A-0C7F44C18101}"/>
              </a:ext>
            </a:extLst>
          </p:cNvPr>
          <p:cNvSpPr txBox="1"/>
          <p:nvPr/>
        </p:nvSpPr>
        <p:spPr>
          <a:xfrm>
            <a:off x="4058620" y="657180"/>
            <a:ext cx="6291649" cy="523220"/>
          </a:xfrm>
          <a:prstGeom prst="rect">
            <a:avLst/>
          </a:prstGeom>
          <a:noFill/>
        </p:spPr>
        <p:txBody>
          <a:bodyPr wrap="square" rtlCol="0">
            <a:spAutoFit/>
          </a:bodyPr>
          <a:lstStyle/>
          <a:p>
            <a:r>
              <a:rPr lang="es-ES" sz="2800" dirty="0"/>
              <a:t>Análisis Exploratorio: Usuarios</a:t>
            </a:r>
          </a:p>
        </p:txBody>
      </p:sp>
      <p:pic>
        <p:nvPicPr>
          <p:cNvPr id="3" name="Imagen 2">
            <a:extLst>
              <a:ext uri="{FF2B5EF4-FFF2-40B4-BE49-F238E27FC236}">
                <a16:creationId xmlns="" xmlns:a16="http://schemas.microsoft.com/office/drawing/2014/main" id="{65AB14FD-E951-4827-BC08-87AABAA9C53F}"/>
              </a:ext>
            </a:extLst>
          </p:cNvPr>
          <p:cNvPicPr>
            <a:picLocks noChangeAspect="1"/>
          </p:cNvPicPr>
          <p:nvPr/>
        </p:nvPicPr>
        <p:blipFill>
          <a:blip r:embed="rId3"/>
          <a:stretch>
            <a:fillRect/>
          </a:stretch>
        </p:blipFill>
        <p:spPr>
          <a:xfrm>
            <a:off x="3479547" y="1378451"/>
            <a:ext cx="8436429" cy="2176017"/>
          </a:xfrm>
          <a:prstGeom prst="rect">
            <a:avLst/>
          </a:prstGeom>
        </p:spPr>
      </p:pic>
      <p:pic>
        <p:nvPicPr>
          <p:cNvPr id="4" name="Imagen 3">
            <a:extLst>
              <a:ext uri="{FF2B5EF4-FFF2-40B4-BE49-F238E27FC236}">
                <a16:creationId xmlns="" xmlns:a16="http://schemas.microsoft.com/office/drawing/2014/main" id="{DB365128-1664-4F5D-998D-105AC0BE36D8}"/>
              </a:ext>
            </a:extLst>
          </p:cNvPr>
          <p:cNvPicPr>
            <a:picLocks noChangeAspect="1"/>
          </p:cNvPicPr>
          <p:nvPr/>
        </p:nvPicPr>
        <p:blipFill>
          <a:blip r:embed="rId4"/>
          <a:stretch>
            <a:fillRect/>
          </a:stretch>
        </p:blipFill>
        <p:spPr>
          <a:xfrm>
            <a:off x="0" y="3752519"/>
            <a:ext cx="7924153" cy="2650886"/>
          </a:xfrm>
          <a:prstGeom prst="rect">
            <a:avLst/>
          </a:prstGeom>
        </p:spPr>
      </p:pic>
      <p:sp>
        <p:nvSpPr>
          <p:cNvPr id="7" name="CuadroTexto 6">
            <a:extLst>
              <a:ext uri="{FF2B5EF4-FFF2-40B4-BE49-F238E27FC236}">
                <a16:creationId xmlns="" xmlns:a16="http://schemas.microsoft.com/office/drawing/2014/main" id="{D53305C0-C427-423C-B33D-E26348BCF40F}"/>
              </a:ext>
            </a:extLst>
          </p:cNvPr>
          <p:cNvSpPr txBox="1"/>
          <p:nvPr/>
        </p:nvSpPr>
        <p:spPr>
          <a:xfrm>
            <a:off x="108111" y="1402310"/>
            <a:ext cx="3572638" cy="2569934"/>
          </a:xfrm>
          <a:prstGeom prst="rect">
            <a:avLst/>
          </a:prstGeom>
          <a:noFill/>
        </p:spPr>
        <p:txBody>
          <a:bodyPr wrap="square" rtlCol="0">
            <a:spAutoFit/>
          </a:bodyPr>
          <a:lstStyle/>
          <a:p>
            <a:r>
              <a:rPr lang="es-ES" sz="1300" dirty="0"/>
              <a:t>Histograma Total </a:t>
            </a:r>
            <a:r>
              <a:rPr lang="es-ES" sz="1300" dirty="0" err="1"/>
              <a:t>Trips</a:t>
            </a:r>
            <a:r>
              <a:rPr lang="es-ES" sz="1300" dirty="0"/>
              <a:t> </a:t>
            </a:r>
            <a:r>
              <a:rPr lang="es-ES" sz="1300" dirty="0" err="1"/>
              <a:t>by</a:t>
            </a:r>
            <a:r>
              <a:rPr lang="es-ES" sz="1300" dirty="0"/>
              <a:t> </a:t>
            </a:r>
            <a:r>
              <a:rPr lang="es-ES" sz="1300" dirty="0" err="1"/>
              <a:t>User_Trips</a:t>
            </a:r>
            <a:r>
              <a:rPr lang="es-ES" sz="1300" dirty="0"/>
              <a:t> :</a:t>
            </a:r>
          </a:p>
          <a:p>
            <a:endParaRPr lang="es-ES" sz="1300" dirty="0"/>
          </a:p>
          <a:p>
            <a:pPr marL="285750" indent="-285750">
              <a:buFont typeface="Wingdings" panose="05000000000000000000" pitchFamily="2" charset="2"/>
              <a:buChar char="§"/>
            </a:pPr>
            <a:r>
              <a:rPr lang="es-ES" sz="1300" dirty="0"/>
              <a:t>Predomina el Anual frente al resto </a:t>
            </a:r>
          </a:p>
          <a:p>
            <a:endParaRPr lang="es-ES" sz="1300" dirty="0"/>
          </a:p>
          <a:p>
            <a:pPr marL="285750" indent="-285750">
              <a:buFont typeface="Wingdings" panose="05000000000000000000" pitchFamily="2" charset="2"/>
              <a:buChar char="§"/>
            </a:pPr>
            <a:r>
              <a:rPr lang="es-ES" sz="1300" dirty="0"/>
              <a:t>Anual y Ocasional tienen 1,2,3 viajes, pero la mayoría predomina es de 1 viaje (10700 </a:t>
            </a:r>
            <a:r>
              <a:rPr lang="es-ES" sz="1300" dirty="0" err="1"/>
              <a:t>users</a:t>
            </a:r>
            <a:r>
              <a:rPr lang="es-ES" sz="1300" dirty="0"/>
              <a:t>)</a:t>
            </a:r>
          </a:p>
          <a:p>
            <a:endParaRPr lang="es-ES" sz="1300" dirty="0"/>
          </a:p>
          <a:p>
            <a:pPr marL="285750" indent="-285750">
              <a:buFont typeface="Wingdings" panose="05000000000000000000" pitchFamily="2" charset="2"/>
              <a:buChar char="§"/>
            </a:pPr>
            <a:r>
              <a:rPr lang="es-ES" sz="1300" dirty="0"/>
              <a:t>Empresa tiene hasta 14 grupos de viajes, predominando el 1 viaje, y rango de 2 a 10 viajes por usuario</a:t>
            </a:r>
          </a:p>
          <a:p>
            <a:pPr marL="171450" indent="-171450">
              <a:buFontTx/>
              <a:buChar char="-"/>
            </a:pPr>
            <a:endParaRPr lang="es-ES" dirty="0"/>
          </a:p>
        </p:txBody>
      </p:sp>
      <p:sp>
        <p:nvSpPr>
          <p:cNvPr id="9" name="CuadroTexto 8">
            <a:extLst>
              <a:ext uri="{FF2B5EF4-FFF2-40B4-BE49-F238E27FC236}">
                <a16:creationId xmlns="" xmlns:a16="http://schemas.microsoft.com/office/drawing/2014/main" id="{E0D818C7-CB54-466C-9587-ABA026072DC7}"/>
              </a:ext>
            </a:extLst>
          </p:cNvPr>
          <p:cNvSpPr txBox="1"/>
          <p:nvPr/>
        </p:nvSpPr>
        <p:spPr>
          <a:xfrm>
            <a:off x="7866278" y="3648347"/>
            <a:ext cx="4599655" cy="3308598"/>
          </a:xfrm>
          <a:prstGeom prst="rect">
            <a:avLst/>
          </a:prstGeom>
          <a:noFill/>
        </p:spPr>
        <p:txBody>
          <a:bodyPr wrap="square" rtlCol="0">
            <a:spAutoFit/>
          </a:bodyPr>
          <a:lstStyle/>
          <a:p>
            <a:r>
              <a:rPr lang="es-ES" sz="1300" dirty="0"/>
              <a:t>Gráficos de tarta </a:t>
            </a:r>
            <a:r>
              <a:rPr lang="es-ES" sz="1300" dirty="0" err="1"/>
              <a:t>desc_ageRange</a:t>
            </a:r>
            <a:r>
              <a:rPr lang="es-ES" sz="1300" dirty="0"/>
              <a:t> </a:t>
            </a:r>
            <a:r>
              <a:rPr lang="es-ES" sz="1300" dirty="0" err="1"/>
              <a:t>by</a:t>
            </a:r>
            <a:r>
              <a:rPr lang="es-ES" sz="1300" dirty="0"/>
              <a:t> </a:t>
            </a:r>
            <a:r>
              <a:rPr lang="es-ES" sz="1300" dirty="0" err="1"/>
              <a:t>Total_Trips</a:t>
            </a:r>
            <a:r>
              <a:rPr lang="es-ES" sz="1300" dirty="0"/>
              <a:t> :</a:t>
            </a:r>
          </a:p>
          <a:p>
            <a:endParaRPr lang="es-ES" sz="1300" dirty="0"/>
          </a:p>
          <a:p>
            <a:pPr marL="285750" indent="-285750">
              <a:buFont typeface="Wingdings" panose="05000000000000000000" pitchFamily="2" charset="2"/>
              <a:buChar char="§"/>
            </a:pPr>
            <a:r>
              <a:rPr lang="es-ES" sz="1300" dirty="0"/>
              <a:t>Relevante 45% rango </a:t>
            </a:r>
            <a:r>
              <a:rPr lang="es-ES" sz="1300" dirty="0" err="1"/>
              <a:t>Unknown</a:t>
            </a:r>
            <a:r>
              <a:rPr lang="es-ES" sz="1300" dirty="0"/>
              <a:t> Edad</a:t>
            </a:r>
          </a:p>
          <a:p>
            <a:endParaRPr lang="es-ES" sz="1300" dirty="0"/>
          </a:p>
          <a:p>
            <a:pPr marL="285750" indent="-285750">
              <a:buFont typeface="Wingdings" panose="05000000000000000000" pitchFamily="2" charset="2"/>
              <a:buChar char="§"/>
            </a:pPr>
            <a:r>
              <a:rPr lang="es-ES" sz="1300" dirty="0"/>
              <a:t>Mayor uso en rango 27-40 seguido de 41-65</a:t>
            </a:r>
          </a:p>
          <a:p>
            <a:endParaRPr lang="es-ES" sz="1300" dirty="0"/>
          </a:p>
          <a:p>
            <a:pPr marL="285750" indent="-285750">
              <a:buFont typeface="Wingdings" panose="05000000000000000000" pitchFamily="2" charset="2"/>
              <a:buChar char="§"/>
            </a:pPr>
            <a:r>
              <a:rPr lang="es-ES" sz="1300" dirty="0"/>
              <a:t>Mayor uso en Laboral para todos los rango</a:t>
            </a:r>
          </a:p>
          <a:p>
            <a:r>
              <a:rPr lang="es-ES" sz="1300" dirty="0"/>
              <a:t>      edad</a:t>
            </a:r>
          </a:p>
          <a:p>
            <a:endParaRPr lang="es-ES" sz="1300" dirty="0"/>
          </a:p>
          <a:p>
            <a:pPr marL="285750" indent="-285750">
              <a:buFont typeface="Wingdings" panose="05000000000000000000" pitchFamily="2" charset="2"/>
              <a:buChar char="§"/>
            </a:pPr>
            <a:r>
              <a:rPr lang="es-ES" sz="1300" dirty="0"/>
              <a:t>Distribución equitativa de rangos de edad tanto </a:t>
            </a:r>
          </a:p>
          <a:p>
            <a:r>
              <a:rPr lang="es-ES" sz="1300" dirty="0"/>
              <a:t>      en laboral como fin de semana</a:t>
            </a:r>
          </a:p>
          <a:p>
            <a:endParaRPr lang="es-ES" sz="1300" dirty="0"/>
          </a:p>
          <a:p>
            <a:pPr marL="285750" indent="-285750">
              <a:buFont typeface="Wingdings" panose="05000000000000000000" pitchFamily="2" charset="2"/>
              <a:buChar char="§"/>
            </a:pPr>
            <a:r>
              <a:rPr lang="es-ES" sz="1300" dirty="0"/>
              <a:t>Decrementa el uso en fin de semana para la mayoría de rangos, </a:t>
            </a:r>
            <a:r>
              <a:rPr lang="es-ES" sz="1300" u="sng" dirty="0"/>
              <a:t>excepto para los de 17-18 y &gt;66  </a:t>
            </a:r>
            <a:r>
              <a:rPr lang="es-ES" sz="1300" dirty="0"/>
              <a:t>que incrementa en fin de semana</a:t>
            </a:r>
          </a:p>
          <a:p>
            <a:endParaRPr lang="es-ES" sz="1400" dirty="0"/>
          </a:p>
        </p:txBody>
      </p:sp>
    </p:spTree>
    <p:extLst>
      <p:ext uri="{BB962C8B-B14F-4D97-AF65-F5344CB8AC3E}">
        <p14:creationId xmlns:p14="http://schemas.microsoft.com/office/powerpoint/2010/main" val="14913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6" y="323505"/>
            <a:ext cx="7450473" cy="892552"/>
          </a:xfrm>
          <a:prstGeom prst="rect">
            <a:avLst/>
          </a:prstGeom>
          <a:noFill/>
        </p:spPr>
        <p:txBody>
          <a:bodyPr wrap="square" rtlCol="0">
            <a:spAutoFit/>
          </a:bodyPr>
          <a:lstStyle/>
          <a:p>
            <a:r>
              <a:rPr lang="es-ES" sz="2800" dirty="0"/>
              <a:t>Análisis Exploratorio: Viajes</a:t>
            </a:r>
          </a:p>
          <a:p>
            <a:r>
              <a:rPr lang="es-ES" sz="2400" dirty="0"/>
              <a:t>Distribución y </a:t>
            </a:r>
            <a:r>
              <a:rPr lang="es-ES" sz="2400" dirty="0" err="1"/>
              <a:t>Outliers</a:t>
            </a:r>
            <a:r>
              <a:rPr lang="es-ES" sz="2400" dirty="0"/>
              <a:t>: </a:t>
            </a:r>
          </a:p>
        </p:txBody>
      </p:sp>
      <p:pic>
        <p:nvPicPr>
          <p:cNvPr id="9" name="Imagen 8">
            <a:extLst>
              <a:ext uri="{FF2B5EF4-FFF2-40B4-BE49-F238E27FC236}">
                <a16:creationId xmlns="" xmlns:a16="http://schemas.microsoft.com/office/drawing/2014/main" id="{D38FD114-6292-42FA-8DEA-B90E2156C1FE}"/>
              </a:ext>
            </a:extLst>
          </p:cNvPr>
          <p:cNvPicPr>
            <a:picLocks noChangeAspect="1"/>
          </p:cNvPicPr>
          <p:nvPr/>
        </p:nvPicPr>
        <p:blipFill>
          <a:blip r:embed="rId3"/>
          <a:stretch>
            <a:fillRect/>
          </a:stretch>
        </p:blipFill>
        <p:spPr>
          <a:xfrm>
            <a:off x="5943600" y="2405063"/>
            <a:ext cx="6038850" cy="3581400"/>
          </a:xfrm>
          <a:prstGeom prst="rect">
            <a:avLst/>
          </a:prstGeom>
        </p:spPr>
      </p:pic>
      <p:pic>
        <p:nvPicPr>
          <p:cNvPr id="11" name="Imagen 10">
            <a:extLst>
              <a:ext uri="{FF2B5EF4-FFF2-40B4-BE49-F238E27FC236}">
                <a16:creationId xmlns="" xmlns:a16="http://schemas.microsoft.com/office/drawing/2014/main" id="{689D0758-CD10-4062-8634-95DEF9897B9A}"/>
              </a:ext>
            </a:extLst>
          </p:cNvPr>
          <p:cNvPicPr>
            <a:picLocks noChangeAspect="1"/>
          </p:cNvPicPr>
          <p:nvPr/>
        </p:nvPicPr>
        <p:blipFill>
          <a:blip r:embed="rId4"/>
          <a:stretch>
            <a:fillRect/>
          </a:stretch>
        </p:blipFill>
        <p:spPr>
          <a:xfrm>
            <a:off x="209550" y="2390775"/>
            <a:ext cx="5886450" cy="3533775"/>
          </a:xfrm>
          <a:prstGeom prst="rect">
            <a:avLst/>
          </a:prstGeom>
        </p:spPr>
      </p:pic>
      <p:pic>
        <p:nvPicPr>
          <p:cNvPr id="12" name="Imagen 11">
            <a:extLst>
              <a:ext uri="{FF2B5EF4-FFF2-40B4-BE49-F238E27FC236}">
                <a16:creationId xmlns="" xmlns:a16="http://schemas.microsoft.com/office/drawing/2014/main" id="{BF01426F-962E-4710-8E17-15C57CB78B51}"/>
              </a:ext>
            </a:extLst>
          </p:cNvPr>
          <p:cNvPicPr>
            <a:picLocks noChangeAspect="1"/>
          </p:cNvPicPr>
          <p:nvPr/>
        </p:nvPicPr>
        <p:blipFill>
          <a:blip r:embed="rId5"/>
          <a:stretch>
            <a:fillRect/>
          </a:stretch>
        </p:blipFill>
        <p:spPr>
          <a:xfrm>
            <a:off x="4433888" y="1646253"/>
            <a:ext cx="2095500" cy="314325"/>
          </a:xfrm>
          <a:prstGeom prst="rect">
            <a:avLst/>
          </a:prstGeom>
        </p:spPr>
      </p:pic>
    </p:spTree>
    <p:extLst>
      <p:ext uri="{BB962C8B-B14F-4D97-AF65-F5344CB8AC3E}">
        <p14:creationId xmlns:p14="http://schemas.microsoft.com/office/powerpoint/2010/main" val="99204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6" y="323505"/>
            <a:ext cx="7450473" cy="892552"/>
          </a:xfrm>
          <a:prstGeom prst="rect">
            <a:avLst/>
          </a:prstGeom>
          <a:noFill/>
        </p:spPr>
        <p:txBody>
          <a:bodyPr wrap="square" rtlCol="0">
            <a:spAutoFit/>
          </a:bodyPr>
          <a:lstStyle/>
          <a:p>
            <a:r>
              <a:rPr lang="es-ES" sz="2800" dirty="0"/>
              <a:t>Análisis Exploratorio: Viajes</a:t>
            </a:r>
          </a:p>
          <a:p>
            <a:r>
              <a:rPr lang="es-ES" sz="2400" dirty="0"/>
              <a:t>Matriz de Correlación de variables numéricas</a:t>
            </a:r>
          </a:p>
        </p:txBody>
      </p:sp>
      <p:sp>
        <p:nvSpPr>
          <p:cNvPr id="4" name="CuadroTexto 3">
            <a:extLst>
              <a:ext uri="{FF2B5EF4-FFF2-40B4-BE49-F238E27FC236}">
                <a16:creationId xmlns="" xmlns:a16="http://schemas.microsoft.com/office/drawing/2014/main" id="{394C0C40-BB3C-485B-90F4-0DDCDE29F0B9}"/>
              </a:ext>
            </a:extLst>
          </p:cNvPr>
          <p:cNvSpPr txBox="1"/>
          <p:nvPr/>
        </p:nvSpPr>
        <p:spPr>
          <a:xfrm>
            <a:off x="1354237" y="4734046"/>
            <a:ext cx="10185721" cy="2031325"/>
          </a:xfrm>
          <a:prstGeom prst="rect">
            <a:avLst/>
          </a:prstGeom>
          <a:noFill/>
        </p:spPr>
        <p:txBody>
          <a:bodyPr wrap="square" rtlCol="0">
            <a:spAutoFit/>
          </a:bodyPr>
          <a:lstStyle/>
          <a:p>
            <a:pPr marL="285750" indent="-285750">
              <a:buFont typeface="Wingdings" panose="05000000000000000000" pitchFamily="2" charset="2"/>
              <a:buChar char="Ø"/>
            </a:pPr>
            <a:r>
              <a:rPr lang="es-ES" dirty="0"/>
              <a:t>Se confirma la correlación entre variables de velocidad y tiempo</a:t>
            </a:r>
          </a:p>
          <a:p>
            <a:endParaRPr lang="es-ES" dirty="0"/>
          </a:p>
          <a:p>
            <a:pPr marL="285750" indent="-285750">
              <a:buFont typeface="Wingdings" panose="05000000000000000000" pitchFamily="2" charset="2"/>
              <a:buChar char="Ø"/>
            </a:pPr>
            <a:r>
              <a:rPr lang="es-ES" dirty="0"/>
              <a:t>Se preservarán en este </a:t>
            </a:r>
            <a:r>
              <a:rPr lang="es-ES" dirty="0" err="1"/>
              <a:t>analisis</a:t>
            </a:r>
            <a:r>
              <a:rPr lang="es-ES" dirty="0"/>
              <a:t> una </a:t>
            </a:r>
            <a:r>
              <a:rPr lang="es-ES" dirty="0" err="1"/>
              <a:t>varíable</a:t>
            </a:r>
            <a:r>
              <a:rPr lang="es-ES" dirty="0"/>
              <a:t> por cada par, "</a:t>
            </a:r>
            <a:r>
              <a:rPr lang="es-ES" dirty="0" err="1"/>
              <a:t>travel_time</a:t>
            </a:r>
            <a:r>
              <a:rPr lang="es-ES" dirty="0"/>
              <a:t>" y "</a:t>
            </a:r>
            <a:r>
              <a:rPr lang="es-ES" dirty="0" err="1"/>
              <a:t>avg_speed</a:t>
            </a:r>
            <a:r>
              <a:rPr lang="es-ES" dirty="0"/>
              <a:t>“</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a:t>Eliminación de los </a:t>
            </a:r>
            <a:r>
              <a:rPr lang="es-ES" dirty="0" err="1"/>
              <a:t>outliers</a:t>
            </a:r>
            <a:r>
              <a:rPr lang="es-ES" dirty="0"/>
              <a:t> mediante el </a:t>
            </a:r>
            <a:r>
              <a:rPr lang="es-ES" dirty="0" err="1"/>
              <a:t>metodo</a:t>
            </a:r>
            <a:r>
              <a:rPr lang="es-ES" dirty="0"/>
              <a:t> IQR</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6" name="Imagen 5">
            <a:extLst>
              <a:ext uri="{FF2B5EF4-FFF2-40B4-BE49-F238E27FC236}">
                <a16:creationId xmlns="" xmlns:a16="http://schemas.microsoft.com/office/drawing/2014/main" id="{C88EBC95-4150-41A2-969D-064A964FE139}"/>
              </a:ext>
            </a:extLst>
          </p:cNvPr>
          <p:cNvPicPr>
            <a:picLocks noChangeAspect="1"/>
          </p:cNvPicPr>
          <p:nvPr/>
        </p:nvPicPr>
        <p:blipFill>
          <a:blip r:embed="rId3"/>
          <a:stretch>
            <a:fillRect/>
          </a:stretch>
        </p:blipFill>
        <p:spPr>
          <a:xfrm>
            <a:off x="-1" y="2066804"/>
            <a:ext cx="12192000" cy="1643270"/>
          </a:xfrm>
          <a:prstGeom prst="rect">
            <a:avLst/>
          </a:prstGeom>
        </p:spPr>
      </p:pic>
    </p:spTree>
    <p:extLst>
      <p:ext uri="{BB962C8B-B14F-4D97-AF65-F5344CB8AC3E}">
        <p14:creationId xmlns:p14="http://schemas.microsoft.com/office/powerpoint/2010/main" val="25547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6" y="323505"/>
            <a:ext cx="7450473" cy="892552"/>
          </a:xfrm>
          <a:prstGeom prst="rect">
            <a:avLst/>
          </a:prstGeom>
          <a:noFill/>
        </p:spPr>
        <p:txBody>
          <a:bodyPr wrap="square" rtlCol="0">
            <a:spAutoFit/>
          </a:bodyPr>
          <a:lstStyle/>
          <a:p>
            <a:r>
              <a:rPr lang="es-ES" sz="2800" dirty="0"/>
              <a:t>Análisis Exploratorio: Viajes</a:t>
            </a:r>
          </a:p>
          <a:p>
            <a:r>
              <a:rPr lang="es-ES" sz="2400" dirty="0"/>
              <a:t>Eliminación de </a:t>
            </a:r>
            <a:r>
              <a:rPr lang="es-ES" sz="2400" dirty="0" err="1"/>
              <a:t>Outliers</a:t>
            </a:r>
            <a:endParaRPr lang="es-ES" sz="2400" dirty="0"/>
          </a:p>
        </p:txBody>
      </p:sp>
      <p:pic>
        <p:nvPicPr>
          <p:cNvPr id="3" name="Imagen 2">
            <a:extLst>
              <a:ext uri="{FF2B5EF4-FFF2-40B4-BE49-F238E27FC236}">
                <a16:creationId xmlns="" xmlns:a16="http://schemas.microsoft.com/office/drawing/2014/main" id="{C39DD0E1-FC2E-4BEC-ADA3-F0D3723860F5}"/>
              </a:ext>
            </a:extLst>
          </p:cNvPr>
          <p:cNvPicPr>
            <a:picLocks noChangeAspect="1"/>
          </p:cNvPicPr>
          <p:nvPr/>
        </p:nvPicPr>
        <p:blipFill>
          <a:blip r:embed="rId3"/>
          <a:stretch>
            <a:fillRect/>
          </a:stretch>
        </p:blipFill>
        <p:spPr>
          <a:xfrm>
            <a:off x="38100" y="2381250"/>
            <a:ext cx="6010275" cy="3552825"/>
          </a:xfrm>
          <a:prstGeom prst="rect">
            <a:avLst/>
          </a:prstGeom>
        </p:spPr>
      </p:pic>
      <p:pic>
        <p:nvPicPr>
          <p:cNvPr id="7" name="Imagen 6">
            <a:extLst>
              <a:ext uri="{FF2B5EF4-FFF2-40B4-BE49-F238E27FC236}">
                <a16:creationId xmlns="" xmlns:a16="http://schemas.microsoft.com/office/drawing/2014/main" id="{5A2936E9-0898-4B41-943B-7F071EB3D35C}"/>
              </a:ext>
            </a:extLst>
          </p:cNvPr>
          <p:cNvPicPr>
            <a:picLocks noChangeAspect="1"/>
          </p:cNvPicPr>
          <p:nvPr/>
        </p:nvPicPr>
        <p:blipFill>
          <a:blip r:embed="rId4"/>
          <a:stretch>
            <a:fillRect/>
          </a:stretch>
        </p:blipFill>
        <p:spPr>
          <a:xfrm>
            <a:off x="6048375" y="2352675"/>
            <a:ext cx="6038850" cy="3581400"/>
          </a:xfrm>
          <a:prstGeom prst="rect">
            <a:avLst/>
          </a:prstGeom>
        </p:spPr>
      </p:pic>
      <p:pic>
        <p:nvPicPr>
          <p:cNvPr id="8" name="Imagen 7">
            <a:extLst>
              <a:ext uri="{FF2B5EF4-FFF2-40B4-BE49-F238E27FC236}">
                <a16:creationId xmlns="" xmlns:a16="http://schemas.microsoft.com/office/drawing/2014/main" id="{36A73934-D993-4EDB-BCF3-EA068585A807}"/>
              </a:ext>
            </a:extLst>
          </p:cNvPr>
          <p:cNvPicPr>
            <a:picLocks noChangeAspect="1"/>
          </p:cNvPicPr>
          <p:nvPr/>
        </p:nvPicPr>
        <p:blipFill>
          <a:blip r:embed="rId5"/>
          <a:stretch>
            <a:fillRect/>
          </a:stretch>
        </p:blipFill>
        <p:spPr>
          <a:xfrm>
            <a:off x="4741526" y="1579579"/>
            <a:ext cx="2181225" cy="381000"/>
          </a:xfrm>
          <a:prstGeom prst="rect">
            <a:avLst/>
          </a:prstGeom>
        </p:spPr>
      </p:pic>
    </p:spTree>
    <p:extLst>
      <p:ext uri="{BB962C8B-B14F-4D97-AF65-F5344CB8AC3E}">
        <p14:creationId xmlns:p14="http://schemas.microsoft.com/office/powerpoint/2010/main" val="411673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DCFC83C-6484-44AD-AD33-3006016A4C1A}"/>
              </a:ext>
            </a:extLst>
          </p:cNvPr>
          <p:cNvSpPr txBox="1"/>
          <p:nvPr/>
        </p:nvSpPr>
        <p:spPr>
          <a:xfrm>
            <a:off x="4741527" y="323505"/>
            <a:ext cx="7053076" cy="892552"/>
          </a:xfrm>
          <a:prstGeom prst="rect">
            <a:avLst/>
          </a:prstGeom>
          <a:noFill/>
        </p:spPr>
        <p:txBody>
          <a:bodyPr wrap="square" rtlCol="0">
            <a:spAutoFit/>
          </a:bodyPr>
          <a:lstStyle/>
          <a:p>
            <a:r>
              <a:rPr lang="es-ES" sz="2800" dirty="0"/>
              <a:t>Análisis Exploratorio: Viajes</a:t>
            </a:r>
          </a:p>
          <a:p>
            <a:r>
              <a:rPr lang="es-ES" sz="2400" dirty="0" err="1"/>
              <a:t>BoxPlot</a:t>
            </a:r>
            <a:r>
              <a:rPr lang="es-ES" sz="2400" dirty="0"/>
              <a:t> </a:t>
            </a:r>
            <a:r>
              <a:rPr lang="es-ES" sz="2400" dirty="0" err="1"/>
              <a:t>Code</a:t>
            </a:r>
            <a:r>
              <a:rPr lang="es-ES" sz="2400" dirty="0"/>
              <a:t> </a:t>
            </a:r>
            <a:r>
              <a:rPr lang="es-ES" sz="2400" dirty="0" err="1"/>
              <a:t>Group</a:t>
            </a:r>
            <a:endParaRPr lang="es-ES" sz="2400" dirty="0"/>
          </a:p>
        </p:txBody>
      </p:sp>
      <p:pic>
        <p:nvPicPr>
          <p:cNvPr id="7" name="Imagen 6">
            <a:extLst>
              <a:ext uri="{FF2B5EF4-FFF2-40B4-BE49-F238E27FC236}">
                <a16:creationId xmlns="" xmlns:a16="http://schemas.microsoft.com/office/drawing/2014/main" id="{DFE88936-7505-4D88-B794-D665FB9DBAAE}"/>
              </a:ext>
            </a:extLst>
          </p:cNvPr>
          <p:cNvPicPr>
            <a:picLocks noChangeAspect="1"/>
          </p:cNvPicPr>
          <p:nvPr/>
        </p:nvPicPr>
        <p:blipFill>
          <a:blip r:embed="rId3"/>
          <a:stretch>
            <a:fillRect/>
          </a:stretch>
        </p:blipFill>
        <p:spPr>
          <a:xfrm>
            <a:off x="28572" y="1488067"/>
            <a:ext cx="12192000" cy="2653141"/>
          </a:xfrm>
          <a:prstGeom prst="rect">
            <a:avLst/>
          </a:prstGeom>
        </p:spPr>
      </p:pic>
      <p:pic>
        <p:nvPicPr>
          <p:cNvPr id="9" name="Imagen 8">
            <a:extLst>
              <a:ext uri="{FF2B5EF4-FFF2-40B4-BE49-F238E27FC236}">
                <a16:creationId xmlns="" xmlns:a16="http://schemas.microsoft.com/office/drawing/2014/main" id="{104BF638-CDEC-47A4-8B3D-668FCBCDE321}"/>
              </a:ext>
            </a:extLst>
          </p:cNvPr>
          <p:cNvPicPr>
            <a:picLocks noChangeAspect="1"/>
          </p:cNvPicPr>
          <p:nvPr/>
        </p:nvPicPr>
        <p:blipFill>
          <a:blip r:embed="rId4"/>
          <a:stretch>
            <a:fillRect/>
          </a:stretch>
        </p:blipFill>
        <p:spPr>
          <a:xfrm>
            <a:off x="0" y="4013621"/>
            <a:ext cx="12192000" cy="2402633"/>
          </a:xfrm>
          <a:prstGeom prst="rect">
            <a:avLst/>
          </a:prstGeom>
        </p:spPr>
      </p:pic>
    </p:spTree>
    <p:extLst>
      <p:ext uri="{BB962C8B-B14F-4D97-AF65-F5344CB8AC3E}">
        <p14:creationId xmlns:p14="http://schemas.microsoft.com/office/powerpoint/2010/main" val="905886510"/>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228</TotalTime>
  <Words>4627</Words>
  <Application>Microsoft Office PowerPoint</Application>
  <PresentationFormat>Personalizado</PresentationFormat>
  <Paragraphs>434</Paragraphs>
  <Slides>26</Slides>
  <Notes>23</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Estela de condensación</vt:lpstr>
      <vt:lpstr>Mbdm Modulo 5 Datascience  Modelos no supervisados para identificación de perfiles de usuarios del servicio BiciMAD </vt:lpstr>
      <vt:lpstr>INDICE </vt:lpstr>
      <vt:lpstr>funciones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Mbdm Modulo 5 Datascience  Modelos no supervisados para identificación de perfiles de usuarios del servicio BiciMAD</dc:title>
  <dc:creator>Nieves Sánchez-Mateo Jiménez</dc:creator>
  <cp:lastModifiedBy>CABALLERO RODRIGUEZ, David</cp:lastModifiedBy>
  <cp:revision>4</cp:revision>
  <dcterms:created xsi:type="dcterms:W3CDTF">2019-06-14T09:26:25Z</dcterms:created>
  <dcterms:modified xsi:type="dcterms:W3CDTF">2019-06-14T14:20:01Z</dcterms:modified>
</cp:coreProperties>
</file>