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0" r:id="rId18"/>
    <p:sldId id="271" r:id="rId19"/>
    <p:sldId id="279" r:id="rId20"/>
    <p:sldId id="272" r:id="rId21"/>
    <p:sldId id="273" r:id="rId22"/>
    <p:sldId id="274" r:id="rId23"/>
    <p:sldId id="277" r:id="rId24"/>
    <p:sldId id="275"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82215" y="1529715"/>
            <a:ext cx="8380095" cy="2761615"/>
          </a:xfrm>
        </p:spPr>
        <p:txBody>
          <a:bodyPr/>
          <a:lstStyle/>
          <a:p>
            <a:pPr algn="ctr"/>
            <a:r>
              <a:rPr lang="en-IN" altLang="en-US" b="1">
                <a:sym typeface="+mn-ea"/>
              </a:rPr>
              <a:t>CLASSIFICATION AND PREDICTION OF DIADETES RISK AND HEART DISEASES USING MACHINE LEARNING TECNIQUES</a:t>
            </a:r>
            <a:r>
              <a:rPr lang="en-IN" altLang="en-US" b="1"/>
              <a:t>   </a:t>
            </a:r>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6445" y="828040"/>
            <a:ext cx="10972800" cy="582613"/>
          </a:xfrm>
        </p:spPr>
        <p:txBody>
          <a:bodyPr/>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Disadvantage:</a:t>
            </a:r>
            <a:b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sz="4000"/>
          </a:p>
        </p:txBody>
      </p:sp>
      <p:sp>
        <p:nvSpPr>
          <p:cNvPr id="3" name="Content Placeholder 2"/>
          <p:cNvSpPr>
            <a:spLocks noGrp="1"/>
          </p:cNvSpPr>
          <p:nvPr>
            <p:ph idx="1"/>
          </p:nvPr>
        </p:nvSpPr>
        <p:spPr>
          <a:xfrm>
            <a:off x="609600" y="1725295"/>
            <a:ext cx="10972800" cy="4953000"/>
          </a:xfrm>
        </p:spPr>
        <p:txBody>
          <a:bodyPr/>
          <a:p>
            <a:pPr marL="1200150" lvl="2" indent="-400050">
              <a:buFont typeface="+mj-lt"/>
              <a:buAutoNum type="romanUcPeriod"/>
            </a:pPr>
            <a:r>
              <a:rPr lang="en-US" sz="3200" dirty="0">
                <a:sym typeface="+mn-ea"/>
              </a:rPr>
              <a:t> Uses single trained mode.</a:t>
            </a:r>
            <a:endParaRPr lang="en-US" sz="3200" dirty="0"/>
          </a:p>
          <a:p>
            <a:pPr marL="1200150" lvl="2" indent="-400050">
              <a:buFont typeface="+mj-lt"/>
              <a:buAutoNum type="romanUcPeriod"/>
            </a:pPr>
            <a:r>
              <a:rPr lang="en-US" sz="3200" dirty="0">
                <a:sym typeface="+mn-ea"/>
              </a:rPr>
              <a:t> only able to run in python platform.</a:t>
            </a:r>
            <a:endParaRPr lang="en-US" sz="3200" dirty="0"/>
          </a:p>
          <a:p>
            <a:pPr marL="1200150" lvl="2" indent="-400050">
              <a:buFont typeface="+mj-lt"/>
              <a:buAutoNum type="romanUcPeriod"/>
            </a:pPr>
            <a:r>
              <a:rPr lang="en-US" sz="3200" dirty="0">
                <a:sym typeface="+mn-ea"/>
              </a:rPr>
              <a:t> less accuracy with machine learning model.</a:t>
            </a:r>
            <a:endParaRPr lang="en-US" sz="3200" dirty="0"/>
          </a:p>
          <a:p>
            <a:pPr marL="0" indent="0">
              <a:buNone/>
            </a:pPr>
            <a:r>
              <a:rPr lang="en-US" sz="3200" dirty="0">
                <a:sym typeface="+mn-ea"/>
              </a:rPr>
              <a:t> </a:t>
            </a:r>
            <a:endParaRPr lang="en-US" sz="3200"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Proposed  System:</a:t>
            </a:r>
            <a:b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sz="4000"/>
          </a:p>
        </p:txBody>
      </p:sp>
      <p:sp>
        <p:nvSpPr>
          <p:cNvPr id="3" name="Content Placeholder 2"/>
          <p:cNvSpPr>
            <a:spLocks noGrp="1"/>
          </p:cNvSpPr>
          <p:nvPr>
            <p:ph idx="1"/>
          </p:nvPr>
        </p:nvSpPr>
        <p:spPr/>
        <p:txBody>
          <a:bodyPr/>
          <a:p>
            <a:pPr/>
            <a:r>
              <a:rPr lang="en-US" dirty="0">
                <a:sym typeface="+mn-ea"/>
              </a:rPr>
              <a:t>In proposed system, we adopted artifical intelligent concept as machine learning defined patient heart diseaeses or not.</a:t>
            </a:r>
            <a:endParaRPr lang="en-US" dirty="0"/>
          </a:p>
          <a:p>
            <a:pPr/>
            <a:r>
              <a:rPr lang="en-US" dirty="0">
                <a:sym typeface="+mn-ea"/>
              </a:rPr>
              <a:t>The heart diseases input smoking ,diabetes rate, Bp , etc …</a:t>
            </a:r>
            <a:endParaRPr lang="en-US" dirty="0"/>
          </a:p>
          <a:p>
            <a:pPr/>
            <a:r>
              <a:rPr lang="en-US" dirty="0">
                <a:sym typeface="+mn-ea"/>
              </a:rPr>
              <a:t>There is no need doctor after physical test ,because it’s machine learning outcome one of main advantages.</a:t>
            </a:r>
            <a:endParaRPr lang="en-US" dirty="0"/>
          </a:p>
          <a:p>
            <a:pPr/>
            <a:r>
              <a:rPr lang="en-US" dirty="0">
                <a:sym typeface="+mn-ea"/>
              </a:rPr>
              <a:t>We develop the machine learning model and embedded web application so its they real time application.</a:t>
            </a:r>
            <a:endParaRPr lang="en-US" dirty="0"/>
          </a:p>
          <a:p>
            <a:pPr/>
            <a:endParaRPr lang="en-US" dirty="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Advantages:</a:t>
            </a:r>
            <a:b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sz="4000"/>
          </a:p>
        </p:txBody>
      </p:sp>
      <p:sp>
        <p:nvSpPr>
          <p:cNvPr id="3" name="Content Placeholder 2"/>
          <p:cNvSpPr>
            <a:spLocks noGrp="1"/>
          </p:cNvSpPr>
          <p:nvPr>
            <p:ph idx="1"/>
          </p:nvPr>
        </p:nvSpPr>
        <p:spPr/>
        <p:txBody>
          <a:bodyPr/>
          <a:p>
            <a:pPr marL="400050" indent="-400050">
              <a:buFont typeface="+mj-lt"/>
              <a:buAutoNum type="romanUcPeriod"/>
            </a:pPr>
            <a:r>
              <a:rPr lang="en-US" dirty="0">
                <a:sym typeface="+mn-ea"/>
              </a:rPr>
              <a:t>Increasingly Accurate Dataset and Model. </a:t>
            </a:r>
            <a:endParaRPr lang="en-US" dirty="0"/>
          </a:p>
          <a:p>
            <a:pPr marL="400050" indent="-400050">
              <a:buFont typeface="+mj-lt"/>
              <a:buAutoNum type="romanUcPeriod"/>
            </a:pPr>
            <a:r>
              <a:rPr lang="en-US" dirty="0">
                <a:sym typeface="+mn-ea"/>
              </a:rPr>
              <a:t>Separate Model for each stage. Initial stage and final stage.</a:t>
            </a:r>
            <a:endParaRPr lang="en-US" dirty="0"/>
          </a:p>
          <a:p>
            <a:pPr marL="400050" indent="-400050">
              <a:buFont typeface="+mj-lt"/>
              <a:buAutoNum type="romanUcPeriod"/>
            </a:pPr>
            <a:r>
              <a:rPr lang="en-US" dirty="0">
                <a:sym typeface="+mn-ea"/>
              </a:rPr>
              <a:t>Interactive Model and Interfaced with Web Application.</a:t>
            </a:r>
            <a:endParaRPr lang="en-US" dirty="0"/>
          </a:p>
          <a:p>
            <a:pPr marL="400050" indent="-400050">
              <a:buFont typeface="+mj-lt"/>
              <a:buAutoNum type="romanUcPeriod"/>
            </a:pPr>
            <a:r>
              <a:rPr lang="en-US" dirty="0">
                <a:sym typeface="+mn-ea"/>
              </a:rPr>
              <a:t>Recommending Hospitals and Doctors.</a:t>
            </a:r>
            <a:endParaRPr lang="en-US" dirty="0"/>
          </a:p>
          <a:p>
            <a:pPr marL="400050" indent="-400050">
              <a:buFont typeface="+mj-lt"/>
              <a:buAutoNum type="romanUcPeriod"/>
            </a:pPr>
            <a:r>
              <a:rPr lang="en-US" dirty="0">
                <a:sym typeface="+mn-ea"/>
              </a:rPr>
              <a:t>Able to run in mobile.</a:t>
            </a:r>
            <a:endParaRPr lang="en-US" dirty="0"/>
          </a:p>
          <a:p>
            <a:pPr marL="0" indent="0">
              <a:buNone/>
            </a:pPr>
            <a:endParaRPr lang="en-US"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Data Flow Diagram:</a:t>
            </a:r>
            <a:endParaRPr lang="en-US"/>
          </a:p>
        </p:txBody>
      </p:sp>
      <p:pic>
        <p:nvPicPr>
          <p:cNvPr id="45" name="Content Placeholder 44"/>
          <p:cNvPicPr>
            <a:picLocks noChangeAspect="1"/>
          </p:cNvPicPr>
          <p:nvPr>
            <p:ph idx="1"/>
          </p:nvPr>
        </p:nvPicPr>
        <p:blipFill>
          <a:blip r:embed="rId1"/>
          <a:stretch>
            <a:fillRect/>
          </a:stretch>
        </p:blipFill>
        <p:spPr>
          <a:xfrm>
            <a:off x="1995805" y="1049020"/>
            <a:ext cx="6911340" cy="5471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Architecture Diagram:</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pic>
        <p:nvPicPr>
          <p:cNvPr id="5" name="Content Placeholder 4"/>
          <p:cNvPicPr>
            <a:picLocks noChangeAspect="1"/>
          </p:cNvPicPr>
          <p:nvPr>
            <p:ph idx="1"/>
          </p:nvPr>
        </p:nvPicPr>
        <p:blipFill>
          <a:blip r:embed="rId1"/>
          <a:stretch>
            <a:fillRect/>
          </a:stretch>
        </p:blipFill>
        <p:spPr>
          <a:xfrm>
            <a:off x="1330325" y="1174750"/>
            <a:ext cx="9687560"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Web Developement Modules:</a:t>
            </a:r>
            <a:endParaRPr lang="en-US" sz="4000" b="1"/>
          </a:p>
        </p:txBody>
      </p:sp>
      <p:sp>
        <p:nvSpPr>
          <p:cNvPr id="3" name="Content Placeholder 2"/>
          <p:cNvSpPr>
            <a:spLocks noGrp="1"/>
          </p:cNvSpPr>
          <p:nvPr>
            <p:ph idx="1"/>
          </p:nvPr>
        </p:nvSpPr>
        <p:spPr/>
        <p:txBody>
          <a:bodyPr/>
          <a:p>
            <a:pPr marL="0" indent="0">
              <a:buNone/>
            </a:pPr>
            <a:r>
              <a:rPr lang="en-US"/>
              <a:t>1.Login and Registration for Diabetes disease predication. </a:t>
            </a:r>
            <a:endParaRPr lang="en-US"/>
          </a:p>
          <a:p>
            <a:pPr marL="0" indent="0">
              <a:buNone/>
            </a:pPr>
            <a:r>
              <a:rPr lang="en-US"/>
              <a:t>2.BMI calculator:</a:t>
            </a:r>
            <a:endParaRPr lang="en-US"/>
          </a:p>
          <a:p>
            <a:pPr marL="0" indent="0">
              <a:buNone/>
            </a:pPr>
            <a:r>
              <a:rPr lang="en-US"/>
              <a:t>3.Heart diseases module:</a:t>
            </a:r>
            <a:endParaRPr lang="en-US"/>
          </a:p>
          <a:p>
            <a:pPr marL="0" indent="0">
              <a:buNone/>
            </a:pPr>
            <a:r>
              <a:rPr lang="en-US"/>
              <a:t>4.Doctor Suggestion: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27405"/>
            <a:ext cx="10972800" cy="582613"/>
          </a:xfrm>
        </p:spPr>
        <p:txBody>
          <a:bodyPr>
            <a:scene3d>
              <a:camera prst="orthographicFront"/>
              <a:lightRig rig="soft" dir="t">
                <a:rot lat="0" lon="0" rev="15600000"/>
              </a:lightRig>
            </a:scene3d>
            <a:sp3d extrusionH="57150" prstMaterial="softEdge">
              <a:bevelT w="25400" h="38100"/>
            </a:sp3d>
          </a:bodyPr>
          <a:p>
            <a:r>
              <a:rPr lang="en-US" sz="4000" b="1">
                <a:sym typeface="+mn-ea"/>
              </a:rPr>
              <a:t>1.Login and Registration for Diabetes disease predication.</a:t>
            </a:r>
            <a:endParaRPr lang="en-US" sz="4000" b="1">
              <a:ln/>
              <a:solidFill>
                <a:schemeClr val="accent4"/>
              </a:solidFill>
              <a:effectLst/>
            </a:endParaRPr>
          </a:p>
        </p:txBody>
      </p:sp>
      <p:sp>
        <p:nvSpPr>
          <p:cNvPr id="3" name="Content Placeholder 2"/>
          <p:cNvSpPr>
            <a:spLocks noGrp="1"/>
          </p:cNvSpPr>
          <p:nvPr>
            <p:ph idx="1"/>
          </p:nvPr>
        </p:nvSpPr>
        <p:spPr>
          <a:xfrm>
            <a:off x="609600" y="2338070"/>
            <a:ext cx="10972800" cy="4953000"/>
          </a:xfrm>
        </p:spPr>
        <p:txBody>
          <a:bodyPr/>
          <a:p>
            <a:r>
              <a:rPr lang="en-US"/>
              <a:t>In this module, authenticated user can login and predict the heart diseases. Otherwise the invalid user should signup with necessary details and create a account, after creating the account the  user will be provide with username and password.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95960" y="1174750"/>
            <a:ext cx="10799445"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67410"/>
            <a:ext cx="10972800" cy="582613"/>
          </a:xfrm>
        </p:spPr>
        <p:txBody>
          <a:bodyPr/>
          <a:p>
            <a:r>
              <a:rPr lang="en-US" sz="4000" b="1"/>
              <a:t>2.BMI calculator</a:t>
            </a:r>
            <a:endParaRPr lang="en-US" sz="4000" b="1"/>
          </a:p>
        </p:txBody>
      </p:sp>
      <p:pic>
        <p:nvPicPr>
          <p:cNvPr id="4" name="Content Placeholder 3"/>
          <p:cNvPicPr>
            <a:picLocks noChangeAspect="1"/>
          </p:cNvPicPr>
          <p:nvPr>
            <p:ph sz="half" idx="1"/>
          </p:nvPr>
        </p:nvPicPr>
        <p:blipFill>
          <a:blip r:embed="rId1"/>
          <a:stretch>
            <a:fillRect/>
          </a:stretch>
        </p:blipFill>
        <p:spPr>
          <a:xfrm>
            <a:off x="609600" y="2420620"/>
            <a:ext cx="5384800" cy="2460625"/>
          </a:xfrm>
          <a:prstGeom prst="rect">
            <a:avLst/>
          </a:prstGeom>
        </p:spPr>
      </p:pic>
      <p:pic>
        <p:nvPicPr>
          <p:cNvPr id="5" name="Content Placeholder 4"/>
          <p:cNvPicPr>
            <a:picLocks noChangeAspect="1"/>
          </p:cNvPicPr>
          <p:nvPr>
            <p:ph sz="half" idx="2"/>
          </p:nvPr>
        </p:nvPicPr>
        <p:blipFill>
          <a:blip r:embed="rId2"/>
          <a:stretch>
            <a:fillRect/>
          </a:stretch>
        </p:blipFill>
        <p:spPr>
          <a:xfrm>
            <a:off x="6197600" y="2422525"/>
            <a:ext cx="5384800" cy="2456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9455" y="756920"/>
            <a:ext cx="10972800" cy="582613"/>
          </a:xfrm>
        </p:spPr>
        <p:txBody>
          <a:bodyPr/>
          <a:p>
            <a:r>
              <a:rPr lang="en-US" sz="4000" b="1"/>
              <a:t>3.Heart diseases module:</a:t>
            </a:r>
            <a:endParaRPr lang="en-US" sz="4000" b="1"/>
          </a:p>
        </p:txBody>
      </p:sp>
      <p:sp>
        <p:nvSpPr>
          <p:cNvPr id="3" name="Content Placeholder 2"/>
          <p:cNvSpPr>
            <a:spLocks noGrp="1"/>
          </p:cNvSpPr>
          <p:nvPr>
            <p:ph idx="1"/>
          </p:nvPr>
        </p:nvSpPr>
        <p:spPr>
          <a:xfrm>
            <a:off x="609600" y="1779270"/>
            <a:ext cx="10972800" cy="4953000"/>
          </a:xfrm>
        </p:spPr>
        <p:txBody>
          <a:bodyPr/>
          <a:p>
            <a:r>
              <a:rPr lang="en-US"/>
              <a:t>In this is module, the user can predict the heart diseases by providing the results of  model and with other symptoms like (sex, cigarette per day ,prevalent stoke, cholesterol, Diabetes rate, etc…) in order to predict heart diseases.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0115" y="561975"/>
            <a:ext cx="10880090" cy="2800985"/>
          </a:xfrm>
        </p:spPr>
        <p:txBody>
          <a:bodyPr/>
          <a:p>
            <a:pPr algn="l"/>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Guide:</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b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a:t>
            </a:r>
            <a:r>
              <a:rPr lang="en-I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a:t>
            </a:r>
            <a:r>
              <a:rPr lang="en-US" dirty="0">
                <a:solidFill>
                  <a:schemeClr val="tx2"/>
                </a:solidFill>
                <a:sym typeface="+mn-ea"/>
              </a:rPr>
              <a:t>Mr. I. Solomon M.Tech.,</a:t>
            </a:r>
            <a:br>
              <a:rPr lang="en-US" dirty="0">
                <a:solidFill>
                  <a:schemeClr val="tx2"/>
                </a:solidFill>
              </a:rPr>
            </a:b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sp>
        <p:nvSpPr>
          <p:cNvPr id="3" name="Content Placeholder 2"/>
          <p:cNvSpPr>
            <a:spLocks noGrp="1"/>
          </p:cNvSpPr>
          <p:nvPr>
            <p:ph idx="1"/>
          </p:nvPr>
        </p:nvSpPr>
        <p:spPr>
          <a:xfrm>
            <a:off x="702945" y="2851150"/>
            <a:ext cx="10879455" cy="3276600"/>
          </a:xfrm>
        </p:spPr>
        <p:txBody>
          <a:bodyPr/>
          <a:p>
            <a:pPr marL="0" indent="0">
              <a:buNone/>
            </a:pPr>
            <a:r>
              <a:rPr lang="en-US" dirty="0">
                <a:sym typeface="+mn-ea"/>
              </a:rPr>
              <a:t>  </a:t>
            </a: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Batch Members:</a:t>
            </a:r>
            <a:endParaRPr lang="en-US" b="1" dirty="0"/>
          </a:p>
          <a:p>
            <a:pPr marL="2114550" lvl="4" indent="-285750">
              <a:buFont typeface="Wingdings" panose="05000000000000000000" pitchFamily="2" charset="2"/>
              <a:buChar char="Ø"/>
            </a:pPr>
            <a:r>
              <a:rPr lang="en-US" sz="3200" dirty="0">
                <a:solidFill>
                  <a:prstClr val="black"/>
                </a:solidFill>
                <a:sym typeface="+mn-ea"/>
              </a:rPr>
              <a:t> T</a:t>
            </a:r>
            <a:r>
              <a:rPr lang="en-US" sz="3200" dirty="0">
                <a:solidFill>
                  <a:schemeClr val="tx2"/>
                </a:solidFill>
                <a:sym typeface="+mn-ea"/>
              </a:rPr>
              <a:t>. Jaideep</a:t>
            </a:r>
            <a:endParaRPr lang="en-US" sz="3200" dirty="0">
              <a:solidFill>
                <a:schemeClr val="tx2"/>
              </a:solidFill>
            </a:endParaRPr>
          </a:p>
          <a:p>
            <a:pPr marL="2114550" lvl="4" indent="-285750">
              <a:buFont typeface="Wingdings" panose="05000000000000000000" pitchFamily="2" charset="2"/>
              <a:buChar char="Ø"/>
            </a:pPr>
            <a:r>
              <a:rPr lang="en-US" sz="3200" dirty="0">
                <a:solidFill>
                  <a:schemeClr val="tx2"/>
                </a:solidFill>
                <a:sym typeface="+mn-ea"/>
              </a:rPr>
              <a:t> A. Alex Britto</a:t>
            </a:r>
            <a:endParaRPr lang="en-US" sz="3200" dirty="0">
              <a:solidFill>
                <a:schemeClr val="tx2"/>
              </a:solidFill>
            </a:endParaRPr>
          </a:p>
          <a:p>
            <a:pPr marL="2114550" lvl="4" indent="-285750">
              <a:buFont typeface="Wingdings" panose="05000000000000000000" pitchFamily="2" charset="2"/>
              <a:buChar char="Ø"/>
            </a:pPr>
            <a:r>
              <a:rPr lang="en-US" sz="3200" dirty="0">
                <a:solidFill>
                  <a:schemeClr val="tx2"/>
                </a:solidFill>
                <a:sym typeface="+mn-ea"/>
              </a:rPr>
              <a:t> S. Arun Rajaseelan</a:t>
            </a:r>
            <a:endParaRPr lang="en-US" sz="3200" dirty="0">
              <a:solidFill>
                <a:schemeClr val="tx2"/>
              </a:solidFill>
            </a:endParaRPr>
          </a:p>
          <a:p>
            <a:pPr marL="0" indent="0" algn="l">
              <a:buNone/>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60425" y="952500"/>
            <a:ext cx="10690225" cy="495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546735" y="1083945"/>
            <a:ext cx="5902960" cy="3887470"/>
          </a:xfrm>
          <a:prstGeom prst="rect">
            <a:avLst/>
          </a:prstGeom>
        </p:spPr>
      </p:pic>
      <p:pic>
        <p:nvPicPr>
          <p:cNvPr id="5" name="Content Placeholder 4"/>
          <p:cNvPicPr>
            <a:picLocks noChangeAspect="1"/>
          </p:cNvPicPr>
          <p:nvPr>
            <p:ph sz="half" idx="2"/>
          </p:nvPr>
        </p:nvPicPr>
        <p:blipFill>
          <a:blip r:embed="rId2"/>
          <a:stretch>
            <a:fillRect/>
          </a:stretch>
        </p:blipFill>
        <p:spPr>
          <a:xfrm>
            <a:off x="7077710" y="973455"/>
            <a:ext cx="4504690" cy="39979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56285"/>
            <a:ext cx="10972800" cy="582613"/>
          </a:xfrm>
        </p:spPr>
        <p:txBody>
          <a:bodyPr/>
          <a:p>
            <a:r>
              <a:rPr lang="en-US" sz="4000" b="1">
                <a:sym typeface="+mn-ea"/>
              </a:rPr>
              <a:t>4.Doctor Suggestion:</a:t>
            </a:r>
            <a:br>
              <a:rPr lang="en-US" sz="4000" b="1"/>
            </a:br>
            <a:endParaRPr lang="en-US" sz="4000"/>
          </a:p>
        </p:txBody>
      </p:sp>
      <p:sp>
        <p:nvSpPr>
          <p:cNvPr id="3" name="Content Placeholder 2"/>
          <p:cNvSpPr>
            <a:spLocks noGrp="1"/>
          </p:cNvSpPr>
          <p:nvPr>
            <p:ph sz="half" idx="1"/>
          </p:nvPr>
        </p:nvSpPr>
        <p:spPr>
          <a:xfrm>
            <a:off x="609600" y="1851660"/>
            <a:ext cx="9726930" cy="4276090"/>
          </a:xfrm>
        </p:spPr>
        <p:txBody>
          <a:bodyPr/>
          <a:p>
            <a:r>
              <a:rPr lang="en-US"/>
              <a:t>Above predictions can show the patient/person has been affected by the  Diabetes  disease according to its severe category. This module will display the suggestion of hospitals.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09600" y="2405380"/>
            <a:ext cx="5384800" cy="249047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2409825"/>
            <a:ext cx="5384800" cy="24815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REFERENCES:</a:t>
            </a:r>
            <a:endParaRPr lang="en-US" sz="4000" b="1"/>
          </a:p>
        </p:txBody>
      </p:sp>
      <p:sp>
        <p:nvSpPr>
          <p:cNvPr id="3" name="Content Placeholder 2"/>
          <p:cNvSpPr>
            <a:spLocks noGrp="1"/>
          </p:cNvSpPr>
          <p:nvPr>
            <p:ph sz="half" idx="1"/>
          </p:nvPr>
        </p:nvSpPr>
        <p:spPr>
          <a:xfrm>
            <a:off x="609600" y="1174750"/>
            <a:ext cx="10972800" cy="4953000"/>
          </a:xfrm>
        </p:spPr>
        <p:txBody>
          <a:bodyPr/>
          <a:p>
            <a:pPr marL="0" indent="0">
              <a:buNone/>
            </a:pPr>
            <a:r>
              <a:rPr lang="en-US" sz="2800"/>
              <a:t>1.H. Ashouri and O. T. Inan, “Automatic detection of seismocardiogramsensor misplacement for robust pre-ejection period estimation in unsu-pervised settings,” IEEE Sensors Journal, vol. 17, no. 12, pp. 3805–3813, June 2017.</a:t>
            </a:r>
            <a:endParaRPr lang="en-US" sz="2800"/>
          </a:p>
          <a:p>
            <a:pPr marL="0" indent="0">
              <a:buNone/>
            </a:pPr>
            <a:r>
              <a:rPr lang="en-US" sz="2800"/>
              <a:t>2. M. D. Zink, C. Bruser, B.-O. St  ̈ uben, A. Napp, R. St  ̈ ohr, S. Leonhardt,  ̈ N. Marx, K. Mischke, J. B. Schulz, and J. Schiefer, “Unobtrusive nocturnal heartbeat monitoring by a ballistocardiographic sensor in patients with sleep disordered breathing,” Scientific Reports, vol. 7, no. 1, p. 13175, 2017.</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46100"/>
            <a:ext cx="10953750" cy="5581650"/>
          </a:xfrm>
        </p:spPr>
        <p:txBody>
          <a:bodyPr/>
          <a:p>
            <a:pPr marL="0" indent="0">
              <a:buNone/>
            </a:pPr>
            <a:r>
              <a:rPr lang="en-US" sz="2800"/>
              <a:t>3. M. Di Rienzo, E. Vaini, and P. Lombardi, “An algorithm for the beat-to-beat assessment of cardiac mechanics during sleep on earth and in microgravity from the seismocardiogram,” Scientific Reports, vol. 7, no. 1, p. 15634, 2017.</a:t>
            </a:r>
            <a:endParaRPr lang="en-US" sz="2800"/>
          </a:p>
          <a:p>
            <a:pPr marL="0" indent="0">
              <a:buNone/>
            </a:pPr>
            <a:r>
              <a:rPr lang="en-US" sz="2800"/>
              <a:t>4.T. Hurnanen, M. Kaisti, M. J. Tadi, M. Vah ̈ a-Heikkil  ̈ a, S. Nieminen,  ̈Z. Iftikhar, M. Paukkunen, M. Pank  ̈ a ̈al ̈ a, and T. Koivisto,  ̈ Heartbeat Detection Using Multidimensional Cardiac Motion Signals and DynamicBalancing. Singapore: Springer Singapore, 2018, pp. 896–899.</a:t>
            </a:r>
            <a:endParaRPr lang="en-US" sz="2800"/>
          </a:p>
          <a:p>
            <a:pPr marL="0" indent="0">
              <a:buNone/>
            </a:pPr>
            <a:r>
              <a:rPr lang="en-US" sz="2800"/>
              <a:t>5. M. Kaisti, J. Leppanen, O. Lahdenoja, P. Kostiainen, M. Pank  ̈ a ̈al ̈ a, ̈U. Meriheina, and T.Koivisto, “Wearable pressure sensor array for health monitoring,” in Computing in Cardiology 2017 (CinC), Rennes,</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5690" y="1557655"/>
            <a:ext cx="9559290" cy="4417695"/>
          </a:xfrm>
        </p:spPr>
        <p:txBody>
          <a:bodyPr/>
          <a:p>
            <a:pPr marL="571500" indent="-571500">
              <a:buFont typeface="Arial" panose="020B0604020202020204" pitchFamily="34" charset="0"/>
              <a:buChar char="•"/>
            </a:pP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Domain Name:</a:t>
            </a:r>
            <a:b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b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br>
            <a:r>
              <a:rPr lang="en-US" dirty="0">
                <a:sym typeface="+mn-ea"/>
              </a:rPr>
              <a:t>              Python , Machine Learning</a:t>
            </a:r>
            <a:br>
              <a:rPr lang="en-US" dirty="0"/>
            </a:b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37945"/>
          </a:xfrm>
        </p:spPr>
        <p:txBody>
          <a:bodyPr/>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Abstract:</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sp>
        <p:nvSpPr>
          <p:cNvPr id="3" name="Content Placeholder 2"/>
          <p:cNvSpPr>
            <a:spLocks noGrp="1"/>
          </p:cNvSpPr>
          <p:nvPr>
            <p:ph idx="1"/>
          </p:nvPr>
        </p:nvSpPr>
        <p:spPr/>
        <p:txBody>
          <a:bodyPr/>
          <a:p>
            <a:r>
              <a:rPr lang="en-US" sz="2800"/>
              <a:t>Accurate detection of heart and diabetes diseases  in all cases and consultation of a patient for 24 hours by a doctor is not available since it requires more sapience, time and expertise.</a:t>
            </a:r>
            <a:endParaRPr lang="en-US" sz="2800"/>
          </a:p>
          <a:p>
            <a:r>
              <a:rPr lang="en-US" sz="2800"/>
              <a:t>In this study, a tentative design of a cloud-based heart and diabets diseases prediction system had been proposed to detect impending heart and diabets diseases using Machine learning techniques. </a:t>
            </a:r>
            <a:endParaRPr lang="en-US" sz="2800"/>
          </a:p>
          <a:p>
            <a:r>
              <a:rPr lang="en-US" sz="2800"/>
              <a:t>In addition we also predicting the diseases the machine learning. Algorithms like Random Forest, Support Vector Machine, Naïve Bayes and etc., are used to build a machine learning model.</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Introduction…..</a:t>
            </a:r>
            <a:endParaRPr lang="en-US" sz="4000"/>
          </a:p>
        </p:txBody>
      </p:sp>
      <p:sp>
        <p:nvSpPr>
          <p:cNvPr id="3" name="Content Placeholder 2"/>
          <p:cNvSpPr>
            <a:spLocks noGrp="1"/>
          </p:cNvSpPr>
          <p:nvPr>
            <p:ph idx="1"/>
          </p:nvPr>
        </p:nvSpPr>
        <p:spPr>
          <a:xfrm>
            <a:off x="609600" y="1442720"/>
            <a:ext cx="10972800" cy="5140960"/>
          </a:xfrm>
        </p:spPr>
        <p:txBody>
          <a:bodyPr/>
          <a:p>
            <a:r>
              <a:rPr lang="en-US"/>
              <a:t>Heart and diabets disease predictor is a platform designed and developed to explore the path of machine learning.</a:t>
            </a:r>
            <a:endParaRPr lang="en-US"/>
          </a:p>
          <a:p>
            <a:r>
              <a:rPr lang="en-US"/>
              <a:t>The goal is to predict the health of a patient from collective data, so as to able to detect configurations at risk for the patient, in case requiring emergency medical assistance, alert the appropriate medical staff of the situation of the latter.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92455"/>
            <a:ext cx="10972800" cy="5440680"/>
          </a:xfrm>
        </p:spPr>
        <p:txBody>
          <a:bodyPr/>
          <a:p>
            <a:r>
              <a:rPr lang="en-US"/>
              <a:t>We initially have a dataset collecting information of many patients with which we are able to conclude the results into a complete form and can predict data precisely.</a:t>
            </a:r>
            <a:endParaRPr lang="en-US"/>
          </a:p>
          <a:p>
            <a:r>
              <a:rPr lang="en-US"/>
              <a:t>The results of the predictions, derived from the predictive models generated by machine learning, will be presented through several distinct graphical interface according to the datasets considered.</a:t>
            </a:r>
            <a:endParaRPr lang="en-US"/>
          </a:p>
          <a:p>
            <a:r>
              <a:rPr lang="en-US"/>
              <a:t>Macine learning algorithms can also be helpful in providing advanced analytics of the patient’s heart and diabets diseases to docters.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5740"/>
            <a:ext cx="10972800" cy="969645"/>
          </a:xfrm>
        </p:spPr>
        <p:txBody>
          <a:bodyPr/>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Literature survey </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graphicFrame>
        <p:nvGraphicFramePr>
          <p:cNvPr id="7" name="Content Placeholder 6"/>
          <p:cNvGraphicFramePr/>
          <p:nvPr>
            <p:ph idx="1"/>
          </p:nvPr>
        </p:nvGraphicFramePr>
        <p:xfrm>
          <a:off x="735965" y="954405"/>
          <a:ext cx="10972800" cy="5031105"/>
        </p:xfrm>
        <a:graphic>
          <a:graphicData uri="http://schemas.openxmlformats.org/drawingml/2006/table">
            <a:tbl>
              <a:tblPr firstRow="1" bandRow="1">
                <a:tableStyleId>{5C22544A-7EE6-4342-B048-85BDC9FD1C3A}</a:tableStyleId>
              </a:tblPr>
              <a:tblGrid>
                <a:gridCol w="1250315"/>
                <a:gridCol w="2131695"/>
                <a:gridCol w="3249295"/>
                <a:gridCol w="2320290"/>
                <a:gridCol w="2021205"/>
              </a:tblGrid>
              <a:tr h="857885">
                <a:tc>
                  <a:txBody>
                    <a:bodyPr/>
                    <a:p>
                      <a:pPr>
                        <a:buNone/>
                      </a:pPr>
                      <a:r>
                        <a:rPr lang="en-US"/>
                        <a:t>YEAR</a:t>
                      </a:r>
                      <a:endParaRPr lang="en-US"/>
                    </a:p>
                  </a:txBody>
                  <a:tcPr/>
                </a:tc>
                <a:tc>
                  <a:txBody>
                    <a:bodyPr/>
                    <a:p>
                      <a:pPr>
                        <a:buNone/>
                      </a:pPr>
                      <a:r>
                        <a:rPr lang="en-US"/>
                        <a:t>AUTHOR</a:t>
                      </a:r>
                      <a:endParaRPr lang="en-US"/>
                    </a:p>
                  </a:txBody>
                  <a:tcPr/>
                </a:tc>
                <a:tc>
                  <a:txBody>
                    <a:bodyPr/>
                    <a:p>
                      <a:pPr>
                        <a:buNone/>
                      </a:pPr>
                      <a:r>
                        <a:rPr lang="en-US"/>
                        <a:t>PURPOSE</a:t>
                      </a:r>
                      <a:endParaRPr lang="en-US"/>
                    </a:p>
                  </a:txBody>
                  <a:tcPr/>
                </a:tc>
                <a:tc>
                  <a:txBody>
                    <a:bodyPr/>
                    <a:p>
                      <a:pPr>
                        <a:buNone/>
                      </a:pPr>
                      <a:r>
                        <a:rPr lang="en-US"/>
                        <a:t>TECHNIQUE BASED</a:t>
                      </a:r>
                      <a:endParaRPr lang="en-US"/>
                    </a:p>
                  </a:txBody>
                  <a:tcPr/>
                </a:tc>
                <a:tc>
                  <a:txBody>
                    <a:bodyPr/>
                    <a:p>
                      <a:pPr>
                        <a:buNone/>
                      </a:pPr>
                      <a:r>
                        <a:rPr lang="en-US"/>
                        <a:t>ACCURACY</a:t>
                      </a:r>
                      <a:endParaRPr lang="en-US"/>
                    </a:p>
                  </a:txBody>
                  <a:tcPr/>
                </a:tc>
              </a:tr>
              <a:tr h="1391285">
                <a:tc>
                  <a:txBody>
                    <a:bodyPr/>
                    <a:p>
                      <a:pPr>
                        <a:buNone/>
                      </a:pPr>
                      <a:r>
                        <a:rPr lang="en-US"/>
                        <a:t>2019</a:t>
                      </a:r>
                      <a:endParaRPr lang="en-US"/>
                    </a:p>
                  </a:txBody>
                  <a:tcPr/>
                </a:tc>
                <a:tc>
                  <a:txBody>
                    <a:bodyPr/>
                    <a:p>
                      <a:pPr>
                        <a:buNone/>
                      </a:pPr>
                      <a:r>
                        <a:rPr lang="en-US"/>
                        <a:t>Avinash golande</a:t>
                      </a:r>
                      <a:endParaRPr lang="en-US"/>
                    </a:p>
                  </a:txBody>
                  <a:tcPr/>
                </a:tc>
                <a:tc>
                  <a:txBody>
                    <a:bodyPr/>
                    <a:p>
                      <a:pPr>
                        <a:buNone/>
                      </a:pPr>
                      <a:r>
                        <a:rPr lang="en-US"/>
                        <a:t>Heart disease prediction using effective machine learning technique.</a:t>
                      </a:r>
                      <a:endParaRPr lang="en-US"/>
                    </a:p>
                  </a:txBody>
                  <a:tcPr/>
                </a:tc>
                <a:tc>
                  <a:txBody>
                    <a:bodyPr/>
                    <a:p>
                      <a:pPr>
                        <a:buNone/>
                      </a:pPr>
                      <a:r>
                        <a:rPr lang="en-US"/>
                        <a:t>1)Decision tree</a:t>
                      </a:r>
                      <a:endParaRPr lang="en-US"/>
                    </a:p>
                    <a:p>
                      <a:pPr>
                        <a:buNone/>
                      </a:pPr>
                      <a:endParaRPr lang="en-US"/>
                    </a:p>
                    <a:p>
                      <a:pPr>
                        <a:buNone/>
                      </a:pPr>
                      <a:r>
                        <a:rPr lang="en-US"/>
                        <a:t>2)K-means clustering</a:t>
                      </a:r>
                      <a:endParaRPr lang="en-US"/>
                    </a:p>
                  </a:txBody>
                  <a:tcPr/>
                </a:tc>
                <a:tc>
                  <a:txBody>
                    <a:bodyPr/>
                    <a:p>
                      <a:pPr>
                        <a:buNone/>
                      </a:pPr>
                      <a:r>
                        <a:rPr lang="en-US"/>
                        <a:t>Decision tree provide 86.60% accuracy</a:t>
                      </a:r>
                      <a:endParaRPr lang="en-US"/>
                    </a:p>
                    <a:p>
                      <a:pPr>
                        <a:buNone/>
                      </a:pPr>
                      <a:endParaRPr lang="en-US"/>
                    </a:p>
                    <a:p>
                      <a:pPr>
                        <a:buNone/>
                      </a:pPr>
                      <a:r>
                        <a:rPr lang="en-US"/>
                        <a:t>K-means clustering 79.10 accuracy</a:t>
                      </a:r>
                      <a:endParaRPr lang="en-US"/>
                    </a:p>
                  </a:txBody>
                  <a:tcPr/>
                </a:tc>
              </a:tr>
              <a:tr h="1390650">
                <a:tc>
                  <a:txBody>
                    <a:bodyPr/>
                    <a:p>
                      <a:pPr>
                        <a:buNone/>
                      </a:pPr>
                      <a:r>
                        <a:rPr lang="en-US"/>
                        <a:t>2019</a:t>
                      </a:r>
                      <a:endParaRPr lang="en-US"/>
                    </a:p>
                  </a:txBody>
                  <a:tcPr/>
                </a:tc>
                <a:tc>
                  <a:txBody>
                    <a:bodyPr/>
                    <a:p>
                      <a:pPr>
                        <a:buNone/>
                      </a:pPr>
                      <a:r>
                        <a:rPr lang="en-US"/>
                        <a:t>Senthilkumar Mohan</a:t>
                      </a:r>
                      <a:endParaRPr lang="en-US"/>
                    </a:p>
                  </a:txBody>
                  <a:tcPr/>
                </a:tc>
                <a:tc>
                  <a:txBody>
                    <a:bodyPr/>
                    <a:p>
                      <a:pPr>
                        <a:buNone/>
                      </a:pPr>
                      <a:r>
                        <a:rPr lang="en-US"/>
                        <a:t>Effective heart disease prediction using hybrid machine learning technique</a:t>
                      </a:r>
                      <a:endParaRPr lang="en-US"/>
                    </a:p>
                  </a:txBody>
                  <a:tcPr/>
                </a:tc>
                <a:tc>
                  <a:txBody>
                    <a:bodyPr/>
                    <a:p>
                      <a:pPr>
                        <a:buNone/>
                      </a:pPr>
                      <a:r>
                        <a:rPr lang="en-US"/>
                        <a:t>1)Decision tree </a:t>
                      </a:r>
                      <a:endParaRPr lang="en-US"/>
                    </a:p>
                    <a:p>
                      <a:pPr>
                        <a:buNone/>
                      </a:pPr>
                      <a:r>
                        <a:rPr lang="en-US"/>
                        <a:t>2)Language model</a:t>
                      </a:r>
                      <a:endParaRPr lang="en-US"/>
                    </a:p>
                    <a:p>
                      <a:pPr>
                        <a:buNone/>
                      </a:pPr>
                      <a:r>
                        <a:rPr lang="en-US"/>
                        <a:t>3)Support vector</a:t>
                      </a:r>
                      <a:endParaRPr lang="en-US"/>
                    </a:p>
                  </a:txBody>
                  <a:tcPr/>
                </a:tc>
                <a:tc>
                  <a:txBody>
                    <a:bodyPr/>
                    <a:p>
                      <a:pPr>
                        <a:buNone/>
                      </a:pPr>
                      <a:r>
                        <a:rPr lang="en-US"/>
                        <a:t>HRFLM(88.4 accuracy)</a:t>
                      </a:r>
                      <a:endParaRPr lang="en-US"/>
                    </a:p>
                  </a:txBody>
                  <a:tcPr/>
                </a:tc>
              </a:tr>
              <a:tr h="1391285">
                <a:tc>
                  <a:txBody>
                    <a:bodyPr/>
                    <a:p>
                      <a:pPr>
                        <a:buNone/>
                      </a:pPr>
                      <a:r>
                        <a:rPr lang="en-US"/>
                        <a:t>2020</a:t>
                      </a:r>
                      <a:endParaRPr lang="en-US"/>
                    </a:p>
                  </a:txBody>
                  <a:tcPr/>
                </a:tc>
                <a:tc>
                  <a:txBody>
                    <a:bodyPr/>
                    <a:p>
                      <a:pPr>
                        <a:buNone/>
                      </a:pPr>
                      <a:r>
                        <a:rPr lang="en-US"/>
                        <a:t>A.Lakshamanarao</a:t>
                      </a:r>
                      <a:endParaRPr lang="en-US"/>
                    </a:p>
                  </a:txBody>
                  <a:tcPr/>
                </a:tc>
                <a:tc>
                  <a:txBody>
                    <a:bodyPr/>
                    <a:p>
                      <a:pPr>
                        <a:buNone/>
                      </a:pPr>
                      <a:r>
                        <a:rPr lang="en-US"/>
                        <a:t>Machine learning technique for heart disease prdiction</a:t>
                      </a:r>
                      <a:endParaRPr lang="en-US"/>
                    </a:p>
                  </a:txBody>
                  <a:tcPr/>
                </a:tc>
                <a:tc>
                  <a:txBody>
                    <a:bodyPr/>
                    <a:p>
                      <a:pPr>
                        <a:buNone/>
                      </a:pPr>
                      <a:r>
                        <a:rPr lang="en-US"/>
                        <a:t>1)Random over sampling</a:t>
                      </a:r>
                      <a:endParaRPr lang="en-US"/>
                    </a:p>
                    <a:p>
                      <a:pPr>
                        <a:buNone/>
                      </a:pPr>
                      <a:r>
                        <a:rPr lang="en-US"/>
                        <a:t>2)Synthatic minority oversampling</a:t>
                      </a:r>
                      <a:endParaRPr lang="en-US"/>
                    </a:p>
                  </a:txBody>
                  <a:tcPr/>
                </a:tc>
                <a:tc>
                  <a:txBody>
                    <a:bodyPr/>
                    <a:p>
                      <a:pPr>
                        <a:buNone/>
                      </a:pPr>
                      <a:r>
                        <a:rPr lang="en-US"/>
                        <a:t>For random sampling provide 83.4% accuracy</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609600" y="1174750"/>
          <a:ext cx="10984865" cy="2980055"/>
        </p:xfrm>
        <a:graphic>
          <a:graphicData uri="http://schemas.openxmlformats.org/drawingml/2006/table">
            <a:tbl>
              <a:tblPr firstRow="1" bandRow="1">
                <a:tableStyleId>{5C22544A-7EE6-4342-B048-85BDC9FD1C3A}</a:tableStyleId>
              </a:tblPr>
              <a:tblGrid>
                <a:gridCol w="1246505"/>
                <a:gridCol w="1970405"/>
                <a:gridCol w="2269490"/>
                <a:gridCol w="2395220"/>
                <a:gridCol w="3103245"/>
              </a:tblGrid>
              <a:tr h="1129665">
                <a:tc>
                  <a:txBody>
                    <a:bodyPr/>
                    <a:p>
                      <a:pPr>
                        <a:buNone/>
                      </a:pPr>
                      <a:endParaRPr lang="en-US"/>
                    </a:p>
                    <a:p>
                      <a:pPr>
                        <a:buNone/>
                      </a:pPr>
                      <a:r>
                        <a:rPr lang="en-US"/>
                        <a:t>YEAR</a:t>
                      </a:r>
                      <a:endParaRPr lang="en-US"/>
                    </a:p>
                  </a:txBody>
                  <a:tcPr/>
                </a:tc>
                <a:tc>
                  <a:txBody>
                    <a:bodyPr/>
                    <a:p>
                      <a:pPr>
                        <a:buNone/>
                      </a:pPr>
                      <a:endParaRPr lang="en-US"/>
                    </a:p>
                    <a:p>
                      <a:pPr>
                        <a:buNone/>
                      </a:pPr>
                      <a:r>
                        <a:rPr lang="en-US"/>
                        <a:t>AUTHOR</a:t>
                      </a:r>
                      <a:endParaRPr lang="en-US"/>
                    </a:p>
                  </a:txBody>
                  <a:tcPr/>
                </a:tc>
                <a:tc>
                  <a:txBody>
                    <a:bodyPr/>
                    <a:p>
                      <a:pPr>
                        <a:buNone/>
                      </a:pPr>
                      <a:endParaRPr lang="en-US"/>
                    </a:p>
                    <a:p>
                      <a:pPr>
                        <a:buNone/>
                      </a:pPr>
                      <a:r>
                        <a:rPr lang="en-US"/>
                        <a:t>PURPOSE</a:t>
                      </a:r>
                      <a:endParaRPr lang="en-US"/>
                    </a:p>
                  </a:txBody>
                  <a:tcPr/>
                </a:tc>
                <a:tc>
                  <a:txBody>
                    <a:bodyPr/>
                    <a:p>
                      <a:pPr>
                        <a:buNone/>
                      </a:pPr>
                      <a:endParaRPr lang="en-US"/>
                    </a:p>
                    <a:p>
                      <a:pPr>
                        <a:buNone/>
                      </a:pPr>
                      <a:r>
                        <a:rPr lang="en-US"/>
                        <a:t>TECHNIQUE BASED</a:t>
                      </a:r>
                      <a:endParaRPr lang="en-US"/>
                    </a:p>
                  </a:txBody>
                  <a:tcPr/>
                </a:tc>
                <a:tc>
                  <a:txBody>
                    <a:bodyPr/>
                    <a:p>
                      <a:pPr>
                        <a:buNone/>
                      </a:pPr>
                      <a:endParaRPr lang="en-US"/>
                    </a:p>
                    <a:p>
                      <a:pPr>
                        <a:buNone/>
                      </a:pPr>
                      <a:r>
                        <a:rPr lang="en-US"/>
                        <a:t>ACCURACY</a:t>
                      </a:r>
                      <a:endParaRPr lang="en-US"/>
                    </a:p>
                  </a:txBody>
                  <a:tcPr/>
                </a:tc>
              </a:tr>
              <a:tr h="1850390">
                <a:tc>
                  <a:txBody>
                    <a:bodyPr/>
                    <a:p>
                      <a:pPr>
                        <a:buNone/>
                      </a:pPr>
                      <a:r>
                        <a:rPr lang="en-US"/>
                        <a:t>2020</a:t>
                      </a:r>
                      <a:endParaRPr lang="en-US"/>
                    </a:p>
                  </a:txBody>
                  <a:tcPr/>
                </a:tc>
                <a:tc>
                  <a:txBody>
                    <a:bodyPr/>
                    <a:p>
                      <a:pPr>
                        <a:buNone/>
                      </a:pPr>
                      <a:r>
                        <a:rPr lang="en-US"/>
                        <a:t>Rahul Katarya, and Srinivas Polipireddy</a:t>
                      </a:r>
                      <a:endParaRPr lang="en-US"/>
                    </a:p>
                  </a:txBody>
                  <a:tcPr/>
                </a:tc>
                <a:tc>
                  <a:txBody>
                    <a:bodyPr/>
                    <a:p>
                      <a:pPr>
                        <a:buNone/>
                      </a:pPr>
                      <a:r>
                        <a:rPr lang="en-US" sz="1800">
                          <a:sym typeface="+mn-ea"/>
                        </a:rPr>
                        <a:t>Classified and prediction of heart disease</a:t>
                      </a:r>
                      <a:endParaRPr lang="en-US" sz="1800"/>
                    </a:p>
                    <a:p>
                      <a:pPr>
                        <a:buNone/>
                      </a:pPr>
                      <a:endParaRPr lang="en-US"/>
                    </a:p>
                  </a:txBody>
                  <a:tcPr/>
                </a:tc>
                <a:tc>
                  <a:txBody>
                    <a:bodyPr/>
                    <a:p>
                      <a:pPr>
                        <a:buNone/>
                      </a:pPr>
                      <a:r>
                        <a:rPr lang="en-US"/>
                        <a:t>1)Decision tree</a:t>
                      </a:r>
                      <a:endParaRPr lang="en-US"/>
                    </a:p>
                    <a:p>
                      <a:pPr>
                        <a:buNone/>
                      </a:pPr>
                      <a:r>
                        <a:rPr lang="en-US"/>
                        <a:t>2)KNN</a:t>
                      </a:r>
                      <a:endParaRPr lang="en-US"/>
                    </a:p>
                    <a:p>
                      <a:pPr>
                        <a:buNone/>
                      </a:pPr>
                      <a:r>
                        <a:rPr lang="en-US"/>
                        <a:t>3)Adaboost</a:t>
                      </a:r>
                      <a:endParaRPr lang="en-US"/>
                    </a:p>
                  </a:txBody>
                  <a:tcPr/>
                </a:tc>
                <a:tc>
                  <a:txBody>
                    <a:bodyPr/>
                    <a:p>
                      <a:pPr>
                        <a:buNone/>
                      </a:pPr>
                      <a:r>
                        <a:rPr lang="en-US"/>
                        <a:t>KNN provide 84.01 accuracy</a:t>
                      </a:r>
                      <a:endParaRPr lang="en-US"/>
                    </a:p>
                    <a:p>
                      <a:pPr>
                        <a:buNone/>
                      </a:pPr>
                      <a:endParaRPr lang="en-US"/>
                    </a:p>
                    <a:p>
                      <a:pPr>
                        <a:buNone/>
                      </a:pPr>
                      <a:r>
                        <a:rPr lang="en-US"/>
                        <a:t>Adaboost given the bst accuracy of 90.10%</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Existing System:</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a:p>
        </p:txBody>
      </p:sp>
      <p:sp>
        <p:nvSpPr>
          <p:cNvPr id="3" name="Content Placeholder 2"/>
          <p:cNvSpPr>
            <a:spLocks noGrp="1"/>
          </p:cNvSpPr>
          <p:nvPr>
            <p:ph idx="1"/>
          </p:nvPr>
        </p:nvSpPr>
        <p:spPr/>
        <p:txBody>
          <a:bodyPr/>
          <a:p>
            <a:pPr/>
            <a:r>
              <a:rPr lang="en-US" dirty="0">
                <a:sym typeface="+mn-ea"/>
              </a:rPr>
              <a:t>In existing system, the medical teams from the patient’s medical history, symptom , physical test. It’s not possible to physical test.</a:t>
            </a:r>
            <a:endParaRPr lang="en-US" dirty="0"/>
          </a:p>
          <a:p>
            <a:pPr/>
            <a:r>
              <a:rPr lang="en-US" dirty="0">
                <a:sym typeface="+mn-ea"/>
              </a:rPr>
              <a:t>Existing system they use only machine techniques to patient having heart and diabetics diseases or not in implement model single data mining and web application.</a:t>
            </a:r>
            <a:endParaRPr lang="en-US" dirty="0"/>
          </a:p>
          <a:p>
            <a:pPr>
              <a:buNone/>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5820</Words>
  <Application>WPS Presentation</Application>
  <PresentationFormat>Widescreen</PresentationFormat>
  <Paragraphs>172</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SimSun</vt:lpstr>
      <vt:lpstr>Wingdings</vt:lpstr>
      <vt:lpstr>Microsoft YaHei</vt:lpstr>
      <vt:lpstr>Arial Unicode MS</vt:lpstr>
      <vt:lpstr>Calibri</vt:lpstr>
      <vt:lpstr>Gear Drives</vt:lpstr>
      <vt:lpstr>PowerPoint 演示文稿</vt:lpstr>
      <vt:lpstr>Guide:            Mr. I. Solomon M.Tech.,  </vt:lpstr>
      <vt:lpstr>Domain Name:                Python , Machine Learning  </vt:lpstr>
      <vt:lpstr>Abstract: </vt:lpstr>
      <vt:lpstr>Introduction…..</vt:lpstr>
      <vt:lpstr>PowerPoint 演示文稿</vt:lpstr>
      <vt:lpstr>Literature survey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Alex Britto</cp:lastModifiedBy>
  <cp:revision>9</cp:revision>
  <dcterms:created xsi:type="dcterms:W3CDTF">2021-03-15T05:37:00Z</dcterms:created>
  <dcterms:modified xsi:type="dcterms:W3CDTF">2021-03-15T22:29:38Z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