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61" r:id="rId4"/>
    <p:sldId id="258" r:id="rId5"/>
    <p:sldId id="262"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1/31/20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6467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2087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1/31/20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95464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1/31/20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03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1/31/20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0655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0988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742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2139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4513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1/31/20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43859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1/31/20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2534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1/31/20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473489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30" r:id="rId6"/>
    <p:sldLayoutId id="2147483725" r:id="rId7"/>
    <p:sldLayoutId id="2147483726" r:id="rId8"/>
    <p:sldLayoutId id="2147483727" r:id="rId9"/>
    <p:sldLayoutId id="2147483729" r:id="rId10"/>
    <p:sldLayoutId id="214748372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image" Target="../media/image5.tiff"/></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Une image contenant jaune, regardant, lumière, brillant&#10;&#10;Description générée automatiquement">
            <a:extLst>
              <a:ext uri="{FF2B5EF4-FFF2-40B4-BE49-F238E27FC236}">
                <a16:creationId xmlns:a16="http://schemas.microsoft.com/office/drawing/2014/main" id="{F9ACA84A-AB32-430A-90AF-59C43680BFDE}"/>
              </a:ext>
            </a:extLst>
          </p:cNvPr>
          <p:cNvPicPr>
            <a:picLocks noChangeAspect="1"/>
          </p:cNvPicPr>
          <p:nvPr/>
        </p:nvPicPr>
        <p:blipFill rotWithShape="1">
          <a:blip r:embed="rId2"/>
          <a:srcRect l="9091" t="9091"/>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85571"/>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3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3A3FB35-9961-CC48-AB99-E56ACB73C499}"/>
              </a:ext>
            </a:extLst>
          </p:cNvPr>
          <p:cNvSpPr>
            <a:spLocks noGrp="1"/>
          </p:cNvSpPr>
          <p:nvPr>
            <p:ph type="ctrTitle"/>
          </p:nvPr>
        </p:nvSpPr>
        <p:spPr>
          <a:xfrm>
            <a:off x="609599" y="4572000"/>
            <a:ext cx="10965141" cy="895244"/>
          </a:xfrm>
        </p:spPr>
        <p:txBody>
          <a:bodyPr>
            <a:normAutofit/>
          </a:bodyPr>
          <a:lstStyle/>
          <a:p>
            <a:pPr>
              <a:lnSpc>
                <a:spcPct val="90000"/>
              </a:lnSpc>
            </a:pPr>
            <a:r>
              <a:rPr lang="fr-FR" sz="1900" b="1">
                <a:solidFill>
                  <a:srgbClr val="FFFFFF"/>
                </a:solidFill>
              </a:rPr>
              <a:t>Python for data analysis : </a:t>
            </a:r>
            <a:br>
              <a:rPr lang="fr-FR" sz="1900">
                <a:solidFill>
                  <a:srgbClr val="FFFFFF"/>
                </a:solidFill>
              </a:rPr>
            </a:br>
            <a:r>
              <a:rPr lang="fr-FR" sz="1900">
                <a:solidFill>
                  <a:srgbClr val="FFFFFF"/>
                </a:solidFill>
              </a:rPr>
              <a:t>Human Activity Recognition with Smartphones</a:t>
            </a:r>
            <a:br>
              <a:rPr lang="fr-FR" sz="1900" b="1">
                <a:solidFill>
                  <a:srgbClr val="FFFFFF"/>
                </a:solidFill>
              </a:rPr>
            </a:br>
            <a:endParaRPr lang="en-GB" sz="1900">
              <a:solidFill>
                <a:srgbClr val="FFFFFF"/>
              </a:solidFill>
            </a:endParaRPr>
          </a:p>
        </p:txBody>
      </p:sp>
      <p:sp>
        <p:nvSpPr>
          <p:cNvPr id="3" name="Sous-titre 2">
            <a:extLst>
              <a:ext uri="{FF2B5EF4-FFF2-40B4-BE49-F238E27FC236}">
                <a16:creationId xmlns:a16="http://schemas.microsoft.com/office/drawing/2014/main" id="{CFE87C25-7120-5A4B-9525-A352F4BDBC05}"/>
              </a:ext>
            </a:extLst>
          </p:cNvPr>
          <p:cNvSpPr>
            <a:spLocks noGrp="1"/>
          </p:cNvSpPr>
          <p:nvPr>
            <p:ph type="subTitle" idx="1"/>
          </p:nvPr>
        </p:nvSpPr>
        <p:spPr>
          <a:xfrm>
            <a:off x="609598" y="5467246"/>
            <a:ext cx="10965142" cy="484822"/>
          </a:xfrm>
        </p:spPr>
        <p:txBody>
          <a:bodyPr>
            <a:normAutofit/>
          </a:bodyPr>
          <a:lstStyle/>
          <a:p>
            <a:r>
              <a:rPr lang="en-GB">
                <a:solidFill>
                  <a:srgbClr val="FFFFFF">
                    <a:alpha val="75000"/>
                  </a:srgbClr>
                </a:solidFill>
              </a:rPr>
              <a:t>Alexandre broutin</a:t>
            </a:r>
          </a:p>
        </p:txBody>
      </p:sp>
      <p:pic>
        <p:nvPicPr>
          <p:cNvPr id="7" name="Image 6">
            <a:extLst>
              <a:ext uri="{FF2B5EF4-FFF2-40B4-BE49-F238E27FC236}">
                <a16:creationId xmlns:a16="http://schemas.microsoft.com/office/drawing/2014/main" id="{D20E74E9-4FFD-6D41-B09A-CAC630F06087}"/>
              </a:ext>
            </a:extLst>
          </p:cNvPr>
          <p:cNvPicPr>
            <a:picLocks noChangeAspect="1"/>
          </p:cNvPicPr>
          <p:nvPr/>
        </p:nvPicPr>
        <p:blipFill>
          <a:blip r:embed="rId3"/>
          <a:stretch>
            <a:fillRect/>
          </a:stretch>
        </p:blipFill>
        <p:spPr>
          <a:xfrm>
            <a:off x="7920824" y="4824121"/>
            <a:ext cx="3477425" cy="1018777"/>
          </a:xfrm>
          <a:prstGeom prst="rect">
            <a:avLst/>
          </a:prstGeom>
        </p:spPr>
      </p:pic>
    </p:spTree>
    <p:extLst>
      <p:ext uri="{BB962C8B-B14F-4D97-AF65-F5344CB8AC3E}">
        <p14:creationId xmlns:p14="http://schemas.microsoft.com/office/powerpoint/2010/main" val="15121512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E49E59-E34F-BD4D-83D9-10526F239F63}"/>
              </a:ext>
            </a:extLst>
          </p:cNvPr>
          <p:cNvSpPr>
            <a:spLocks noGrp="1"/>
          </p:cNvSpPr>
          <p:nvPr>
            <p:ph type="title"/>
          </p:nvPr>
        </p:nvSpPr>
        <p:spPr/>
        <p:txBody>
          <a:bodyPr/>
          <a:lstStyle/>
          <a:p>
            <a:r>
              <a:rPr lang="fr-FR" dirty="0"/>
              <a:t>les tenants et aboutissant du problème</a:t>
            </a:r>
            <a:endParaRPr lang="en-GB" dirty="0"/>
          </a:p>
        </p:txBody>
      </p:sp>
      <p:sp>
        <p:nvSpPr>
          <p:cNvPr id="3" name="Espace réservé du contenu 2">
            <a:extLst>
              <a:ext uri="{FF2B5EF4-FFF2-40B4-BE49-F238E27FC236}">
                <a16:creationId xmlns:a16="http://schemas.microsoft.com/office/drawing/2014/main" id="{A0735988-19A6-F042-8FF3-41FE50EED8CA}"/>
              </a:ext>
            </a:extLst>
          </p:cNvPr>
          <p:cNvSpPr>
            <a:spLocks noGrp="1"/>
          </p:cNvSpPr>
          <p:nvPr>
            <p:ph idx="1"/>
          </p:nvPr>
        </p:nvSpPr>
        <p:spPr/>
        <p:txBody>
          <a:bodyPr/>
          <a:lstStyle/>
          <a:p>
            <a:r>
              <a:rPr lang="fr-FR" dirty="0"/>
              <a:t>Le but de ce projet était de réalisé une classification.</a:t>
            </a:r>
          </a:p>
          <a:p>
            <a:r>
              <a:rPr lang="fr-FR" dirty="0"/>
              <a:t>Une base de données était fournit par l’UCI, mon sujet était “</a:t>
            </a:r>
            <a:r>
              <a:rPr lang="fr-FR" dirty="0" err="1"/>
              <a:t>Human</a:t>
            </a:r>
            <a:r>
              <a:rPr lang="fr-FR" dirty="0"/>
              <a:t> Activity Recognition </a:t>
            </a:r>
            <a:r>
              <a:rPr lang="fr-FR" dirty="0" err="1"/>
              <a:t>with</a:t>
            </a:r>
            <a:r>
              <a:rPr lang="fr-FR" dirty="0"/>
              <a:t> Smartphones”. Il consistait à analyser les déplacements de 30 individus qui </a:t>
            </a:r>
            <a:r>
              <a:rPr lang="fr-FR" dirty="0" err="1"/>
              <a:t>possédaientt</a:t>
            </a:r>
            <a:r>
              <a:rPr lang="fr-FR" dirty="0"/>
              <a:t> tous un téléphone, à l’aide d’un gyroscope et d’un accéléromètre. Ces 30 personnes réalisaient différentes actions dont 3 postures statiques (standing, </a:t>
            </a:r>
            <a:r>
              <a:rPr lang="fr-FR" dirty="0" err="1"/>
              <a:t>sitting</a:t>
            </a:r>
            <a:r>
              <a:rPr lang="fr-FR" dirty="0"/>
              <a:t>, </a:t>
            </a:r>
            <a:r>
              <a:rPr lang="fr-FR" dirty="0" err="1"/>
              <a:t>laying</a:t>
            </a:r>
            <a:r>
              <a:rPr lang="fr-FR" dirty="0"/>
              <a:t>) et 3 actions dynamiques (</a:t>
            </a:r>
            <a:r>
              <a:rPr lang="fr-FR" dirty="0" err="1"/>
              <a:t>walking</a:t>
            </a:r>
            <a:r>
              <a:rPr lang="fr-FR" dirty="0"/>
              <a:t>, </a:t>
            </a:r>
            <a:r>
              <a:rPr lang="fr-FR" dirty="0" err="1"/>
              <a:t>walking_downstairs</a:t>
            </a:r>
            <a:r>
              <a:rPr lang="fr-FR" dirty="0"/>
              <a:t> et </a:t>
            </a:r>
            <a:r>
              <a:rPr lang="fr-FR" dirty="0" err="1"/>
              <a:t>walking_upstairs</a:t>
            </a:r>
            <a:r>
              <a:rPr lang="fr-FR" dirty="0"/>
              <a:t>).</a:t>
            </a:r>
          </a:p>
          <a:p>
            <a:r>
              <a:rPr lang="fr-FR" dirty="0"/>
              <a:t>Elle avait pour but de me fournir les données nécessaires pour classifier l’activité de différentes personnes.</a:t>
            </a:r>
          </a:p>
          <a:p>
            <a:endParaRPr lang="fr-FR" dirty="0"/>
          </a:p>
        </p:txBody>
      </p:sp>
      <p:pic>
        <p:nvPicPr>
          <p:cNvPr id="4" name="Image 3">
            <a:extLst>
              <a:ext uri="{FF2B5EF4-FFF2-40B4-BE49-F238E27FC236}">
                <a16:creationId xmlns:a16="http://schemas.microsoft.com/office/drawing/2014/main" id="{07A1B695-811A-024D-8800-D7DCE97F79FA}"/>
              </a:ext>
            </a:extLst>
          </p:cNvPr>
          <p:cNvPicPr>
            <a:picLocks noChangeAspect="1"/>
          </p:cNvPicPr>
          <p:nvPr/>
        </p:nvPicPr>
        <p:blipFill>
          <a:blip r:embed="rId2"/>
          <a:stretch>
            <a:fillRect/>
          </a:stretch>
        </p:blipFill>
        <p:spPr>
          <a:xfrm>
            <a:off x="8098056" y="2147640"/>
            <a:ext cx="2438400" cy="787400"/>
          </a:xfrm>
          <a:prstGeom prst="rect">
            <a:avLst/>
          </a:prstGeom>
        </p:spPr>
      </p:pic>
      <p:pic>
        <p:nvPicPr>
          <p:cNvPr id="5" name="Image 4">
            <a:extLst>
              <a:ext uri="{FF2B5EF4-FFF2-40B4-BE49-F238E27FC236}">
                <a16:creationId xmlns:a16="http://schemas.microsoft.com/office/drawing/2014/main" id="{D58A6CA2-B618-7240-AF08-27A1708CBB22}"/>
              </a:ext>
            </a:extLst>
          </p:cNvPr>
          <p:cNvPicPr>
            <a:picLocks noChangeAspect="1"/>
          </p:cNvPicPr>
          <p:nvPr/>
        </p:nvPicPr>
        <p:blipFill>
          <a:blip r:embed="rId3"/>
          <a:stretch>
            <a:fillRect/>
          </a:stretch>
        </p:blipFill>
        <p:spPr>
          <a:xfrm>
            <a:off x="4737099" y="5183051"/>
            <a:ext cx="1358900" cy="1498600"/>
          </a:xfrm>
          <a:prstGeom prst="rect">
            <a:avLst/>
          </a:prstGeom>
        </p:spPr>
      </p:pic>
      <p:pic>
        <p:nvPicPr>
          <p:cNvPr id="7" name="Image 6">
            <a:extLst>
              <a:ext uri="{FF2B5EF4-FFF2-40B4-BE49-F238E27FC236}">
                <a16:creationId xmlns:a16="http://schemas.microsoft.com/office/drawing/2014/main" id="{E0B520FD-0CEB-5844-A13B-39105486A5DC}"/>
              </a:ext>
            </a:extLst>
          </p:cNvPr>
          <p:cNvPicPr>
            <a:picLocks noChangeAspect="1"/>
          </p:cNvPicPr>
          <p:nvPr/>
        </p:nvPicPr>
        <p:blipFill>
          <a:blip r:embed="rId4"/>
          <a:stretch>
            <a:fillRect/>
          </a:stretch>
        </p:blipFill>
        <p:spPr>
          <a:xfrm>
            <a:off x="8391744" y="5056051"/>
            <a:ext cx="1422400" cy="1422400"/>
          </a:xfrm>
          <a:prstGeom prst="rect">
            <a:avLst/>
          </a:prstGeom>
        </p:spPr>
      </p:pic>
      <p:pic>
        <p:nvPicPr>
          <p:cNvPr id="8" name="Image 7">
            <a:extLst>
              <a:ext uri="{FF2B5EF4-FFF2-40B4-BE49-F238E27FC236}">
                <a16:creationId xmlns:a16="http://schemas.microsoft.com/office/drawing/2014/main" id="{347D2985-D917-3A4D-8F05-C28070990312}"/>
              </a:ext>
            </a:extLst>
          </p:cNvPr>
          <p:cNvPicPr>
            <a:picLocks noChangeAspect="1"/>
          </p:cNvPicPr>
          <p:nvPr/>
        </p:nvPicPr>
        <p:blipFill>
          <a:blip r:embed="rId5"/>
          <a:stretch>
            <a:fillRect/>
          </a:stretch>
        </p:blipFill>
        <p:spPr>
          <a:xfrm>
            <a:off x="1341437" y="5264150"/>
            <a:ext cx="1422400" cy="1422400"/>
          </a:xfrm>
          <a:prstGeom prst="rect">
            <a:avLst/>
          </a:prstGeom>
        </p:spPr>
      </p:pic>
    </p:spTree>
    <p:extLst>
      <p:ext uri="{BB962C8B-B14F-4D97-AF65-F5344CB8AC3E}">
        <p14:creationId xmlns:p14="http://schemas.microsoft.com/office/powerpoint/2010/main" val="1989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541F6-EB5D-124A-BEFA-D29C12BF46A2}"/>
              </a:ext>
            </a:extLst>
          </p:cNvPr>
          <p:cNvSpPr>
            <a:spLocks noGrp="1"/>
          </p:cNvSpPr>
          <p:nvPr>
            <p:ph type="title"/>
          </p:nvPr>
        </p:nvSpPr>
        <p:spPr>
          <a:xfrm>
            <a:off x="581192" y="346196"/>
            <a:ext cx="11029616" cy="1188720"/>
          </a:xfrm>
        </p:spPr>
        <p:txBody>
          <a:bodyPr/>
          <a:lstStyle/>
          <a:p>
            <a:r>
              <a:rPr lang="en-GB" dirty="0"/>
              <a:t>Description Dataset</a:t>
            </a:r>
          </a:p>
        </p:txBody>
      </p:sp>
      <p:sp>
        <p:nvSpPr>
          <p:cNvPr id="3" name="Espace réservé du contenu 2">
            <a:extLst>
              <a:ext uri="{FF2B5EF4-FFF2-40B4-BE49-F238E27FC236}">
                <a16:creationId xmlns:a16="http://schemas.microsoft.com/office/drawing/2014/main" id="{E959F8A6-91DD-1D44-8F78-41FCB8FCED04}"/>
              </a:ext>
            </a:extLst>
          </p:cNvPr>
          <p:cNvSpPr>
            <a:spLocks noGrp="1"/>
          </p:cNvSpPr>
          <p:nvPr>
            <p:ph idx="1"/>
          </p:nvPr>
        </p:nvSpPr>
        <p:spPr>
          <a:xfrm>
            <a:off x="194031" y="1755228"/>
            <a:ext cx="11803938" cy="4855780"/>
          </a:xfrm>
        </p:spPr>
        <p:txBody>
          <a:bodyPr>
            <a:noAutofit/>
          </a:bodyPr>
          <a:lstStyle/>
          <a:p>
            <a:pPr>
              <a:lnSpc>
                <a:spcPct val="170000"/>
              </a:lnSpc>
            </a:pPr>
            <a:r>
              <a:rPr lang="fr-FR" sz="1400" dirty="0"/>
              <a:t>Le dossier téléchargé était composé de 3 autres dossiers et de 4 fichiers à sa base.</a:t>
            </a:r>
          </a:p>
          <a:p>
            <a:pPr>
              <a:lnSpc>
                <a:spcPct val="170000"/>
              </a:lnSpc>
            </a:pPr>
            <a:r>
              <a:rPr lang="fr-FR" sz="1400" dirty="0"/>
              <a:t>On peut y voir les dossiers Train et Test,  ce sont les données que j’ai utilisé. Nous avions aussi le dossier </a:t>
            </a:r>
            <a:r>
              <a:rPr lang="fr-FR" sz="1400" dirty="0" err="1"/>
              <a:t>RawData</a:t>
            </a:r>
            <a:r>
              <a:rPr lang="fr-FR" sz="1400" dirty="0"/>
              <a:t>, mais il contenait beaucoup de fichiers qui n’étaient pas ordonnés, normalisés et donc non plus concaténés…</a:t>
            </a:r>
          </a:p>
          <a:p>
            <a:pPr>
              <a:lnSpc>
                <a:spcPct val="170000"/>
              </a:lnSpc>
            </a:pPr>
            <a:r>
              <a:rPr lang="fr-FR" sz="1400" dirty="0"/>
              <a:t>Les dossiers train et test étaient donc compose des valeurs de X, de y mais aussi de l’id des sujets.  Au total, ils contenaient 563 colonnes et 10929 lignes.</a:t>
            </a:r>
          </a:p>
          <a:p>
            <a:pPr>
              <a:lnSpc>
                <a:spcPct val="170000"/>
              </a:lnSpc>
            </a:pPr>
            <a:r>
              <a:rPr lang="fr-FR" sz="1400" dirty="0"/>
              <a:t>Nous avions ensuite le fichier </a:t>
            </a:r>
            <a:r>
              <a:rPr lang="fr-FR" sz="1400" dirty="0" err="1"/>
              <a:t>activity_labels</a:t>
            </a:r>
            <a:r>
              <a:rPr lang="fr-FR" sz="1400" dirty="0"/>
              <a:t> qui regroupe toutes les valeurs que peut prendre les différentes valeurs de y. y correspond une l’action,  une pose ou une transition de l’une à l’autre. Il y avait au total 12 possibilités. Vous allez pouvoir les voir dans le notebook. J’ai voulu les remplacer à l’intérieur de mes </a:t>
            </a:r>
            <a:r>
              <a:rPr lang="fr-FR" sz="1400" dirty="0" err="1"/>
              <a:t>Dataframes</a:t>
            </a:r>
            <a:r>
              <a:rPr lang="fr-FR" sz="1400" dirty="0"/>
              <a:t> pour que cela soit plus clair mais mon ordinateur n’arrivait pas à réaliser le calcul(L’algorithme est en commentaire dans le notebook).</a:t>
            </a:r>
          </a:p>
          <a:p>
            <a:pPr>
              <a:lnSpc>
                <a:spcPct val="170000"/>
              </a:lnSpc>
            </a:pPr>
            <a:r>
              <a:rPr lang="fr-FR" sz="1400" dirty="0"/>
              <a:t>Les fichiers suivants étaient concerné en grande partie par les 563 colonnes dont je vous parlais … </a:t>
            </a:r>
            <a:r>
              <a:rPr lang="fr-FR" sz="1400" dirty="0" err="1"/>
              <a:t>features.txt</a:t>
            </a:r>
            <a:r>
              <a:rPr lang="fr-FR" sz="1400" dirty="0"/>
              <a:t> et la liste de de toutes ces colonnes, je vais m’en servir pour labellisés mon </a:t>
            </a:r>
            <a:r>
              <a:rPr lang="fr-FR" sz="1400" dirty="0" err="1"/>
              <a:t>Dataframe</a:t>
            </a:r>
            <a:r>
              <a:rPr lang="fr-FR" sz="1400" dirty="0"/>
              <a:t>. </a:t>
            </a:r>
            <a:r>
              <a:rPr lang="fr-FR" sz="1400" dirty="0" err="1"/>
              <a:t>features_info.txt</a:t>
            </a:r>
            <a:r>
              <a:rPr lang="fr-FR" sz="1400" dirty="0"/>
              <a:t> nous permet de mieux comprendre ces valeurs.</a:t>
            </a:r>
          </a:p>
          <a:p>
            <a:pPr>
              <a:lnSpc>
                <a:spcPct val="170000"/>
              </a:lnSpc>
            </a:pPr>
            <a:r>
              <a:rPr lang="fr-FR" sz="1400" dirty="0"/>
              <a:t>Elles étaient nombreuses et pas évidente à comprendre, j’ai mis réellement beaucoup de temps à savoir dans quel direction j’allais partir. Finalement, j’étudie X dans toute sa globalité, je n’étudie pas de colonnes en particulier. L’avantage était que je n’avais pas à en créés, en dehors de données temporels.</a:t>
            </a:r>
          </a:p>
          <a:p>
            <a:endParaRPr lang="fr-FR" sz="1400" dirty="0"/>
          </a:p>
        </p:txBody>
      </p:sp>
      <p:pic>
        <p:nvPicPr>
          <p:cNvPr id="5" name="Image 4">
            <a:extLst>
              <a:ext uri="{FF2B5EF4-FFF2-40B4-BE49-F238E27FC236}">
                <a16:creationId xmlns:a16="http://schemas.microsoft.com/office/drawing/2014/main" id="{B80EBAAB-9A51-9C47-B757-10E775345BC9}"/>
              </a:ext>
            </a:extLst>
          </p:cNvPr>
          <p:cNvPicPr>
            <a:picLocks noChangeAspect="1"/>
          </p:cNvPicPr>
          <p:nvPr/>
        </p:nvPicPr>
        <p:blipFill>
          <a:blip r:embed="rId2"/>
          <a:stretch>
            <a:fillRect/>
          </a:stretch>
        </p:blipFill>
        <p:spPr>
          <a:xfrm>
            <a:off x="5159978" y="693464"/>
            <a:ext cx="6759575" cy="921760"/>
          </a:xfrm>
          <a:prstGeom prst="rect">
            <a:avLst/>
          </a:prstGeom>
        </p:spPr>
      </p:pic>
    </p:spTree>
    <p:extLst>
      <p:ext uri="{BB962C8B-B14F-4D97-AF65-F5344CB8AC3E}">
        <p14:creationId xmlns:p14="http://schemas.microsoft.com/office/powerpoint/2010/main" val="293547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A0DADC-F982-3D45-A4EA-5D7431FB988B}"/>
              </a:ext>
            </a:extLst>
          </p:cNvPr>
          <p:cNvSpPr>
            <a:spLocks noGrp="1"/>
          </p:cNvSpPr>
          <p:nvPr>
            <p:ph type="title"/>
          </p:nvPr>
        </p:nvSpPr>
        <p:spPr/>
        <p:txBody>
          <a:bodyPr/>
          <a:lstStyle/>
          <a:p>
            <a:r>
              <a:rPr lang="en-GB" dirty="0"/>
              <a:t>Reflexions</a:t>
            </a:r>
          </a:p>
        </p:txBody>
      </p:sp>
      <p:sp>
        <p:nvSpPr>
          <p:cNvPr id="3" name="Espace réservé du contenu 2">
            <a:extLst>
              <a:ext uri="{FF2B5EF4-FFF2-40B4-BE49-F238E27FC236}">
                <a16:creationId xmlns:a16="http://schemas.microsoft.com/office/drawing/2014/main" id="{AB0A9A7A-FE2A-4C45-893E-D821A752FA86}"/>
              </a:ext>
            </a:extLst>
          </p:cNvPr>
          <p:cNvSpPr>
            <a:spLocks noGrp="1"/>
          </p:cNvSpPr>
          <p:nvPr>
            <p:ph idx="1"/>
          </p:nvPr>
        </p:nvSpPr>
        <p:spPr/>
        <p:txBody>
          <a:bodyPr/>
          <a:lstStyle/>
          <a:p>
            <a:r>
              <a:rPr lang="fr-FR" dirty="0"/>
              <a:t>Au niveau des données, j’ai pu réaliser quelque visuels intéressant qui nous permettent d’interpréter les données.</a:t>
            </a:r>
          </a:p>
          <a:p>
            <a:r>
              <a:rPr lang="fr-FR" dirty="0"/>
              <a:t>A l’aide de </a:t>
            </a:r>
            <a:r>
              <a:rPr lang="fr-FR" dirty="0" err="1"/>
              <a:t>Tnse</a:t>
            </a:r>
            <a:r>
              <a:rPr lang="fr-FR" dirty="0"/>
              <a:t>, j’ai pu visualiser les activités et les déplacements des sujets avec des dimensions adaptés.</a:t>
            </a:r>
          </a:p>
          <a:p>
            <a:r>
              <a:rPr lang="fr-FR" dirty="0"/>
              <a:t>J’ai aussi pu réaliser des histogrammes représentant d’une part si les sujet montent ou descendent plus d’escaliers, on a pu remarqué que les personnes avaient plus tendances à les descendre mais aussi à descendre plus rapidement que les monter. D’autre part, un autre histogramme m’a permit d’analyser le rapport des marches ascendantes/descendantes utilisées par les participants.  Cela peut représenter leurs conditions physiques, ce qui pourrait être par leurs âges ou d’autres facteurs…</a:t>
            </a:r>
          </a:p>
          <a:p>
            <a:r>
              <a:rPr lang="fr-FR" dirty="0"/>
              <a:t>Une fois que j’ai pu comprendre la base de données, j’ai pu avoir pas mal d’idées mais je n’ai pas pu toutes les réalisés même avec des recherches. </a:t>
            </a:r>
          </a:p>
          <a:p>
            <a:r>
              <a:rPr lang="fr-FR" dirty="0"/>
              <a:t>J’ai ensuite pu voir qu’en appliquant nos modèles, j’obtenais de bonnes prédictions ce qui montre que ces données pouvaient être réellement utiles pour prédire leurs activités.</a:t>
            </a:r>
          </a:p>
        </p:txBody>
      </p:sp>
    </p:spTree>
    <p:extLst>
      <p:ext uri="{BB962C8B-B14F-4D97-AF65-F5344CB8AC3E}">
        <p14:creationId xmlns:p14="http://schemas.microsoft.com/office/powerpoint/2010/main" val="324077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837F9F-AFDC-9141-BE53-651A125A12EB}"/>
              </a:ext>
            </a:extLst>
          </p:cNvPr>
          <p:cNvSpPr>
            <a:spLocks noGrp="1"/>
          </p:cNvSpPr>
          <p:nvPr>
            <p:ph type="title"/>
          </p:nvPr>
        </p:nvSpPr>
        <p:spPr/>
        <p:txBody>
          <a:bodyPr/>
          <a:lstStyle/>
          <a:p>
            <a:r>
              <a:rPr lang="en-GB" dirty="0" err="1"/>
              <a:t>Problèmes</a:t>
            </a:r>
            <a:r>
              <a:rPr lang="en-GB" dirty="0"/>
              <a:t> </a:t>
            </a:r>
            <a:r>
              <a:rPr lang="fr-FR" dirty="0"/>
              <a:t>rencontrés</a:t>
            </a:r>
          </a:p>
        </p:txBody>
      </p:sp>
      <p:sp>
        <p:nvSpPr>
          <p:cNvPr id="3" name="Espace réservé du contenu 2">
            <a:extLst>
              <a:ext uri="{FF2B5EF4-FFF2-40B4-BE49-F238E27FC236}">
                <a16:creationId xmlns:a16="http://schemas.microsoft.com/office/drawing/2014/main" id="{52A5C16C-13A3-604A-B61E-E08CF53EB6FF}"/>
              </a:ext>
            </a:extLst>
          </p:cNvPr>
          <p:cNvSpPr>
            <a:spLocks noGrp="1"/>
          </p:cNvSpPr>
          <p:nvPr>
            <p:ph idx="1"/>
          </p:nvPr>
        </p:nvSpPr>
        <p:spPr/>
        <p:txBody>
          <a:bodyPr/>
          <a:lstStyle/>
          <a:p>
            <a:r>
              <a:rPr lang="fr-FR" dirty="0"/>
              <a:t>Compréhension du </a:t>
            </a:r>
            <a:r>
              <a:rPr lang="fr-FR" dirty="0" err="1"/>
              <a:t>Dataset</a:t>
            </a:r>
            <a:r>
              <a:rPr lang="fr-FR" dirty="0"/>
              <a:t> – Comme dit </a:t>
            </a:r>
            <a:r>
              <a:rPr lang="fr-FR" dirty="0" err="1"/>
              <a:t>précedemment</a:t>
            </a:r>
            <a:r>
              <a:rPr lang="fr-FR" dirty="0"/>
              <a:t>, j’ai réellement mis du temps à trouver vers quelles directions me tournées. Je me suis bloqué avec la quantité de </a:t>
            </a:r>
            <a:r>
              <a:rPr lang="fr-FR" dirty="0" err="1"/>
              <a:t>features</a:t>
            </a:r>
            <a:r>
              <a:rPr lang="fr-FR" dirty="0"/>
              <a:t> et la compréhension du sujet.</a:t>
            </a:r>
          </a:p>
          <a:p>
            <a:r>
              <a:rPr lang="fr-FR" dirty="0"/>
              <a:t>Réseaux de neurones et import de </a:t>
            </a:r>
            <a:r>
              <a:rPr lang="fr-FR" dirty="0" err="1"/>
              <a:t>tensor</a:t>
            </a:r>
            <a:r>
              <a:rPr lang="fr-FR" dirty="0"/>
              <a:t> flow – J’ai voulu appliquer un réseau de neurones que j’ai pu réaliser lors de l’un de mes projets cette année, mais je n’ai pas pu importer </a:t>
            </a:r>
            <a:r>
              <a:rPr lang="fr-FR" dirty="0" err="1"/>
              <a:t>tensor</a:t>
            </a:r>
            <a:r>
              <a:rPr lang="fr-FR" dirty="0"/>
              <a:t> flow… Ce n’est pas grand chose mais cela m’a bloquer pour justement « pas grand-chose ».</a:t>
            </a:r>
          </a:p>
          <a:p>
            <a:r>
              <a:rPr lang="fr-FR" dirty="0"/>
              <a:t>De la RAM pour réussir à remplacer mes valeurs par les </a:t>
            </a:r>
            <a:r>
              <a:rPr lang="fr-FR" dirty="0" err="1"/>
              <a:t>activity_labels</a:t>
            </a:r>
            <a:r>
              <a:rPr lang="fr-FR" dirty="0"/>
              <a:t> – j’ai voulu clarifier mes visuels en remplaçante les entiers dans de mes valeur Y par leurs valeurs en string mais j’ai été bloqué par mon ordinateur … J’ai voulu les remplacer directement dans le fichier, mais j’ai été confronté à un problème de type.</a:t>
            </a:r>
          </a:p>
        </p:txBody>
      </p:sp>
    </p:spTree>
    <p:extLst>
      <p:ext uri="{BB962C8B-B14F-4D97-AF65-F5344CB8AC3E}">
        <p14:creationId xmlns:p14="http://schemas.microsoft.com/office/powerpoint/2010/main" val="113797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36CFD-F29E-9F47-979A-F615BC81FDB1}"/>
              </a:ext>
            </a:extLst>
          </p:cNvPr>
          <p:cNvSpPr>
            <a:spLocks noGrp="1"/>
          </p:cNvSpPr>
          <p:nvPr>
            <p:ph type="title"/>
          </p:nvPr>
        </p:nvSpPr>
        <p:spPr/>
        <p:txBody>
          <a:bodyPr/>
          <a:lstStyle/>
          <a:p>
            <a:r>
              <a:rPr lang="fr-FR" dirty="0"/>
              <a:t>Conclusion</a:t>
            </a:r>
            <a:endParaRPr lang="en-GB" dirty="0"/>
          </a:p>
        </p:txBody>
      </p:sp>
      <p:sp>
        <p:nvSpPr>
          <p:cNvPr id="3" name="Espace réservé du contenu 2">
            <a:extLst>
              <a:ext uri="{FF2B5EF4-FFF2-40B4-BE49-F238E27FC236}">
                <a16:creationId xmlns:a16="http://schemas.microsoft.com/office/drawing/2014/main" id="{0634AB93-C4A9-0440-97D9-B3572CF25128}"/>
              </a:ext>
            </a:extLst>
          </p:cNvPr>
          <p:cNvSpPr>
            <a:spLocks noGrp="1"/>
          </p:cNvSpPr>
          <p:nvPr>
            <p:ph idx="1"/>
          </p:nvPr>
        </p:nvSpPr>
        <p:spPr/>
        <p:txBody>
          <a:bodyPr>
            <a:normAutofit fontScale="85000" lnSpcReduction="20000"/>
          </a:bodyPr>
          <a:lstStyle/>
          <a:p>
            <a:endParaRPr lang="fr-FR" dirty="0"/>
          </a:p>
          <a:p>
            <a:r>
              <a:rPr lang="fr-FR" dirty="0"/>
              <a:t>Ce que j’ai réalisé – Ce projet m’ a réellement permit d’avoir une réflexion sur une </a:t>
            </a:r>
            <a:r>
              <a:rPr lang="fr-FR" dirty="0" err="1"/>
              <a:t>dataset</a:t>
            </a:r>
            <a:r>
              <a:rPr lang="fr-FR" dirty="0"/>
              <a:t> en en particulier sur ce sujet, j’ai pu réaliser des graphiques, diagrammes et même appliqués des modèle de Machine Learning/</a:t>
            </a:r>
            <a:r>
              <a:rPr lang="fr-FR" dirty="0" err="1"/>
              <a:t>Deep</a:t>
            </a:r>
            <a:r>
              <a:rPr lang="fr-FR" dirty="0"/>
              <a:t> Learning qui m’ont permit d’encore plus comprendre les possibilités et l’importance des données.</a:t>
            </a:r>
          </a:p>
          <a:p>
            <a:pPr marL="0" indent="0">
              <a:buNone/>
            </a:pPr>
            <a:endParaRPr lang="fr-FR" dirty="0"/>
          </a:p>
          <a:p>
            <a:r>
              <a:rPr lang="fr-FR" dirty="0"/>
              <a:t>Ce que j’ai appris – C’est la première fois que nous réalisons un projet aussi complet la manipulation de données et l’intelligence artificielle. Cela nous a réellement permit de nous mettre en situation et de se poser les bonnes questions. J’ai également prit énormément de compétences en Python et surtout appliqué au ML/DL, sans oublier toutes les librairies qui l’accompagne … Cela m’a notamment encore plus encourager à travailler les données et les IA (Sans oublier le Python </a:t>
            </a:r>
            <a:r>
              <a:rPr lang="fr-FR" dirty="0">
                <a:sym typeface="Wingdings" pitchFamily="2" charset="2"/>
              </a:rPr>
              <a:t> )</a:t>
            </a:r>
            <a:r>
              <a:rPr lang="fr-FR" dirty="0"/>
              <a:t>.</a:t>
            </a:r>
          </a:p>
          <a:p>
            <a:endParaRPr lang="fr-FR" dirty="0"/>
          </a:p>
          <a:p>
            <a:r>
              <a:rPr lang="fr-FR" dirty="0"/>
              <a:t>Ce que j’aurai encore pu réalisé – Je regrette quand même de ne pas avoir pu aller encore plus loin, en réalisant techniquement les autres idées que j’ai pu avoir sur cette base de donnée comme pouvoir afficher le parcours de tous les participants. Je l’ai commencé mais je n’ai pas pu le finaliser … Si je peux donc donner une perspective d’amélioration pour ce projet, ce serait de choisir des </a:t>
            </a:r>
            <a:r>
              <a:rPr lang="fr-FR" dirty="0" err="1"/>
              <a:t>datasets</a:t>
            </a:r>
            <a:r>
              <a:rPr lang="fr-FR" dirty="0"/>
              <a:t> nécessitant moins de compréhension et plus de manipulation. Je regrette aussi de ne pas avoir pu réaliser l’API Django, même si c’est un domaine que je connaissais déjà mieux.</a:t>
            </a:r>
          </a:p>
          <a:p>
            <a:endParaRPr lang="fr-FR" dirty="0"/>
          </a:p>
        </p:txBody>
      </p:sp>
    </p:spTree>
    <p:extLst>
      <p:ext uri="{BB962C8B-B14F-4D97-AF65-F5344CB8AC3E}">
        <p14:creationId xmlns:p14="http://schemas.microsoft.com/office/powerpoint/2010/main" val="3036394186"/>
      </p:ext>
    </p:extLst>
  </p:cSld>
  <p:clrMapOvr>
    <a:masterClrMapping/>
  </p:clrMapOvr>
</p:sld>
</file>

<file path=ppt/theme/theme1.xml><?xml version="1.0" encoding="utf-8"?>
<a:theme xmlns:a="http://schemas.openxmlformats.org/drawingml/2006/main" name="DividendVTI">
  <a:themeElements>
    <a:clrScheme name="AnalogousFromRegularSeedLeftStep">
      <a:dk1>
        <a:srgbClr val="000000"/>
      </a:dk1>
      <a:lt1>
        <a:srgbClr val="FFFFFF"/>
      </a:lt1>
      <a:dk2>
        <a:srgbClr val="242A41"/>
      </a:dk2>
      <a:lt2>
        <a:srgbClr val="E2E7E8"/>
      </a:lt2>
      <a:accent1>
        <a:srgbClr val="E74229"/>
      </a:accent1>
      <a:accent2>
        <a:srgbClr val="D5174D"/>
      </a:accent2>
      <a:accent3>
        <a:srgbClr val="E729AE"/>
      </a:accent3>
      <a:accent4>
        <a:srgbClr val="BE17D5"/>
      </a:accent4>
      <a:accent5>
        <a:srgbClr val="8129E7"/>
      </a:accent5>
      <a:accent6>
        <a:srgbClr val="473FDC"/>
      </a:accent6>
      <a:hlink>
        <a:srgbClr val="348F9D"/>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251</TotalTime>
  <Words>990</Words>
  <Application>Microsoft Macintosh PowerPoint</Application>
  <PresentationFormat>Grand écran</PresentationFormat>
  <Paragraphs>30</Paragraphs>
  <Slides>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Gill Sans MT</vt:lpstr>
      <vt:lpstr>Wingdings 2</vt:lpstr>
      <vt:lpstr>DividendVTI</vt:lpstr>
      <vt:lpstr>Python for data analysis :  Human Activity Recognition with Smartphones </vt:lpstr>
      <vt:lpstr>les tenants et aboutissant du problème</vt:lpstr>
      <vt:lpstr>Description Dataset</vt:lpstr>
      <vt:lpstr>Reflexions</vt:lpstr>
      <vt:lpstr>Problèmes rencontrés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 :  Human Activity Recognition with Smartphones </dc:title>
  <dc:creator>Alexandre Broutin</dc:creator>
  <cp:lastModifiedBy>Alexandre Broutin</cp:lastModifiedBy>
  <cp:revision>15</cp:revision>
  <dcterms:created xsi:type="dcterms:W3CDTF">2020-01-31T18:42:44Z</dcterms:created>
  <dcterms:modified xsi:type="dcterms:W3CDTF">2020-01-31T22:53:53Z</dcterms:modified>
</cp:coreProperties>
</file>