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269" r:id="rId2"/>
    <p:sldId id="277" r:id="rId3"/>
    <p:sldId id="278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7F4"/>
    <a:srgbClr val="BCE4F2"/>
    <a:srgbClr val="A1D9ED"/>
    <a:srgbClr val="F3B99F"/>
    <a:srgbClr val="A44114"/>
    <a:srgbClr val="893611"/>
    <a:srgbClr val="B94917"/>
    <a:srgbClr val="FF6600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7155" autoAdjust="0"/>
  </p:normalViewPr>
  <p:slideViewPr>
    <p:cSldViewPr>
      <p:cViewPr varScale="1">
        <p:scale>
          <a:sx n="148" d="100"/>
          <a:sy n="148" d="100"/>
        </p:scale>
        <p:origin x="139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80368"/>
            <a:ext cx="7391400" cy="4411663"/>
          </a:xfrm>
        </p:spPr>
        <p:txBody>
          <a:bodyPr/>
          <a:lstStyle>
            <a:lvl1pPr marL="50292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300"/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100"/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900"/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800"/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7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8/14/2018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 smtClean="0"/>
              <a:t>Zhongan</a:t>
            </a:r>
            <a:r>
              <a:rPr lang="en-US" sz="3600" dirty="0" smtClean="0"/>
              <a:t> Hackathon AI Model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Bui - PIDL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Structure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66800" y="2414587"/>
            <a:ext cx="7162800" cy="1447800"/>
            <a:chOff x="1066800" y="2414587"/>
            <a:chExt cx="7162800" cy="1447800"/>
          </a:xfrm>
        </p:grpSpPr>
        <p:grpSp>
          <p:nvGrpSpPr>
            <p:cNvPr id="23" name="Group 22"/>
            <p:cNvGrpSpPr/>
            <p:nvPr/>
          </p:nvGrpSpPr>
          <p:grpSpPr>
            <a:xfrm>
              <a:off x="1066800" y="2414587"/>
              <a:ext cx="7162800" cy="1447800"/>
              <a:chOff x="1066800" y="2414587"/>
              <a:chExt cx="7162800" cy="14478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66800" y="2414587"/>
                <a:ext cx="5850275" cy="1447800"/>
                <a:chOff x="1066800" y="2414587"/>
                <a:chExt cx="5850275" cy="14478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066800" y="2833687"/>
                  <a:ext cx="3124199" cy="609600"/>
                  <a:chOff x="762000" y="2833687"/>
                  <a:chExt cx="3124199" cy="609600"/>
                </a:xfrm>
              </p:grpSpPr>
              <p:sp>
                <p:nvSpPr>
                  <p:cNvPr id="5" name="Rectangle 4"/>
                  <p:cNvSpPr/>
                  <p:nvPr/>
                </p:nvSpPr>
                <p:spPr bwMode="auto">
                  <a:xfrm>
                    <a:off x="2133600" y="2833687"/>
                    <a:ext cx="1752599" cy="609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  <a:extLst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50000"/>
                      </a:lnSpc>
                      <a:spcBef>
                        <a:spcPts val="1200"/>
                      </a:spcBef>
                      <a:spcAft>
                        <a:spcPts val="600"/>
                      </a:spcAft>
                      <a:buClr>
                        <a:schemeClr val="accent2"/>
                      </a:buClr>
                      <a:buSzPct val="70000"/>
                      <a:buNone/>
                      <a:tabLst/>
                    </a:pPr>
                    <a:r>
                      <a: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Spark</a:t>
                    </a: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62000" y="2833687"/>
                    <a:ext cx="1371600" cy="369332"/>
                    <a:chOff x="762000" y="2833687"/>
                    <a:chExt cx="1371600" cy="369332"/>
                  </a:xfrm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111810" y="2833687"/>
                      <a:ext cx="6719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Data</a:t>
                      </a:r>
                      <a:endParaRPr lang="en-US" sz="1800" dirty="0"/>
                    </a:p>
                  </p:txBody>
                </p:sp>
                <p:cxnSp>
                  <p:nvCxnSpPr>
                    <p:cNvPr id="11" name="Straight Connector 10"/>
                    <p:cNvCxnSpPr>
                      <a:endCxn id="5" idx="1"/>
                    </p:cNvCxnSpPr>
                    <p:nvPr/>
                  </p:nvCxnSpPr>
                  <p:spPr bwMode="auto">
                    <a:xfrm>
                      <a:off x="762000" y="3138487"/>
                      <a:ext cx="1371600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190999" y="2414587"/>
                  <a:ext cx="2726076" cy="1447800"/>
                  <a:chOff x="4190999" y="2414587"/>
                  <a:chExt cx="2726076" cy="1447800"/>
                </a:xfrm>
              </p:grpSpPr>
              <p:pic>
                <p:nvPicPr>
                  <p:cNvPr id="1028" name="Picture 4" descr="Image result for tensorflow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80062" y="2414587"/>
                    <a:ext cx="1737013" cy="1447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7" name="Straight Connector 16"/>
                  <p:cNvCxnSpPr>
                    <a:stCxn id="5" idx="3"/>
                  </p:cNvCxnSpPr>
                  <p:nvPr/>
                </p:nvCxnSpPr>
                <p:spPr bwMode="auto">
                  <a:xfrm>
                    <a:off x="4190999" y="3138487"/>
                    <a:ext cx="989063" cy="6774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cxnSp>
            <p:nvCxnSpPr>
              <p:cNvPr id="22" name="Straight Connector 21"/>
              <p:cNvCxnSpPr/>
              <p:nvPr/>
            </p:nvCxnSpPr>
            <p:spPr bwMode="auto">
              <a:xfrm flipV="1">
                <a:off x="7015766" y="3145261"/>
                <a:ext cx="1213834" cy="2817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5" name="TextBox 24"/>
            <p:cNvSpPr txBox="1"/>
            <p:nvPr/>
          </p:nvSpPr>
          <p:spPr>
            <a:xfrm>
              <a:off x="7019012" y="2833687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Prediction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5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Attention model is appropriate</a:t>
            </a:r>
            <a:endParaRPr lang="en-US" sz="2000" dirty="0"/>
          </a:p>
        </p:txBody>
      </p:sp>
      <p:grpSp>
        <p:nvGrpSpPr>
          <p:cNvPr id="2055" name="Group 2054"/>
          <p:cNvGrpSpPr/>
          <p:nvPr/>
        </p:nvGrpSpPr>
        <p:grpSpPr>
          <a:xfrm>
            <a:off x="5392528" y="3037372"/>
            <a:ext cx="949743" cy="2069372"/>
            <a:chOff x="5257800" y="2753828"/>
            <a:chExt cx="949743" cy="2069372"/>
          </a:xfrm>
        </p:grpSpPr>
        <p:sp>
          <p:nvSpPr>
            <p:cNvPr id="149" name="Rounded Rectangle 148"/>
            <p:cNvSpPr/>
            <p:nvPr/>
          </p:nvSpPr>
          <p:spPr bwMode="auto">
            <a:xfrm>
              <a:off x="5257800" y="2753828"/>
              <a:ext cx="949743" cy="2069372"/>
            </a:xfrm>
            <a:prstGeom prst="roundRect">
              <a:avLst/>
            </a:prstGeom>
            <a:ln w="3175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en-US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5363172" y="2817732"/>
              <a:ext cx="762000" cy="1982868"/>
              <a:chOff x="5775101" y="2809282"/>
              <a:chExt cx="762000" cy="1982868"/>
            </a:xfrm>
          </p:grpSpPr>
          <p:sp>
            <p:nvSpPr>
              <p:cNvPr id="134" name="Rounded Rectangle 133"/>
              <p:cNvSpPr/>
              <p:nvPr/>
            </p:nvSpPr>
            <p:spPr bwMode="auto">
              <a:xfrm>
                <a:off x="5775101" y="2809282"/>
                <a:ext cx="762000" cy="5678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588" marR="0" indent="-1588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Policy Vector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 bwMode="auto">
              <a:xfrm>
                <a:off x="5775101" y="3635581"/>
                <a:ext cx="762000" cy="44258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588" marR="0" indent="-1588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None/>
                  <a:tabLst/>
                </a:pPr>
                <a:r>
                  <a:rPr lang="en-US" sz="1000" dirty="0" smtClean="0">
                    <a:solidFill>
                      <a:schemeClr val="tx1"/>
                    </a:solidFill>
                    <a:latin typeface="Arial" charset="0"/>
                  </a:rPr>
                  <a:t>Claim Attention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002052" y="3359431"/>
                <a:ext cx="3080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⨁</a:t>
                </a:r>
                <a:endParaRPr lang="en-US" sz="1100" dirty="0"/>
              </a:p>
            </p:txBody>
          </p:sp>
          <p:sp>
            <p:nvSpPr>
              <p:cNvPr id="139" name="Rounded Rectangle 138"/>
              <p:cNvSpPr/>
              <p:nvPr/>
            </p:nvSpPr>
            <p:spPr bwMode="auto">
              <a:xfrm>
                <a:off x="5775101" y="4349567"/>
                <a:ext cx="762000" cy="44258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588" marR="0" indent="-1588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None/>
                  <a:tabLst/>
                </a:pPr>
                <a:r>
                  <a:rPr lang="en-US" sz="900" dirty="0" smtClean="0">
                    <a:solidFill>
                      <a:schemeClr val="tx1"/>
                    </a:solidFill>
                    <a:latin typeface="Arial" charset="0"/>
                  </a:rPr>
                  <a:t>Customer Attention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002052" y="4064109"/>
                <a:ext cx="3080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⨁</a:t>
                </a:r>
                <a:endParaRPr lang="en-US" sz="1100" dirty="0"/>
              </a:p>
            </p:txBody>
          </p:sp>
        </p:grpSp>
      </p:grpSp>
      <p:grpSp>
        <p:nvGrpSpPr>
          <p:cNvPr id="2049" name="Group 2048"/>
          <p:cNvGrpSpPr/>
          <p:nvPr/>
        </p:nvGrpSpPr>
        <p:grpSpPr>
          <a:xfrm>
            <a:off x="685800" y="2304023"/>
            <a:ext cx="4812100" cy="3287375"/>
            <a:chOff x="685800" y="2304023"/>
            <a:chExt cx="4812100" cy="3287375"/>
          </a:xfrm>
        </p:grpSpPr>
        <p:grpSp>
          <p:nvGrpSpPr>
            <p:cNvPr id="2048" name="Group 2047"/>
            <p:cNvGrpSpPr/>
            <p:nvPr/>
          </p:nvGrpSpPr>
          <p:grpSpPr>
            <a:xfrm>
              <a:off x="685800" y="2304023"/>
              <a:ext cx="4419600" cy="3287375"/>
              <a:chOff x="685800" y="2304023"/>
              <a:chExt cx="4419600" cy="3287375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685800" y="2304023"/>
                <a:ext cx="4419600" cy="1598496"/>
                <a:chOff x="914400" y="2304023"/>
                <a:chExt cx="4419600" cy="1598496"/>
              </a:xfrm>
            </p:grpSpPr>
            <p:sp>
              <p:nvSpPr>
                <p:cNvPr id="130" name="Rounded Rectangle 129"/>
                <p:cNvSpPr/>
                <p:nvPr/>
              </p:nvSpPr>
              <p:spPr bwMode="auto">
                <a:xfrm>
                  <a:off x="914400" y="2304023"/>
                  <a:ext cx="4419600" cy="1598496"/>
                </a:xfrm>
                <a:prstGeom prst="roundRect">
                  <a:avLst/>
                </a:prstGeom>
                <a:ln w="3175"/>
                <a:extLst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692150" marR="0" indent="-347663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tabLst/>
                  </a:pPr>
                  <a:endParaRPr kumimoji="0" lang="en-US" sz="2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85" name="Group 84"/>
                <p:cNvGrpSpPr/>
                <p:nvPr/>
              </p:nvGrpSpPr>
              <p:grpSpPr>
                <a:xfrm>
                  <a:off x="990600" y="2381310"/>
                  <a:ext cx="4229100" cy="1445585"/>
                  <a:chOff x="1066800" y="2383456"/>
                  <a:chExt cx="4229100" cy="1445585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066800" y="2383456"/>
                    <a:ext cx="685800" cy="1401098"/>
                    <a:chOff x="1066800" y="2383456"/>
                    <a:chExt cx="685800" cy="1401098"/>
                  </a:xfrm>
                </p:grpSpPr>
                <p:sp>
                  <p:nvSpPr>
                    <p:cNvPr id="5" name="Rounded Rectangle 4"/>
                    <p:cNvSpPr/>
                    <p:nvPr/>
                  </p:nvSpPr>
                  <p:spPr bwMode="auto">
                    <a:xfrm>
                      <a:off x="1066800" y="2383456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Claim 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 bwMode="auto">
                    <a:xfrm>
                      <a:off x="1066800" y="2755974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Claim 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 bwMode="auto">
                    <a:xfrm>
                      <a:off x="1066800" y="3501010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Claim 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" name="Rounded Rectangle 8"/>
                    <p:cNvSpPr/>
                    <p:nvPr/>
                  </p:nvSpPr>
                  <p:spPr bwMode="auto">
                    <a:xfrm>
                      <a:off x="1066800" y="3128492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12" name="Rounded Rectangle 11"/>
                  <p:cNvSpPr/>
                  <p:nvPr/>
                </p:nvSpPr>
                <p:spPr bwMode="auto">
                  <a:xfrm>
                    <a:off x="2286000" y="2844948"/>
                    <a:ext cx="685800" cy="283544"/>
                  </a:xfrm>
                  <a:prstGeom prst="roundRect">
                    <a:avLst/>
                  </a:prstGeom>
                  <a:solidFill>
                    <a:srgbClr val="C4E7F4"/>
                  </a:solidFill>
                  <a:ln>
                    <a:solidFill>
                      <a:srgbClr val="BCE4F2"/>
                    </a:solidFill>
                  </a:ln>
                  <a:extLst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None/>
                      <a:tabLst/>
                    </a:pPr>
                    <a:r>
                      <a:rPr kumimoji="0" lang="en-US" sz="10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Softmax</a:t>
                    </a:r>
                    <a:endParaRPr kumimoji="0" 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752600" y="2525228"/>
                    <a:ext cx="533400" cy="1097959"/>
                    <a:chOff x="1752600" y="2525228"/>
                    <a:chExt cx="533400" cy="1097959"/>
                  </a:xfrm>
                </p:grpSpPr>
                <p:cxnSp>
                  <p:nvCxnSpPr>
                    <p:cNvPr id="14" name="Straight Arrow Connector 13"/>
                    <p:cNvCxnSpPr>
                      <a:stCxn id="5" idx="3"/>
                      <a:endCxn id="12" idx="1"/>
                    </p:cNvCxnSpPr>
                    <p:nvPr/>
                  </p:nvCxnSpPr>
                  <p:spPr bwMode="auto">
                    <a:xfrm>
                      <a:off x="1752600" y="2525228"/>
                      <a:ext cx="533400" cy="461492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" name="Straight Arrow Connector 14"/>
                    <p:cNvCxnSpPr>
                      <a:stCxn id="7" idx="3"/>
                      <a:endCxn id="12" idx="1"/>
                    </p:cNvCxnSpPr>
                    <p:nvPr/>
                  </p:nvCxnSpPr>
                  <p:spPr bwMode="auto">
                    <a:xfrm>
                      <a:off x="1752600" y="2897746"/>
                      <a:ext cx="533400" cy="88974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8" name="Straight Arrow Connector 17"/>
                    <p:cNvCxnSpPr>
                      <a:stCxn id="9" idx="3"/>
                      <a:endCxn id="12" idx="1"/>
                    </p:cNvCxnSpPr>
                    <p:nvPr/>
                  </p:nvCxnSpPr>
                  <p:spPr bwMode="auto">
                    <a:xfrm flipV="1">
                      <a:off x="1752600" y="2986720"/>
                      <a:ext cx="533400" cy="283544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1" name="Straight Arrow Connector 20"/>
                    <p:cNvCxnSpPr>
                      <a:endCxn id="12" idx="1"/>
                    </p:cNvCxnSpPr>
                    <p:nvPr/>
                  </p:nvCxnSpPr>
                  <p:spPr bwMode="auto">
                    <a:xfrm flipV="1">
                      <a:off x="1756893" y="2986720"/>
                      <a:ext cx="529107" cy="636467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276600" y="2427943"/>
                    <a:ext cx="685800" cy="1401098"/>
                    <a:chOff x="1066800" y="2383456"/>
                    <a:chExt cx="685800" cy="1401098"/>
                  </a:xfrm>
                </p:grpSpPr>
                <p:sp>
                  <p:nvSpPr>
                    <p:cNvPr id="27" name="Rounded Rectangle 26"/>
                    <p:cNvSpPr/>
                    <p:nvPr/>
                  </p:nvSpPr>
                  <p:spPr bwMode="auto">
                    <a:xfrm>
                      <a:off x="1066800" y="2383456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8" name="Rounded Rectangle 27"/>
                    <p:cNvSpPr/>
                    <p:nvPr/>
                  </p:nvSpPr>
                  <p:spPr bwMode="auto">
                    <a:xfrm>
                      <a:off x="1066800" y="2755974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9" name="Rounded Rectangle 28"/>
                    <p:cNvSpPr/>
                    <p:nvPr/>
                  </p:nvSpPr>
                  <p:spPr bwMode="auto">
                    <a:xfrm>
                      <a:off x="1066800" y="3501010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0" name="Rounded Rectangle 29"/>
                    <p:cNvSpPr/>
                    <p:nvPr/>
                  </p:nvSpPr>
                  <p:spPr bwMode="auto">
                    <a:xfrm>
                      <a:off x="1066800" y="3128492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2971800" y="2569715"/>
                    <a:ext cx="304800" cy="1117554"/>
                    <a:chOff x="2971800" y="2569715"/>
                    <a:chExt cx="304800" cy="1117554"/>
                  </a:xfrm>
                </p:grpSpPr>
                <p:cxnSp>
                  <p:nvCxnSpPr>
                    <p:cNvPr id="31" name="Straight Arrow Connector 30"/>
                    <p:cNvCxnSpPr>
                      <a:stCxn id="12" idx="3"/>
                      <a:endCxn id="27" idx="1"/>
                    </p:cNvCxnSpPr>
                    <p:nvPr/>
                  </p:nvCxnSpPr>
                  <p:spPr bwMode="auto">
                    <a:xfrm flipV="1">
                      <a:off x="2971800" y="2569715"/>
                      <a:ext cx="304800" cy="417005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4" name="Straight Arrow Connector 33"/>
                    <p:cNvCxnSpPr>
                      <a:stCxn id="12" idx="3"/>
                      <a:endCxn id="28" idx="1"/>
                    </p:cNvCxnSpPr>
                    <p:nvPr/>
                  </p:nvCxnSpPr>
                  <p:spPr bwMode="auto">
                    <a:xfrm flipV="1">
                      <a:off x="2971800" y="2942233"/>
                      <a:ext cx="304800" cy="44487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7" name="Straight Arrow Connector 36"/>
                    <p:cNvCxnSpPr>
                      <a:stCxn id="12" idx="3"/>
                      <a:endCxn id="30" idx="1"/>
                    </p:cNvCxnSpPr>
                    <p:nvPr/>
                  </p:nvCxnSpPr>
                  <p:spPr bwMode="auto">
                    <a:xfrm>
                      <a:off x="2971800" y="2986720"/>
                      <a:ext cx="304800" cy="328031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" name="Straight Arrow Connector 39"/>
                    <p:cNvCxnSpPr>
                      <a:stCxn id="12" idx="3"/>
                      <a:endCxn id="29" idx="1"/>
                    </p:cNvCxnSpPr>
                    <p:nvPr/>
                  </p:nvCxnSpPr>
                  <p:spPr bwMode="auto">
                    <a:xfrm>
                      <a:off x="2971800" y="2986720"/>
                      <a:ext cx="304800" cy="700549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3995134" y="2439263"/>
                    <a:ext cx="653066" cy="1389072"/>
                    <a:chOff x="3962400" y="2439263"/>
                    <a:chExt cx="653066" cy="1389072"/>
                  </a:xfrm>
                </p:grpSpPr>
                <p:grpSp>
                  <p:nvGrpSpPr>
                    <p:cNvPr id="70" name="Group 69"/>
                    <p:cNvGrpSpPr/>
                    <p:nvPr/>
                  </p:nvGrpSpPr>
                  <p:grpSpPr>
                    <a:xfrm>
                      <a:off x="3962400" y="2439263"/>
                      <a:ext cx="628746" cy="261610"/>
                      <a:chOff x="3962400" y="2439263"/>
                      <a:chExt cx="628746" cy="261610"/>
                    </a:xfrm>
                  </p:grpSpPr>
                  <p:cxnSp>
                    <p:nvCxnSpPr>
                      <p:cNvPr id="48" name="Straight Arrow Connector 47"/>
                      <p:cNvCxnSpPr>
                        <a:stCxn id="27" idx="3"/>
                      </p:cNvCxnSpPr>
                      <p:nvPr/>
                    </p:nvCxnSpPr>
                    <p:spPr bwMode="auto">
                      <a:xfrm>
                        <a:off x="3962400" y="2569715"/>
                        <a:ext cx="22860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55" name="TextBox 54"/>
                      <p:cNvSpPr txBox="1"/>
                      <p:nvPr/>
                    </p:nvSpPr>
                    <p:spPr>
                      <a:xfrm>
                        <a:off x="4122724" y="2439263"/>
                        <a:ext cx="30809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sz="1100" dirty="0">
                            <a:ea typeface="Cambria Math" panose="02040503050406030204" pitchFamily="18" charset="0"/>
                          </a:rPr>
                          <a:t>⨂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56" name="Straight Arrow Connector 55"/>
                      <p:cNvCxnSpPr/>
                      <p:nvPr/>
                    </p:nvCxnSpPr>
                    <p:spPr bwMode="auto">
                      <a:xfrm flipH="1">
                        <a:off x="4343400" y="2569715"/>
                        <a:ext cx="247746" cy="353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72" name="Group 71"/>
                    <p:cNvGrpSpPr/>
                    <p:nvPr/>
                  </p:nvGrpSpPr>
                  <p:grpSpPr>
                    <a:xfrm>
                      <a:off x="3981354" y="2811428"/>
                      <a:ext cx="628746" cy="261610"/>
                      <a:chOff x="3962400" y="2439263"/>
                      <a:chExt cx="628746" cy="261610"/>
                    </a:xfrm>
                  </p:grpSpPr>
                  <p:cxnSp>
                    <p:nvCxnSpPr>
                      <p:cNvPr id="73" name="Straight Arrow Connector 72"/>
                      <p:cNvCxnSpPr/>
                      <p:nvPr/>
                    </p:nvCxnSpPr>
                    <p:spPr bwMode="auto">
                      <a:xfrm>
                        <a:off x="3962400" y="2569715"/>
                        <a:ext cx="22860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4122724" y="2439263"/>
                        <a:ext cx="30809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sz="1100" dirty="0">
                            <a:ea typeface="Cambria Math" panose="02040503050406030204" pitchFamily="18" charset="0"/>
                          </a:rPr>
                          <a:t>⨂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75" name="Straight Arrow Connector 74"/>
                      <p:cNvCxnSpPr/>
                      <p:nvPr/>
                    </p:nvCxnSpPr>
                    <p:spPr bwMode="auto">
                      <a:xfrm flipH="1">
                        <a:off x="4343400" y="2569715"/>
                        <a:ext cx="247746" cy="353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3981354" y="3183240"/>
                      <a:ext cx="628746" cy="261610"/>
                      <a:chOff x="3962400" y="2439263"/>
                      <a:chExt cx="628746" cy="261610"/>
                    </a:xfrm>
                  </p:grpSpPr>
                  <p:cxnSp>
                    <p:nvCxnSpPr>
                      <p:cNvPr id="77" name="Straight Arrow Connector 76"/>
                      <p:cNvCxnSpPr/>
                      <p:nvPr/>
                    </p:nvCxnSpPr>
                    <p:spPr bwMode="auto">
                      <a:xfrm>
                        <a:off x="3962400" y="2569715"/>
                        <a:ext cx="22860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4122724" y="2439263"/>
                        <a:ext cx="30809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sz="1100" dirty="0">
                            <a:ea typeface="Cambria Math" panose="02040503050406030204" pitchFamily="18" charset="0"/>
                          </a:rPr>
                          <a:t>⨂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79" name="Straight Arrow Connector 78"/>
                      <p:cNvCxnSpPr/>
                      <p:nvPr/>
                    </p:nvCxnSpPr>
                    <p:spPr bwMode="auto">
                      <a:xfrm flipH="1">
                        <a:off x="4343400" y="2569715"/>
                        <a:ext cx="247746" cy="353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3986720" y="3566725"/>
                      <a:ext cx="628746" cy="261610"/>
                      <a:chOff x="3962400" y="2439263"/>
                      <a:chExt cx="628746" cy="261610"/>
                    </a:xfrm>
                  </p:grpSpPr>
                  <p:cxnSp>
                    <p:nvCxnSpPr>
                      <p:cNvPr id="81" name="Straight Arrow Connector 80"/>
                      <p:cNvCxnSpPr/>
                      <p:nvPr/>
                    </p:nvCxnSpPr>
                    <p:spPr bwMode="auto">
                      <a:xfrm>
                        <a:off x="3962400" y="2569715"/>
                        <a:ext cx="22860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4122724" y="2439263"/>
                        <a:ext cx="30809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sz="1100" dirty="0">
                            <a:ea typeface="Cambria Math" panose="02040503050406030204" pitchFamily="18" charset="0"/>
                          </a:rPr>
                          <a:t>⨂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83" name="Straight Arrow Connector 82"/>
                      <p:cNvCxnSpPr/>
                      <p:nvPr/>
                    </p:nvCxnSpPr>
                    <p:spPr bwMode="auto">
                      <a:xfrm flipH="1">
                        <a:off x="4343400" y="2569715"/>
                        <a:ext cx="247746" cy="353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4610100" y="2427943"/>
                    <a:ext cx="685800" cy="1401098"/>
                    <a:chOff x="1066800" y="2383456"/>
                    <a:chExt cx="685800" cy="1401098"/>
                  </a:xfrm>
                </p:grpSpPr>
                <p:sp>
                  <p:nvSpPr>
                    <p:cNvPr id="44" name="Rounded Rectangle 43"/>
                    <p:cNvSpPr/>
                    <p:nvPr/>
                  </p:nvSpPr>
                  <p:spPr bwMode="auto">
                    <a:xfrm>
                      <a:off x="1066800" y="2383456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Claim 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 bwMode="auto">
                    <a:xfrm>
                      <a:off x="1066800" y="2755974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Claim 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6" name="Rounded Rectangle 45"/>
                    <p:cNvSpPr/>
                    <p:nvPr/>
                  </p:nvSpPr>
                  <p:spPr bwMode="auto">
                    <a:xfrm>
                      <a:off x="1066800" y="3501010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Claim 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47" name="Rounded Rectangle 46"/>
                    <p:cNvSpPr/>
                    <p:nvPr/>
                  </p:nvSpPr>
                  <p:spPr bwMode="auto">
                    <a:xfrm>
                      <a:off x="1066800" y="3128492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133" name="Group 132"/>
              <p:cNvGrpSpPr/>
              <p:nvPr/>
            </p:nvGrpSpPr>
            <p:grpSpPr>
              <a:xfrm>
                <a:off x="685800" y="3992902"/>
                <a:ext cx="4419600" cy="1598496"/>
                <a:chOff x="889715" y="3992902"/>
                <a:chExt cx="4419600" cy="1598496"/>
              </a:xfrm>
            </p:grpSpPr>
            <p:sp>
              <p:nvSpPr>
                <p:cNvPr id="132" name="Rounded Rectangle 131"/>
                <p:cNvSpPr/>
                <p:nvPr/>
              </p:nvSpPr>
              <p:spPr bwMode="auto">
                <a:xfrm>
                  <a:off x="889715" y="3992902"/>
                  <a:ext cx="4419600" cy="1598496"/>
                </a:xfrm>
                <a:prstGeom prst="roundRect">
                  <a:avLst/>
                </a:prstGeom>
                <a:ln w="3175"/>
                <a:extLst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692150" marR="0" indent="-347663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tabLst/>
                  </a:pPr>
                  <a:endParaRPr kumimoji="0" lang="en-US" sz="2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990600" y="4078164"/>
                  <a:ext cx="4229100" cy="1445585"/>
                  <a:chOff x="1066800" y="2383456"/>
                  <a:chExt cx="4229100" cy="1445585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1066800" y="2383456"/>
                    <a:ext cx="685800" cy="1401098"/>
                    <a:chOff x="1066800" y="2383456"/>
                    <a:chExt cx="685800" cy="1401098"/>
                  </a:xfrm>
                </p:grpSpPr>
                <p:sp>
                  <p:nvSpPr>
                    <p:cNvPr id="126" name="Rounded Rectangle 125"/>
                    <p:cNvSpPr/>
                    <p:nvPr/>
                  </p:nvSpPr>
                  <p:spPr bwMode="auto">
                    <a:xfrm>
                      <a:off x="1066800" y="2383456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Arial" charset="0"/>
                        </a:rPr>
                        <a:t>Customer</a:t>
                      </a: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</a:t>
                      </a: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7" name="Rounded Rectangle 126"/>
                    <p:cNvSpPr/>
                    <p:nvPr/>
                  </p:nvSpPr>
                  <p:spPr bwMode="auto">
                    <a:xfrm>
                      <a:off x="1066800" y="2755974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charset="0"/>
                        </a:rPr>
                        <a:t>Customer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Arial" charset="0"/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128" name="Rounded Rectangle 127"/>
                    <p:cNvSpPr/>
                    <p:nvPr/>
                  </p:nvSpPr>
                  <p:spPr bwMode="auto">
                    <a:xfrm>
                      <a:off x="1066800" y="3501010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charset="0"/>
                        </a:rPr>
                        <a:t>Customer n</a:t>
                      </a:r>
                    </a:p>
                  </p:txBody>
                </p:sp>
                <p:sp>
                  <p:nvSpPr>
                    <p:cNvPr id="129" name="Rounded Rectangle 128"/>
                    <p:cNvSpPr/>
                    <p:nvPr/>
                  </p:nvSpPr>
                  <p:spPr bwMode="auto">
                    <a:xfrm>
                      <a:off x="1066800" y="3128492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88" name="Rounded Rectangle 87"/>
                  <p:cNvSpPr/>
                  <p:nvPr/>
                </p:nvSpPr>
                <p:spPr bwMode="auto">
                  <a:xfrm>
                    <a:off x="2286000" y="2844948"/>
                    <a:ext cx="685800" cy="283544"/>
                  </a:xfrm>
                  <a:prstGeom prst="roundRect">
                    <a:avLst/>
                  </a:prstGeom>
                  <a:solidFill>
                    <a:srgbClr val="C4E7F4"/>
                  </a:solidFill>
                  <a:ln>
                    <a:solidFill>
                      <a:srgbClr val="BCE4F2"/>
                    </a:solidFill>
                  </a:ln>
                  <a:extLst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70000"/>
                      <a:buNone/>
                      <a:tabLst/>
                    </a:pPr>
                    <a:r>
                      <a:rPr kumimoji="0" lang="en-US" sz="10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Softmax</a:t>
                    </a:r>
                    <a:endParaRPr kumimoji="0" 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752600" y="2525228"/>
                    <a:ext cx="533400" cy="1097959"/>
                    <a:chOff x="1752600" y="2525228"/>
                    <a:chExt cx="533400" cy="1097959"/>
                  </a:xfrm>
                </p:grpSpPr>
                <p:cxnSp>
                  <p:nvCxnSpPr>
                    <p:cNvPr id="122" name="Straight Arrow Connector 121"/>
                    <p:cNvCxnSpPr>
                      <a:stCxn id="126" idx="3"/>
                      <a:endCxn id="88" idx="1"/>
                    </p:cNvCxnSpPr>
                    <p:nvPr/>
                  </p:nvCxnSpPr>
                  <p:spPr bwMode="auto">
                    <a:xfrm>
                      <a:off x="1752600" y="2525228"/>
                      <a:ext cx="533400" cy="461492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3" name="Straight Arrow Connector 122"/>
                    <p:cNvCxnSpPr>
                      <a:stCxn id="127" idx="3"/>
                      <a:endCxn id="88" idx="1"/>
                    </p:cNvCxnSpPr>
                    <p:nvPr/>
                  </p:nvCxnSpPr>
                  <p:spPr bwMode="auto">
                    <a:xfrm>
                      <a:off x="1752600" y="2897746"/>
                      <a:ext cx="533400" cy="88974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4" name="Straight Arrow Connector 123"/>
                    <p:cNvCxnSpPr>
                      <a:stCxn id="129" idx="3"/>
                      <a:endCxn id="88" idx="1"/>
                    </p:cNvCxnSpPr>
                    <p:nvPr/>
                  </p:nvCxnSpPr>
                  <p:spPr bwMode="auto">
                    <a:xfrm flipV="1">
                      <a:off x="1752600" y="2986720"/>
                      <a:ext cx="533400" cy="283544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25" name="Straight Arrow Connector 124"/>
                    <p:cNvCxnSpPr>
                      <a:endCxn id="88" idx="1"/>
                    </p:cNvCxnSpPr>
                    <p:nvPr/>
                  </p:nvCxnSpPr>
                  <p:spPr bwMode="auto">
                    <a:xfrm flipV="1">
                      <a:off x="1756893" y="2986720"/>
                      <a:ext cx="529107" cy="636467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3276600" y="2427943"/>
                    <a:ext cx="685800" cy="1401098"/>
                    <a:chOff x="1066800" y="2383456"/>
                    <a:chExt cx="685800" cy="1401098"/>
                  </a:xfrm>
                </p:grpSpPr>
                <p:sp>
                  <p:nvSpPr>
                    <p:cNvPr id="118" name="Rounded Rectangle 117"/>
                    <p:cNvSpPr/>
                    <p:nvPr/>
                  </p:nvSpPr>
                  <p:spPr bwMode="auto">
                    <a:xfrm>
                      <a:off x="1066800" y="2383456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19" name="Rounded Rectangle 118"/>
                    <p:cNvSpPr/>
                    <p:nvPr/>
                  </p:nvSpPr>
                  <p:spPr bwMode="auto">
                    <a:xfrm>
                      <a:off x="1066800" y="2755974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0" name="Rounded Rectangle 119"/>
                    <p:cNvSpPr/>
                    <p:nvPr/>
                  </p:nvSpPr>
                  <p:spPr bwMode="auto">
                    <a:xfrm>
                      <a:off x="1066800" y="3501010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21" name="Rounded Rectangle 120"/>
                    <p:cNvSpPr/>
                    <p:nvPr/>
                  </p:nvSpPr>
                  <p:spPr bwMode="auto">
                    <a:xfrm>
                      <a:off x="1066800" y="3128492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971800" y="2569715"/>
                    <a:ext cx="304800" cy="1117554"/>
                    <a:chOff x="2971800" y="2569715"/>
                    <a:chExt cx="304800" cy="1117554"/>
                  </a:xfrm>
                </p:grpSpPr>
                <p:cxnSp>
                  <p:nvCxnSpPr>
                    <p:cNvPr id="114" name="Straight Arrow Connector 113"/>
                    <p:cNvCxnSpPr>
                      <a:stCxn id="88" idx="3"/>
                      <a:endCxn id="118" idx="1"/>
                    </p:cNvCxnSpPr>
                    <p:nvPr/>
                  </p:nvCxnSpPr>
                  <p:spPr bwMode="auto">
                    <a:xfrm flipV="1">
                      <a:off x="2971800" y="2569715"/>
                      <a:ext cx="304800" cy="417005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15" name="Straight Arrow Connector 114"/>
                    <p:cNvCxnSpPr>
                      <a:stCxn id="88" idx="3"/>
                      <a:endCxn id="119" idx="1"/>
                    </p:cNvCxnSpPr>
                    <p:nvPr/>
                  </p:nvCxnSpPr>
                  <p:spPr bwMode="auto">
                    <a:xfrm flipV="1">
                      <a:off x="2971800" y="2942233"/>
                      <a:ext cx="304800" cy="44487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16" name="Straight Arrow Connector 115"/>
                    <p:cNvCxnSpPr>
                      <a:stCxn id="88" idx="3"/>
                      <a:endCxn id="121" idx="1"/>
                    </p:cNvCxnSpPr>
                    <p:nvPr/>
                  </p:nvCxnSpPr>
                  <p:spPr bwMode="auto">
                    <a:xfrm>
                      <a:off x="2971800" y="2986720"/>
                      <a:ext cx="304800" cy="328031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17" name="Straight Arrow Connector 116"/>
                    <p:cNvCxnSpPr>
                      <a:stCxn id="88" idx="3"/>
                      <a:endCxn id="120" idx="1"/>
                    </p:cNvCxnSpPr>
                    <p:nvPr/>
                  </p:nvCxnSpPr>
                  <p:spPr bwMode="auto">
                    <a:xfrm>
                      <a:off x="2971800" y="2986720"/>
                      <a:ext cx="304800" cy="700549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3995134" y="2439263"/>
                    <a:ext cx="653066" cy="1389072"/>
                    <a:chOff x="3962400" y="2439263"/>
                    <a:chExt cx="653066" cy="1389072"/>
                  </a:xfrm>
                </p:grpSpPr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3962400" y="2439263"/>
                      <a:ext cx="628746" cy="261610"/>
                      <a:chOff x="3962400" y="2439263"/>
                      <a:chExt cx="628746" cy="261610"/>
                    </a:xfrm>
                  </p:grpSpPr>
                  <p:cxnSp>
                    <p:nvCxnSpPr>
                      <p:cNvPr id="111" name="Straight Arrow Connector 110"/>
                      <p:cNvCxnSpPr>
                        <a:stCxn id="118" idx="3"/>
                      </p:cNvCxnSpPr>
                      <p:nvPr/>
                    </p:nvCxnSpPr>
                    <p:spPr bwMode="auto">
                      <a:xfrm>
                        <a:off x="3962400" y="2569715"/>
                        <a:ext cx="22860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12" name="TextBox 111"/>
                      <p:cNvSpPr txBox="1"/>
                      <p:nvPr/>
                    </p:nvSpPr>
                    <p:spPr>
                      <a:xfrm>
                        <a:off x="4122724" y="2439263"/>
                        <a:ext cx="30809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sz="1100" dirty="0">
                            <a:ea typeface="Cambria Math" panose="02040503050406030204" pitchFamily="18" charset="0"/>
                          </a:rPr>
                          <a:t>⨂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113" name="Straight Arrow Connector 112"/>
                      <p:cNvCxnSpPr/>
                      <p:nvPr/>
                    </p:nvCxnSpPr>
                    <p:spPr bwMode="auto">
                      <a:xfrm flipH="1">
                        <a:off x="4343400" y="2569715"/>
                        <a:ext cx="247746" cy="353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99" name="Group 98"/>
                    <p:cNvGrpSpPr/>
                    <p:nvPr/>
                  </p:nvGrpSpPr>
                  <p:grpSpPr>
                    <a:xfrm>
                      <a:off x="3981354" y="2811428"/>
                      <a:ext cx="628746" cy="261610"/>
                      <a:chOff x="3962400" y="2439263"/>
                      <a:chExt cx="628746" cy="261610"/>
                    </a:xfrm>
                  </p:grpSpPr>
                  <p:cxnSp>
                    <p:nvCxnSpPr>
                      <p:cNvPr id="108" name="Straight Arrow Connector 107"/>
                      <p:cNvCxnSpPr/>
                      <p:nvPr/>
                    </p:nvCxnSpPr>
                    <p:spPr bwMode="auto">
                      <a:xfrm>
                        <a:off x="3962400" y="2569715"/>
                        <a:ext cx="22860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4122724" y="2439263"/>
                        <a:ext cx="30809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sz="1100" dirty="0">
                            <a:ea typeface="Cambria Math" panose="02040503050406030204" pitchFamily="18" charset="0"/>
                          </a:rPr>
                          <a:t>⨂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110" name="Straight Arrow Connector 109"/>
                      <p:cNvCxnSpPr/>
                      <p:nvPr/>
                    </p:nvCxnSpPr>
                    <p:spPr bwMode="auto">
                      <a:xfrm flipH="1">
                        <a:off x="4343400" y="2569715"/>
                        <a:ext cx="247746" cy="353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3981354" y="3183240"/>
                      <a:ext cx="628746" cy="261610"/>
                      <a:chOff x="3962400" y="2439263"/>
                      <a:chExt cx="628746" cy="261610"/>
                    </a:xfrm>
                  </p:grpSpPr>
                  <p:cxnSp>
                    <p:nvCxnSpPr>
                      <p:cNvPr id="105" name="Straight Arrow Connector 104"/>
                      <p:cNvCxnSpPr/>
                      <p:nvPr/>
                    </p:nvCxnSpPr>
                    <p:spPr bwMode="auto">
                      <a:xfrm>
                        <a:off x="3962400" y="2569715"/>
                        <a:ext cx="22860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4122724" y="2439263"/>
                        <a:ext cx="30809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sz="1100" dirty="0">
                            <a:ea typeface="Cambria Math" panose="02040503050406030204" pitchFamily="18" charset="0"/>
                          </a:rPr>
                          <a:t>⨂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107" name="Straight Arrow Connector 106"/>
                      <p:cNvCxnSpPr/>
                      <p:nvPr/>
                    </p:nvCxnSpPr>
                    <p:spPr bwMode="auto">
                      <a:xfrm flipH="1">
                        <a:off x="4343400" y="2569715"/>
                        <a:ext cx="247746" cy="353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3986720" y="3566725"/>
                      <a:ext cx="628746" cy="261610"/>
                      <a:chOff x="3962400" y="2439263"/>
                      <a:chExt cx="628746" cy="261610"/>
                    </a:xfrm>
                  </p:grpSpPr>
                  <p:cxnSp>
                    <p:nvCxnSpPr>
                      <p:cNvPr id="102" name="Straight Arrow Connector 101"/>
                      <p:cNvCxnSpPr/>
                      <p:nvPr/>
                    </p:nvCxnSpPr>
                    <p:spPr bwMode="auto">
                      <a:xfrm>
                        <a:off x="3962400" y="2569715"/>
                        <a:ext cx="228600" cy="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4122724" y="2439263"/>
                        <a:ext cx="30809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:r>
                          <a:rPr lang="en-US" sz="1100" dirty="0">
                            <a:ea typeface="Cambria Math" panose="02040503050406030204" pitchFamily="18" charset="0"/>
                          </a:rPr>
                          <a:t>⨂</a:t>
                        </a:r>
                        <a:endParaRPr lang="en-US" sz="1100" dirty="0"/>
                      </a:p>
                    </p:txBody>
                  </p:sp>
                  <p:cxnSp>
                    <p:nvCxnSpPr>
                      <p:cNvPr id="104" name="Straight Arrow Connector 103"/>
                      <p:cNvCxnSpPr/>
                      <p:nvPr/>
                    </p:nvCxnSpPr>
                    <p:spPr bwMode="auto">
                      <a:xfrm flipH="1">
                        <a:off x="4343400" y="2569715"/>
                        <a:ext cx="247746" cy="353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4610100" y="2427943"/>
                    <a:ext cx="685800" cy="1401098"/>
                    <a:chOff x="1066800" y="2383456"/>
                    <a:chExt cx="685800" cy="1401098"/>
                  </a:xfrm>
                </p:grpSpPr>
                <p:sp>
                  <p:nvSpPr>
                    <p:cNvPr id="94" name="Rounded Rectangle 93"/>
                    <p:cNvSpPr/>
                    <p:nvPr/>
                  </p:nvSpPr>
                  <p:spPr bwMode="auto">
                    <a:xfrm>
                      <a:off x="1066800" y="2383456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charset="0"/>
                        </a:rPr>
                        <a:t>Customer 1</a:t>
                      </a:r>
                    </a:p>
                  </p:txBody>
                </p:sp>
                <p:sp>
                  <p:nvSpPr>
                    <p:cNvPr id="95" name="Rounded Rectangle 94"/>
                    <p:cNvSpPr/>
                    <p:nvPr/>
                  </p:nvSpPr>
                  <p:spPr bwMode="auto">
                    <a:xfrm>
                      <a:off x="1066800" y="2755974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 2</a:t>
                      </a: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6" name="Rounded Rectangle 95"/>
                    <p:cNvSpPr/>
                    <p:nvPr/>
                  </p:nvSpPr>
                  <p:spPr bwMode="auto">
                    <a:xfrm>
                      <a:off x="1066800" y="3501010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 n</a:t>
                      </a: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97" name="Rounded Rectangle 96"/>
                    <p:cNvSpPr/>
                    <p:nvPr/>
                  </p:nvSpPr>
                  <p:spPr bwMode="auto">
                    <a:xfrm>
                      <a:off x="1066800" y="3128492"/>
                      <a:ext cx="685800" cy="2835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ln>
                    <a:extLst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</p:grpSp>
        </p:grpSp>
        <p:cxnSp>
          <p:nvCxnSpPr>
            <p:cNvPr id="143" name="Straight Arrow Connector 142"/>
            <p:cNvCxnSpPr>
              <a:stCxn id="130" idx="3"/>
              <a:endCxn id="137" idx="1"/>
            </p:cNvCxnSpPr>
            <p:nvPr/>
          </p:nvCxnSpPr>
          <p:spPr bwMode="auto">
            <a:xfrm>
              <a:off x="5105400" y="3103271"/>
              <a:ext cx="392500" cy="10455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Arrow Connector 144"/>
            <p:cNvCxnSpPr>
              <a:stCxn id="132" idx="3"/>
              <a:endCxn id="139" idx="1"/>
            </p:cNvCxnSpPr>
            <p:nvPr/>
          </p:nvCxnSpPr>
          <p:spPr bwMode="auto">
            <a:xfrm>
              <a:off x="5105400" y="4792150"/>
              <a:ext cx="392500" cy="707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19982"/>
          <a:stretch/>
        </p:blipFill>
        <p:spPr bwMode="auto">
          <a:xfrm>
            <a:off x="6477000" y="3502580"/>
            <a:ext cx="2261726" cy="127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" name="Straight Arrow Connector 204"/>
          <p:cNvCxnSpPr>
            <a:endCxn id="2050" idx="1"/>
          </p:cNvCxnSpPr>
          <p:nvPr/>
        </p:nvCxnSpPr>
        <p:spPr bwMode="auto">
          <a:xfrm flipV="1">
            <a:off x="6356950" y="4140647"/>
            <a:ext cx="120050" cy="51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570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275</TotalTime>
  <Words>74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Wingdings</vt:lpstr>
      <vt:lpstr>Sales training presentation</vt:lpstr>
      <vt:lpstr>Zhongan Hackathon AI Model</vt:lpstr>
      <vt:lpstr>Modules Structure</vt:lpstr>
      <vt:lpstr>Learning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 Spatiotemporal Air Pollution</dc:title>
  <dc:creator>Alex</dc:creator>
  <cp:lastModifiedBy>Alex</cp:lastModifiedBy>
  <cp:revision>171</cp:revision>
  <dcterms:created xsi:type="dcterms:W3CDTF">2018-06-04T05:24:55Z</dcterms:created>
  <dcterms:modified xsi:type="dcterms:W3CDTF">2018-08-14T06:08:06Z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