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0" r:id="rId6"/>
    <p:sldId id="301" r:id="rId7"/>
    <p:sldId id="304" r:id="rId8"/>
    <p:sldId id="305" r:id="rId9"/>
    <p:sldId id="306" r:id="rId10"/>
    <p:sldId id="307" r:id="rId11"/>
    <p:sldId id="303" r:id="rId12"/>
    <p:sldId id="308" r:id="rId13"/>
    <p:sldId id="30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59" d="100"/>
          <a:sy n="159" d="100"/>
        </p:scale>
        <p:origin x="3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7/4/2022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7/4/2022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7/4/2022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Goldbach’s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Conjecture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12607" y="4595032"/>
            <a:ext cx="3639198" cy="919732"/>
          </a:xfrm>
        </p:spPr>
        <p:txBody>
          <a:bodyPr anchor="t"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Author: Tuan Bui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Stony brook university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 AMS 325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0" name="Rectangle 3099">
            <a:extLst>
              <a:ext uri="{FF2B5EF4-FFF2-40B4-BE49-F238E27FC236}">
                <a16:creationId xmlns:a16="http://schemas.microsoft.com/office/drawing/2014/main" id="{E9BA134F-37B6-498A-B46D-040B86E5D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2" name="Rectangle 3101">
            <a:extLst>
              <a:ext uri="{FF2B5EF4-FFF2-40B4-BE49-F238E27FC236}">
                <a16:creationId xmlns:a16="http://schemas.microsoft.com/office/drawing/2014/main" id="{2BFE3F30-11E0-4842-8523-7222538C8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C0239E-189C-27F0-4238-6AA0B21C4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Goldbach’s Strong Conjecture</a:t>
            </a:r>
          </a:p>
        </p:txBody>
      </p:sp>
      <p:cxnSp>
        <p:nvCxnSpPr>
          <p:cNvPr id="3104" name="Straight Connector 3103">
            <a:extLst>
              <a:ext uri="{FF2B5EF4-FFF2-40B4-BE49-F238E27FC236}">
                <a16:creationId xmlns:a16="http://schemas.microsoft.com/office/drawing/2014/main" id="{67E7D319-545A-41CD-95DF-4DE4FA8A4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8268" y="2344202"/>
            <a:ext cx="54864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18757D-7F62-B40D-4FE1-571A441F14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80109" y="2700171"/>
                <a:ext cx="6195108" cy="3383902"/>
              </a:xfrm>
            </p:spPr>
            <p:txBody>
              <a:bodyPr>
                <a:noAutofit/>
              </a:bodyPr>
              <a:lstStyle/>
              <a:p>
                <a:r>
                  <a:rPr lang="en-US" sz="25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“E</a:t>
                </a:r>
                <a:r>
                  <a:rPr lang="en-US" sz="2500" dirty="0">
                    <a:solidFill>
                      <a:schemeClr val="bg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very natural even number greater than two is the sum of two prime numbers.”</a:t>
                </a:r>
              </a:p>
              <a:p>
                <a:r>
                  <a:rPr lang="en-US" sz="2500" dirty="0">
                    <a:solidFill>
                      <a:schemeClr val="bg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T. Oliveira e Silva ran a distributed computer search that has verified the conjecture up to </a:t>
                </a:r>
                <a14:m>
                  <m:oMath xmlns:m="http://schemas.openxmlformats.org/officeDocument/2006/math">
                    <m:r>
                      <a:rPr lang="en-US" sz="250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4×</m:t>
                    </m:r>
                    <m:sSup>
                      <m:sSupPr>
                        <m:ctrlPr>
                          <a:rPr lang="en-US" sz="25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5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18</m:t>
                        </m:r>
                      </m:sup>
                    </m:sSup>
                  </m:oMath>
                </a14:m>
                <a:r>
                  <a:rPr lang="en-US" sz="25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double-checked up to</a:t>
                </a:r>
                <a:r>
                  <a:rPr lang="en-US" sz="25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5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4×</m:t>
                    </m:r>
                    <m:sSup>
                      <m:sSupPr>
                        <m:ctrlPr>
                          <a:rPr lang="en-US" sz="2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2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sz="25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in 2013.</a:t>
                </a:r>
                <a:endParaRPr lang="en-US" sz="2500" dirty="0">
                  <a:solidFill>
                    <a:schemeClr val="bg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sz="25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18757D-7F62-B40D-4FE1-571A441F14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0109" y="2700171"/>
                <a:ext cx="6195108" cy="3383902"/>
              </a:xfrm>
              <a:blipFill>
                <a:blip r:embed="rId2"/>
                <a:stretch>
                  <a:fillRect l="-1573" t="-1261" r="-2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76116B9-C45C-7A49-30D5-DA8BBE58AED5}"/>
              </a:ext>
            </a:extLst>
          </p:cNvPr>
          <p:cNvSpPr txBox="1"/>
          <p:nvPr/>
        </p:nvSpPr>
        <p:spPr>
          <a:xfrm>
            <a:off x="7547894" y="5735124"/>
            <a:ext cx="46497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Letter from Goldbach to Euler </a:t>
            </a:r>
          </a:p>
          <a:p>
            <a:pPr algn="ctr"/>
            <a:r>
              <a:rPr lang="en-US" sz="15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dated on 7 June 1742 (Latin-German)</a:t>
            </a:r>
            <a:endParaRPr lang="en-US" sz="15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20" name="Picture 4">
            <a:extLst>
              <a:ext uri="{FF2B5EF4-FFF2-40B4-BE49-F238E27FC236}">
                <a16:creationId xmlns:a16="http://schemas.microsoft.com/office/drawing/2014/main" id="{777709E2-0A33-6A16-6A80-E1ADB7721C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053"/>
          <a:stretch/>
        </p:blipFill>
        <p:spPr bwMode="auto">
          <a:xfrm>
            <a:off x="7547894" y="1122875"/>
            <a:ext cx="4638421" cy="461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348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500" dirty="0">
                <a:solidFill>
                  <a:srgbClr val="FFFFFF"/>
                </a:solidFill>
              </a:rPr>
              <a:t>Prime Numbers</a:t>
            </a:r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10DD44-F4AC-A2E6-4C8C-D20848CDB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546224"/>
            <a:ext cx="3448259" cy="3342747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3000" b="0" i="0" dirty="0">
                <a:solidFill>
                  <a:srgbClr val="FFFFFF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whole number greater than 1 whose only factors are 1 and itself.</a:t>
            </a:r>
          </a:p>
          <a:p>
            <a:endParaRPr lang="en-US" sz="3000" dirty="0">
              <a:solidFill>
                <a:srgbClr val="FFFFFF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026" name="Picture 2" descr="Prime Numbers (1 to 100)- Definition, Examples | Turito">
            <a:extLst>
              <a:ext uri="{FF2B5EF4-FFF2-40B4-BE49-F238E27FC236}">
                <a16:creationId xmlns:a16="http://schemas.microsoft.com/office/drawing/2014/main" id="{761E21DC-31DA-CA70-6E9C-EAF8FCB24B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6" r="7921"/>
          <a:stretch/>
        </p:blipFill>
        <p:spPr bwMode="auto">
          <a:xfrm>
            <a:off x="4654296" y="10"/>
            <a:ext cx="7537703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5143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7">
            <a:extLst>
              <a:ext uri="{FF2B5EF4-FFF2-40B4-BE49-F238E27FC236}">
                <a16:creationId xmlns:a16="http://schemas.microsoft.com/office/drawing/2014/main" id="{E9BA134F-37B6-498A-B46D-040B86E5D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2BFE3F30-11E0-4842-8523-7222538C8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660984-3ECB-8B34-D481-16E7100D1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Sieve of Eratosthenes</a:t>
            </a:r>
          </a:p>
        </p:txBody>
      </p:sp>
      <p:cxnSp>
        <p:nvCxnSpPr>
          <p:cNvPr id="36" name="Straight Connector 31">
            <a:extLst>
              <a:ext uri="{FF2B5EF4-FFF2-40B4-BE49-F238E27FC236}">
                <a16:creationId xmlns:a16="http://schemas.microsoft.com/office/drawing/2014/main" id="{67E7D319-545A-41CD-95DF-4DE4FA8A4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8268" y="2344202"/>
            <a:ext cx="54864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F1176-5272-569C-4C4C-13D12CAC8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505069"/>
            <a:ext cx="5977938" cy="3383902"/>
          </a:xfrm>
        </p:spPr>
        <p:txBody>
          <a:bodyPr>
            <a:noAutofit/>
          </a:bodyPr>
          <a:lstStyle/>
          <a:p>
            <a:r>
              <a:rPr lang="en-US" sz="2500" dirty="0">
                <a:solidFill>
                  <a:srgbClr val="FFFFFF"/>
                </a:solidFill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500" dirty="0">
                <a:solidFill>
                  <a:srgbClr val="FFFFFF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ancient algorithm for finding all prime numbers up to any given limit.</a:t>
            </a:r>
          </a:p>
          <a:p>
            <a:r>
              <a:rPr lang="en-US" sz="2500" dirty="0">
                <a:solidFill>
                  <a:srgbClr val="FFFFFF"/>
                </a:solidFill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500" dirty="0">
                <a:solidFill>
                  <a:srgbClr val="FFFFFF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teratively mark all multiples of each prime number, starting with the first prime number, 2.</a:t>
            </a:r>
          </a:p>
          <a:p>
            <a:r>
              <a:rPr lang="en-US" sz="2500" dirty="0">
                <a:solidFill>
                  <a:srgbClr val="FFFFFF"/>
                </a:solidFill>
                <a:latin typeface="Cambria Math" panose="02040503050406030204" pitchFamily="18" charset="0"/>
                <a:cs typeface="Times New Roman" panose="02020603050405020304" pitchFamily="18" charset="0"/>
              </a:rPr>
              <a:t>T</a:t>
            </a:r>
            <a:r>
              <a:rPr lang="en-US" sz="2500" dirty="0">
                <a:solidFill>
                  <a:srgbClr val="FFFFFF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 remaining unmarked numbers are primes.</a:t>
            </a:r>
            <a:endParaRPr lang="en-US" sz="2500" dirty="0">
              <a:solidFill>
                <a:srgbClr val="FFFFFF"/>
              </a:solidFill>
            </a:endParaRPr>
          </a:p>
        </p:txBody>
      </p:sp>
      <p:pic>
        <p:nvPicPr>
          <p:cNvPr id="23" name="Picture 6" descr="undefined">
            <a:extLst>
              <a:ext uri="{FF2B5EF4-FFF2-40B4-BE49-F238E27FC236}">
                <a16:creationId xmlns:a16="http://schemas.microsoft.com/office/drawing/2014/main" id="{12F3DDA9-85ED-04D1-ED33-C2DA22E58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77251" y="1768561"/>
            <a:ext cx="4004853" cy="3320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C7966A-3504-69DB-6617-D2B7B7C928B0}"/>
              </a:ext>
            </a:extLst>
          </p:cNvPr>
          <p:cNvSpPr txBox="1"/>
          <p:nvPr/>
        </p:nvSpPr>
        <p:spPr>
          <a:xfrm>
            <a:off x="7877251" y="5089439"/>
            <a:ext cx="40048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Sieve of Eratosthenes animation</a:t>
            </a:r>
          </a:p>
        </p:txBody>
      </p:sp>
    </p:spTree>
    <p:extLst>
      <p:ext uri="{BB962C8B-B14F-4D97-AF65-F5344CB8AC3E}">
        <p14:creationId xmlns:p14="http://schemas.microsoft.com/office/powerpoint/2010/main" val="2496338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12F8CC-78CC-D938-FDB2-9761DF65B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640080"/>
            <a:ext cx="3659246" cy="28503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>
                <a:solidFill>
                  <a:srgbClr val="FFFFFF"/>
                </a:solidFill>
              </a:rPr>
              <a:t>Sieve of Eratosthenes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A0B978E3-A0D8-9548-BA37-64FD9D0A1878}"/>
              </a:ext>
            </a:extLst>
          </p:cNvPr>
          <p:cNvSpPr/>
          <p:nvPr/>
        </p:nvSpPr>
        <p:spPr>
          <a:xfrm>
            <a:off x="4635095" y="0"/>
            <a:ext cx="7556905" cy="64007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9F6ED68-B3B4-8927-E97A-F74F57E61A5A}"/>
                  </a:ext>
                </a:extLst>
              </p:cNvPr>
              <p:cNvSpPr txBox="1"/>
              <p:nvPr/>
            </p:nvSpPr>
            <p:spPr>
              <a:xfrm>
                <a:off x="484814" y="3911961"/>
                <a:ext cx="3659246" cy="4812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sz="25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nly need to check to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5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5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25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9F6ED68-B3B4-8927-E97A-F74F57E61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14" y="3911961"/>
                <a:ext cx="3659246" cy="481286"/>
              </a:xfrm>
              <a:prstGeom prst="rect">
                <a:avLst/>
              </a:prstGeom>
              <a:blipFill>
                <a:blip r:embed="rId2"/>
                <a:stretch>
                  <a:fillRect l="-2833" t="-10127" r="-1333" b="-29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2CA8C6-BDEC-4391-0D5A-10E5080892BD}"/>
                  </a:ext>
                </a:extLst>
              </p:cNvPr>
              <p:cNvSpPr txBox="1"/>
              <p:nvPr/>
            </p:nvSpPr>
            <p:spPr>
              <a:xfrm>
                <a:off x="5477670" y="834365"/>
                <a:ext cx="5871753" cy="5097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u="sng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Proof:</a:t>
                </a:r>
              </a:p>
              <a:p>
                <a:endParaRPr lang="en-US" sz="25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5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Suppose a positive integer </a:t>
                </a:r>
                <a14:m>
                  <m:oMath xmlns:m="http://schemas.openxmlformats.org/officeDocument/2006/math">
                    <m:r>
                      <a:rPr lang="en-US" sz="2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5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is not prime, then </a:t>
                </a:r>
                <a14:m>
                  <m:oMath xmlns:m="http://schemas.openxmlformats.org/officeDocument/2006/math">
                    <m:r>
                      <a:rPr lang="en-US" sz="25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5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is composite.</a:t>
                </a:r>
              </a:p>
              <a:p>
                <a:endParaRPr lang="en-US" sz="25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5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Call: </a:t>
                </a:r>
                <a14:m>
                  <m:oMath xmlns:m="http://schemas.openxmlformats.org/officeDocument/2006/math">
                    <m:r>
                      <a:rPr lang="en-US" sz="2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𝑎𝑏</m:t>
                    </m:r>
                  </m:oMath>
                </a14:m>
                <a:r>
                  <a:rPr lang="en-US" sz="25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for some integers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US" sz="25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1&lt;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US" sz="25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sz="25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5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Assume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rad>
                      <m:radPr>
                        <m:degHide m:val="on"/>
                        <m:ctrlPr>
                          <a:rPr lang="en-US" sz="2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rad>
                    <m:r>
                      <a:rPr lang="en-US" sz="25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en-US" sz="25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𝑎𝑏</m:t>
                    </m:r>
                    <m:r>
                      <a:rPr lang="en-US" sz="25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sSup>
                      <m:sSupPr>
                        <m:ctrlPr>
                          <a:rPr lang="en-US" sz="25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5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5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5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sz="25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5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a contradiction.</a:t>
                </a:r>
              </a:p>
              <a:p>
                <a:endParaRPr lang="en-US" sz="25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5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Hence</a:t>
                </a:r>
                <a:r>
                  <a:rPr lang="en-US" sz="25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the statement holds by contradiction. ∎</a:t>
                </a:r>
                <a:endParaRPr lang="en-US" sz="25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2CA8C6-BDEC-4391-0D5A-10E508089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670" y="834365"/>
                <a:ext cx="5871753" cy="5097934"/>
              </a:xfrm>
              <a:prstGeom prst="rect">
                <a:avLst/>
              </a:prstGeom>
              <a:blipFill>
                <a:blip r:embed="rId3"/>
                <a:stretch>
                  <a:fillRect l="-1765" t="-957" r="-1038" b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9339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F2639D-A699-9BC6-B765-C977AC6545AE}"/>
              </a:ext>
            </a:extLst>
          </p:cNvPr>
          <p:cNvSpPr txBox="1"/>
          <p:nvPr/>
        </p:nvSpPr>
        <p:spPr>
          <a:xfrm>
            <a:off x="-1" y="0"/>
            <a:ext cx="6095999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</a:t>
            </a:r>
            <a:endParaRPr lang="en-US" sz="10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sieve method function</a:t>
            </a:r>
            <a:endParaRPr lang="en-US" sz="10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sieve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time when the program start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Create a (n+1)-element True array (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tempurary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prime list)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prime_list_temp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Create a empty prime list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prime_list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[]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0 and 1 are not prime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prime_list_temp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prime_list_temp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Find an estimate square root of n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est_sq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est_sq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est_sq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</a:p>
          <a:p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Assign True for primes and False for composites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prime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est_sq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prime_list_temp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prime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Assign False (not prime) for multiple of prime number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prime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prime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prime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prime_list_temp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Add True index in 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prime_list_temp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prime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prime_list_temp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prime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prime_list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prime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#time when the prime end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"Elapsed time for sieve method: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time that the program take to run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8CF162-333A-BE21-5E6A-1383B1CD6485}"/>
              </a:ext>
            </a:extLst>
          </p:cNvPr>
          <p:cNvSpPr txBox="1"/>
          <p:nvPr/>
        </p:nvSpPr>
        <p:spPr>
          <a:xfrm>
            <a:off x="6096000" y="0"/>
            <a:ext cx="6096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sympy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isprime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sz="10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compute a prime list using 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sympy.isprime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 function</a:t>
            </a:r>
            <a:endParaRPr lang="en-US" sz="10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sympy_isprime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start time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Empty list to save output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prime_list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Check every number from 2 to n is prime 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isprime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save prime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prime_list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end time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"Elapsed time for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sympy.isprime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() function: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return elapsed time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E148FE-DC6A-7B67-6B91-538DA4C01E8C}"/>
              </a:ext>
            </a:extLst>
          </p:cNvPr>
          <p:cNvCxnSpPr>
            <a:cxnSpLocks/>
          </p:cNvCxnSpPr>
          <p:nvPr/>
        </p:nvCxnSpPr>
        <p:spPr>
          <a:xfrm>
            <a:off x="6096000" y="0"/>
            <a:ext cx="0" cy="63942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182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632FCA2E-8E2C-64C2-87F5-6FC5FFFEC8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96" r="5259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307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9E4B4A73-ADF8-1E80-9A49-8881D9041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233" y="1406571"/>
            <a:ext cx="6798082" cy="404485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0F93DD4-BE9C-7FD9-C8B5-7A7905CFA64A}"/>
              </a:ext>
            </a:extLst>
          </p:cNvPr>
          <p:cNvSpPr/>
          <p:nvPr/>
        </p:nvSpPr>
        <p:spPr>
          <a:xfrm>
            <a:off x="84909" y="0"/>
            <a:ext cx="5525588" cy="6857997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65548E-F588-78A8-A1B2-98E1061BA744}"/>
              </a:ext>
            </a:extLst>
          </p:cNvPr>
          <p:cNvSpPr txBox="1"/>
          <p:nvPr/>
        </p:nvSpPr>
        <p:spPr>
          <a:xfrm>
            <a:off x="309489" y="147894"/>
            <a:ext cx="4948311" cy="318966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Number: 10000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Elapsed time for sieve method: 0.0009772777557373047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Elapsed time for </a:t>
            </a:r>
            <a:r>
              <a:rPr lang="en-US" sz="1000" dirty="0" err="1">
                <a:solidFill>
                  <a:srgbClr val="FFFFFF"/>
                </a:solidFill>
                <a:latin typeface="Consolas" panose="020B0609020204030204" pitchFamily="49" charset="0"/>
              </a:rPr>
              <a:t>sympy.isprime</a:t>
            </a:r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() function: 0.003908634185791016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Number: 20000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Elapsed time for sieve method: 0.000978231430053711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Elapsed time for </a:t>
            </a:r>
            <a:r>
              <a:rPr lang="en-US" sz="1000" dirty="0" err="1">
                <a:solidFill>
                  <a:srgbClr val="FFFFFF"/>
                </a:solidFill>
                <a:latin typeface="Consolas" panose="020B0609020204030204" pitchFamily="49" charset="0"/>
              </a:rPr>
              <a:t>sympy.isprime</a:t>
            </a:r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() function: 0.0068399906158447266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Number: 30000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Elapsed time for sieve method: 0.002931356430053711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Elapsed time for </a:t>
            </a:r>
            <a:r>
              <a:rPr lang="en-US" sz="1000" dirty="0" err="1">
                <a:solidFill>
                  <a:srgbClr val="FFFFFF"/>
                </a:solidFill>
                <a:latin typeface="Consolas" panose="020B0609020204030204" pitchFamily="49" charset="0"/>
              </a:rPr>
              <a:t>sympy.isprime</a:t>
            </a:r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() function: 0.017588376998901367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Number: 40000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Elapsed time for sieve method: 0.002931356430053711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Elapsed time for </a:t>
            </a:r>
            <a:r>
              <a:rPr lang="en-US" sz="1000" dirty="0" err="1">
                <a:solidFill>
                  <a:srgbClr val="FFFFFF"/>
                </a:solidFill>
                <a:latin typeface="Consolas" panose="020B0609020204030204" pitchFamily="49" charset="0"/>
              </a:rPr>
              <a:t>sympy.isprime</a:t>
            </a:r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() function: 0.022474050521850586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Number: 50000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Elapsed time for sieve method: 0.0039081573486328125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Elapsed time for </a:t>
            </a:r>
            <a:r>
              <a:rPr lang="en-US" sz="1000" dirty="0" err="1">
                <a:solidFill>
                  <a:srgbClr val="FFFFFF"/>
                </a:solidFill>
                <a:latin typeface="Consolas" panose="020B0609020204030204" pitchFamily="49" charset="0"/>
              </a:rPr>
              <a:t>sympy.isprime</a:t>
            </a:r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() function: 0.030291318893432617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Number: 60000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Elapsed time for sieve method: 0.004885673522949219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Elapsed time for </a:t>
            </a:r>
            <a:r>
              <a:rPr lang="en-US" sz="1000" dirty="0" err="1">
                <a:solidFill>
                  <a:srgbClr val="FFFFFF"/>
                </a:solidFill>
                <a:latin typeface="Consolas" panose="020B0609020204030204" pitchFamily="49" charset="0"/>
              </a:rPr>
              <a:t>sympy.isprime</a:t>
            </a:r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() function: 0.040062665939331055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Number: 70000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Elapsed time for sieve method: 0.004885435104370117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Elapsed time for </a:t>
            </a:r>
            <a:r>
              <a:rPr lang="en-US" sz="1000" dirty="0" err="1">
                <a:solidFill>
                  <a:srgbClr val="FFFFFF"/>
                </a:solidFill>
                <a:latin typeface="Consolas" panose="020B0609020204030204" pitchFamily="49" charset="0"/>
              </a:rPr>
              <a:t>sympy.isprime</a:t>
            </a:r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() function: 0.046460866928100586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Number: 80000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Elapsed time for sieve method: 0.005862712860107422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Elapsed time for </a:t>
            </a:r>
            <a:r>
              <a:rPr lang="en-US" sz="1000" dirty="0" err="1">
                <a:solidFill>
                  <a:srgbClr val="FFFFFF"/>
                </a:solidFill>
                <a:latin typeface="Consolas" panose="020B0609020204030204" pitchFamily="49" charset="0"/>
              </a:rPr>
              <a:t>sympy.isprime</a:t>
            </a:r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() function: 0.05471968650817871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Number: 90000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Elapsed time for sieve method: 0.00781702995300293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Elapsed time for </a:t>
            </a:r>
            <a:r>
              <a:rPr lang="en-US" sz="1000" dirty="0" err="1">
                <a:solidFill>
                  <a:srgbClr val="FFFFFF"/>
                </a:solidFill>
                <a:latin typeface="Consolas" panose="020B0609020204030204" pitchFamily="49" charset="0"/>
              </a:rPr>
              <a:t>sympy.isprime</a:t>
            </a:r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() function: 0.06742286682128906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Number: 100000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Elapsed time for sieve method: 0.009771585464477539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Elapsed time for </a:t>
            </a:r>
            <a:r>
              <a:rPr lang="en-US" sz="1000" dirty="0" err="1">
                <a:solidFill>
                  <a:srgbClr val="FFFFFF"/>
                </a:solidFill>
                <a:latin typeface="Consolas" panose="020B0609020204030204" pitchFamily="49" charset="0"/>
              </a:rPr>
              <a:t>sympy.isprime</a:t>
            </a:r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() function: 0.07523965835571289</a:t>
            </a:r>
          </a:p>
        </p:txBody>
      </p:sp>
    </p:spTree>
    <p:extLst>
      <p:ext uri="{BB962C8B-B14F-4D97-AF65-F5344CB8AC3E}">
        <p14:creationId xmlns:p14="http://schemas.microsoft.com/office/powerpoint/2010/main" val="3439125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4" name="Rectangle 4109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2783B5-7929-8D60-C5CF-B9389C90A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Goldbach’s Weak Conjecture</a:t>
            </a:r>
          </a:p>
        </p:txBody>
      </p:sp>
      <p:cxnSp>
        <p:nvCxnSpPr>
          <p:cNvPr id="4115" name="Straight Connector 4111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A957B-A68F-8DBE-5BBD-861798538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971" y="2626118"/>
            <a:ext cx="6617369" cy="3342747"/>
          </a:xfrm>
        </p:spPr>
        <p:txBody>
          <a:bodyPr>
            <a:noAutofit/>
          </a:bodyPr>
          <a:lstStyle/>
          <a:p>
            <a:r>
              <a:rPr lang="en-US" sz="2500" dirty="0">
                <a:solidFill>
                  <a:srgbClr val="FFFFFF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“Every odd number greater than 5 can be expressed as the sum of three primes.”</a:t>
            </a:r>
            <a:endParaRPr lang="en-US" sz="25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500" dirty="0">
                <a:solidFill>
                  <a:srgbClr val="FFFFFF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“Every odd number greater than 7 can be expressed as the sum of three odd primes.”</a:t>
            </a:r>
          </a:p>
          <a:p>
            <a:r>
              <a:rPr lang="en-US" sz="2500" dirty="0">
                <a:solidFill>
                  <a:srgbClr val="FFFFFF"/>
                </a:solidFill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500" dirty="0">
                <a:solidFill>
                  <a:srgbClr val="FFFFFF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roven in 2013 by Harald </a:t>
            </a:r>
            <a:r>
              <a:rPr lang="en-US" sz="2500" dirty="0" err="1">
                <a:solidFill>
                  <a:srgbClr val="FFFFFF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Helfgott</a:t>
            </a:r>
            <a:r>
              <a:rPr lang="en-US" sz="2500" dirty="0">
                <a:solidFill>
                  <a:srgbClr val="FFFFFF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 Peruvian mathematician.</a:t>
            </a:r>
            <a:endParaRPr lang="en-US" sz="2500" dirty="0">
              <a:solidFill>
                <a:srgbClr val="FFFFFF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A5862A8-5DA3-4E7E-AC38-8388A6730E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343"/>
          <a:stretch/>
        </p:blipFill>
        <p:spPr bwMode="auto">
          <a:xfrm>
            <a:off x="7609218" y="1"/>
            <a:ext cx="4582781" cy="6160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75035D-6ACC-AB04-170D-97471CC7B7A2}"/>
              </a:ext>
            </a:extLst>
          </p:cNvPr>
          <p:cNvSpPr txBox="1"/>
          <p:nvPr/>
        </p:nvSpPr>
        <p:spPr>
          <a:xfrm>
            <a:off x="7609204" y="6186968"/>
            <a:ext cx="4582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Christian Goldbach </a:t>
            </a:r>
          </a:p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b="0" i="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18 March 1690 – 20 November 1764)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063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094755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</TotalTime>
  <Words>900</Words>
  <Application>Microsoft Office PowerPoint</Application>
  <PresentationFormat>Widescreen</PresentationFormat>
  <Paragraphs>123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Bookman Old Style</vt:lpstr>
      <vt:lpstr>Calibri</vt:lpstr>
      <vt:lpstr>Cambria Math</vt:lpstr>
      <vt:lpstr>Consolas</vt:lpstr>
      <vt:lpstr>Franklin Gothic Book</vt:lpstr>
      <vt:lpstr>1_RetrospectVTI</vt:lpstr>
      <vt:lpstr>Goldbach’s Conjecture Analysis</vt:lpstr>
      <vt:lpstr>Prime Numbers</vt:lpstr>
      <vt:lpstr>Sieve of Eratosthenes</vt:lpstr>
      <vt:lpstr>Sieve of Eratosthenes</vt:lpstr>
      <vt:lpstr>PowerPoint Presentation</vt:lpstr>
      <vt:lpstr>PowerPoint Presentation</vt:lpstr>
      <vt:lpstr>PowerPoint Presentation</vt:lpstr>
      <vt:lpstr>Goldbach’s Weak Conjecture</vt:lpstr>
      <vt:lpstr>PowerPoint Presentation</vt:lpstr>
      <vt:lpstr>Goldbach’s Strong Conjecture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Goldbach’s Conjecture Analysis</dc:title>
  <dc:creator>Tuan Bui</dc:creator>
  <cp:lastModifiedBy>Tuan Bui</cp:lastModifiedBy>
  <cp:revision>2</cp:revision>
  <dcterms:created xsi:type="dcterms:W3CDTF">2022-07-05T03:23:23Z</dcterms:created>
  <dcterms:modified xsi:type="dcterms:W3CDTF">2022-07-05T06:08:36Z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