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4" r:id="rId4"/>
    <p:sldId id="265" r:id="rId5"/>
    <p:sldId id="266" r:id="rId6"/>
    <p:sldId id="267"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6" autoAdjust="0"/>
    <p:restoredTop sz="94687"/>
  </p:normalViewPr>
  <p:slideViewPr>
    <p:cSldViewPr snapToGrid="0">
      <p:cViewPr varScale="1">
        <p:scale>
          <a:sx n="86" d="100"/>
          <a:sy n="86" d="100"/>
        </p:scale>
        <p:origin x="24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92EC3-6D65-43D1-BDD0-7E4276E6FED8}" type="datetimeFigureOut">
              <a:rPr lang="en-US" smtClean="0"/>
              <a:t>5/30/23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E3178-2FE9-4DB8-B26B-6808417401B7}" type="slidenum">
              <a:rPr lang="en-US" smtClean="0"/>
              <a:t>‹#›</a:t>
            </a:fld>
            <a:endParaRPr lang="en-US"/>
          </a:p>
        </p:txBody>
      </p:sp>
    </p:spTree>
    <p:extLst>
      <p:ext uri="{BB962C8B-B14F-4D97-AF65-F5344CB8AC3E}">
        <p14:creationId xmlns:p14="http://schemas.microsoft.com/office/powerpoint/2010/main" val="67854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The random forest model has a lower cross-validation </a:t>
            </a:r>
            <a:r>
              <a:rPr lang="en-US" sz="1200" b="1" i="0" kern="1200" dirty="0">
                <a:solidFill>
                  <a:schemeClr val="tx1"/>
                </a:solidFill>
                <a:effectLst/>
                <a:latin typeface="+mn-lt"/>
                <a:ea typeface="+mn-ea"/>
                <a:cs typeface="+mn-cs"/>
              </a:rPr>
              <a:t>mean absolute error (MAE errors between paired observations expressing the same</a:t>
            </a:r>
            <a:r>
              <a:rPr lang="en-US" sz="1200" b="1" i="0" kern="1200" baseline="0" dirty="0">
                <a:solidFill>
                  <a:schemeClr val="tx1"/>
                </a:solidFill>
                <a:effectLst/>
                <a:latin typeface="+mn-lt"/>
                <a:ea typeface="+mn-ea"/>
                <a:cs typeface="+mn-cs"/>
              </a:rPr>
              <a:t> phenomenon) </a:t>
            </a:r>
            <a:r>
              <a:rPr lang="en-US" sz="1200" b="1" i="0" kern="1200" dirty="0">
                <a:solidFill>
                  <a:schemeClr val="tx1"/>
                </a:solidFill>
                <a:effectLst/>
                <a:latin typeface="+mn-lt"/>
                <a:ea typeface="+mn-ea"/>
                <a:cs typeface="+mn-cs"/>
              </a:rPr>
              <a:t>by almost $1</a:t>
            </a:r>
            <a:r>
              <a:rPr lang="en-US" sz="1200" b="0" i="0" kern="1200" dirty="0">
                <a:solidFill>
                  <a:schemeClr val="tx1"/>
                </a:solidFill>
                <a:effectLst/>
                <a:latin typeface="+mn-lt"/>
                <a:ea typeface="+mn-ea"/>
                <a:cs typeface="+mn-cs"/>
              </a:rPr>
              <a:t>. It also exhibits less variability. Verifying performance on the test set produces performance consistent with the cross-validation results. (10.499032338015294, 1.6220608976799664)  vs. </a:t>
            </a:r>
            <a:r>
              <a:rPr lang="en-US" dirty="0"/>
              <a:t>(9.649477185159107, 1.505326312688125)</a:t>
            </a:r>
            <a:r>
              <a:rPr lang="en-US" sz="1200" b="0" i="0" kern="1200" dirty="0">
                <a:solidFill>
                  <a:schemeClr val="tx1"/>
                </a:solidFill>
                <a:effectLst/>
                <a:latin typeface="+mn-lt"/>
                <a:ea typeface="+mn-ea"/>
                <a:cs typeface="+mn-cs"/>
              </a:rPr>
              <a:t> </a:t>
            </a:r>
          </a:p>
          <a:p>
            <a:pPr rtl="0"/>
            <a:r>
              <a:rPr lang="en-US" sz="1200" b="0" i="0" kern="1200" dirty="0">
                <a:solidFill>
                  <a:schemeClr val="tx1"/>
                </a:solidFill>
                <a:effectLst/>
                <a:latin typeface="+mn-lt"/>
                <a:ea typeface="+mn-ea"/>
                <a:cs typeface="+mn-cs"/>
              </a:rPr>
              <a:t>This shows that you seem to have plenty of data. There's an initial rapid improvement in model scores as one would expect, but it's essentially levelled off by around a sample size of 40-50</a:t>
            </a:r>
          </a:p>
        </p:txBody>
      </p:sp>
      <p:sp>
        <p:nvSpPr>
          <p:cNvPr id="4" name="Slide Number Placeholder 3"/>
          <p:cNvSpPr>
            <a:spLocks noGrp="1"/>
          </p:cNvSpPr>
          <p:nvPr>
            <p:ph type="sldNum" sz="quarter" idx="10"/>
          </p:nvPr>
        </p:nvSpPr>
        <p:spPr/>
        <p:txBody>
          <a:bodyPr/>
          <a:lstStyle/>
          <a:p>
            <a:fld id="{3CFE3178-2FE9-4DB8-B26B-6808417401B7}" type="slidenum">
              <a:rPr lang="en-US" smtClean="0"/>
              <a:t>7</a:t>
            </a:fld>
            <a:endParaRPr lang="en-US"/>
          </a:p>
        </p:txBody>
      </p:sp>
    </p:spTree>
    <p:extLst>
      <p:ext uri="{BB962C8B-B14F-4D97-AF65-F5344CB8AC3E}">
        <p14:creationId xmlns:p14="http://schemas.microsoft.com/office/powerpoint/2010/main" val="56056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93705B-1487-41FB-AA37-83DBDB48E5A8}"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5879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3705B-1487-41FB-AA37-83DBDB48E5A8}"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03478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3705B-1487-41FB-AA37-83DBDB48E5A8}"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83332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3705B-1487-41FB-AA37-83DBDB48E5A8}"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47777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3705B-1487-41FB-AA37-83DBDB48E5A8}"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410484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93705B-1487-41FB-AA37-83DBDB48E5A8}" type="datetimeFigureOut">
              <a:rPr lang="en-US" smtClean="0"/>
              <a:t>5/30/23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35152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93705B-1487-41FB-AA37-83DBDB48E5A8}" type="datetimeFigureOut">
              <a:rPr lang="en-US" smtClean="0"/>
              <a:t>5/30/23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44809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93705B-1487-41FB-AA37-83DBDB48E5A8}" type="datetimeFigureOut">
              <a:rPr lang="en-US" smtClean="0"/>
              <a:t>5/30/23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62318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3705B-1487-41FB-AA37-83DBDB48E5A8}" type="datetimeFigureOut">
              <a:rPr lang="en-US" smtClean="0"/>
              <a:t>5/30/23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9934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3705B-1487-41FB-AA37-83DBDB48E5A8}" type="datetimeFigureOut">
              <a:rPr lang="en-US" smtClean="0"/>
              <a:t>5/30/23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81949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3705B-1487-41FB-AA37-83DBDB48E5A8}" type="datetimeFigureOut">
              <a:rPr lang="en-US" smtClean="0"/>
              <a:t>5/30/23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70517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3705B-1487-41FB-AA37-83DBDB48E5A8}" type="datetimeFigureOut">
              <a:rPr lang="en-US" smtClean="0"/>
              <a:t>5/30/23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33B5B-B877-43A4-AC80-02A6B3D745C0}" type="slidenum">
              <a:rPr lang="en-US" smtClean="0"/>
              <a:t>‹#›</a:t>
            </a:fld>
            <a:endParaRPr lang="en-US"/>
          </a:p>
        </p:txBody>
      </p:sp>
    </p:spTree>
    <p:extLst>
      <p:ext uri="{BB962C8B-B14F-4D97-AF65-F5344CB8AC3E}">
        <p14:creationId xmlns:p14="http://schemas.microsoft.com/office/powerpoint/2010/main" val="22923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Cable cars">
            <a:extLst>
              <a:ext uri="{FF2B5EF4-FFF2-40B4-BE49-F238E27FC236}">
                <a16:creationId xmlns:a16="http://schemas.microsoft.com/office/drawing/2014/main" id="{17FF8CE3-0841-1E2C-C44A-D46CFA7DC311}"/>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Big Mountain Ski Resort</a:t>
            </a:r>
          </a:p>
        </p:txBody>
      </p:sp>
    </p:spTree>
    <p:extLst>
      <p:ext uri="{BB962C8B-B14F-4D97-AF65-F5344CB8AC3E}">
        <p14:creationId xmlns:p14="http://schemas.microsoft.com/office/powerpoint/2010/main" val="26966837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Comparisons</a:t>
            </a:r>
          </a:p>
        </p:txBody>
      </p:sp>
      <p:pic>
        <p:nvPicPr>
          <p:cNvPr id="4" name="Content Placeholder 3"/>
          <p:cNvPicPr>
            <a:picLocks noGrp="1" noChangeAspect="1"/>
          </p:cNvPicPr>
          <p:nvPr>
            <p:ph idx="1"/>
          </p:nvPr>
        </p:nvPicPr>
        <p:blipFill>
          <a:blip r:embed="rId2"/>
          <a:stretch>
            <a:fillRect/>
          </a:stretch>
        </p:blipFill>
        <p:spPr>
          <a:xfrm>
            <a:off x="523553" y="1519541"/>
            <a:ext cx="3504162" cy="1865777"/>
          </a:xfrm>
          <a:prstGeom prst="rect">
            <a:avLst/>
          </a:prstGeom>
        </p:spPr>
      </p:pic>
      <p:pic>
        <p:nvPicPr>
          <p:cNvPr id="5" name="Picture 4"/>
          <p:cNvPicPr>
            <a:picLocks noChangeAspect="1"/>
          </p:cNvPicPr>
          <p:nvPr/>
        </p:nvPicPr>
        <p:blipFill>
          <a:blip r:embed="rId3"/>
          <a:stretch>
            <a:fillRect/>
          </a:stretch>
        </p:blipFill>
        <p:spPr>
          <a:xfrm>
            <a:off x="4342362" y="1519541"/>
            <a:ext cx="3451809" cy="1849389"/>
          </a:xfrm>
          <a:prstGeom prst="rect">
            <a:avLst/>
          </a:prstGeom>
        </p:spPr>
      </p:pic>
      <p:pic>
        <p:nvPicPr>
          <p:cNvPr id="6" name="Picture 5"/>
          <p:cNvPicPr>
            <a:picLocks noChangeAspect="1"/>
          </p:cNvPicPr>
          <p:nvPr/>
        </p:nvPicPr>
        <p:blipFill>
          <a:blip r:embed="rId4"/>
          <a:stretch>
            <a:fillRect/>
          </a:stretch>
        </p:blipFill>
        <p:spPr>
          <a:xfrm>
            <a:off x="385580" y="3833325"/>
            <a:ext cx="3642135" cy="1957876"/>
          </a:xfrm>
          <a:prstGeom prst="rect">
            <a:avLst/>
          </a:prstGeom>
        </p:spPr>
      </p:pic>
      <p:pic>
        <p:nvPicPr>
          <p:cNvPr id="7" name="Picture 6"/>
          <p:cNvPicPr>
            <a:picLocks noChangeAspect="1"/>
          </p:cNvPicPr>
          <p:nvPr/>
        </p:nvPicPr>
        <p:blipFill>
          <a:blip r:embed="rId5"/>
          <a:stretch>
            <a:fillRect/>
          </a:stretch>
        </p:blipFill>
        <p:spPr>
          <a:xfrm>
            <a:off x="8108818" y="1519541"/>
            <a:ext cx="3451040" cy="1849389"/>
          </a:xfrm>
          <a:prstGeom prst="rect">
            <a:avLst/>
          </a:prstGeom>
        </p:spPr>
      </p:pic>
      <p:pic>
        <p:nvPicPr>
          <p:cNvPr id="8" name="Picture 7"/>
          <p:cNvPicPr>
            <a:picLocks noChangeAspect="1"/>
          </p:cNvPicPr>
          <p:nvPr/>
        </p:nvPicPr>
        <p:blipFill>
          <a:blip r:embed="rId6"/>
          <a:stretch>
            <a:fillRect/>
          </a:stretch>
        </p:blipFill>
        <p:spPr>
          <a:xfrm>
            <a:off x="4261076" y="3833325"/>
            <a:ext cx="3533096" cy="1901983"/>
          </a:xfrm>
          <a:prstGeom prst="rect">
            <a:avLst/>
          </a:prstGeom>
        </p:spPr>
      </p:pic>
      <p:pic>
        <p:nvPicPr>
          <p:cNvPr id="9" name="Picture 8"/>
          <p:cNvPicPr>
            <a:picLocks noChangeAspect="1"/>
          </p:cNvPicPr>
          <p:nvPr/>
        </p:nvPicPr>
        <p:blipFill>
          <a:blip r:embed="rId7"/>
          <a:stretch>
            <a:fillRect/>
          </a:stretch>
        </p:blipFill>
        <p:spPr>
          <a:xfrm>
            <a:off x="7982951" y="3833325"/>
            <a:ext cx="3576908" cy="1924661"/>
          </a:xfrm>
          <a:prstGeom prst="rect">
            <a:avLst/>
          </a:prstGeom>
        </p:spPr>
      </p:pic>
    </p:spTree>
    <p:extLst>
      <p:ext uri="{BB962C8B-B14F-4D97-AF65-F5344CB8AC3E}">
        <p14:creationId xmlns:p14="http://schemas.microsoft.com/office/powerpoint/2010/main" val="224971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7"/>
            <a:ext cx="10515600" cy="1325563"/>
          </a:xfrm>
        </p:spPr>
        <p:txBody>
          <a:bodyPr/>
          <a:lstStyle/>
          <a:p>
            <a:r>
              <a:rPr lang="en-US" dirty="0"/>
              <a:t>Conclusion</a:t>
            </a:r>
          </a:p>
        </p:txBody>
      </p:sp>
      <p:sp>
        <p:nvSpPr>
          <p:cNvPr id="3" name="Content Placeholder 2"/>
          <p:cNvSpPr>
            <a:spLocks noGrp="1"/>
          </p:cNvSpPr>
          <p:nvPr>
            <p:ph idx="1"/>
          </p:nvPr>
        </p:nvSpPr>
        <p:spPr>
          <a:xfrm>
            <a:off x="838200" y="1139825"/>
            <a:ext cx="10515600" cy="5598432"/>
          </a:xfrm>
        </p:spPr>
        <p:txBody>
          <a:bodyPr>
            <a:normAutofit/>
          </a:bodyPr>
          <a:lstStyle/>
          <a:p>
            <a:pPr marL="0" indent="0" algn="l">
              <a:buNone/>
            </a:pPr>
            <a:r>
              <a:rPr lang="en-US" b="0" i="0" dirty="0">
                <a:effectLst/>
                <a:latin typeface="Söhne"/>
              </a:rPr>
              <a:t>Big Mountain is currently recognized as one of the top resorts, thanks to its impressive features and offerings. Key factors contributing to its reputation include:</a:t>
            </a:r>
          </a:p>
          <a:p>
            <a:r>
              <a:rPr lang="en-US" b="0" i="0" dirty="0">
                <a:effectLst/>
                <a:latin typeface="Söhne"/>
              </a:rPr>
              <a:t>Skiable Terrain: Big Mountain boasts a substantial skiable terrain, providing visitors with ample space to enjoy their skiing and snowboarding activities.</a:t>
            </a:r>
          </a:p>
          <a:p>
            <a:r>
              <a:rPr lang="en-US" b="0" i="0" dirty="0">
                <a:effectLst/>
                <a:latin typeface="Söhne"/>
              </a:rPr>
              <a:t>Number of Runs: The resort offers a diverse range of runs, catering to various skill levels and preferences of its guests.</a:t>
            </a:r>
          </a:p>
          <a:p>
            <a:r>
              <a:rPr lang="en-US" b="0" i="0" dirty="0">
                <a:effectLst/>
                <a:latin typeface="Söhne"/>
              </a:rPr>
              <a:t>Snowmaking Capacity: Big Mountain's snowmaking capacity ensures consistent and reliable snow conditions, even during periods of lower natural snowfall.</a:t>
            </a:r>
          </a:p>
          <a:p>
            <a:r>
              <a:rPr lang="en-US" b="0" i="0" dirty="0">
                <a:effectLst/>
                <a:latin typeface="Söhne"/>
              </a:rPr>
              <a:t>Number of Chairs: The resort provides multiple chair lifts, allowing efficient and convenient access to different parts of the mountain.</a:t>
            </a:r>
          </a:p>
          <a:p>
            <a:endParaRPr lang="en-US" dirty="0"/>
          </a:p>
        </p:txBody>
      </p:sp>
    </p:spTree>
    <p:extLst>
      <p:ext uri="{BB962C8B-B14F-4D97-AF65-F5344CB8AC3E}">
        <p14:creationId xmlns:p14="http://schemas.microsoft.com/office/powerpoint/2010/main" val="72468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project</a:t>
            </a:r>
          </a:p>
        </p:txBody>
      </p:sp>
      <p:sp>
        <p:nvSpPr>
          <p:cNvPr id="3" name="Content Placeholder 2"/>
          <p:cNvSpPr>
            <a:spLocks noGrp="1"/>
          </p:cNvSpPr>
          <p:nvPr>
            <p:ph idx="1"/>
          </p:nvPr>
        </p:nvSpPr>
        <p:spPr/>
        <p:txBody>
          <a:bodyPr/>
          <a:lstStyle/>
          <a:p>
            <a:r>
              <a:rPr lang="en-US" dirty="0"/>
              <a:t>Guidance on pricing strategies and future investments for ski resorts. This includes creating a pricing model specifically for ski resort tickets within their market segment and developing a predictive model to estimate ticket prices. </a:t>
            </a:r>
          </a:p>
          <a:p>
            <a:r>
              <a:rPr lang="en-US" dirty="0"/>
              <a:t>Additionally, provide insights into the significance of different facilities to visitors and identify the facilities that are most likely to attract their interest and willingness to pay.</a:t>
            </a:r>
          </a:p>
        </p:txBody>
      </p:sp>
    </p:spTree>
    <p:extLst>
      <p:ext uri="{BB962C8B-B14F-4D97-AF65-F5344CB8AC3E}">
        <p14:creationId xmlns:p14="http://schemas.microsoft.com/office/powerpoint/2010/main" val="3818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6E17-5627-3580-CF45-43FBD7C8F08E}"/>
              </a:ext>
            </a:extLst>
          </p:cNvPr>
          <p:cNvSpPr>
            <a:spLocks noGrp="1"/>
          </p:cNvSpPr>
          <p:nvPr>
            <p:ph type="title"/>
          </p:nvPr>
        </p:nvSpPr>
        <p:spPr/>
        <p:txBody>
          <a:bodyPr/>
          <a:lstStyle/>
          <a:p>
            <a:r>
              <a:rPr lang="en-US" dirty="0"/>
              <a:t>Closing run</a:t>
            </a:r>
          </a:p>
        </p:txBody>
      </p:sp>
      <p:sp>
        <p:nvSpPr>
          <p:cNvPr id="3" name="Content Placeholder 2">
            <a:extLst>
              <a:ext uri="{FF2B5EF4-FFF2-40B4-BE49-F238E27FC236}">
                <a16:creationId xmlns:a16="http://schemas.microsoft.com/office/drawing/2014/main" id="{BE38BA67-B5E4-FDE6-50F3-813E4D6F5F26}"/>
              </a:ext>
            </a:extLst>
          </p:cNvPr>
          <p:cNvSpPr>
            <a:spLocks noGrp="1"/>
          </p:cNvSpPr>
          <p:nvPr>
            <p:ph idx="1"/>
          </p:nvPr>
        </p:nvSpPr>
        <p:spPr/>
        <p:txBody>
          <a:bodyPr>
            <a:normAutofit fontScale="92500"/>
          </a:bodyPr>
          <a:lstStyle/>
          <a:p>
            <a:r>
              <a:rPr lang="en-US" b="0" i="0" dirty="0">
                <a:effectLst/>
                <a:latin typeface="Söhne"/>
              </a:rPr>
              <a:t>Closing up to 10 of the least used runs will implement the closure of up to 10 of the least used runs may help optimize operational costs and resources. However, it's important to evaluate the potential impact on customer satisfaction and overall experience. Adjusting the ticket prices and revenue projections accordingly would depend on factors such as the demand for those runs and the potential cost savings from their closure.</a:t>
            </a:r>
          </a:p>
          <a:p>
            <a:r>
              <a:rPr lang="en-US" b="0" i="0" dirty="0">
                <a:effectLst/>
                <a:latin typeface="Söhne"/>
              </a:rPr>
              <a:t>Closing up to 5 runs could result in a decrease in ticket prices and revenue due to reduced offerings for customers. The decrease in ticket prices is intended to incentivize visitors to compensate for the fewer available runs. However, careful consideration should be given to balancing the potential loss in revenue with maintaining a satisfactory experience for visitors.</a:t>
            </a:r>
          </a:p>
        </p:txBody>
      </p:sp>
    </p:spTree>
    <p:extLst>
      <p:ext uri="{BB962C8B-B14F-4D97-AF65-F5344CB8AC3E}">
        <p14:creationId xmlns:p14="http://schemas.microsoft.com/office/powerpoint/2010/main" val="79958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9858-F8A8-28D5-1504-E4E47F391201}"/>
              </a:ext>
            </a:extLst>
          </p:cNvPr>
          <p:cNvSpPr>
            <a:spLocks noGrp="1"/>
          </p:cNvSpPr>
          <p:nvPr>
            <p:ph type="title"/>
          </p:nvPr>
        </p:nvSpPr>
        <p:spPr/>
        <p:txBody>
          <a:bodyPr/>
          <a:lstStyle/>
          <a:p>
            <a:r>
              <a:rPr lang="en-US" dirty="0"/>
              <a:t>Additional features</a:t>
            </a:r>
          </a:p>
        </p:txBody>
      </p:sp>
      <p:sp>
        <p:nvSpPr>
          <p:cNvPr id="3" name="Content Placeholder 2">
            <a:extLst>
              <a:ext uri="{FF2B5EF4-FFF2-40B4-BE49-F238E27FC236}">
                <a16:creationId xmlns:a16="http://schemas.microsoft.com/office/drawing/2014/main" id="{A386CF22-B32D-B879-61C4-B9137E1197DC}"/>
              </a:ext>
            </a:extLst>
          </p:cNvPr>
          <p:cNvSpPr>
            <a:spLocks noGrp="1"/>
          </p:cNvSpPr>
          <p:nvPr>
            <p:ph idx="1"/>
          </p:nvPr>
        </p:nvSpPr>
        <p:spPr/>
        <p:txBody>
          <a:bodyPr>
            <a:normAutofit lnSpcReduction="10000"/>
          </a:bodyPr>
          <a:lstStyle/>
          <a:p>
            <a:r>
              <a:rPr lang="en-US" b="0" i="0" dirty="0">
                <a:effectLst/>
                <a:latin typeface="Söhne"/>
              </a:rPr>
              <a:t>Increasing vertical drop by 150ft and adding a chair lift: The addition of a chair lift and an increased vertical drop by 150ft can enhance the skiing experience and attract more visitors. Justifying a ticket price increase of $8.67 and projecting an additional revenue of $15 million takes into account the added value and improved customer satisfaction resulting from these investments.</a:t>
            </a:r>
          </a:p>
          <a:p>
            <a:r>
              <a:rPr lang="en-US" b="0" i="0" dirty="0">
                <a:effectLst/>
                <a:latin typeface="Söhne"/>
              </a:rPr>
              <a:t>Adding 2 acres of snowmaking: Incorporating an additional 2 acres of snowmaking can ensure better snow conditions and extend the ski season. This enhancement can be justified by increasing the ticket prices by $10.59 and projecting an additional revenue of $18.5 million. The increased revenue reflects the improved quality of the skiing experience and the potential increase in visitor numbers.</a:t>
            </a:r>
          </a:p>
        </p:txBody>
      </p:sp>
    </p:spTree>
    <p:extLst>
      <p:ext uri="{BB962C8B-B14F-4D97-AF65-F5344CB8AC3E}">
        <p14:creationId xmlns:p14="http://schemas.microsoft.com/office/powerpoint/2010/main" val="285284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1EFA-41AC-E45D-7232-9A3F3F296CD4}"/>
              </a:ext>
            </a:extLst>
          </p:cNvPr>
          <p:cNvSpPr>
            <a:spLocks noGrp="1"/>
          </p:cNvSpPr>
          <p:nvPr>
            <p:ph type="title"/>
          </p:nvPr>
        </p:nvSpPr>
        <p:spPr/>
        <p:txBody>
          <a:bodyPr/>
          <a:lstStyle/>
          <a:p>
            <a:r>
              <a:rPr lang="en-US" dirty="0"/>
              <a:t>Additional features</a:t>
            </a:r>
          </a:p>
        </p:txBody>
      </p:sp>
      <p:sp>
        <p:nvSpPr>
          <p:cNvPr id="3" name="Content Placeholder 2">
            <a:extLst>
              <a:ext uri="{FF2B5EF4-FFF2-40B4-BE49-F238E27FC236}">
                <a16:creationId xmlns:a16="http://schemas.microsoft.com/office/drawing/2014/main" id="{4C006CC4-D010-7CD5-90A0-7ADE54173C4C}"/>
              </a:ext>
            </a:extLst>
          </p:cNvPr>
          <p:cNvSpPr>
            <a:spLocks noGrp="1"/>
          </p:cNvSpPr>
          <p:nvPr>
            <p:ph idx="1"/>
          </p:nvPr>
        </p:nvSpPr>
        <p:spPr/>
        <p:txBody>
          <a:bodyPr/>
          <a:lstStyle/>
          <a:p>
            <a:r>
              <a:rPr lang="en-US" b="0" i="0" dirty="0">
                <a:effectLst/>
                <a:latin typeface="Söhne"/>
              </a:rPr>
              <a:t>Increasing the longest run by 0.2 miles and adding 4 acres of snowmaking: Expanding the longest run by 0.2 miles and adding 4 acres of snowmaking can enhance the resort's offering without necessitating a change in ticket prices. This improvement aims to attract more visitors and enhance the overall experience, while maintaining the current ticket pricing structure.</a:t>
            </a:r>
          </a:p>
        </p:txBody>
      </p:sp>
    </p:spTree>
    <p:extLst>
      <p:ext uri="{BB962C8B-B14F-4D97-AF65-F5344CB8AC3E}">
        <p14:creationId xmlns:p14="http://schemas.microsoft.com/office/powerpoint/2010/main" val="389428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B690-1F27-9EC9-455E-5244C1B6BC4A}"/>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B8478F48-B31C-041E-FF8A-A04DDF224096}"/>
              </a:ext>
            </a:extLst>
          </p:cNvPr>
          <p:cNvSpPr>
            <a:spLocks noGrp="1"/>
          </p:cNvSpPr>
          <p:nvPr>
            <p:ph idx="1"/>
          </p:nvPr>
        </p:nvSpPr>
        <p:spPr/>
        <p:txBody>
          <a:bodyPr/>
          <a:lstStyle/>
          <a:p>
            <a:pPr marL="0" indent="0">
              <a:buNone/>
            </a:pPr>
            <a:r>
              <a:rPr lang="en-US" b="0" i="0" dirty="0">
                <a:effectLst/>
                <a:latin typeface="Söhne"/>
              </a:rPr>
              <a:t>By implementing an increase in vertical drop by 150ft, along with the installation of a chair lift and the addition of 2 acres of snowmaking, the ski resort can justify a ticket price increase of $10.59. This strategic enhancement is expected to generate an additional revenue of $18.5 million per year. The improved skiing experience, facilitated by the increased vertical drop and accessibility provided by the new chair lift, coupled with enhanced snowmaking capabilities, is anticipated to attract more visitors and increase overall revenue for the resort.</a:t>
            </a:r>
            <a:endParaRPr lang="en-US" dirty="0"/>
          </a:p>
        </p:txBody>
      </p:sp>
    </p:spTree>
    <p:extLst>
      <p:ext uri="{BB962C8B-B14F-4D97-AF65-F5344CB8AC3E}">
        <p14:creationId xmlns:p14="http://schemas.microsoft.com/office/powerpoint/2010/main" val="43744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Modeling Comparison</a:t>
            </a:r>
          </a:p>
        </p:txBody>
      </p:sp>
      <p:sp>
        <p:nvSpPr>
          <p:cNvPr id="3" name="Content Placeholder 2"/>
          <p:cNvSpPr>
            <a:spLocks noGrp="1"/>
          </p:cNvSpPr>
          <p:nvPr>
            <p:ph idx="1"/>
          </p:nvPr>
        </p:nvSpPr>
        <p:spPr>
          <a:xfrm>
            <a:off x="838200" y="1098480"/>
            <a:ext cx="10515600" cy="4901746"/>
          </a:xfrm>
        </p:spPr>
        <p:txBody>
          <a:bodyPr/>
          <a:lstStyle/>
          <a:p>
            <a:pPr marL="0" indent="0">
              <a:buNone/>
            </a:pPr>
            <a:r>
              <a:rPr lang="en-US" dirty="0"/>
              <a:t>Linear Regression Model         vs.         Random Forest Regression Model</a:t>
            </a:r>
          </a:p>
          <a:p>
            <a:pPr marL="0" indent="0">
              <a:buNone/>
            </a:pPr>
            <a:endParaRPr lang="en-US" dirty="0"/>
          </a:p>
          <a:p>
            <a:pPr marL="0" indent="0">
              <a:buNone/>
            </a:pPr>
            <a:endParaRPr lang="en-US" dirty="0"/>
          </a:p>
          <a:p>
            <a:pPr marL="0" indent="0">
              <a:buNone/>
            </a:pPr>
            <a:endParaRPr lang="en-US" dirty="0"/>
          </a:p>
          <a:p>
            <a:pPr marL="0" indent="0">
              <a:buNone/>
            </a:pPr>
            <a:r>
              <a:rPr lang="en-US" sz="1000" dirty="0"/>
              <a:t>                                                                       </a:t>
            </a:r>
            <a:r>
              <a:rPr lang="en-US" sz="1600" dirty="0"/>
              <a:t>(</a:t>
            </a:r>
            <a:r>
              <a:rPr lang="en-US" sz="1000" dirty="0"/>
              <a:t> </a:t>
            </a:r>
            <a:r>
              <a:rPr lang="en-US" sz="1600" dirty="0"/>
              <a:t>MAE, </a:t>
            </a:r>
            <a:r>
              <a:rPr lang="en-US" sz="1600" dirty="0" err="1"/>
              <a:t>std</a:t>
            </a:r>
            <a:r>
              <a:rPr lang="en-US" sz="1600" dirty="0"/>
              <a:t>)</a:t>
            </a:r>
            <a:r>
              <a:rPr lang="en-US" sz="1000" dirty="0"/>
              <a:t> </a:t>
            </a:r>
            <a:r>
              <a:rPr lang="en-US" sz="1600" dirty="0"/>
              <a:t>10.499, 1.622      vs.     9.649, 1.505</a:t>
            </a:r>
          </a:p>
          <a:p>
            <a:pPr marL="0" indent="0">
              <a:buNone/>
            </a:pPr>
            <a:r>
              <a:rPr lang="en-US" dirty="0"/>
              <a:t>                                 Cross-Validation Score</a:t>
            </a:r>
          </a:p>
          <a:p>
            <a:pPr marL="0" indent="0">
              <a:buNone/>
            </a:pPr>
            <a:endParaRPr lang="en-US" dirty="0"/>
          </a:p>
        </p:txBody>
      </p:sp>
      <p:pic>
        <p:nvPicPr>
          <p:cNvPr id="6" name="Picture 5"/>
          <p:cNvPicPr>
            <a:picLocks noChangeAspect="1"/>
          </p:cNvPicPr>
          <p:nvPr/>
        </p:nvPicPr>
        <p:blipFill>
          <a:blip r:embed="rId3"/>
          <a:stretch>
            <a:fillRect/>
          </a:stretch>
        </p:blipFill>
        <p:spPr>
          <a:xfrm>
            <a:off x="7227818" y="1524772"/>
            <a:ext cx="3129962" cy="2531814"/>
          </a:xfrm>
          <a:prstGeom prst="rect">
            <a:avLst/>
          </a:prstGeom>
        </p:spPr>
      </p:pic>
      <p:pic>
        <p:nvPicPr>
          <p:cNvPr id="7" name="Picture 6"/>
          <p:cNvPicPr>
            <a:picLocks noChangeAspect="1"/>
          </p:cNvPicPr>
          <p:nvPr/>
        </p:nvPicPr>
        <p:blipFill>
          <a:blip r:embed="rId4"/>
          <a:stretch>
            <a:fillRect/>
          </a:stretch>
        </p:blipFill>
        <p:spPr>
          <a:xfrm>
            <a:off x="1429437" y="1524772"/>
            <a:ext cx="2295238" cy="1295238"/>
          </a:xfrm>
          <a:prstGeom prst="rect">
            <a:avLst/>
          </a:prstGeom>
        </p:spPr>
      </p:pic>
      <p:pic>
        <p:nvPicPr>
          <p:cNvPr id="9" name="Picture 8"/>
          <p:cNvPicPr>
            <a:picLocks noChangeAspect="1"/>
          </p:cNvPicPr>
          <p:nvPr/>
        </p:nvPicPr>
        <p:blipFill>
          <a:blip r:embed="rId5"/>
          <a:stretch>
            <a:fillRect/>
          </a:stretch>
        </p:blipFill>
        <p:spPr>
          <a:xfrm>
            <a:off x="2789060" y="4060981"/>
            <a:ext cx="4438758" cy="2352902"/>
          </a:xfrm>
          <a:prstGeom prst="rect">
            <a:avLst/>
          </a:prstGeom>
        </p:spPr>
      </p:pic>
    </p:spTree>
    <p:extLst>
      <p:ext uri="{BB962C8B-B14F-4D97-AF65-F5344CB8AC3E}">
        <p14:creationId xmlns:p14="http://schemas.microsoft.com/office/powerpoint/2010/main" val="280193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Data</a:t>
            </a:r>
          </a:p>
        </p:txBody>
      </p:sp>
      <p:sp>
        <p:nvSpPr>
          <p:cNvPr id="3" name="Content Placeholder 2"/>
          <p:cNvSpPr>
            <a:spLocks noGrp="1"/>
          </p:cNvSpPr>
          <p:nvPr>
            <p:ph idx="1"/>
          </p:nvPr>
        </p:nvSpPr>
        <p:spPr/>
        <p:txBody>
          <a:bodyPr/>
          <a:lstStyle/>
          <a:p>
            <a:pPr marL="0" indent="0">
              <a:buNone/>
            </a:pPr>
            <a:r>
              <a:rPr lang="en-US" b="0" i="0" dirty="0">
                <a:effectLst/>
                <a:latin typeface="Söhne"/>
              </a:rPr>
              <a:t>The modelled price for Big Mountain ski resort is $95.86, while the actual price is $81.00. With a mean absolute error (MAE) of $10.36, the analysis suggests that there is room for a potential increase in ticket prices.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0947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Mountain Resort Ticket Prices</a:t>
            </a:r>
          </a:p>
        </p:txBody>
      </p:sp>
      <p:pic>
        <p:nvPicPr>
          <p:cNvPr id="4" name="Content Placeholder 3"/>
          <p:cNvPicPr>
            <a:picLocks noGrp="1" noChangeAspect="1"/>
          </p:cNvPicPr>
          <p:nvPr>
            <p:ph idx="1"/>
          </p:nvPr>
        </p:nvPicPr>
        <p:blipFill>
          <a:blip r:embed="rId2"/>
          <a:stretch>
            <a:fillRect/>
          </a:stretch>
        </p:blipFill>
        <p:spPr>
          <a:xfrm>
            <a:off x="838200" y="2360465"/>
            <a:ext cx="4639721" cy="2505449"/>
          </a:xfrm>
          <a:prstGeom prst="rect">
            <a:avLst/>
          </a:prstGeom>
        </p:spPr>
      </p:pic>
      <p:pic>
        <p:nvPicPr>
          <p:cNvPr id="6" name="Picture 5"/>
          <p:cNvPicPr>
            <a:picLocks noChangeAspect="1"/>
          </p:cNvPicPr>
          <p:nvPr/>
        </p:nvPicPr>
        <p:blipFill>
          <a:blip r:embed="rId3"/>
          <a:stretch>
            <a:fillRect/>
          </a:stretch>
        </p:blipFill>
        <p:spPr>
          <a:xfrm>
            <a:off x="6362066" y="2360465"/>
            <a:ext cx="4741362" cy="2529761"/>
          </a:xfrm>
          <a:prstGeom prst="rect">
            <a:avLst/>
          </a:prstGeom>
        </p:spPr>
      </p:pic>
    </p:spTree>
    <p:extLst>
      <p:ext uri="{BB962C8B-B14F-4D97-AF65-F5344CB8AC3E}">
        <p14:creationId xmlns:p14="http://schemas.microsoft.com/office/powerpoint/2010/main" val="120523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{8C09E76E-F912-A64D-A790-86DD80798644}tf16401378</Template>
  <TotalTime>13145</TotalTime>
  <Words>808</Words>
  <Application>Microsoft Macintosh PowerPoint</Application>
  <PresentationFormat>Widescreen</PresentationFormat>
  <Paragraphs>36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Big Mountain Ski Resort</vt:lpstr>
      <vt:lpstr>Purpose of this project</vt:lpstr>
      <vt:lpstr>Closing run</vt:lpstr>
      <vt:lpstr>Additional features</vt:lpstr>
      <vt:lpstr>Additional features</vt:lpstr>
      <vt:lpstr>Recommendation</vt:lpstr>
      <vt:lpstr>Modeling Comparison</vt:lpstr>
      <vt:lpstr>Modeling Data</vt:lpstr>
      <vt:lpstr>Big Mountain Resort Ticket Prices</vt:lpstr>
      <vt:lpstr>Feature Comparisons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Tsecd</dc:creator>
  <cp:lastModifiedBy>Tuan H Bui</cp:lastModifiedBy>
  <cp:revision>20</cp:revision>
  <dcterms:created xsi:type="dcterms:W3CDTF">2020-09-19T23:36:38Z</dcterms:created>
  <dcterms:modified xsi:type="dcterms:W3CDTF">2023-05-30T21:37:51Z</dcterms:modified>
</cp:coreProperties>
</file>