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sldIdLst>
    <p:sldId id="256" r:id="rId2"/>
    <p:sldId id="257" r:id="rId3"/>
    <p:sldId id="258" r:id="rId4"/>
    <p:sldId id="268" r:id="rId5"/>
    <p:sldId id="265" r:id="rId6"/>
    <p:sldId id="261" r:id="rId7"/>
    <p:sldId id="262" r:id="rId8"/>
    <p:sldId id="263" r:id="rId9"/>
    <p:sldId id="266" r:id="rId10"/>
    <p:sldId id="274" r:id="rId11"/>
    <p:sldId id="260" r:id="rId12"/>
    <p:sldId id="269" r:id="rId13"/>
    <p:sldId id="273" r:id="rId14"/>
    <p:sldId id="272" r:id="rId15"/>
    <p:sldId id="267" r:id="rId16"/>
    <p:sldId id="270" r:id="rId17"/>
    <p:sldId id="271" r:id="rId18"/>
    <p:sldId id="26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63"/>
  </p:normalViewPr>
  <p:slideViewPr>
    <p:cSldViewPr snapToGrid="0">
      <p:cViewPr>
        <p:scale>
          <a:sx n="124" d="100"/>
          <a:sy n="124" d="100"/>
        </p:scale>
        <p:origin x="33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de-DE"/>
              <a:t>Mastertitelformat bearbeiten</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7" name="Date Placeholder 6"/>
          <p:cNvSpPr>
            <a:spLocks noGrp="1"/>
          </p:cNvSpPr>
          <p:nvPr>
            <p:ph type="dt" sz="half" idx="10"/>
          </p:nvPr>
        </p:nvSpPr>
        <p:spPr/>
        <p:txBody>
          <a:bodyPr/>
          <a:lstStyle/>
          <a:p>
            <a:fld id="{598C4AC8-68D2-AA4C-9D20-F06314EC6CDA}" type="datetimeFigureOut">
              <a:rPr lang="de-DE" smtClean="0"/>
              <a:t>27.11.24</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B5A8B3E8-49E8-F340-9FFD-A2D61D62B997}" type="slidenum">
              <a:rPr lang="de-DE" smtClean="0"/>
              <a:t>‹Nr.›</a:t>
            </a:fld>
            <a:endParaRPr lang="de-DE"/>
          </a:p>
        </p:txBody>
      </p:sp>
    </p:spTree>
    <p:extLst>
      <p:ext uri="{BB962C8B-B14F-4D97-AF65-F5344CB8AC3E}">
        <p14:creationId xmlns:p14="http://schemas.microsoft.com/office/powerpoint/2010/main" val="96443537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598C4AC8-68D2-AA4C-9D20-F06314EC6CDA}" type="datetimeFigureOut">
              <a:rPr lang="de-DE" smtClean="0"/>
              <a:t>27.11.24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B5A8B3E8-49E8-F340-9FFD-A2D61D62B997}" type="slidenum">
              <a:rPr lang="de-DE" smtClean="0"/>
              <a:t>‹Nr.›</a:t>
            </a:fld>
            <a:endParaRPr lang="de-DE"/>
          </a:p>
        </p:txBody>
      </p:sp>
    </p:spTree>
    <p:extLst>
      <p:ext uri="{BB962C8B-B14F-4D97-AF65-F5344CB8AC3E}">
        <p14:creationId xmlns:p14="http://schemas.microsoft.com/office/powerpoint/2010/main" val="1668483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598C4AC8-68D2-AA4C-9D20-F06314EC6CDA}" type="datetimeFigureOut">
              <a:rPr lang="de-DE" smtClean="0"/>
              <a:t>27.11.24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B5A8B3E8-49E8-F340-9FFD-A2D61D62B997}" type="slidenum">
              <a:rPr lang="de-DE" smtClean="0"/>
              <a:t>‹Nr.›</a:t>
            </a:fld>
            <a:endParaRPr lang="de-DE"/>
          </a:p>
        </p:txBody>
      </p:sp>
    </p:spTree>
    <p:extLst>
      <p:ext uri="{BB962C8B-B14F-4D97-AF65-F5344CB8AC3E}">
        <p14:creationId xmlns:p14="http://schemas.microsoft.com/office/powerpoint/2010/main" val="576087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598C4AC8-68D2-AA4C-9D20-F06314EC6CDA}" type="datetimeFigureOut">
              <a:rPr lang="de-DE" smtClean="0"/>
              <a:t>27.11.24</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B5A8B3E8-49E8-F340-9FFD-A2D61D62B997}" type="slidenum">
              <a:rPr lang="de-DE" smtClean="0"/>
              <a:t>‹Nr.›</a:t>
            </a:fld>
            <a:endParaRPr lang="de-DE"/>
          </a:p>
        </p:txBody>
      </p:sp>
    </p:spTree>
    <p:extLst>
      <p:ext uri="{BB962C8B-B14F-4D97-AF65-F5344CB8AC3E}">
        <p14:creationId xmlns:p14="http://schemas.microsoft.com/office/powerpoint/2010/main" val="2509555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de-DE"/>
              <a:t>Mastertitelformat bearbeiten</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7" name="Date Placeholder 6"/>
          <p:cNvSpPr>
            <a:spLocks noGrp="1"/>
          </p:cNvSpPr>
          <p:nvPr>
            <p:ph type="dt" sz="half" idx="10"/>
          </p:nvPr>
        </p:nvSpPr>
        <p:spPr/>
        <p:txBody>
          <a:bodyPr/>
          <a:lstStyle/>
          <a:p>
            <a:fld id="{598C4AC8-68D2-AA4C-9D20-F06314EC6CDA}" type="datetimeFigureOut">
              <a:rPr lang="de-DE" smtClean="0"/>
              <a:t>27.11.24</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B5A8B3E8-49E8-F340-9FFD-A2D61D62B997}" type="slidenum">
              <a:rPr lang="de-DE" smtClean="0"/>
              <a:t>‹Nr.›</a:t>
            </a:fld>
            <a:endParaRPr lang="de-DE"/>
          </a:p>
        </p:txBody>
      </p:sp>
    </p:spTree>
    <p:extLst>
      <p:ext uri="{BB962C8B-B14F-4D97-AF65-F5344CB8AC3E}">
        <p14:creationId xmlns:p14="http://schemas.microsoft.com/office/powerpoint/2010/main" val="316018315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8" name="Date Placeholder 7"/>
          <p:cNvSpPr>
            <a:spLocks noGrp="1"/>
          </p:cNvSpPr>
          <p:nvPr>
            <p:ph type="dt" sz="half" idx="10"/>
          </p:nvPr>
        </p:nvSpPr>
        <p:spPr/>
        <p:txBody>
          <a:bodyPr/>
          <a:lstStyle/>
          <a:p>
            <a:fld id="{598C4AC8-68D2-AA4C-9D20-F06314EC6CDA}" type="datetimeFigureOut">
              <a:rPr lang="de-DE" smtClean="0"/>
              <a:t>27.11.24</a:t>
            </a:fld>
            <a:endParaRPr lang="de-DE"/>
          </a:p>
        </p:txBody>
      </p:sp>
      <p:sp>
        <p:nvSpPr>
          <p:cNvPr id="9" name="Footer Placeholder 8"/>
          <p:cNvSpPr>
            <a:spLocks noGrp="1"/>
          </p:cNvSpPr>
          <p:nvPr>
            <p:ph type="ftr" sz="quarter" idx="11"/>
          </p:nvPr>
        </p:nvSpPr>
        <p:spPr/>
        <p:txBody>
          <a:bodyPr/>
          <a:lstStyle/>
          <a:p>
            <a:endParaRPr lang="de-DE"/>
          </a:p>
        </p:txBody>
      </p:sp>
      <p:sp>
        <p:nvSpPr>
          <p:cNvPr id="10" name="Slide Number Placeholder 9"/>
          <p:cNvSpPr>
            <a:spLocks noGrp="1"/>
          </p:cNvSpPr>
          <p:nvPr>
            <p:ph type="sldNum" sz="quarter" idx="12"/>
          </p:nvPr>
        </p:nvSpPr>
        <p:spPr/>
        <p:txBody>
          <a:bodyPr/>
          <a:lstStyle/>
          <a:p>
            <a:fld id="{B5A8B3E8-49E8-F340-9FFD-A2D61D62B997}" type="slidenum">
              <a:rPr lang="de-DE" smtClean="0"/>
              <a:t>‹Nr.›</a:t>
            </a:fld>
            <a:endParaRPr lang="de-DE"/>
          </a:p>
        </p:txBody>
      </p:sp>
    </p:spTree>
    <p:extLst>
      <p:ext uri="{BB962C8B-B14F-4D97-AF65-F5344CB8AC3E}">
        <p14:creationId xmlns:p14="http://schemas.microsoft.com/office/powerpoint/2010/main" val="958353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583436" y="3143250"/>
            <a:ext cx="4270248" cy="2596776"/>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7" name="Date Placeholder 6"/>
          <p:cNvSpPr>
            <a:spLocks noGrp="1"/>
          </p:cNvSpPr>
          <p:nvPr>
            <p:ph type="dt" sz="half" idx="10"/>
          </p:nvPr>
        </p:nvSpPr>
        <p:spPr/>
        <p:txBody>
          <a:bodyPr/>
          <a:lstStyle/>
          <a:p>
            <a:fld id="{598C4AC8-68D2-AA4C-9D20-F06314EC6CDA}" type="datetimeFigureOut">
              <a:rPr lang="de-DE" smtClean="0"/>
              <a:t>27.11.24</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B5A8B3E8-49E8-F340-9FFD-A2D61D62B997}" type="slidenum">
              <a:rPr lang="de-DE" smtClean="0"/>
              <a:t>‹Nr.›</a:t>
            </a:fld>
            <a:endParaRPr lang="de-DE"/>
          </a:p>
        </p:txBody>
      </p:sp>
      <p:sp>
        <p:nvSpPr>
          <p:cNvPr id="10" name="Title 9"/>
          <p:cNvSpPr>
            <a:spLocks noGrp="1"/>
          </p:cNvSpPr>
          <p:nvPr>
            <p:ph type="title"/>
          </p:nvPr>
        </p:nvSpPr>
        <p:spPr/>
        <p:txBody>
          <a:bodyPr/>
          <a:lstStyle/>
          <a:p>
            <a:r>
              <a:rPr lang="de-DE"/>
              <a:t>Mastertitelformat bearbeiten</a:t>
            </a:r>
            <a:endParaRPr lang="en-US" dirty="0"/>
          </a:p>
        </p:txBody>
      </p:sp>
    </p:spTree>
    <p:extLst>
      <p:ext uri="{BB962C8B-B14F-4D97-AF65-F5344CB8AC3E}">
        <p14:creationId xmlns:p14="http://schemas.microsoft.com/office/powerpoint/2010/main" val="227484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598C4AC8-68D2-AA4C-9D20-F06314EC6CDA}" type="datetimeFigureOut">
              <a:rPr lang="de-DE" smtClean="0"/>
              <a:t>27.11.24</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B5A8B3E8-49E8-F340-9FFD-A2D61D62B997}" type="slidenum">
              <a:rPr lang="de-DE" smtClean="0"/>
              <a:t>‹Nr.›</a:t>
            </a:fld>
            <a:endParaRPr lang="de-DE"/>
          </a:p>
        </p:txBody>
      </p:sp>
    </p:spTree>
    <p:extLst>
      <p:ext uri="{BB962C8B-B14F-4D97-AF65-F5344CB8AC3E}">
        <p14:creationId xmlns:p14="http://schemas.microsoft.com/office/powerpoint/2010/main" val="2774604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8C4AC8-68D2-AA4C-9D20-F06314EC6CDA}" type="datetimeFigureOut">
              <a:rPr lang="de-DE" smtClean="0"/>
              <a:t>27.11.24</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B5A8B3E8-49E8-F340-9FFD-A2D61D62B997}" type="slidenum">
              <a:rPr lang="de-DE" smtClean="0"/>
              <a:t>‹Nr.›</a:t>
            </a:fld>
            <a:endParaRPr lang="de-DE"/>
          </a:p>
        </p:txBody>
      </p:sp>
    </p:spTree>
    <p:extLst>
      <p:ext uri="{BB962C8B-B14F-4D97-AF65-F5344CB8AC3E}">
        <p14:creationId xmlns:p14="http://schemas.microsoft.com/office/powerpoint/2010/main" val="3606670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de-DE"/>
              <a:t>Mastertitelformat bearbeiten</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9" name="Date Placeholder 8"/>
          <p:cNvSpPr>
            <a:spLocks noGrp="1"/>
          </p:cNvSpPr>
          <p:nvPr>
            <p:ph type="dt" sz="half" idx="10"/>
          </p:nvPr>
        </p:nvSpPr>
        <p:spPr/>
        <p:txBody>
          <a:bodyPr/>
          <a:lstStyle/>
          <a:p>
            <a:fld id="{598C4AC8-68D2-AA4C-9D20-F06314EC6CDA}" type="datetimeFigureOut">
              <a:rPr lang="de-DE" smtClean="0"/>
              <a:t>27.11.24</a:t>
            </a:fld>
            <a:endParaRPr lang="de-DE"/>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de-DE"/>
          </a:p>
        </p:txBody>
      </p:sp>
      <p:sp>
        <p:nvSpPr>
          <p:cNvPr id="11" name="Slide Number Placeholder 10"/>
          <p:cNvSpPr>
            <a:spLocks noGrp="1"/>
          </p:cNvSpPr>
          <p:nvPr>
            <p:ph type="sldNum" sz="quarter" idx="12"/>
          </p:nvPr>
        </p:nvSpPr>
        <p:spPr/>
        <p:txBody>
          <a:bodyPr/>
          <a:lstStyle/>
          <a:p>
            <a:fld id="{B5A8B3E8-49E8-F340-9FFD-A2D61D62B997}" type="slidenum">
              <a:rPr lang="de-DE" smtClean="0"/>
              <a:t>‹Nr.›</a:t>
            </a:fld>
            <a:endParaRPr lang="de-DE"/>
          </a:p>
        </p:txBody>
      </p:sp>
    </p:spTree>
    <p:extLst>
      <p:ext uri="{BB962C8B-B14F-4D97-AF65-F5344CB8AC3E}">
        <p14:creationId xmlns:p14="http://schemas.microsoft.com/office/powerpoint/2010/main" val="1640961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de-DE"/>
              <a:t>Mastertitelformat bearbeiten</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598C4AC8-68D2-AA4C-9D20-F06314EC6CDA}" type="datetimeFigureOut">
              <a:rPr lang="de-DE" smtClean="0"/>
              <a:t>27.11.24</a:t>
            </a:fld>
            <a:endParaRPr lang="de-DE"/>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de-DE"/>
          </a:p>
        </p:txBody>
      </p:sp>
      <p:sp>
        <p:nvSpPr>
          <p:cNvPr id="10" name="Slide Number Placeholder 9"/>
          <p:cNvSpPr>
            <a:spLocks noGrp="1"/>
          </p:cNvSpPr>
          <p:nvPr>
            <p:ph type="sldNum" sz="quarter" idx="12"/>
          </p:nvPr>
        </p:nvSpPr>
        <p:spPr/>
        <p:txBody>
          <a:bodyPr/>
          <a:lstStyle/>
          <a:p>
            <a:fld id="{B5A8B3E8-49E8-F340-9FFD-A2D61D62B997}" type="slidenum">
              <a:rPr lang="de-DE" smtClean="0"/>
              <a:t>‹Nr.›</a:t>
            </a:fld>
            <a:endParaRPr lang="de-DE"/>
          </a:p>
        </p:txBody>
      </p:sp>
    </p:spTree>
    <p:extLst>
      <p:ext uri="{BB962C8B-B14F-4D97-AF65-F5344CB8AC3E}">
        <p14:creationId xmlns:p14="http://schemas.microsoft.com/office/powerpoint/2010/main" val="3817141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598C4AC8-68D2-AA4C-9D20-F06314EC6CDA}" type="datetimeFigureOut">
              <a:rPr lang="de-DE" smtClean="0"/>
              <a:t>27.11.24</a:t>
            </a:fld>
            <a:endParaRPr lang="de-DE"/>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de-DE"/>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B5A8B3E8-49E8-F340-9FFD-A2D61D62B997}" type="slidenum">
              <a:rPr lang="de-DE" smtClean="0"/>
              <a:t>‹Nr.›</a:t>
            </a:fld>
            <a:endParaRPr lang="de-DE"/>
          </a:p>
        </p:txBody>
      </p:sp>
    </p:spTree>
    <p:extLst>
      <p:ext uri="{BB962C8B-B14F-4D97-AF65-F5344CB8AC3E}">
        <p14:creationId xmlns:p14="http://schemas.microsoft.com/office/powerpoint/2010/main" val="76582509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752F47AA-BCD6-459E-943A-C0F2D1CF1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el 1">
            <a:extLst>
              <a:ext uri="{FF2B5EF4-FFF2-40B4-BE49-F238E27FC236}">
                <a16:creationId xmlns:a16="http://schemas.microsoft.com/office/drawing/2014/main" id="{314BD9A0-0CDB-BAD5-996C-5CB78CDD59DD}"/>
              </a:ext>
            </a:extLst>
          </p:cNvPr>
          <p:cNvSpPr>
            <a:spLocks noGrp="1"/>
          </p:cNvSpPr>
          <p:nvPr>
            <p:ph type="ctrTitle"/>
          </p:nvPr>
        </p:nvSpPr>
        <p:spPr>
          <a:xfrm>
            <a:off x="804672" y="2386744"/>
            <a:ext cx="4486656" cy="1645920"/>
          </a:xfrm>
        </p:spPr>
        <p:txBody>
          <a:bodyPr>
            <a:normAutofit fontScale="90000"/>
          </a:bodyPr>
          <a:lstStyle/>
          <a:p>
            <a:r>
              <a:rPr lang="de-DE" sz="3000" dirty="0" err="1">
                <a:latin typeface="Book Antiqua" panose="02040602050305030304" pitchFamily="18" charset="0"/>
              </a:rPr>
              <a:t>Simulating</a:t>
            </a:r>
            <a:r>
              <a:rPr lang="de-DE" sz="3000" dirty="0">
                <a:latin typeface="Book Antiqua" panose="02040602050305030304" pitchFamily="18" charset="0"/>
              </a:rPr>
              <a:t> </a:t>
            </a:r>
            <a:r>
              <a:rPr lang="de-DE" sz="3000" dirty="0" err="1">
                <a:latin typeface="Book Antiqua" panose="02040602050305030304" pitchFamily="18" charset="0"/>
              </a:rPr>
              <a:t>the</a:t>
            </a:r>
            <a:r>
              <a:rPr lang="de-DE" sz="3000" dirty="0">
                <a:latin typeface="Book Antiqua" panose="02040602050305030304" pitchFamily="18" charset="0"/>
              </a:rPr>
              <a:t> 2D Ising </a:t>
            </a:r>
            <a:r>
              <a:rPr lang="de-DE" sz="3000" dirty="0" err="1">
                <a:latin typeface="Book Antiqua" panose="02040602050305030304" pitchFamily="18" charset="0"/>
              </a:rPr>
              <a:t>model</a:t>
            </a:r>
            <a:r>
              <a:rPr lang="de-DE" sz="3000" dirty="0">
                <a:latin typeface="Book Antiqua" panose="02040602050305030304" pitchFamily="18" charset="0"/>
              </a:rPr>
              <a:t> </a:t>
            </a:r>
            <a:r>
              <a:rPr lang="de-DE" sz="3000" dirty="0" err="1">
                <a:latin typeface="Book Antiqua" panose="02040602050305030304" pitchFamily="18" charset="0"/>
              </a:rPr>
              <a:t>of</a:t>
            </a:r>
            <a:r>
              <a:rPr lang="de-DE" sz="3000" dirty="0">
                <a:latin typeface="Book Antiqua" panose="02040602050305030304" pitchFamily="18" charset="0"/>
              </a:rPr>
              <a:t> </a:t>
            </a:r>
            <a:r>
              <a:rPr lang="de-DE" sz="3000" dirty="0" err="1">
                <a:latin typeface="Book Antiqua" panose="02040602050305030304" pitchFamily="18" charset="0"/>
              </a:rPr>
              <a:t>ferromagnets</a:t>
            </a:r>
            <a:endParaRPr lang="de-DE" sz="3000" dirty="0">
              <a:latin typeface="Book Antiqua" panose="02040602050305030304" pitchFamily="18" charset="0"/>
            </a:endParaRPr>
          </a:p>
        </p:txBody>
      </p:sp>
      <p:sp>
        <p:nvSpPr>
          <p:cNvPr id="3" name="Untertitel 2">
            <a:extLst>
              <a:ext uri="{FF2B5EF4-FFF2-40B4-BE49-F238E27FC236}">
                <a16:creationId xmlns:a16="http://schemas.microsoft.com/office/drawing/2014/main" id="{95760F47-51BF-080E-733E-97B1450334D6}"/>
              </a:ext>
            </a:extLst>
          </p:cNvPr>
          <p:cNvSpPr>
            <a:spLocks noGrp="1"/>
          </p:cNvSpPr>
          <p:nvPr>
            <p:ph type="subTitle" idx="1"/>
          </p:nvPr>
        </p:nvSpPr>
        <p:spPr>
          <a:xfrm>
            <a:off x="1148615" y="4352544"/>
            <a:ext cx="3798770" cy="1239894"/>
          </a:xfrm>
        </p:spPr>
        <p:txBody>
          <a:bodyPr>
            <a:normAutofit/>
          </a:bodyPr>
          <a:lstStyle/>
          <a:p>
            <a:r>
              <a:rPr lang="de-DE" sz="1800" dirty="0">
                <a:solidFill>
                  <a:srgbClr val="FFFFFF"/>
                </a:solidFill>
              </a:rPr>
              <a:t>Max Dürr</a:t>
            </a:r>
          </a:p>
        </p:txBody>
      </p:sp>
      <p:sp>
        <p:nvSpPr>
          <p:cNvPr id="1033" name="Rectangle 1032">
            <a:extLst>
              <a:ext uri="{FF2B5EF4-FFF2-40B4-BE49-F238E27FC236}">
                <a16:creationId xmlns:a16="http://schemas.microsoft.com/office/drawing/2014/main" id="{94B4B292-1E22-44FD-81FD-DB5989CE1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1" y="640080"/>
            <a:ext cx="5455920" cy="526313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55C1FFDE-D473-471B-84F4-B89AD8B6C9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9069" y="802767"/>
            <a:ext cx="5129784" cy="4937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Solved I am trying to program this in PythonThe Ising model | Chegg.com">
            <a:extLst>
              <a:ext uri="{FF2B5EF4-FFF2-40B4-BE49-F238E27FC236}">
                <a16:creationId xmlns:a16="http://schemas.microsoft.com/office/drawing/2014/main" id="{FDDF6549-3161-8728-CCA2-4CDE6A6C29A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664457" y="1122807"/>
            <a:ext cx="4319007" cy="4297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1104114"/>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9DA00F-39C4-0092-C2D0-418B42E1F9F7}"/>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21082B15-B0CE-8BE1-14BC-251DE683A41B}"/>
              </a:ext>
            </a:extLst>
          </p:cNvPr>
          <p:cNvSpPr>
            <a:spLocks noGrp="1"/>
          </p:cNvSpPr>
          <p:nvPr>
            <p:ph type="title"/>
          </p:nvPr>
        </p:nvSpPr>
        <p:spPr>
          <a:xfrm>
            <a:off x="2231136" y="474833"/>
            <a:ext cx="7729728" cy="739112"/>
          </a:xfrm>
        </p:spPr>
        <p:txBody>
          <a:bodyPr>
            <a:normAutofit fontScale="90000"/>
          </a:bodyPr>
          <a:lstStyle/>
          <a:p>
            <a:r>
              <a:rPr lang="de-DE" dirty="0" err="1">
                <a:latin typeface="Book Antiqua" panose="02040602050305030304" pitchFamily="18" charset="0"/>
              </a:rPr>
              <a:t>dependancy</a:t>
            </a:r>
            <a:r>
              <a:rPr lang="de-DE" dirty="0">
                <a:latin typeface="Book Antiqua" panose="02040602050305030304" pitchFamily="18" charset="0"/>
              </a:rPr>
              <a:t> on </a:t>
            </a:r>
            <a:r>
              <a:rPr lang="de-DE" dirty="0" err="1">
                <a:latin typeface="Book Antiqua" panose="02040602050305030304" pitchFamily="18" charset="0"/>
              </a:rPr>
              <a:t>temperature</a:t>
            </a:r>
            <a:endParaRPr lang="de-DE" dirty="0">
              <a:latin typeface="Book Antiqua" panose="02040602050305030304" pitchFamily="18" charset="0"/>
            </a:endParaRPr>
          </a:p>
        </p:txBody>
      </p:sp>
      <mc:AlternateContent xmlns:mc="http://schemas.openxmlformats.org/markup-compatibility/2006">
        <mc:Choice xmlns:a14="http://schemas.microsoft.com/office/drawing/2010/main" Requires="a14">
          <p:sp>
            <p:nvSpPr>
              <p:cNvPr id="4" name="Textfeld 3">
                <a:extLst>
                  <a:ext uri="{FF2B5EF4-FFF2-40B4-BE49-F238E27FC236}">
                    <a16:creationId xmlns:a16="http://schemas.microsoft.com/office/drawing/2014/main" id="{BABF1721-E95A-8010-348B-107F6AD01509}"/>
                  </a:ext>
                </a:extLst>
              </p:cNvPr>
              <p:cNvSpPr txBox="1"/>
              <p:nvPr/>
            </p:nvSpPr>
            <p:spPr>
              <a:xfrm>
                <a:off x="7522029" y="1433282"/>
                <a:ext cx="4495800" cy="6198492"/>
              </a:xfrm>
              <a:prstGeom prst="rect">
                <a:avLst/>
              </a:prstGeom>
              <a:noFill/>
            </p:spPr>
            <p:txBody>
              <a:bodyPr wrap="square" rtlCol="0">
                <a:spAutoFit/>
              </a:bodyPr>
              <a:lstStyle/>
              <a:p>
                <a:pPr marL="285750" indent="-285750">
                  <a:buFont typeface="Arial" panose="020B0604020202020204" pitchFamily="34" charset="0"/>
                  <a:buChar char="•"/>
                </a:pPr>
                <a:r>
                  <a:rPr lang="de-DE" dirty="0"/>
                  <a:t>For a </a:t>
                </a:r>
                <a:r>
                  <a:rPr lang="de-DE" dirty="0" err="1"/>
                  <a:t>nonzero</a:t>
                </a:r>
                <a:r>
                  <a:rPr lang="de-DE" dirty="0"/>
                  <a:t> </a:t>
                </a:r>
                <a:r>
                  <a:rPr lang="de-DE" dirty="0" err="1"/>
                  <a:t>magnetic</a:t>
                </a:r>
                <a:r>
                  <a:rPr lang="de-DE" dirty="0"/>
                  <a:t> </a:t>
                </a:r>
                <a:r>
                  <a:rPr lang="de-DE" dirty="0" err="1"/>
                  <a:t>field</a:t>
                </a:r>
                <a:r>
                  <a:rPr lang="de-DE" dirty="0"/>
                  <a:t>, </a:t>
                </a:r>
                <a:r>
                  <a:rPr lang="de-DE" dirty="0" err="1"/>
                  <a:t>the</a:t>
                </a:r>
                <a:r>
                  <a:rPr lang="de-DE" dirty="0"/>
                  <a:t> </a:t>
                </a:r>
                <a:r>
                  <a:rPr lang="de-DE" dirty="0" err="1"/>
                  <a:t>steepness</a:t>
                </a:r>
                <a:r>
                  <a:rPr lang="de-DE" dirty="0"/>
                  <a:t> </a:t>
                </a:r>
                <a:r>
                  <a:rPr lang="de-DE" dirty="0" err="1"/>
                  <a:t>of</a:t>
                </a:r>
                <a:r>
                  <a:rPr lang="de-DE" dirty="0"/>
                  <a:t> </a:t>
                </a:r>
                <a:r>
                  <a:rPr lang="de-DE" dirty="0" err="1"/>
                  <a:t>the</a:t>
                </a:r>
                <a:r>
                  <a:rPr lang="de-DE" dirty="0"/>
                  <a:t> </a:t>
                </a:r>
                <a:r>
                  <a:rPr lang="de-DE" dirty="0" err="1"/>
                  <a:t>magnetization</a:t>
                </a:r>
                <a:r>
                  <a:rPr lang="de-DE" dirty="0"/>
                  <a:t> </a:t>
                </a:r>
                <a:r>
                  <a:rPr lang="de-DE" dirty="0" err="1"/>
                  <a:t>downfall</a:t>
                </a:r>
                <a:r>
                  <a:rPr lang="de-DE" dirty="0"/>
                  <a:t> / internal </a:t>
                </a:r>
                <a:r>
                  <a:rPr lang="de-DE" dirty="0" err="1"/>
                  <a:t>energy</a:t>
                </a:r>
                <a:r>
                  <a:rPr lang="de-DE" dirty="0"/>
                  <a:t> </a:t>
                </a:r>
                <a:r>
                  <a:rPr lang="de-DE" dirty="0" err="1"/>
                  <a:t>increase</a:t>
                </a:r>
                <a:r>
                  <a:rPr lang="de-DE" dirty="0"/>
                  <a:t> </a:t>
                </a:r>
                <a:r>
                  <a:rPr lang="de-DE" dirty="0" err="1"/>
                  <a:t>declines</a:t>
                </a:r>
                <a:endParaRPr lang="de-DE" dirty="0"/>
              </a:p>
              <a:p>
                <a:r>
                  <a:rPr lang="de-DE" dirty="0"/>
                  <a:t>→  	</a:t>
                </a:r>
                <a:r>
                  <a:rPr lang="de-DE" dirty="0" err="1"/>
                  <a:t>get</a:t>
                </a:r>
                <a:r>
                  <a:rPr lang="de-DE" dirty="0"/>
                  <a:t> </a:t>
                </a:r>
                <a:r>
                  <a:rPr lang="de-DE" dirty="0" err="1"/>
                  <a:t>higher</a:t>
                </a:r>
                <a:r>
                  <a:rPr lang="de-DE" dirty="0"/>
                  <a:t>-order </a:t>
                </a:r>
                <a:r>
                  <a:rPr lang="de-DE" dirty="0" err="1"/>
                  <a:t>phase</a:t>
                </a:r>
                <a:r>
                  <a:rPr lang="de-DE" dirty="0"/>
                  <a:t> </a:t>
                </a:r>
                <a:r>
                  <a:rPr lang="de-DE" dirty="0" err="1"/>
                  <a:t>transitions</a:t>
                </a:r>
                <a:r>
                  <a:rPr lang="de-DE" dirty="0"/>
                  <a:t>;</a:t>
                </a:r>
              </a:p>
              <a:p>
                <a:r>
                  <a:rPr lang="de-DE" b="0" dirty="0"/>
                  <a:t>	</a:t>
                </a:r>
                <a14:m>
                  <m:oMath xmlns:m="http://schemas.openxmlformats.org/officeDocument/2006/math">
                    <m:sSub>
                      <m:sSubPr>
                        <m:ctrlPr>
                          <a:rPr lang="de-DE" b="0" i="1" smtClean="0">
                            <a:latin typeface="Cambria Math" panose="02040503050406030204" pitchFamily="18" charset="0"/>
                          </a:rPr>
                        </m:ctrlPr>
                      </m:sSubPr>
                      <m:e>
                        <m:r>
                          <a:rPr lang="de-DE" b="0" i="1" smtClean="0">
                            <a:latin typeface="Cambria Math" panose="02040503050406030204" pitchFamily="18" charset="0"/>
                          </a:rPr>
                          <m:t>𝑇</m:t>
                        </m:r>
                      </m:e>
                      <m:sub>
                        <m:r>
                          <a:rPr lang="de-DE" b="0" i="1" smtClean="0">
                            <a:latin typeface="Cambria Math" panose="02040503050406030204" pitchFamily="18" charset="0"/>
                          </a:rPr>
                          <m:t>𝐶</m:t>
                        </m:r>
                      </m:sub>
                    </m:sSub>
                    <m:r>
                      <a:rPr lang="de-DE" b="0" i="1" smtClean="0">
                        <a:latin typeface="Cambria Math" panose="02040503050406030204" pitchFamily="18" charset="0"/>
                      </a:rPr>
                      <m:t> </m:t>
                    </m:r>
                  </m:oMath>
                </a14:m>
                <a:r>
                  <a:rPr lang="de-DE" dirty="0"/>
                  <a:t>marks no </a:t>
                </a:r>
                <a:r>
                  <a:rPr lang="de-DE" dirty="0" err="1"/>
                  <a:t>critical</a:t>
                </a:r>
                <a:r>
                  <a:rPr lang="de-DE" dirty="0"/>
                  <a:t> </a:t>
                </a:r>
                <a:r>
                  <a:rPr lang="de-DE" dirty="0" err="1"/>
                  <a:t>point</a:t>
                </a:r>
                <a:r>
                  <a:rPr lang="de-DE" dirty="0"/>
                  <a:t> </a:t>
                </a:r>
                <a:r>
                  <a:rPr lang="de-DE" dirty="0" err="1"/>
                  <a:t>anymore</a:t>
                </a:r>
                <a:r>
                  <a:rPr lang="de-DE" dirty="0"/>
                  <a:t>,		but </a:t>
                </a:r>
                <a:r>
                  <a:rPr lang="de-DE" dirty="0" err="1"/>
                  <a:t>rather</a:t>
                </a:r>
                <a:r>
                  <a:rPr lang="de-DE" dirty="0"/>
                  <a:t> a </a:t>
                </a:r>
                <a:r>
                  <a:rPr lang="de-DE" dirty="0" err="1"/>
                  <a:t>crossover</a:t>
                </a:r>
                <a:r>
                  <a:rPr lang="de-DE" dirty="0"/>
                  <a:t> </a:t>
                </a:r>
                <a:r>
                  <a:rPr lang="de-DE" dirty="0" err="1"/>
                  <a:t>temperature</a:t>
                </a:r>
                <a:endParaRPr lang="de-DE" dirty="0"/>
              </a:p>
              <a:p>
                <a:endParaRPr lang="de-DE" dirty="0"/>
              </a:p>
              <a:p>
                <a:pPr marL="285750" indent="-285750">
                  <a:buFont typeface="Arial" panose="020B0604020202020204" pitchFamily="34" charset="0"/>
                  <a:buChar char="•"/>
                </a:pPr>
                <a:r>
                  <a:rPr lang="de-DE" dirty="0"/>
                  <a:t>Seemingly, </a:t>
                </a:r>
                <a14:m>
                  <m:oMath xmlns:m="http://schemas.openxmlformats.org/officeDocument/2006/math">
                    <m:sSub>
                      <m:sSubPr>
                        <m:ctrlPr>
                          <a:rPr lang="de-DE" b="0" i="1" smtClean="0">
                            <a:latin typeface="Cambria Math" panose="02040503050406030204" pitchFamily="18" charset="0"/>
                          </a:rPr>
                        </m:ctrlPr>
                      </m:sSubPr>
                      <m:e>
                        <m:r>
                          <a:rPr lang="de-DE" b="0" i="1" smtClean="0">
                            <a:latin typeface="Cambria Math" panose="02040503050406030204" pitchFamily="18" charset="0"/>
                          </a:rPr>
                          <m:t>𝑇</m:t>
                        </m:r>
                      </m:e>
                      <m:sub>
                        <m:r>
                          <a:rPr lang="de-DE" b="0" i="1" smtClean="0">
                            <a:latin typeface="Cambria Math" panose="02040503050406030204" pitchFamily="18" charset="0"/>
                          </a:rPr>
                          <m:t>𝐶</m:t>
                        </m:r>
                        <m:r>
                          <a:rPr lang="de-DE" b="0" i="1" smtClean="0">
                            <a:latin typeface="Cambria Math" panose="02040503050406030204" pitchFamily="18" charset="0"/>
                          </a:rPr>
                          <m:t>,</m:t>
                        </m:r>
                        <m:r>
                          <a:rPr lang="de-DE" b="0" i="1" smtClean="0">
                            <a:latin typeface="Cambria Math" panose="02040503050406030204" pitchFamily="18" charset="0"/>
                          </a:rPr>
                          <m:t>𝐵</m:t>
                        </m:r>
                        <m:r>
                          <a:rPr lang="de-DE" b="0" i="1" smtClean="0">
                            <a:latin typeface="Cambria Math" panose="02040503050406030204" pitchFamily="18" charset="0"/>
                          </a:rPr>
                          <m:t>=10</m:t>
                        </m:r>
                      </m:sub>
                    </m:sSub>
                    <m:r>
                      <a:rPr lang="de-DE" b="0" i="1" smtClean="0">
                        <a:latin typeface="Cambria Math" panose="02040503050406030204" pitchFamily="18" charset="0"/>
                      </a:rPr>
                      <m:t>&gt;</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𝑇</m:t>
                        </m:r>
                      </m:e>
                      <m:sub>
                        <m:r>
                          <a:rPr lang="de-DE" b="0" i="1" smtClean="0">
                            <a:latin typeface="Cambria Math" panose="02040503050406030204" pitchFamily="18" charset="0"/>
                          </a:rPr>
                          <m:t>𝐶</m:t>
                        </m:r>
                        <m:r>
                          <a:rPr lang="de-DE" b="0" i="1" smtClean="0">
                            <a:latin typeface="Cambria Math" panose="02040503050406030204" pitchFamily="18" charset="0"/>
                          </a:rPr>
                          <m:t>,</m:t>
                        </m:r>
                        <m:r>
                          <a:rPr lang="de-DE" b="0" i="1" smtClean="0">
                            <a:latin typeface="Cambria Math" panose="02040503050406030204" pitchFamily="18" charset="0"/>
                          </a:rPr>
                          <m:t>𝐵</m:t>
                        </m:r>
                        <m:r>
                          <a:rPr lang="de-DE" b="0" i="1" smtClean="0">
                            <a:latin typeface="Cambria Math" panose="02040503050406030204" pitchFamily="18" charset="0"/>
                          </a:rPr>
                          <m:t>=0</m:t>
                        </m:r>
                      </m:sub>
                    </m:sSub>
                  </m:oMath>
                </a14:m>
                <a:endParaRPr lang="en-US" dirty="0"/>
              </a:p>
              <a:p>
                <a:r>
                  <a:rPr lang="de-DE" dirty="0"/>
                  <a:t>→  	</a:t>
                </a:r>
                <a:r>
                  <a:rPr lang="en-US" dirty="0"/>
                  <a:t>Systems seems to stick to ferromagnetic	</a:t>
                </a:r>
                <a:r>
                  <a:rPr lang="en-US" dirty="0" err="1"/>
                  <a:t>behaviour</a:t>
                </a:r>
                <a:r>
                  <a:rPr lang="en-US" dirty="0"/>
                  <a:t> even at higher temperatures</a:t>
                </a:r>
              </a:p>
              <a:p>
                <a:endParaRPr lang="en-US" dirty="0"/>
              </a:p>
              <a:p>
                <a:pPr marL="285750" indent="-285750">
                  <a:buFont typeface="Arial" panose="020B0604020202020204" pitchFamily="34" charset="0"/>
                  <a:buChar char="•"/>
                </a:pPr>
                <a:r>
                  <a:rPr lang="en-US" dirty="0"/>
                  <a:t>Internal energy and heat capacity reach lower maximum values under the influence of magnetic fields.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susceptibility rises with temperature for </a:t>
                </a:r>
                <a14:m>
                  <m:oMath xmlns:m="http://schemas.openxmlformats.org/officeDocument/2006/math">
                    <m:r>
                      <m:rPr>
                        <m:sty m:val="p"/>
                      </m:rPr>
                      <a:rPr lang="de-DE" b="0" i="0" smtClean="0">
                        <a:latin typeface="Cambria Math" panose="02040503050406030204" pitchFamily="18" charset="0"/>
                      </a:rPr>
                      <m:t>B</m:t>
                    </m:r>
                    <m:r>
                      <a:rPr lang="de-DE" b="0" i="1" smtClean="0">
                        <a:latin typeface="Cambria Math" panose="02040503050406030204" pitchFamily="18" charset="0"/>
                        <a:ea typeface="Cambria Math" panose="02040503050406030204" pitchFamily="18" charset="0"/>
                      </a:rPr>
                      <m:t>≠0</m:t>
                    </m:r>
                  </m:oMath>
                </a14:m>
                <a:r>
                  <a:rPr lang="en-US" dirty="0"/>
                  <a:t>, since there, the magnetization is </a:t>
                </a:r>
                <a:r>
                  <a:rPr lang="en-US" dirty="0" err="1"/>
                  <a:t>fluctating</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de-DE" dirty="0"/>
              </a:p>
            </p:txBody>
          </p:sp>
        </mc:Choice>
        <mc:Fallback>
          <p:sp>
            <p:nvSpPr>
              <p:cNvPr id="4" name="Textfeld 3">
                <a:extLst>
                  <a:ext uri="{FF2B5EF4-FFF2-40B4-BE49-F238E27FC236}">
                    <a16:creationId xmlns:a16="http://schemas.microsoft.com/office/drawing/2014/main" id="{BABF1721-E95A-8010-348B-107F6AD01509}"/>
                  </a:ext>
                </a:extLst>
              </p:cNvPr>
              <p:cNvSpPr txBox="1">
                <a:spLocks noRot="1" noChangeAspect="1" noMove="1" noResize="1" noEditPoints="1" noAdjustHandles="1" noChangeArrowheads="1" noChangeShapeType="1" noTextEdit="1"/>
              </p:cNvSpPr>
              <p:nvPr/>
            </p:nvSpPr>
            <p:spPr>
              <a:xfrm>
                <a:off x="7522029" y="1433282"/>
                <a:ext cx="4495800" cy="6198492"/>
              </a:xfrm>
              <a:prstGeom prst="rect">
                <a:avLst/>
              </a:prstGeom>
              <a:blipFill>
                <a:blip r:embed="rId2"/>
                <a:stretch>
                  <a:fillRect l="-1127" t="-409" r="-1408"/>
                </a:stretch>
              </a:blipFill>
            </p:spPr>
            <p:txBody>
              <a:bodyPr/>
              <a:lstStyle/>
              <a:p>
                <a:r>
                  <a:rPr lang="de-DE">
                    <a:noFill/>
                  </a:rPr>
                  <a:t> </a:t>
                </a:r>
              </a:p>
            </p:txBody>
          </p:sp>
        </mc:Fallback>
      </mc:AlternateContent>
      <p:pic>
        <p:nvPicPr>
          <p:cNvPr id="5" name="Grafik 4" descr="Ein Bild, das Text, Diagramm, Reihe enthält.&#10;&#10;Automatisch generierte Beschreibung">
            <a:extLst>
              <a:ext uri="{FF2B5EF4-FFF2-40B4-BE49-F238E27FC236}">
                <a16:creationId xmlns:a16="http://schemas.microsoft.com/office/drawing/2014/main" id="{F96E118D-4484-3A5E-071E-232AB24DCDAF}"/>
              </a:ext>
            </a:extLst>
          </p:cNvPr>
          <p:cNvPicPr>
            <a:picLocks noChangeAspect="1"/>
          </p:cNvPicPr>
          <p:nvPr/>
        </p:nvPicPr>
        <p:blipFill>
          <a:blip r:embed="rId3"/>
          <a:stretch>
            <a:fillRect/>
          </a:stretch>
        </p:blipFill>
        <p:spPr>
          <a:xfrm>
            <a:off x="3974665" y="3989282"/>
            <a:ext cx="3408000" cy="2556000"/>
          </a:xfrm>
          <a:prstGeom prst="rect">
            <a:avLst/>
          </a:prstGeom>
        </p:spPr>
      </p:pic>
      <p:pic>
        <p:nvPicPr>
          <p:cNvPr id="9" name="Grafik 8" descr="Ein Bild, das Text, Diagramm, Reihe, Zahl enthält.&#10;&#10;Automatisch generierte Beschreibung">
            <a:extLst>
              <a:ext uri="{FF2B5EF4-FFF2-40B4-BE49-F238E27FC236}">
                <a16:creationId xmlns:a16="http://schemas.microsoft.com/office/drawing/2014/main" id="{7983CA18-048D-6B7D-06F0-7FBDA6A49192}"/>
              </a:ext>
            </a:extLst>
          </p:cNvPr>
          <p:cNvPicPr>
            <a:picLocks noChangeAspect="1"/>
          </p:cNvPicPr>
          <p:nvPr/>
        </p:nvPicPr>
        <p:blipFill>
          <a:blip r:embed="rId4"/>
          <a:stretch>
            <a:fillRect/>
          </a:stretch>
        </p:blipFill>
        <p:spPr>
          <a:xfrm>
            <a:off x="3974665" y="1433282"/>
            <a:ext cx="3408000" cy="2556000"/>
          </a:xfrm>
          <a:prstGeom prst="rect">
            <a:avLst/>
          </a:prstGeom>
        </p:spPr>
      </p:pic>
      <p:pic>
        <p:nvPicPr>
          <p:cNvPr id="11" name="Grafik 10" descr="Ein Bild, das Text, Reihe, Diagramm, Zahl enthält.&#10;&#10;Automatisch generierte Beschreibung">
            <a:extLst>
              <a:ext uri="{FF2B5EF4-FFF2-40B4-BE49-F238E27FC236}">
                <a16:creationId xmlns:a16="http://schemas.microsoft.com/office/drawing/2014/main" id="{0A83215C-253E-724A-A948-07B1C2903FE1}"/>
              </a:ext>
            </a:extLst>
          </p:cNvPr>
          <p:cNvPicPr>
            <a:picLocks noChangeAspect="1"/>
          </p:cNvPicPr>
          <p:nvPr/>
        </p:nvPicPr>
        <p:blipFill>
          <a:blip r:embed="rId5"/>
          <a:stretch>
            <a:fillRect/>
          </a:stretch>
        </p:blipFill>
        <p:spPr>
          <a:xfrm>
            <a:off x="568093" y="3989282"/>
            <a:ext cx="3408000" cy="2556000"/>
          </a:xfrm>
          <a:prstGeom prst="rect">
            <a:avLst/>
          </a:prstGeom>
        </p:spPr>
      </p:pic>
      <p:pic>
        <p:nvPicPr>
          <p:cNvPr id="14" name="Grafik 13" descr="Ein Bild, das Text, Diagramm, Reihe, Zahl enthält.&#10;&#10;Automatisch generierte Beschreibung">
            <a:extLst>
              <a:ext uri="{FF2B5EF4-FFF2-40B4-BE49-F238E27FC236}">
                <a16:creationId xmlns:a16="http://schemas.microsoft.com/office/drawing/2014/main" id="{19770C0C-5BC2-1DDB-3FA0-8BAA0775B0D9}"/>
              </a:ext>
            </a:extLst>
          </p:cNvPr>
          <p:cNvPicPr>
            <a:picLocks noChangeAspect="1"/>
          </p:cNvPicPr>
          <p:nvPr/>
        </p:nvPicPr>
        <p:blipFill>
          <a:blip r:embed="rId6"/>
          <a:stretch>
            <a:fillRect/>
          </a:stretch>
        </p:blipFill>
        <p:spPr>
          <a:xfrm>
            <a:off x="568093" y="1433282"/>
            <a:ext cx="3408000" cy="2556000"/>
          </a:xfrm>
          <a:prstGeom prst="rect">
            <a:avLst/>
          </a:prstGeom>
        </p:spPr>
      </p:pic>
    </p:spTree>
    <p:extLst>
      <p:ext uri="{BB962C8B-B14F-4D97-AF65-F5344CB8AC3E}">
        <p14:creationId xmlns:p14="http://schemas.microsoft.com/office/powerpoint/2010/main" val="1598222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D9CECA-3F8B-07DD-F821-B37F860F2B8A}"/>
              </a:ext>
            </a:extLst>
          </p:cNvPr>
          <p:cNvSpPr>
            <a:spLocks noGrp="1"/>
          </p:cNvSpPr>
          <p:nvPr>
            <p:ph type="title"/>
          </p:nvPr>
        </p:nvSpPr>
        <p:spPr>
          <a:xfrm>
            <a:off x="2231136" y="627236"/>
            <a:ext cx="7729728" cy="1188720"/>
          </a:xfrm>
        </p:spPr>
        <p:txBody>
          <a:bodyPr>
            <a:normAutofit/>
          </a:bodyPr>
          <a:lstStyle/>
          <a:p>
            <a:r>
              <a:rPr lang="de-DE" dirty="0">
                <a:latin typeface="Book Antiqua" panose="02040602050305030304" pitchFamily="18" charset="0"/>
              </a:rPr>
              <a:t>Simulation at different </a:t>
            </a:r>
            <a:r>
              <a:rPr lang="de-DE" dirty="0" err="1">
                <a:latin typeface="Book Antiqua" panose="02040602050305030304" pitchFamily="18" charset="0"/>
              </a:rPr>
              <a:t>temperatures</a:t>
            </a:r>
            <a:endParaRPr lang="de-DE" dirty="0">
              <a:latin typeface="Book Antiqua" panose="02040602050305030304" pitchFamily="18" charset="0"/>
            </a:endParaRPr>
          </a:p>
        </p:txBody>
      </p:sp>
      <p:sp>
        <p:nvSpPr>
          <p:cNvPr id="3" name="Inhaltsplatzhalter 2">
            <a:extLst>
              <a:ext uri="{FF2B5EF4-FFF2-40B4-BE49-F238E27FC236}">
                <a16:creationId xmlns:a16="http://schemas.microsoft.com/office/drawing/2014/main" id="{E945EC1B-C275-7EBF-1599-C61A7AFC0B1D}"/>
              </a:ext>
            </a:extLst>
          </p:cNvPr>
          <p:cNvSpPr>
            <a:spLocks noGrp="1"/>
          </p:cNvSpPr>
          <p:nvPr>
            <p:ph idx="1"/>
          </p:nvPr>
        </p:nvSpPr>
        <p:spPr>
          <a:xfrm>
            <a:off x="2590365" y="2037340"/>
            <a:ext cx="1549049" cy="522599"/>
          </a:xfrm>
        </p:spPr>
        <p:txBody>
          <a:bodyPr>
            <a:normAutofit fontScale="92500"/>
          </a:bodyPr>
          <a:lstStyle/>
          <a:p>
            <a:r>
              <a:rPr lang="de-DE" dirty="0">
                <a:latin typeface="Book Antiqua" panose="02040602050305030304" pitchFamily="18" charset="0"/>
              </a:rPr>
              <a:t>L=100, T=1: </a:t>
            </a:r>
          </a:p>
        </p:txBody>
      </p:sp>
      <p:sp>
        <p:nvSpPr>
          <p:cNvPr id="4" name="Inhaltsplatzhalter 2">
            <a:extLst>
              <a:ext uri="{FF2B5EF4-FFF2-40B4-BE49-F238E27FC236}">
                <a16:creationId xmlns:a16="http://schemas.microsoft.com/office/drawing/2014/main" id="{8217EAAD-5A92-5934-30B4-80C8F4AF3263}"/>
              </a:ext>
            </a:extLst>
          </p:cNvPr>
          <p:cNvSpPr txBox="1">
            <a:spLocks/>
          </p:cNvSpPr>
          <p:nvPr/>
        </p:nvSpPr>
        <p:spPr>
          <a:xfrm>
            <a:off x="7996521" y="2037339"/>
            <a:ext cx="1549049" cy="522599"/>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de-DE" dirty="0">
                <a:latin typeface="Book Antiqua" panose="02040602050305030304" pitchFamily="18" charset="0"/>
              </a:rPr>
              <a:t>L=100, T=5: </a:t>
            </a:r>
          </a:p>
        </p:txBody>
      </p:sp>
      <p:pic>
        <p:nvPicPr>
          <p:cNvPr id="5" name="Grafik 4" descr="Ein Bild, das Text, Karte, Diagramm, Screenshot enthält.&#10;&#10;Automatisch generierte Beschreibung">
            <a:extLst>
              <a:ext uri="{FF2B5EF4-FFF2-40B4-BE49-F238E27FC236}">
                <a16:creationId xmlns:a16="http://schemas.microsoft.com/office/drawing/2014/main" id="{B6B6DEBC-CD7A-E1A5-C117-4D6DF77853BE}"/>
              </a:ext>
            </a:extLst>
          </p:cNvPr>
          <p:cNvPicPr>
            <a:picLocks noChangeAspect="1"/>
          </p:cNvPicPr>
          <p:nvPr/>
        </p:nvPicPr>
        <p:blipFill>
          <a:blip r:embed="rId2">
            <a:extLst>
              <a:ext uri="{28A0092B-C50C-407E-A947-70E740481C1C}">
                <a14:useLocalDpi xmlns:a14="http://schemas.microsoft.com/office/drawing/2010/main" val="0"/>
              </a:ext>
            </a:extLst>
          </a:blip>
          <a:srcRect l="6756" r="8884"/>
          <a:stretch/>
        </p:blipFill>
        <p:spPr>
          <a:xfrm>
            <a:off x="1243812" y="2431970"/>
            <a:ext cx="4353340" cy="3870325"/>
          </a:xfrm>
          <a:prstGeom prst="rect">
            <a:avLst/>
          </a:prstGeom>
        </p:spPr>
      </p:pic>
      <p:pic>
        <p:nvPicPr>
          <p:cNvPr id="6" name="Inhaltsplatzhalter 13" descr="Ein Bild, das Text, Screenshot, Muster, monochrom enthält.&#10;&#10;Automatisch generierte Beschreibung">
            <a:extLst>
              <a:ext uri="{FF2B5EF4-FFF2-40B4-BE49-F238E27FC236}">
                <a16:creationId xmlns:a16="http://schemas.microsoft.com/office/drawing/2014/main" id="{CE806806-55E0-E146-B4B6-08DFAA7298B3}"/>
              </a:ext>
            </a:extLst>
          </p:cNvPr>
          <p:cNvPicPr>
            <a:picLocks noChangeAspect="1"/>
          </p:cNvPicPr>
          <p:nvPr/>
        </p:nvPicPr>
        <p:blipFill>
          <a:blip r:embed="rId3">
            <a:extLst>
              <a:ext uri="{28A0092B-C50C-407E-A947-70E740481C1C}">
                <a14:useLocalDpi xmlns:a14="http://schemas.microsoft.com/office/drawing/2010/main" val="0"/>
              </a:ext>
            </a:extLst>
          </a:blip>
          <a:srcRect l="6976" r="8663"/>
          <a:stretch/>
        </p:blipFill>
        <p:spPr>
          <a:xfrm>
            <a:off x="6694712" y="2431970"/>
            <a:ext cx="4353341" cy="3870325"/>
          </a:xfrm>
          <a:prstGeom prst="rect">
            <a:avLst/>
          </a:prstGeom>
        </p:spPr>
      </p:pic>
    </p:spTree>
    <p:extLst>
      <p:ext uri="{BB962C8B-B14F-4D97-AF65-F5344CB8AC3E}">
        <p14:creationId xmlns:p14="http://schemas.microsoft.com/office/powerpoint/2010/main" val="2109141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60C750-B9CF-2BFC-BBCC-C5F509D3D0C4}"/>
              </a:ext>
            </a:extLst>
          </p:cNvPr>
          <p:cNvSpPr>
            <a:spLocks noGrp="1"/>
          </p:cNvSpPr>
          <p:nvPr>
            <p:ph type="title"/>
          </p:nvPr>
        </p:nvSpPr>
        <p:spPr/>
        <p:txBody>
          <a:bodyPr/>
          <a:lstStyle/>
          <a:p>
            <a:r>
              <a:rPr lang="de-DE" dirty="0" err="1">
                <a:latin typeface="Book Antiqua" panose="02040602050305030304" pitchFamily="18" charset="0"/>
              </a:rPr>
              <a:t>Dependancy</a:t>
            </a:r>
            <a:r>
              <a:rPr lang="de-DE" dirty="0">
                <a:latin typeface="Book Antiqua" panose="02040602050305030304" pitchFamily="18" charset="0"/>
              </a:rPr>
              <a:t> on </a:t>
            </a:r>
            <a:r>
              <a:rPr lang="de-DE" dirty="0" err="1">
                <a:latin typeface="Book Antiqua" panose="02040602050305030304" pitchFamily="18" charset="0"/>
              </a:rPr>
              <a:t>temperature</a:t>
            </a:r>
            <a:r>
              <a:rPr lang="de-DE" dirty="0">
                <a:latin typeface="Book Antiqua" panose="02040602050305030304" pitchFamily="18" charset="0"/>
              </a:rPr>
              <a:t>: </a:t>
            </a:r>
            <a:r>
              <a:rPr lang="de-DE" dirty="0" err="1">
                <a:latin typeface="Book Antiqua" panose="02040602050305030304" pitchFamily="18" charset="0"/>
              </a:rPr>
              <a:t>Conclusion</a:t>
            </a:r>
            <a:endParaRPr lang="de-DE" dirty="0">
              <a:latin typeface="Book Antiqua" panose="02040602050305030304" pitchFamily="18" charset="0"/>
            </a:endParaRPr>
          </a:p>
        </p:txBody>
      </p:sp>
      <p:sp>
        <p:nvSpPr>
          <p:cNvPr id="3" name="Inhaltsplatzhalter 2">
            <a:extLst>
              <a:ext uri="{FF2B5EF4-FFF2-40B4-BE49-F238E27FC236}">
                <a16:creationId xmlns:a16="http://schemas.microsoft.com/office/drawing/2014/main" id="{B0AE3001-B22D-A6BE-2EC4-6591A6F64AC0}"/>
              </a:ext>
            </a:extLst>
          </p:cNvPr>
          <p:cNvSpPr>
            <a:spLocks noGrp="1"/>
          </p:cNvSpPr>
          <p:nvPr>
            <p:ph idx="1"/>
          </p:nvPr>
        </p:nvSpPr>
        <p:spPr/>
        <p:txBody>
          <a:bodyPr/>
          <a:lstStyle/>
          <a:p>
            <a:endParaRPr lang="de-DE" dirty="0"/>
          </a:p>
        </p:txBody>
      </p:sp>
    </p:spTree>
    <p:extLst>
      <p:ext uri="{BB962C8B-B14F-4D97-AF65-F5344CB8AC3E}">
        <p14:creationId xmlns:p14="http://schemas.microsoft.com/office/powerpoint/2010/main" val="1701169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F1760D-380A-639E-17CD-98A8D5520E45}"/>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176C6E9E-871D-39D6-97C9-C0538E192314}"/>
              </a:ext>
            </a:extLst>
          </p:cNvPr>
          <p:cNvSpPr>
            <a:spLocks noGrp="1"/>
          </p:cNvSpPr>
          <p:nvPr>
            <p:ph type="title"/>
          </p:nvPr>
        </p:nvSpPr>
        <p:spPr>
          <a:xfrm>
            <a:off x="2231136" y="474833"/>
            <a:ext cx="7729728" cy="739112"/>
          </a:xfrm>
        </p:spPr>
        <p:txBody>
          <a:bodyPr>
            <a:normAutofit fontScale="90000"/>
          </a:bodyPr>
          <a:lstStyle/>
          <a:p>
            <a:r>
              <a:rPr lang="de-DE">
                <a:latin typeface="Book Antiqua" panose="02040602050305030304" pitchFamily="18" charset="0"/>
              </a:rPr>
              <a:t>dependancy on lattice size</a:t>
            </a:r>
            <a:endParaRPr lang="de-DE" dirty="0">
              <a:latin typeface="Book Antiqua" panose="02040602050305030304" pitchFamily="18" charset="0"/>
            </a:endParaRPr>
          </a:p>
        </p:txBody>
      </p:sp>
      <p:pic>
        <p:nvPicPr>
          <p:cNvPr id="5" name="Inhaltsplatzhalter 4" descr="Ein Bild, das Text, Diagramm, Reihe, Screenshot enthält.&#10;&#10;Automatisch generierte Beschreibung">
            <a:extLst>
              <a:ext uri="{FF2B5EF4-FFF2-40B4-BE49-F238E27FC236}">
                <a16:creationId xmlns:a16="http://schemas.microsoft.com/office/drawing/2014/main" id="{7DD6269C-0BB8-A0D1-7185-D830F0EDDC27}"/>
              </a:ext>
            </a:extLst>
          </p:cNvPr>
          <p:cNvPicPr>
            <a:picLocks noGrp="1" noChangeAspect="1"/>
          </p:cNvPicPr>
          <p:nvPr>
            <p:ph idx="1"/>
          </p:nvPr>
        </p:nvPicPr>
        <p:blipFill>
          <a:blip r:embed="rId2"/>
          <a:stretch>
            <a:fillRect/>
          </a:stretch>
        </p:blipFill>
        <p:spPr>
          <a:xfrm>
            <a:off x="4030514" y="3989282"/>
            <a:ext cx="3407999" cy="2556000"/>
          </a:xfrm>
        </p:spPr>
      </p:pic>
      <p:pic>
        <p:nvPicPr>
          <p:cNvPr id="7" name="Grafik 6" descr="Ein Bild, das Text, Reihe, Diagramm, Zahl enthält.&#10;&#10;Automatisch generierte Beschreibung">
            <a:extLst>
              <a:ext uri="{FF2B5EF4-FFF2-40B4-BE49-F238E27FC236}">
                <a16:creationId xmlns:a16="http://schemas.microsoft.com/office/drawing/2014/main" id="{51E72ABA-B402-D231-8167-693694EF80AD}"/>
              </a:ext>
            </a:extLst>
          </p:cNvPr>
          <p:cNvPicPr>
            <a:picLocks noChangeAspect="1"/>
          </p:cNvPicPr>
          <p:nvPr/>
        </p:nvPicPr>
        <p:blipFill>
          <a:blip r:embed="rId3"/>
          <a:stretch>
            <a:fillRect/>
          </a:stretch>
        </p:blipFill>
        <p:spPr>
          <a:xfrm>
            <a:off x="622516" y="1433282"/>
            <a:ext cx="3407999" cy="2556000"/>
          </a:xfrm>
          <a:prstGeom prst="rect">
            <a:avLst/>
          </a:prstGeom>
        </p:spPr>
      </p:pic>
      <p:pic>
        <p:nvPicPr>
          <p:cNvPr id="9" name="Grafik 8" descr="Ein Bild, das Text, Reihe, Diagramm, Zahl enthält.&#10;&#10;Automatisch generierte Beschreibung">
            <a:extLst>
              <a:ext uri="{FF2B5EF4-FFF2-40B4-BE49-F238E27FC236}">
                <a16:creationId xmlns:a16="http://schemas.microsoft.com/office/drawing/2014/main" id="{C2D6EE76-9807-E50A-DE9C-2AB4399DADD7}"/>
              </a:ext>
            </a:extLst>
          </p:cNvPr>
          <p:cNvPicPr>
            <a:picLocks noChangeAspect="1"/>
          </p:cNvPicPr>
          <p:nvPr/>
        </p:nvPicPr>
        <p:blipFill>
          <a:blip r:embed="rId4"/>
          <a:stretch>
            <a:fillRect/>
          </a:stretch>
        </p:blipFill>
        <p:spPr>
          <a:xfrm>
            <a:off x="622516" y="3989282"/>
            <a:ext cx="3408000" cy="2556000"/>
          </a:xfrm>
          <a:prstGeom prst="rect">
            <a:avLst/>
          </a:prstGeom>
        </p:spPr>
      </p:pic>
      <p:pic>
        <p:nvPicPr>
          <p:cNvPr id="11" name="Grafik 10" descr="Ein Bild, das Text, Diagramm, Reihe, Zahl enthält.&#10;&#10;Automatisch generierte Beschreibung">
            <a:extLst>
              <a:ext uri="{FF2B5EF4-FFF2-40B4-BE49-F238E27FC236}">
                <a16:creationId xmlns:a16="http://schemas.microsoft.com/office/drawing/2014/main" id="{04DF4B51-6ABC-E468-6AAC-DFA9F2E0A12A}"/>
              </a:ext>
            </a:extLst>
          </p:cNvPr>
          <p:cNvPicPr>
            <a:picLocks noChangeAspect="1"/>
          </p:cNvPicPr>
          <p:nvPr/>
        </p:nvPicPr>
        <p:blipFill>
          <a:blip r:embed="rId5"/>
          <a:stretch>
            <a:fillRect/>
          </a:stretch>
        </p:blipFill>
        <p:spPr>
          <a:xfrm>
            <a:off x="4030515" y="1433282"/>
            <a:ext cx="3407999" cy="2556000"/>
          </a:xfrm>
          <a:prstGeom prst="rect">
            <a:avLst/>
          </a:prstGeom>
        </p:spPr>
      </p:pic>
    </p:spTree>
    <p:extLst>
      <p:ext uri="{BB962C8B-B14F-4D97-AF65-F5344CB8AC3E}">
        <p14:creationId xmlns:p14="http://schemas.microsoft.com/office/powerpoint/2010/main" val="21452633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478EBA-35CF-97E6-E837-DA0EFE3A9E23}"/>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5CD7BC62-1BD0-591B-2009-6F4C87CDE5FE}"/>
              </a:ext>
            </a:extLst>
          </p:cNvPr>
          <p:cNvSpPr>
            <a:spLocks noGrp="1"/>
          </p:cNvSpPr>
          <p:nvPr>
            <p:ph type="title"/>
          </p:nvPr>
        </p:nvSpPr>
        <p:spPr>
          <a:xfrm>
            <a:off x="2231136" y="474833"/>
            <a:ext cx="7729728" cy="739112"/>
          </a:xfrm>
        </p:spPr>
        <p:txBody>
          <a:bodyPr>
            <a:normAutofit fontScale="90000"/>
          </a:bodyPr>
          <a:lstStyle/>
          <a:p>
            <a:r>
              <a:rPr lang="de-DE">
                <a:latin typeface="Book Antiqua" panose="02040602050305030304" pitchFamily="18" charset="0"/>
              </a:rPr>
              <a:t>dependancy on lattice size</a:t>
            </a:r>
            <a:endParaRPr lang="de-DE" dirty="0">
              <a:latin typeface="Book Antiqua" panose="02040602050305030304" pitchFamily="18" charset="0"/>
            </a:endParaRPr>
          </a:p>
        </p:txBody>
      </p:sp>
      <p:pic>
        <p:nvPicPr>
          <p:cNvPr id="5" name="Inhaltsplatzhalter 4" descr="Ein Bild, das Text, Diagramm, Reihe, Screenshot enthält.&#10;&#10;Automatisch generierte Beschreibung">
            <a:extLst>
              <a:ext uri="{FF2B5EF4-FFF2-40B4-BE49-F238E27FC236}">
                <a16:creationId xmlns:a16="http://schemas.microsoft.com/office/drawing/2014/main" id="{9EB8FE83-D32A-C86C-62C0-C24CD777633E}"/>
              </a:ext>
            </a:extLst>
          </p:cNvPr>
          <p:cNvPicPr>
            <a:picLocks noGrp="1" noChangeAspect="1"/>
          </p:cNvPicPr>
          <p:nvPr>
            <p:ph idx="1"/>
          </p:nvPr>
        </p:nvPicPr>
        <p:blipFill>
          <a:blip r:embed="rId2"/>
          <a:stretch>
            <a:fillRect/>
          </a:stretch>
        </p:blipFill>
        <p:spPr>
          <a:xfrm>
            <a:off x="6120576" y="3989282"/>
            <a:ext cx="3407999" cy="2556000"/>
          </a:xfrm>
        </p:spPr>
      </p:pic>
      <p:pic>
        <p:nvPicPr>
          <p:cNvPr id="7" name="Grafik 6" descr="Ein Bild, das Text, Reihe, Diagramm, Zahl enthält.&#10;&#10;Automatisch generierte Beschreibung">
            <a:extLst>
              <a:ext uri="{FF2B5EF4-FFF2-40B4-BE49-F238E27FC236}">
                <a16:creationId xmlns:a16="http://schemas.microsoft.com/office/drawing/2014/main" id="{4D7BACE6-8FFE-F8A4-9915-45C7BFA303ED}"/>
              </a:ext>
            </a:extLst>
          </p:cNvPr>
          <p:cNvPicPr>
            <a:picLocks noChangeAspect="1"/>
          </p:cNvPicPr>
          <p:nvPr/>
        </p:nvPicPr>
        <p:blipFill>
          <a:blip r:embed="rId3"/>
          <a:stretch>
            <a:fillRect/>
          </a:stretch>
        </p:blipFill>
        <p:spPr>
          <a:xfrm>
            <a:off x="2712578" y="1433282"/>
            <a:ext cx="3407999" cy="2556000"/>
          </a:xfrm>
          <a:prstGeom prst="rect">
            <a:avLst/>
          </a:prstGeom>
        </p:spPr>
      </p:pic>
      <p:pic>
        <p:nvPicPr>
          <p:cNvPr id="9" name="Grafik 8" descr="Ein Bild, das Text, Reihe, Diagramm, Zahl enthält.&#10;&#10;Automatisch generierte Beschreibung">
            <a:extLst>
              <a:ext uri="{FF2B5EF4-FFF2-40B4-BE49-F238E27FC236}">
                <a16:creationId xmlns:a16="http://schemas.microsoft.com/office/drawing/2014/main" id="{1FCF9A58-6875-916B-832E-6A79B552A9BC}"/>
              </a:ext>
            </a:extLst>
          </p:cNvPr>
          <p:cNvPicPr>
            <a:picLocks noChangeAspect="1"/>
          </p:cNvPicPr>
          <p:nvPr/>
        </p:nvPicPr>
        <p:blipFill>
          <a:blip r:embed="rId4"/>
          <a:stretch>
            <a:fillRect/>
          </a:stretch>
        </p:blipFill>
        <p:spPr>
          <a:xfrm>
            <a:off x="2712578" y="3989282"/>
            <a:ext cx="3408000" cy="2556000"/>
          </a:xfrm>
          <a:prstGeom prst="rect">
            <a:avLst/>
          </a:prstGeom>
        </p:spPr>
      </p:pic>
      <p:pic>
        <p:nvPicPr>
          <p:cNvPr id="11" name="Grafik 10" descr="Ein Bild, das Text, Diagramm, Reihe, Zahl enthält.&#10;&#10;Automatisch generierte Beschreibung">
            <a:extLst>
              <a:ext uri="{FF2B5EF4-FFF2-40B4-BE49-F238E27FC236}">
                <a16:creationId xmlns:a16="http://schemas.microsoft.com/office/drawing/2014/main" id="{13F86CCC-7D8A-E26B-B6AE-33B73D3A0C63}"/>
              </a:ext>
            </a:extLst>
          </p:cNvPr>
          <p:cNvPicPr>
            <a:picLocks noChangeAspect="1"/>
          </p:cNvPicPr>
          <p:nvPr/>
        </p:nvPicPr>
        <p:blipFill>
          <a:blip r:embed="rId5"/>
          <a:stretch>
            <a:fillRect/>
          </a:stretch>
        </p:blipFill>
        <p:spPr>
          <a:xfrm>
            <a:off x="6120577" y="1433282"/>
            <a:ext cx="3407999" cy="2556000"/>
          </a:xfrm>
          <a:prstGeom prst="rect">
            <a:avLst/>
          </a:prstGeom>
        </p:spPr>
      </p:pic>
    </p:spTree>
    <p:extLst>
      <p:ext uri="{BB962C8B-B14F-4D97-AF65-F5344CB8AC3E}">
        <p14:creationId xmlns:p14="http://schemas.microsoft.com/office/powerpoint/2010/main" val="27665773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B35B3A-FA61-F4D7-24E6-D8010B01220C}"/>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B1EE5012-89E4-1496-5051-CC6984E7244A}"/>
              </a:ext>
            </a:extLst>
          </p:cNvPr>
          <p:cNvSpPr>
            <a:spLocks noGrp="1"/>
          </p:cNvSpPr>
          <p:nvPr>
            <p:ph type="title"/>
          </p:nvPr>
        </p:nvSpPr>
        <p:spPr>
          <a:xfrm>
            <a:off x="2231136" y="627236"/>
            <a:ext cx="7729728" cy="1188720"/>
          </a:xfrm>
        </p:spPr>
        <p:txBody>
          <a:bodyPr>
            <a:normAutofit/>
          </a:bodyPr>
          <a:lstStyle/>
          <a:p>
            <a:r>
              <a:rPr lang="de-DE" dirty="0">
                <a:latin typeface="Book Antiqua" panose="02040602050305030304" pitchFamily="18" charset="0"/>
              </a:rPr>
              <a:t>Simulation </a:t>
            </a:r>
            <a:r>
              <a:rPr lang="de-DE" dirty="0" err="1">
                <a:latin typeface="Book Antiqua" panose="02040602050305030304" pitchFamily="18" charset="0"/>
              </a:rPr>
              <a:t>for</a:t>
            </a:r>
            <a:r>
              <a:rPr lang="de-DE" dirty="0">
                <a:latin typeface="Book Antiqua" panose="02040602050305030304" pitchFamily="18" charset="0"/>
              </a:rPr>
              <a:t> different </a:t>
            </a:r>
            <a:r>
              <a:rPr lang="de-DE" dirty="0" err="1">
                <a:latin typeface="Book Antiqua" panose="02040602050305030304" pitchFamily="18" charset="0"/>
              </a:rPr>
              <a:t>Lattice</a:t>
            </a:r>
            <a:r>
              <a:rPr lang="de-DE" dirty="0">
                <a:latin typeface="Book Antiqua" panose="02040602050305030304" pitchFamily="18" charset="0"/>
              </a:rPr>
              <a:t> </a:t>
            </a:r>
            <a:r>
              <a:rPr lang="de-DE" dirty="0" err="1">
                <a:latin typeface="Book Antiqua" panose="02040602050305030304" pitchFamily="18" charset="0"/>
              </a:rPr>
              <a:t>sizes</a:t>
            </a:r>
            <a:endParaRPr lang="de-DE" dirty="0">
              <a:latin typeface="Book Antiqua" panose="02040602050305030304" pitchFamily="18" charset="0"/>
            </a:endParaRPr>
          </a:p>
        </p:txBody>
      </p:sp>
      <p:sp>
        <p:nvSpPr>
          <p:cNvPr id="3" name="Inhaltsplatzhalter 2">
            <a:extLst>
              <a:ext uri="{FF2B5EF4-FFF2-40B4-BE49-F238E27FC236}">
                <a16:creationId xmlns:a16="http://schemas.microsoft.com/office/drawing/2014/main" id="{1B03678A-B8CF-12A1-6021-1506C94A9995}"/>
              </a:ext>
            </a:extLst>
          </p:cNvPr>
          <p:cNvSpPr>
            <a:spLocks noGrp="1"/>
          </p:cNvSpPr>
          <p:nvPr>
            <p:ph idx="1"/>
          </p:nvPr>
        </p:nvSpPr>
        <p:spPr>
          <a:xfrm>
            <a:off x="2590365" y="2037340"/>
            <a:ext cx="1549049" cy="522599"/>
          </a:xfrm>
        </p:spPr>
        <p:txBody>
          <a:bodyPr>
            <a:normAutofit fontScale="92500"/>
          </a:bodyPr>
          <a:lstStyle/>
          <a:p>
            <a:r>
              <a:rPr lang="de-DE" dirty="0">
                <a:latin typeface="Book Antiqua" panose="02040602050305030304" pitchFamily="18" charset="0"/>
              </a:rPr>
              <a:t>L=100, T=1: </a:t>
            </a:r>
          </a:p>
        </p:txBody>
      </p:sp>
      <p:sp>
        <p:nvSpPr>
          <p:cNvPr id="4" name="Inhaltsplatzhalter 2">
            <a:extLst>
              <a:ext uri="{FF2B5EF4-FFF2-40B4-BE49-F238E27FC236}">
                <a16:creationId xmlns:a16="http://schemas.microsoft.com/office/drawing/2014/main" id="{1BD5D8B7-6327-9020-95E9-25BBE6E01940}"/>
              </a:ext>
            </a:extLst>
          </p:cNvPr>
          <p:cNvSpPr txBox="1">
            <a:spLocks/>
          </p:cNvSpPr>
          <p:nvPr/>
        </p:nvSpPr>
        <p:spPr>
          <a:xfrm>
            <a:off x="7996521" y="2037339"/>
            <a:ext cx="1549049" cy="522599"/>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de-DE" dirty="0">
                <a:latin typeface="Book Antiqua" panose="02040602050305030304" pitchFamily="18" charset="0"/>
              </a:rPr>
              <a:t>L=200, T=1: </a:t>
            </a:r>
          </a:p>
        </p:txBody>
      </p:sp>
    </p:spTree>
    <p:extLst>
      <p:ext uri="{BB962C8B-B14F-4D97-AF65-F5344CB8AC3E}">
        <p14:creationId xmlns:p14="http://schemas.microsoft.com/office/powerpoint/2010/main" val="42039316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4087B1-FA6D-B8F7-B4AE-DC1AC41CE6D3}"/>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77BE7F63-B599-E0A7-410F-1557C8BEC395}"/>
              </a:ext>
            </a:extLst>
          </p:cNvPr>
          <p:cNvSpPr>
            <a:spLocks noGrp="1"/>
          </p:cNvSpPr>
          <p:nvPr>
            <p:ph type="title"/>
          </p:nvPr>
        </p:nvSpPr>
        <p:spPr/>
        <p:txBody>
          <a:bodyPr/>
          <a:lstStyle/>
          <a:p>
            <a:r>
              <a:rPr lang="de-DE" dirty="0" err="1">
                <a:latin typeface="Book Antiqua" panose="02040602050305030304" pitchFamily="18" charset="0"/>
              </a:rPr>
              <a:t>Dependancy</a:t>
            </a:r>
            <a:r>
              <a:rPr lang="de-DE" dirty="0">
                <a:latin typeface="Book Antiqua" panose="02040602050305030304" pitchFamily="18" charset="0"/>
              </a:rPr>
              <a:t> on </a:t>
            </a:r>
            <a:r>
              <a:rPr lang="de-DE" dirty="0" err="1">
                <a:latin typeface="Book Antiqua" panose="02040602050305030304" pitchFamily="18" charset="0"/>
              </a:rPr>
              <a:t>Lattice</a:t>
            </a:r>
            <a:r>
              <a:rPr lang="de-DE" dirty="0">
                <a:latin typeface="Book Antiqua" panose="02040602050305030304" pitchFamily="18" charset="0"/>
              </a:rPr>
              <a:t> </a:t>
            </a:r>
            <a:r>
              <a:rPr lang="de-DE" dirty="0" err="1">
                <a:latin typeface="Book Antiqua" panose="02040602050305030304" pitchFamily="18" charset="0"/>
              </a:rPr>
              <a:t>size</a:t>
            </a:r>
            <a:r>
              <a:rPr lang="de-DE" dirty="0">
                <a:latin typeface="Book Antiqua" panose="02040602050305030304" pitchFamily="18" charset="0"/>
              </a:rPr>
              <a:t>: </a:t>
            </a:r>
            <a:r>
              <a:rPr lang="de-DE" dirty="0" err="1">
                <a:latin typeface="Book Antiqua" panose="02040602050305030304" pitchFamily="18" charset="0"/>
              </a:rPr>
              <a:t>Conclusion</a:t>
            </a:r>
            <a:endParaRPr lang="de-DE" dirty="0">
              <a:latin typeface="Book Antiqua" panose="02040602050305030304" pitchFamily="18" charset="0"/>
            </a:endParaRPr>
          </a:p>
        </p:txBody>
      </p:sp>
      <p:sp>
        <p:nvSpPr>
          <p:cNvPr id="3" name="Inhaltsplatzhalter 2">
            <a:extLst>
              <a:ext uri="{FF2B5EF4-FFF2-40B4-BE49-F238E27FC236}">
                <a16:creationId xmlns:a16="http://schemas.microsoft.com/office/drawing/2014/main" id="{D0676261-2893-CB1B-D299-5F1875361020}"/>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13632179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2BEFAA-BB4B-2073-67FD-88BAF4584978}"/>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8EF1E6C5-2886-9F30-4FEF-0951465D6447}"/>
              </a:ext>
            </a:extLst>
          </p:cNvPr>
          <p:cNvSpPr>
            <a:spLocks noGrp="1"/>
          </p:cNvSpPr>
          <p:nvPr>
            <p:ph type="title"/>
          </p:nvPr>
        </p:nvSpPr>
        <p:spPr>
          <a:xfrm>
            <a:off x="2089839" y="964693"/>
            <a:ext cx="8012321" cy="1188720"/>
          </a:xfrm>
        </p:spPr>
        <p:txBody>
          <a:bodyPr/>
          <a:lstStyle/>
          <a:p>
            <a:r>
              <a:rPr lang="de-DE" dirty="0" err="1">
                <a:latin typeface="Book Antiqua" panose="02040602050305030304" pitchFamily="18" charset="0"/>
              </a:rPr>
              <a:t>Influence</a:t>
            </a:r>
            <a:r>
              <a:rPr lang="de-DE" dirty="0">
                <a:latin typeface="Book Antiqua" panose="02040602050305030304" pitchFamily="18" charset="0"/>
              </a:rPr>
              <a:t> </a:t>
            </a:r>
            <a:r>
              <a:rPr lang="de-DE" dirty="0" err="1">
                <a:latin typeface="Book Antiqua" panose="02040602050305030304" pitchFamily="18" charset="0"/>
              </a:rPr>
              <a:t>of</a:t>
            </a:r>
            <a:r>
              <a:rPr lang="de-DE" dirty="0">
                <a:latin typeface="Book Antiqua" panose="02040602050305030304" pitchFamily="18" charset="0"/>
              </a:rPr>
              <a:t> </a:t>
            </a:r>
            <a:r>
              <a:rPr lang="de-DE" dirty="0" err="1">
                <a:latin typeface="Book Antiqua" panose="02040602050305030304" pitchFamily="18" charset="0"/>
              </a:rPr>
              <a:t>the</a:t>
            </a:r>
            <a:r>
              <a:rPr lang="de-DE" dirty="0">
                <a:latin typeface="Book Antiqua" panose="02040602050305030304" pitchFamily="18" charset="0"/>
              </a:rPr>
              <a:t> </a:t>
            </a:r>
            <a:r>
              <a:rPr lang="de-DE" dirty="0" err="1">
                <a:latin typeface="Book Antiqua" panose="02040602050305030304" pitchFamily="18" charset="0"/>
              </a:rPr>
              <a:t>magnetic</a:t>
            </a:r>
            <a:r>
              <a:rPr lang="de-DE" dirty="0">
                <a:latin typeface="Book Antiqua" panose="02040602050305030304" pitchFamily="18" charset="0"/>
              </a:rPr>
              <a:t> </a:t>
            </a:r>
            <a:r>
              <a:rPr lang="de-DE" dirty="0" err="1">
                <a:latin typeface="Book Antiqua" panose="02040602050305030304" pitchFamily="18" charset="0"/>
              </a:rPr>
              <a:t>field</a:t>
            </a:r>
            <a:r>
              <a:rPr lang="de-DE" dirty="0">
                <a:latin typeface="Book Antiqua" panose="02040602050305030304" pitchFamily="18" charset="0"/>
              </a:rPr>
              <a:t>: </a:t>
            </a:r>
            <a:r>
              <a:rPr lang="de-DE" dirty="0" err="1">
                <a:latin typeface="Book Antiqua" panose="02040602050305030304" pitchFamily="18" charset="0"/>
              </a:rPr>
              <a:t>Conclusion</a:t>
            </a:r>
            <a:endParaRPr lang="de-DE" dirty="0">
              <a:latin typeface="Book Antiqua" panose="02040602050305030304" pitchFamily="18" charset="0"/>
            </a:endParaRPr>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47B0B89D-AE15-367B-F43B-D491CE3C7919}"/>
                  </a:ext>
                </a:extLst>
              </p:cNvPr>
              <p:cNvSpPr>
                <a:spLocks noGrp="1"/>
              </p:cNvSpPr>
              <p:nvPr>
                <p:ph idx="1"/>
              </p:nvPr>
            </p:nvSpPr>
            <p:spPr/>
            <p:txBody>
              <a:bodyPr>
                <a:normAutofit fontScale="92500" lnSpcReduction="20000"/>
              </a:bodyPr>
              <a:lstStyle/>
              <a:p>
                <a:r>
                  <a:rPr lang="en-US" dirty="0"/>
                  <a:t>The internal energy follows the trend of the magnetization due to the fact that  the second part of the Hamilton (proportional to B) dominates for high B. Since it is directly proportional to the sum of all spins (and thus, the magnetization), both share their main trend.</a:t>
                </a:r>
              </a:p>
              <a:p>
                <a:r>
                  <a:rPr lang="en-US" dirty="0"/>
                  <a:t>For high temperatures, the preference for one spin direction nearly vanishes, as the magnetization approaches zero. This is due to the fact that the energetic favorability of one state is not important at high temperatures, since the abundant thermal energy compensates for the relatively small energy difference due to spin flips.</a:t>
                </a:r>
              </a:p>
              <a:p>
                <a:r>
                  <a:rPr lang="en-US" dirty="0"/>
                  <a:t>The magnetization drops less abruptly as without a B-field.</a:t>
                </a:r>
              </a:p>
              <a:p>
                <a:r>
                  <a:rPr lang="en-US" dirty="0"/>
                  <a:t>The existence of a magnetic field seems to move the maximum of the heat capacity – representing the point of phase transition – to a higher critical temperature </a:t>
                </a:r>
                <a14:m>
                  <m:oMath xmlns:m="http://schemas.openxmlformats.org/officeDocument/2006/math">
                    <m:sSub>
                      <m:sSubPr>
                        <m:ctrlPr>
                          <a:rPr lang="de-DE" b="0" i="1" smtClean="0">
                            <a:latin typeface="Cambria Math" panose="02040503050406030204" pitchFamily="18" charset="0"/>
                          </a:rPr>
                        </m:ctrlPr>
                      </m:sSubPr>
                      <m:e>
                        <m:r>
                          <a:rPr lang="de-DE" b="0" i="1" smtClean="0">
                            <a:latin typeface="Cambria Math" panose="02040503050406030204" pitchFamily="18" charset="0"/>
                          </a:rPr>
                          <m:t>𝑇</m:t>
                        </m:r>
                      </m:e>
                      <m:sub>
                        <m:r>
                          <a:rPr lang="de-DE" b="0" i="1" smtClean="0">
                            <a:latin typeface="Cambria Math" panose="02040503050406030204" pitchFamily="18" charset="0"/>
                          </a:rPr>
                          <m:t>𝐶</m:t>
                        </m:r>
                        <m:r>
                          <a:rPr lang="de-DE" b="0" i="1" smtClean="0">
                            <a:latin typeface="Cambria Math" panose="02040503050406030204" pitchFamily="18" charset="0"/>
                          </a:rPr>
                          <m:t>,</m:t>
                        </m:r>
                        <m:r>
                          <a:rPr lang="de-DE" b="0" i="1" smtClean="0">
                            <a:latin typeface="Cambria Math" panose="02040503050406030204" pitchFamily="18" charset="0"/>
                          </a:rPr>
                          <m:t>𝐵</m:t>
                        </m:r>
                      </m:sub>
                    </m:sSub>
                    <m:r>
                      <a:rPr lang="de-DE" b="0" i="1" smtClean="0">
                        <a:latin typeface="Cambria Math" panose="02040503050406030204" pitchFamily="18" charset="0"/>
                      </a:rPr>
                      <m:t>&gt;</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𝑇</m:t>
                        </m:r>
                      </m:e>
                      <m:sub>
                        <m:r>
                          <a:rPr lang="de-DE" b="0" i="1" smtClean="0">
                            <a:latin typeface="Cambria Math" panose="02040503050406030204" pitchFamily="18" charset="0"/>
                          </a:rPr>
                          <m:t>𝐶</m:t>
                        </m:r>
                      </m:sub>
                    </m:sSub>
                  </m:oMath>
                </a14:m>
                <a:r>
                  <a:rPr lang="en-US" dirty="0"/>
                  <a:t>​ .</a:t>
                </a:r>
              </a:p>
              <a:p>
                <a:endParaRPr lang="de-DE" dirty="0"/>
              </a:p>
            </p:txBody>
          </p:sp>
        </mc:Choice>
        <mc:Fallback xmlns="">
          <p:sp>
            <p:nvSpPr>
              <p:cNvPr id="3" name="Inhaltsplatzhalter 2">
                <a:extLst>
                  <a:ext uri="{FF2B5EF4-FFF2-40B4-BE49-F238E27FC236}">
                    <a16:creationId xmlns:a16="http://schemas.microsoft.com/office/drawing/2014/main" id="{47B0B89D-AE15-367B-F43B-D491CE3C7919}"/>
                  </a:ext>
                </a:extLst>
              </p:cNvPr>
              <p:cNvSpPr>
                <a:spLocks noGrp="1" noRot="1" noChangeAspect="1" noMove="1" noResize="1" noEditPoints="1" noAdjustHandles="1" noChangeArrowheads="1" noChangeShapeType="1" noTextEdit="1"/>
              </p:cNvSpPr>
              <p:nvPr>
                <p:ph idx="1"/>
              </p:nvPr>
            </p:nvSpPr>
            <p:spPr>
              <a:blipFill>
                <a:blip r:embed="rId2"/>
                <a:stretch>
                  <a:fillRect l="-328" t="-2033" r="-820"/>
                </a:stretch>
              </a:blipFill>
            </p:spPr>
            <p:txBody>
              <a:bodyPr/>
              <a:lstStyle/>
              <a:p>
                <a:r>
                  <a:rPr lang="de-DE">
                    <a:noFill/>
                  </a:rPr>
                  <a:t> </a:t>
                </a:r>
              </a:p>
            </p:txBody>
          </p:sp>
        </mc:Fallback>
      </mc:AlternateContent>
    </p:spTree>
    <p:extLst>
      <p:ext uri="{BB962C8B-B14F-4D97-AF65-F5344CB8AC3E}">
        <p14:creationId xmlns:p14="http://schemas.microsoft.com/office/powerpoint/2010/main" val="19010324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679B7E-D97C-7554-031D-F46FDD22F6F2}"/>
              </a:ext>
            </a:extLst>
          </p:cNvPr>
          <p:cNvSpPr>
            <a:spLocks noGrp="1"/>
          </p:cNvSpPr>
          <p:nvPr>
            <p:ph type="title"/>
          </p:nvPr>
        </p:nvSpPr>
        <p:spPr/>
        <p:txBody>
          <a:bodyPr/>
          <a:lstStyle/>
          <a:p>
            <a:r>
              <a:rPr lang="de-DE" dirty="0" err="1">
                <a:latin typeface="Book Antiqua" panose="02040602050305030304" pitchFamily="18" charset="0"/>
              </a:rPr>
              <a:t>Comparison</a:t>
            </a:r>
            <a:r>
              <a:rPr lang="de-DE" dirty="0">
                <a:latin typeface="Book Antiqua" panose="02040602050305030304" pitchFamily="18" charset="0"/>
              </a:rPr>
              <a:t> </a:t>
            </a:r>
            <a:r>
              <a:rPr lang="de-DE" dirty="0" err="1">
                <a:latin typeface="Book Antiqua" panose="02040602050305030304" pitchFamily="18" charset="0"/>
              </a:rPr>
              <a:t>to</a:t>
            </a:r>
            <a:r>
              <a:rPr lang="de-DE" dirty="0">
                <a:latin typeface="Book Antiqua" panose="02040602050305030304" pitchFamily="18" charset="0"/>
              </a:rPr>
              <a:t> </a:t>
            </a:r>
            <a:r>
              <a:rPr lang="de-DE" dirty="0" err="1">
                <a:latin typeface="Book Antiqua" panose="02040602050305030304" pitchFamily="18" charset="0"/>
              </a:rPr>
              <a:t>the</a:t>
            </a:r>
            <a:r>
              <a:rPr lang="de-DE" dirty="0">
                <a:latin typeface="Book Antiqua" panose="02040602050305030304" pitchFamily="18" charset="0"/>
              </a:rPr>
              <a:t> </a:t>
            </a:r>
            <a:br>
              <a:rPr lang="de-DE" dirty="0">
                <a:latin typeface="Book Antiqua" panose="02040602050305030304" pitchFamily="18" charset="0"/>
              </a:rPr>
            </a:br>
            <a:r>
              <a:rPr lang="de-DE" dirty="0" err="1">
                <a:latin typeface="Book Antiqua" panose="02040602050305030304" pitchFamily="18" charset="0"/>
              </a:rPr>
              <a:t>mean</a:t>
            </a:r>
            <a:r>
              <a:rPr lang="de-DE" dirty="0">
                <a:latin typeface="Book Antiqua" panose="02040602050305030304" pitchFamily="18" charset="0"/>
              </a:rPr>
              <a:t>-Field-Approximation</a:t>
            </a:r>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7D828650-E475-A209-7000-0451BDE8BCE2}"/>
                  </a:ext>
                </a:extLst>
              </p:cNvPr>
              <p:cNvSpPr>
                <a:spLocks noGrp="1"/>
              </p:cNvSpPr>
              <p:nvPr>
                <p:ph idx="1"/>
              </p:nvPr>
            </p:nvSpPr>
            <p:spPr/>
            <p:txBody>
              <a:bodyPr>
                <a:normAutofit fontScale="92500" lnSpcReduction="20000"/>
              </a:bodyPr>
              <a:lstStyle/>
              <a:p>
                <a:r>
                  <a:rPr lang="de-DE" dirty="0"/>
                  <a:t>Mean-</a:t>
                </a:r>
                <a:r>
                  <a:rPr lang="de-DE" dirty="0" err="1"/>
                  <a:t>field</a:t>
                </a:r>
                <a:r>
                  <a:rPr lang="de-DE" dirty="0"/>
                  <a:t> </a:t>
                </a:r>
                <a:r>
                  <a:rPr lang="de-DE" dirty="0" err="1"/>
                  <a:t>solution</a:t>
                </a:r>
                <a:r>
                  <a:rPr lang="de-DE" dirty="0"/>
                  <a:t>:  </a:t>
                </a:r>
                <a:r>
                  <a:rPr lang="de-DE" dirty="0" err="1"/>
                  <a:t>Approximates</a:t>
                </a:r>
                <a:r>
                  <a:rPr lang="de-DE" dirty="0"/>
                  <a:t> an Ising </a:t>
                </a:r>
                <a:r>
                  <a:rPr lang="de-DE" dirty="0" err="1"/>
                  <a:t>model</a:t>
                </a:r>
                <a:r>
                  <a:rPr lang="de-DE" dirty="0"/>
                  <a:t> </a:t>
                </a:r>
                <a:r>
                  <a:rPr lang="de-DE" dirty="0" err="1"/>
                  <a:t>of</a:t>
                </a:r>
                <a:r>
                  <a:rPr lang="de-DE" dirty="0"/>
                  <a:t> </a:t>
                </a:r>
                <a:r>
                  <a:rPr lang="de-DE" dirty="0" err="1"/>
                  <a:t>arbitrary</a:t>
                </a:r>
                <a:r>
                  <a:rPr lang="de-DE" dirty="0"/>
                  <a:t> </a:t>
                </a:r>
                <a:r>
                  <a:rPr lang="de-DE" dirty="0" err="1"/>
                  <a:t>dimensionality</a:t>
                </a:r>
                <a:r>
                  <a:rPr lang="de-DE" dirty="0"/>
                  <a:t> </a:t>
                </a:r>
                <a:r>
                  <a:rPr lang="de-DE" dirty="0" err="1"/>
                  <a:t>by</a:t>
                </a:r>
                <a:r>
                  <a:rPr lang="de-DE" dirty="0"/>
                  <a:t> </a:t>
                </a:r>
                <a:r>
                  <a:rPr lang="de-DE" dirty="0" err="1"/>
                  <a:t>the</a:t>
                </a:r>
                <a:r>
                  <a:rPr lang="de-DE" dirty="0"/>
                  <a:t> </a:t>
                </a:r>
                <a:r>
                  <a:rPr lang="de-DE" dirty="0" err="1"/>
                  <a:t>assumption</a:t>
                </a:r>
                <a:r>
                  <a:rPr lang="de-DE" dirty="0"/>
                  <a:t> </a:t>
                </a:r>
                <a:r>
                  <a:rPr lang="de-DE" dirty="0" err="1"/>
                  <a:t>that</a:t>
                </a:r>
                <a:r>
                  <a:rPr lang="de-DE" dirty="0"/>
                  <a:t> at </a:t>
                </a:r>
                <a:r>
                  <a:rPr lang="de-DE" dirty="0" err="1"/>
                  <a:t>every</a:t>
                </a:r>
                <a:r>
                  <a:rPr lang="de-DE" dirty="0"/>
                  <a:t> </a:t>
                </a:r>
                <a:r>
                  <a:rPr lang="de-DE" dirty="0" err="1"/>
                  <a:t>moment</a:t>
                </a:r>
                <a:r>
                  <a:rPr lang="de-DE" dirty="0"/>
                  <a:t> </a:t>
                </a:r>
                <a:r>
                  <a:rPr lang="de-DE" dirty="0" err="1"/>
                  <a:t>the</a:t>
                </a:r>
                <a:r>
                  <a:rPr lang="de-DE" dirty="0"/>
                  <a:t> </a:t>
                </a:r>
                <a:r>
                  <a:rPr lang="de-DE" dirty="0" err="1"/>
                  <a:t>alignment</a:t>
                </a:r>
                <a:r>
                  <a:rPr lang="de-DE" dirty="0"/>
                  <a:t> </a:t>
                </a:r>
                <a:r>
                  <a:rPr lang="de-DE" dirty="0" err="1"/>
                  <a:t>of</a:t>
                </a:r>
                <a:r>
                  <a:rPr lang="de-DE" dirty="0"/>
                  <a:t> all </a:t>
                </a:r>
                <a:r>
                  <a:rPr lang="de-DE" dirty="0" err="1"/>
                  <a:t>dipoles</a:t>
                </a:r>
                <a:r>
                  <a:rPr lang="de-DE" dirty="0"/>
                  <a:t> </a:t>
                </a:r>
                <a:r>
                  <a:rPr lang="de-DE" dirty="0" err="1"/>
                  <a:t>are</a:t>
                </a:r>
                <a:r>
                  <a:rPr lang="de-DE" dirty="0"/>
                  <a:t> such </a:t>
                </a:r>
                <a:r>
                  <a:rPr lang="de-DE" dirty="0" err="1"/>
                  <a:t>that</a:t>
                </a:r>
                <a:r>
                  <a:rPr lang="de-DE" dirty="0"/>
                  <a:t> </a:t>
                </a:r>
                <a:r>
                  <a:rPr lang="de-DE" dirty="0" err="1"/>
                  <a:t>every</a:t>
                </a:r>
                <a:r>
                  <a:rPr lang="de-DE" dirty="0"/>
                  <a:t> </a:t>
                </a:r>
                <a:r>
                  <a:rPr lang="de-DE" dirty="0" err="1"/>
                  <a:t>neighborhood</a:t>
                </a:r>
                <a:r>
                  <a:rPr lang="de-DE" dirty="0"/>
                  <a:t> </a:t>
                </a:r>
                <a:r>
                  <a:rPr lang="de-DE" dirty="0" err="1"/>
                  <a:t>is</a:t>
                </a:r>
                <a:r>
                  <a:rPr lang="de-DE" dirty="0"/>
                  <a:t> “</a:t>
                </a:r>
                <a:r>
                  <a:rPr lang="de-DE" dirty="0" err="1"/>
                  <a:t>typical</a:t>
                </a:r>
                <a:r>
                  <a:rPr lang="de-DE" dirty="0"/>
                  <a:t>“ (</a:t>
                </a:r>
                <a:r>
                  <a:rPr lang="de-DE" dirty="0" err="1"/>
                  <a:t>no</a:t>
                </a:r>
                <a:r>
                  <a:rPr lang="de-DE" dirty="0"/>
                  <a:t> </a:t>
                </a:r>
                <a:r>
                  <a:rPr lang="de-DE" dirty="0" err="1"/>
                  <a:t>fluctuations</a:t>
                </a:r>
                <a:r>
                  <a:rPr lang="de-DE" dirty="0"/>
                  <a:t>) </a:t>
                </a:r>
              </a:p>
              <a:p>
                <a:r>
                  <a:rPr lang="de-DE" dirty="0" err="1"/>
                  <a:t>Effectively</a:t>
                </a:r>
                <a:r>
                  <a:rPr lang="de-DE" dirty="0"/>
                  <a:t>: individual </a:t>
                </a:r>
                <a:r>
                  <a:rPr lang="de-DE" dirty="0" err="1"/>
                  <a:t>spin</a:t>
                </a:r>
                <a:r>
                  <a:rPr lang="de-DE" dirty="0"/>
                  <a:t> </a:t>
                </a:r>
                <a14:m>
                  <m:oMath xmlns:m="http://schemas.openxmlformats.org/officeDocument/2006/math">
                    <m:sSub>
                      <m:sSubPr>
                        <m:ctrlPr>
                          <a:rPr lang="de-DE" b="0" i="1" dirty="0" smtClean="0">
                            <a:solidFill>
                              <a:schemeClr val="tx1"/>
                            </a:solidFill>
                            <a:latin typeface="Cambria Math" panose="02040503050406030204" pitchFamily="18" charset="0"/>
                          </a:rPr>
                        </m:ctrlPr>
                      </m:sSubPr>
                      <m:e>
                        <m:r>
                          <a:rPr lang="de-DE" b="0" i="1" dirty="0" smtClean="0">
                            <a:solidFill>
                              <a:schemeClr val="tx1"/>
                            </a:solidFill>
                            <a:latin typeface="Cambria Math" panose="02040503050406030204" pitchFamily="18" charset="0"/>
                          </a:rPr>
                          <m:t>𝑠</m:t>
                        </m:r>
                      </m:e>
                      <m:sub>
                        <m:r>
                          <a:rPr lang="de-DE" b="0" i="1" dirty="0" smtClean="0">
                            <a:solidFill>
                              <a:schemeClr val="tx1"/>
                            </a:solidFill>
                            <a:latin typeface="Cambria Math" panose="02040503050406030204" pitchFamily="18" charset="0"/>
                          </a:rPr>
                          <m:t>𝑖</m:t>
                        </m:r>
                      </m:sub>
                    </m:sSub>
                  </m:oMath>
                </a14:m>
                <a:r>
                  <a:rPr lang="de-DE" dirty="0"/>
                  <a:t> → </a:t>
                </a:r>
                <a:r>
                  <a:rPr lang="de-DE" dirty="0" err="1"/>
                  <a:t>average</a:t>
                </a:r>
                <a:r>
                  <a:rPr lang="de-DE" dirty="0"/>
                  <a:t> </a:t>
                </a:r>
                <a:r>
                  <a:rPr lang="de-DE" dirty="0" err="1"/>
                  <a:t>spin</a:t>
                </a:r>
                <a:r>
                  <a:rPr lang="de-DE" dirty="0"/>
                  <a:t> </a:t>
                </a:r>
                <a14:m>
                  <m:oMath xmlns:m="http://schemas.openxmlformats.org/officeDocument/2006/math">
                    <m:d>
                      <m:dPr>
                        <m:begChr m:val="⟨"/>
                        <m:endChr m:val="⟩"/>
                        <m:ctrlPr>
                          <a:rPr lang="de-DE" i="1" dirty="0" smtClean="0">
                            <a:solidFill>
                              <a:schemeClr val="tx1"/>
                            </a:solidFill>
                            <a:latin typeface="Cambria Math" panose="02040503050406030204" pitchFamily="18" charset="0"/>
                          </a:rPr>
                        </m:ctrlPr>
                      </m:dPr>
                      <m:e>
                        <m:r>
                          <a:rPr lang="de-DE" i="1" dirty="0">
                            <a:solidFill>
                              <a:schemeClr val="tx1"/>
                            </a:solidFill>
                            <a:latin typeface="Cambria Math" panose="02040503050406030204" pitchFamily="18" charset="0"/>
                          </a:rPr>
                          <m:t>𝑠</m:t>
                        </m:r>
                      </m:e>
                    </m:d>
                  </m:oMath>
                </a14:m>
                <a:endParaRPr lang="de-DE" dirty="0">
                  <a:solidFill>
                    <a:schemeClr val="tx1"/>
                  </a:solidFill>
                </a:endParaRPr>
              </a:p>
              <a:p>
                <a:r>
                  <a:rPr lang="de-DE" dirty="0" err="1"/>
                  <a:t>Temperature</a:t>
                </a:r>
                <a:r>
                  <a:rPr lang="de-DE" dirty="0"/>
                  <a:t>:</a:t>
                </a:r>
              </a:p>
              <a:p>
                <a:pPr lvl="1"/>
                <a:r>
                  <a:rPr lang="de-DE" dirty="0"/>
                  <a:t>Low </a:t>
                </a:r>
                <a:r>
                  <a:rPr lang="de-DE" dirty="0" err="1"/>
                  <a:t>temperature</a:t>
                </a:r>
                <a:r>
                  <a:rPr lang="de-DE" dirty="0"/>
                  <a:t>:</a:t>
                </a:r>
              </a:p>
              <a:p>
                <a:pPr lvl="1"/>
                <a:r>
                  <a:rPr lang="de-DE" dirty="0"/>
                  <a:t>Close </a:t>
                </a:r>
                <a:r>
                  <a:rPr lang="de-DE" dirty="0" err="1"/>
                  <a:t>to</a:t>
                </a:r>
                <a:r>
                  <a:rPr lang="de-DE" dirty="0"/>
                  <a:t> Curie </a:t>
                </a:r>
                <a:r>
                  <a:rPr lang="de-DE" dirty="0" err="1"/>
                  <a:t>temperature</a:t>
                </a:r>
                <a:r>
                  <a:rPr lang="de-DE" dirty="0"/>
                  <a:t>:		 </a:t>
                </a:r>
                <a14:m>
                  <m:oMath xmlns:m="http://schemas.openxmlformats.org/officeDocument/2006/math">
                    <m:sSub>
                      <m:sSubPr>
                        <m:ctrlPr>
                          <a:rPr lang="de-DE" i="1" dirty="0" smtClean="0">
                            <a:solidFill>
                              <a:schemeClr val="tx1"/>
                            </a:solidFill>
                            <a:latin typeface="Cambria Math" panose="02040503050406030204" pitchFamily="18" charset="0"/>
                          </a:rPr>
                        </m:ctrlPr>
                      </m:sSubPr>
                      <m:e>
                        <m:r>
                          <a:rPr lang="de-DE" b="0" i="1" dirty="0" smtClean="0">
                            <a:solidFill>
                              <a:schemeClr val="tx1"/>
                            </a:solidFill>
                            <a:latin typeface="Cambria Math" panose="02040503050406030204" pitchFamily="18" charset="0"/>
                          </a:rPr>
                          <m:t>𝑇</m:t>
                        </m:r>
                        <m:r>
                          <a:rPr lang="de-DE" b="0" i="1" dirty="0" smtClean="0">
                            <a:solidFill>
                              <a:schemeClr val="tx1"/>
                            </a:solidFill>
                            <a:latin typeface="Cambria Math" panose="02040503050406030204" pitchFamily="18" charset="0"/>
                            <a:ea typeface="Cambria Math" panose="02040503050406030204" pitchFamily="18" charset="0"/>
                          </a:rPr>
                          <m:t>≈</m:t>
                        </m:r>
                        <m:r>
                          <a:rPr lang="de-DE" i="1" dirty="0" smtClean="0">
                            <a:solidFill>
                              <a:schemeClr val="tx1"/>
                            </a:solidFill>
                            <a:latin typeface="Cambria Math" panose="02040503050406030204" pitchFamily="18" charset="0"/>
                          </a:rPr>
                          <m:t>𝑇</m:t>
                        </m:r>
                      </m:e>
                      <m:sub>
                        <m:r>
                          <a:rPr lang="de-DE" i="1" dirty="0" smtClean="0">
                            <a:solidFill>
                              <a:schemeClr val="tx1"/>
                            </a:solidFill>
                            <a:latin typeface="Cambria Math" panose="02040503050406030204" pitchFamily="18" charset="0"/>
                          </a:rPr>
                          <m:t>𝑐</m:t>
                        </m:r>
                      </m:sub>
                    </m:sSub>
                    <m:r>
                      <a:rPr lang="de-DE" b="0" i="0" dirty="0" smtClean="0">
                        <a:solidFill>
                          <a:schemeClr val="tx1"/>
                        </a:solidFill>
                        <a:latin typeface="Cambria Math" panose="02040503050406030204" pitchFamily="18" charset="0"/>
                      </a:rPr>
                      <m:t>: </m:t>
                    </m:r>
                  </m:oMath>
                </a14:m>
                <a:r>
                  <a:rPr lang="de-DE" dirty="0"/>
                  <a:t> </a:t>
                </a:r>
                <a14:m>
                  <m:oMath xmlns:m="http://schemas.openxmlformats.org/officeDocument/2006/math">
                    <m:r>
                      <a:rPr lang="de-DE" i="1" dirty="0" smtClean="0">
                        <a:solidFill>
                          <a:schemeClr val="tx1"/>
                        </a:solidFill>
                        <a:latin typeface="Cambria Math" panose="02040503050406030204" pitchFamily="18" charset="0"/>
                      </a:rPr>
                      <m:t>𝑀</m:t>
                    </m:r>
                    <m:r>
                      <a:rPr lang="de-DE" i="0" dirty="0" smtClean="0">
                        <a:solidFill>
                          <a:schemeClr val="tx1"/>
                        </a:solidFill>
                        <a:latin typeface="Cambria Math" panose="02040503050406030204" pitchFamily="18" charset="0"/>
                      </a:rPr>
                      <m:t>∝</m:t>
                    </m:r>
                    <m:sSup>
                      <m:sSupPr>
                        <m:ctrlPr>
                          <a:rPr lang="de-DE" i="1" dirty="0" smtClean="0">
                            <a:solidFill>
                              <a:schemeClr val="tx1"/>
                            </a:solidFill>
                            <a:latin typeface="Cambria Math" panose="02040503050406030204" pitchFamily="18" charset="0"/>
                          </a:rPr>
                        </m:ctrlPr>
                      </m:sSupPr>
                      <m:e>
                        <m:d>
                          <m:dPr>
                            <m:ctrlPr>
                              <a:rPr lang="de-DE" i="1" dirty="0" smtClean="0">
                                <a:solidFill>
                                  <a:schemeClr val="tx1"/>
                                </a:solidFill>
                                <a:latin typeface="Cambria Math" panose="02040503050406030204" pitchFamily="18" charset="0"/>
                              </a:rPr>
                            </m:ctrlPr>
                          </m:dPr>
                          <m:e>
                            <m:sSub>
                              <m:sSubPr>
                                <m:ctrlPr>
                                  <a:rPr lang="de-DE" i="1" dirty="0" smtClean="0">
                                    <a:solidFill>
                                      <a:schemeClr val="tx1"/>
                                    </a:solidFill>
                                    <a:latin typeface="Cambria Math" panose="02040503050406030204" pitchFamily="18" charset="0"/>
                                  </a:rPr>
                                </m:ctrlPr>
                              </m:sSubPr>
                              <m:e>
                                <m:r>
                                  <a:rPr lang="de-DE" i="1" dirty="0" smtClean="0">
                                    <a:solidFill>
                                      <a:schemeClr val="tx1"/>
                                    </a:solidFill>
                                    <a:latin typeface="Cambria Math" panose="02040503050406030204" pitchFamily="18" charset="0"/>
                                  </a:rPr>
                                  <m:t>𝑇</m:t>
                                </m:r>
                              </m:e>
                              <m:sub>
                                <m:r>
                                  <a:rPr lang="de-DE" i="1" dirty="0" smtClean="0">
                                    <a:solidFill>
                                      <a:schemeClr val="tx1"/>
                                    </a:solidFill>
                                    <a:latin typeface="Cambria Math" panose="02040503050406030204" pitchFamily="18" charset="0"/>
                                  </a:rPr>
                                  <m:t>𝑐</m:t>
                                </m:r>
                              </m:sub>
                            </m:sSub>
                            <m:r>
                              <a:rPr lang="de-DE" i="0" dirty="0" smtClean="0">
                                <a:solidFill>
                                  <a:schemeClr val="tx1"/>
                                </a:solidFill>
                                <a:latin typeface="Cambria Math" panose="02040503050406030204" pitchFamily="18" charset="0"/>
                              </a:rPr>
                              <m:t>−</m:t>
                            </m:r>
                            <m:r>
                              <a:rPr lang="de-DE" i="1" dirty="0" smtClean="0">
                                <a:solidFill>
                                  <a:schemeClr val="tx1"/>
                                </a:solidFill>
                                <a:latin typeface="Cambria Math" panose="02040503050406030204" pitchFamily="18" charset="0"/>
                              </a:rPr>
                              <m:t>𝑇</m:t>
                            </m:r>
                          </m:e>
                        </m:d>
                      </m:e>
                      <m:sup>
                        <m:r>
                          <a:rPr lang="de-DE" i="1" dirty="0" smtClean="0">
                            <a:solidFill>
                              <a:schemeClr val="tx1"/>
                            </a:solidFill>
                            <a:latin typeface="Cambria Math" panose="02040503050406030204" pitchFamily="18" charset="0"/>
                          </a:rPr>
                          <m:t>𝛽</m:t>
                        </m:r>
                      </m:sup>
                    </m:sSup>
                  </m:oMath>
                </a14:m>
                <a:endParaRPr lang="de-DE" dirty="0">
                  <a:ea typeface="+mn-lt"/>
                  <a:cs typeface="+mn-lt"/>
                </a:endParaRPr>
              </a:p>
              <a:p>
                <a:pPr lvl="1"/>
                <a:r>
                  <a:rPr lang="de-DE" dirty="0">
                    <a:ea typeface="+mn-lt"/>
                    <a:cs typeface="+mn-lt"/>
                  </a:rPr>
                  <a:t>High </a:t>
                </a:r>
                <a:r>
                  <a:rPr lang="de-DE" dirty="0" err="1">
                    <a:ea typeface="+mn-lt"/>
                    <a:cs typeface="+mn-lt"/>
                  </a:rPr>
                  <a:t>temperatures</a:t>
                </a:r>
                <a:r>
                  <a:rPr lang="de-DE" dirty="0">
                    <a:ea typeface="+mn-lt"/>
                    <a:cs typeface="+mn-lt"/>
                  </a:rPr>
                  <a:t>:</a:t>
                </a:r>
              </a:p>
              <a:p>
                <a:r>
                  <a:rPr lang="de-DE" dirty="0" err="1">
                    <a:ea typeface="+mn-lt"/>
                    <a:cs typeface="+mn-lt"/>
                  </a:rPr>
                  <a:t>Qualitatively</a:t>
                </a:r>
                <a:r>
                  <a:rPr lang="de-DE" dirty="0">
                    <a:ea typeface="+mn-lt"/>
                    <a:cs typeface="+mn-lt"/>
                  </a:rPr>
                  <a:t>: </a:t>
                </a:r>
                <a:r>
                  <a:rPr lang="de-DE" dirty="0" err="1">
                    <a:ea typeface="+mn-lt"/>
                    <a:cs typeface="+mn-lt"/>
                  </a:rPr>
                  <a:t>existence</a:t>
                </a:r>
                <a:r>
                  <a:rPr lang="de-DE" dirty="0">
                    <a:ea typeface="+mn-lt"/>
                    <a:cs typeface="+mn-lt"/>
                  </a:rPr>
                  <a:t> </a:t>
                </a:r>
                <a:r>
                  <a:rPr lang="de-DE" dirty="0" err="1">
                    <a:ea typeface="+mn-lt"/>
                    <a:cs typeface="+mn-lt"/>
                  </a:rPr>
                  <a:t>of</a:t>
                </a:r>
                <a:r>
                  <a:rPr lang="de-DE" dirty="0">
                    <a:ea typeface="+mn-lt"/>
                    <a:cs typeface="+mn-lt"/>
                  </a:rPr>
                  <a:t> a </a:t>
                </a:r>
                <a:r>
                  <a:rPr lang="de-DE" dirty="0" err="1">
                    <a:ea typeface="+mn-lt"/>
                    <a:cs typeface="+mn-lt"/>
                  </a:rPr>
                  <a:t>phase</a:t>
                </a:r>
                <a:r>
                  <a:rPr lang="de-DE" dirty="0">
                    <a:ea typeface="+mn-lt"/>
                    <a:cs typeface="+mn-lt"/>
                  </a:rPr>
                  <a:t> </a:t>
                </a:r>
                <a:r>
                  <a:rPr lang="de-DE" dirty="0" err="1">
                    <a:ea typeface="+mn-lt"/>
                    <a:cs typeface="+mn-lt"/>
                  </a:rPr>
                  <a:t>transition</a:t>
                </a:r>
                <a:r>
                  <a:rPr lang="de-DE" dirty="0">
                    <a:ea typeface="+mn-lt"/>
                    <a:cs typeface="+mn-lt"/>
                  </a:rPr>
                  <a:t> </a:t>
                </a:r>
                <a:r>
                  <a:rPr lang="de-DE" dirty="0" err="1">
                    <a:ea typeface="+mn-lt"/>
                    <a:cs typeface="+mn-lt"/>
                  </a:rPr>
                  <a:t>indicated</a:t>
                </a:r>
                <a:r>
                  <a:rPr lang="de-DE" dirty="0">
                    <a:ea typeface="+mn-lt"/>
                    <a:cs typeface="+mn-lt"/>
                  </a:rPr>
                  <a:t> </a:t>
                </a:r>
              </a:p>
              <a:p>
                <a:r>
                  <a:rPr lang="de-DE" dirty="0" err="1">
                    <a:ea typeface="+mn-lt"/>
                    <a:cs typeface="+mn-lt"/>
                  </a:rPr>
                  <a:t>Quantitatively</a:t>
                </a:r>
                <a:r>
                  <a:rPr lang="de-DE" dirty="0">
                    <a:ea typeface="+mn-lt"/>
                    <a:cs typeface="+mn-lt"/>
                  </a:rPr>
                  <a:t>: </a:t>
                </a:r>
                <a:r>
                  <a:rPr lang="de-DE" dirty="0">
                    <a:solidFill>
                      <a:schemeClr val="tx1"/>
                    </a:solidFill>
                    <a:ea typeface="+mn-lt"/>
                    <a:cs typeface="+mn-lt"/>
                  </a:rPr>
                  <a:t>  </a:t>
                </a:r>
                <a14:m>
                  <m:oMath xmlns:m="http://schemas.openxmlformats.org/officeDocument/2006/math">
                    <m:sSub>
                      <m:sSubPr>
                        <m:ctrlPr>
                          <a:rPr lang="de-DE" b="0" i="1" dirty="0" smtClean="0">
                            <a:solidFill>
                              <a:schemeClr val="tx1"/>
                            </a:solidFill>
                            <a:latin typeface="Cambria Math" panose="02040503050406030204" pitchFamily="18" charset="0"/>
                            <a:ea typeface="+mn-lt"/>
                            <a:cs typeface="+mn-lt"/>
                          </a:rPr>
                        </m:ctrlPr>
                      </m:sSubPr>
                      <m:e>
                        <m:r>
                          <m:rPr>
                            <m:sty m:val="p"/>
                          </m:rPr>
                          <a:rPr lang="de-DE" b="0" i="0" dirty="0" smtClean="0">
                            <a:solidFill>
                              <a:schemeClr val="tx1"/>
                            </a:solidFill>
                            <a:latin typeface="Cambria Math" panose="02040503050406030204" pitchFamily="18" charset="0"/>
                            <a:ea typeface="+mn-lt"/>
                            <a:cs typeface="+mn-lt"/>
                          </a:rPr>
                          <m:t>T</m:t>
                        </m:r>
                      </m:e>
                      <m:sub>
                        <m:r>
                          <m:rPr>
                            <m:sty m:val="p"/>
                          </m:rPr>
                          <a:rPr lang="de-DE" b="0" i="0" dirty="0" smtClean="0">
                            <a:solidFill>
                              <a:schemeClr val="tx1"/>
                            </a:solidFill>
                            <a:latin typeface="Cambria Math" panose="02040503050406030204" pitchFamily="18" charset="0"/>
                            <a:ea typeface="+mn-lt"/>
                            <a:cs typeface="+mn-lt"/>
                          </a:rPr>
                          <m:t>C</m:t>
                        </m:r>
                        <m:r>
                          <a:rPr lang="de-DE" b="0" i="0" dirty="0" smtClean="0">
                            <a:solidFill>
                              <a:schemeClr val="tx1"/>
                            </a:solidFill>
                            <a:latin typeface="Cambria Math" panose="02040503050406030204" pitchFamily="18" charset="0"/>
                            <a:ea typeface="+mn-lt"/>
                            <a:cs typeface="+mn-lt"/>
                          </a:rPr>
                          <m:t>,</m:t>
                        </m:r>
                        <m:r>
                          <m:rPr>
                            <m:sty m:val="p"/>
                          </m:rPr>
                          <a:rPr lang="de-DE" b="0" i="0" dirty="0" smtClean="0">
                            <a:solidFill>
                              <a:schemeClr val="tx1"/>
                            </a:solidFill>
                            <a:latin typeface="Cambria Math" panose="02040503050406030204" pitchFamily="18" charset="0"/>
                            <a:ea typeface="+mn-lt"/>
                            <a:cs typeface="+mn-lt"/>
                          </a:rPr>
                          <m:t>MF</m:t>
                        </m:r>
                      </m:sub>
                    </m:sSub>
                    <m:r>
                      <a:rPr lang="de-DE" b="0" i="0" dirty="0" smtClean="0">
                        <a:solidFill>
                          <a:schemeClr val="tx1"/>
                        </a:solidFill>
                        <a:latin typeface="Cambria Math" panose="02040503050406030204" pitchFamily="18" charset="0"/>
                        <a:ea typeface="+mn-lt"/>
                        <a:cs typeface="+mn-lt"/>
                      </a:rPr>
                      <m:t>=</m:t>
                    </m:r>
                    <m:r>
                      <a:rPr lang="de-DE" b="0" i="1" dirty="0" smtClean="0">
                        <a:solidFill>
                          <a:schemeClr val="tx1"/>
                        </a:solidFill>
                        <a:latin typeface="Cambria Math" panose="02040503050406030204" pitchFamily="18" charset="0"/>
                        <a:ea typeface="+mn-lt"/>
                        <a:cs typeface="+mn-lt"/>
                      </a:rPr>
                      <m:t>4</m:t>
                    </m:r>
                    <m:f>
                      <m:fPr>
                        <m:ctrlPr>
                          <a:rPr lang="de-DE" i="1" dirty="0" smtClean="0">
                            <a:solidFill>
                              <a:schemeClr val="tx1"/>
                            </a:solidFill>
                            <a:latin typeface="Cambria Math" panose="02040503050406030204" pitchFamily="18" charset="0"/>
                            <a:ea typeface="+mn-lt"/>
                            <a:cs typeface="+mn-lt"/>
                          </a:rPr>
                        </m:ctrlPr>
                      </m:fPr>
                      <m:num>
                        <m:r>
                          <a:rPr lang="de-DE" i="1" dirty="0" smtClean="0">
                            <a:solidFill>
                              <a:schemeClr val="tx1"/>
                            </a:solidFill>
                            <a:latin typeface="Cambria Math" panose="02040503050406030204" pitchFamily="18" charset="0"/>
                            <a:ea typeface="+mn-lt"/>
                            <a:cs typeface="+mn-lt"/>
                          </a:rPr>
                          <m:t>𝜀</m:t>
                        </m:r>
                      </m:num>
                      <m:den>
                        <m:r>
                          <a:rPr lang="de-DE" i="1" dirty="0" smtClean="0">
                            <a:solidFill>
                              <a:schemeClr val="tx1"/>
                            </a:solidFill>
                            <a:latin typeface="Cambria Math" panose="02040503050406030204" pitchFamily="18" charset="0"/>
                            <a:ea typeface="+mn-lt"/>
                            <a:cs typeface="+mn-lt"/>
                          </a:rPr>
                          <m:t>𝑘</m:t>
                        </m:r>
                      </m:den>
                    </m:f>
                    <m:r>
                      <a:rPr lang="de-DE" i="1" dirty="0" smtClean="0">
                        <a:solidFill>
                          <a:schemeClr val="tx1"/>
                        </a:solidFill>
                        <a:latin typeface="Cambria Math" panose="02040503050406030204" pitchFamily="18" charset="0"/>
                        <a:ea typeface="Cambria Math" panose="02040503050406030204" pitchFamily="18" charset="0"/>
                        <a:cs typeface="+mn-lt"/>
                      </a:rPr>
                      <m:t>≠</m:t>
                    </m:r>
                    <m:r>
                      <a:rPr lang="de-DE" dirty="0">
                        <a:latin typeface="Cambria Math" panose="02040503050406030204" pitchFamily="18" charset="0"/>
                        <a:ea typeface="+mn-lt"/>
                        <a:cs typeface="+mn-lt"/>
                      </a:rPr>
                      <m:t>2,5</m:t>
                    </m:r>
                    <m:r>
                      <m:rPr>
                        <m:nor/>
                      </m:rPr>
                      <a:rPr lang="de-DE" dirty="0">
                        <a:ea typeface="+mn-lt"/>
                        <a:cs typeface="+mn-lt"/>
                      </a:rPr>
                      <m:t> </m:t>
                    </m:r>
                    <m:f>
                      <m:fPr>
                        <m:ctrlPr>
                          <a:rPr lang="de-DE" i="1" dirty="0">
                            <a:latin typeface="Cambria Math" panose="02040503050406030204" pitchFamily="18" charset="0"/>
                            <a:ea typeface="+mn-lt"/>
                            <a:cs typeface="+mn-lt"/>
                          </a:rPr>
                        </m:ctrlPr>
                      </m:fPr>
                      <m:num>
                        <m:r>
                          <a:rPr lang="de-DE" i="1" dirty="0">
                            <a:latin typeface="Cambria Math" panose="02040503050406030204" pitchFamily="18" charset="0"/>
                            <a:ea typeface="+mn-lt"/>
                            <a:cs typeface="+mn-lt"/>
                          </a:rPr>
                          <m:t>𝜀</m:t>
                        </m:r>
                      </m:num>
                      <m:den>
                        <m:r>
                          <a:rPr lang="de-DE" i="1" dirty="0">
                            <a:latin typeface="Cambria Math" panose="02040503050406030204" pitchFamily="18" charset="0"/>
                            <a:ea typeface="+mn-lt"/>
                            <a:cs typeface="+mn-lt"/>
                          </a:rPr>
                          <m:t>𝑘</m:t>
                        </m:r>
                      </m:den>
                    </m:f>
                    <m:r>
                      <a:rPr lang="de-DE" i="1" dirty="0">
                        <a:latin typeface="Cambria Math" panose="02040503050406030204" pitchFamily="18" charset="0"/>
                        <a:ea typeface="+mn-lt"/>
                        <a:cs typeface="+mn-lt"/>
                      </a:rPr>
                      <m:t>≈</m:t>
                    </m:r>
                    <m:sSub>
                      <m:sSubPr>
                        <m:ctrlPr>
                          <a:rPr lang="de-DE" b="0" i="1" dirty="0" smtClean="0">
                            <a:latin typeface="Cambria Math" panose="02040503050406030204" pitchFamily="18" charset="0"/>
                            <a:ea typeface="+mn-lt"/>
                            <a:cs typeface="+mn-lt"/>
                          </a:rPr>
                        </m:ctrlPr>
                      </m:sSubPr>
                      <m:e>
                        <m:r>
                          <a:rPr lang="de-DE" b="0" i="1" dirty="0" smtClean="0">
                            <a:latin typeface="Cambria Math" panose="02040503050406030204" pitchFamily="18" charset="0"/>
                            <a:ea typeface="+mn-lt"/>
                            <a:cs typeface="+mn-lt"/>
                          </a:rPr>
                          <m:t>𝑇</m:t>
                        </m:r>
                      </m:e>
                      <m:sub>
                        <m:r>
                          <a:rPr lang="de-DE" b="0" i="1" dirty="0" smtClean="0">
                            <a:latin typeface="Cambria Math" panose="02040503050406030204" pitchFamily="18" charset="0"/>
                            <a:ea typeface="+mn-lt"/>
                            <a:cs typeface="+mn-lt"/>
                          </a:rPr>
                          <m:t>𝐶</m:t>
                        </m:r>
                      </m:sub>
                    </m:sSub>
                  </m:oMath>
                </a14:m>
                <a:endParaRPr lang="de-DE" dirty="0">
                  <a:solidFill>
                    <a:schemeClr val="tx1"/>
                  </a:solidFill>
                  <a:ea typeface="+mn-lt"/>
                  <a:cs typeface="+mn-lt"/>
                </a:endParaRPr>
              </a:p>
              <a:p>
                <a:endParaRPr lang="de-DE" dirty="0">
                  <a:solidFill>
                    <a:schemeClr val="tx1"/>
                  </a:solidFill>
                  <a:ea typeface="+mn-lt"/>
                  <a:cs typeface="+mn-lt"/>
                </a:endParaRPr>
              </a:p>
              <a:p>
                <a:endParaRPr lang="de-DE" dirty="0"/>
              </a:p>
            </p:txBody>
          </p:sp>
        </mc:Choice>
        <mc:Fallback xmlns="">
          <p:sp>
            <p:nvSpPr>
              <p:cNvPr id="3" name="Inhaltsplatzhalter 2">
                <a:extLst>
                  <a:ext uri="{FF2B5EF4-FFF2-40B4-BE49-F238E27FC236}">
                    <a16:creationId xmlns:a16="http://schemas.microsoft.com/office/drawing/2014/main" id="{7D828650-E475-A209-7000-0451BDE8BCE2}"/>
                  </a:ext>
                </a:extLst>
              </p:cNvPr>
              <p:cNvSpPr>
                <a:spLocks noGrp="1" noRot="1" noChangeAspect="1" noMove="1" noResize="1" noEditPoints="1" noAdjustHandles="1" noChangeArrowheads="1" noChangeShapeType="1" noTextEdit="1"/>
              </p:cNvSpPr>
              <p:nvPr>
                <p:ph idx="1"/>
              </p:nvPr>
            </p:nvSpPr>
            <p:spPr>
              <a:blipFill>
                <a:blip r:embed="rId2"/>
                <a:stretch>
                  <a:fillRect l="-328" t="-2033" r="-328"/>
                </a:stretch>
              </a:blipFill>
            </p:spPr>
            <p:txBody>
              <a:bodyPr/>
              <a:lstStyle/>
              <a:p>
                <a:r>
                  <a:rPr lang="de-DE">
                    <a:noFill/>
                  </a:rPr>
                  <a:t> </a:t>
                </a:r>
              </a:p>
            </p:txBody>
          </p:sp>
        </mc:Fallback>
      </mc:AlternateContent>
    </p:spTree>
    <p:extLst>
      <p:ext uri="{BB962C8B-B14F-4D97-AF65-F5344CB8AC3E}">
        <p14:creationId xmlns:p14="http://schemas.microsoft.com/office/powerpoint/2010/main" val="2167847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002492-C168-DD13-5CCC-87849A734CCD}"/>
              </a:ext>
            </a:extLst>
          </p:cNvPr>
          <p:cNvSpPr>
            <a:spLocks noGrp="1"/>
          </p:cNvSpPr>
          <p:nvPr>
            <p:ph type="title"/>
          </p:nvPr>
        </p:nvSpPr>
        <p:spPr/>
        <p:txBody>
          <a:bodyPr/>
          <a:lstStyle/>
          <a:p>
            <a:r>
              <a:rPr lang="de-DE" dirty="0" err="1">
                <a:latin typeface="Book Antiqua" panose="02040602050305030304" pitchFamily="18" charset="0"/>
              </a:rPr>
              <a:t>Introduction</a:t>
            </a:r>
            <a:endParaRPr lang="de-DE" dirty="0">
              <a:latin typeface="Book Antiqua" panose="02040602050305030304" pitchFamily="18" charset="0"/>
            </a:endParaRPr>
          </a:p>
        </p:txBody>
      </p:sp>
      <p:sp>
        <p:nvSpPr>
          <p:cNvPr id="3" name="Inhaltsplatzhalter 2">
            <a:extLst>
              <a:ext uri="{FF2B5EF4-FFF2-40B4-BE49-F238E27FC236}">
                <a16:creationId xmlns:a16="http://schemas.microsoft.com/office/drawing/2014/main" id="{D38D5E2B-4604-6A26-4AE4-BF8DC50D906E}"/>
              </a:ext>
            </a:extLst>
          </p:cNvPr>
          <p:cNvSpPr>
            <a:spLocks noGrp="1"/>
          </p:cNvSpPr>
          <p:nvPr>
            <p:ph idx="1"/>
          </p:nvPr>
        </p:nvSpPr>
        <p:spPr/>
        <p:txBody>
          <a:bodyPr/>
          <a:lstStyle/>
          <a:p>
            <a:pPr marL="0" indent="0">
              <a:buNone/>
            </a:pPr>
            <a:r>
              <a:rPr lang="de-DE" sz="2400" dirty="0"/>
              <a:t>The Ising </a:t>
            </a:r>
            <a:r>
              <a:rPr lang="de-DE" sz="2400" dirty="0" err="1"/>
              <a:t>model</a:t>
            </a:r>
            <a:r>
              <a:rPr lang="de-DE" sz="2400" dirty="0"/>
              <a:t> </a:t>
            </a:r>
            <a:r>
              <a:rPr lang="de-DE" sz="2400" dirty="0" err="1"/>
              <a:t>is</a:t>
            </a:r>
            <a:r>
              <a:rPr lang="de-DE" sz="2400" dirty="0"/>
              <a:t> a </a:t>
            </a:r>
            <a:r>
              <a:rPr lang="de-DE" sz="2400" dirty="0" err="1"/>
              <a:t>mathematical</a:t>
            </a:r>
            <a:r>
              <a:rPr lang="de-DE" sz="2400" dirty="0"/>
              <a:t> </a:t>
            </a:r>
            <a:r>
              <a:rPr lang="de-DE" sz="2400" dirty="0" err="1"/>
              <a:t>model</a:t>
            </a:r>
            <a:r>
              <a:rPr lang="de-DE" sz="2400" dirty="0"/>
              <a:t> </a:t>
            </a:r>
            <a:r>
              <a:rPr lang="de-DE" sz="2400" dirty="0" err="1"/>
              <a:t>for</a:t>
            </a:r>
            <a:r>
              <a:rPr lang="de-DE" sz="2400" dirty="0"/>
              <a:t> </a:t>
            </a:r>
            <a:r>
              <a:rPr lang="de-DE" sz="2400" dirty="0" err="1"/>
              <a:t>studying</a:t>
            </a:r>
            <a:r>
              <a:rPr lang="de-DE" sz="2400" dirty="0"/>
              <a:t> </a:t>
            </a:r>
            <a:r>
              <a:rPr lang="de-DE" sz="2400" dirty="0" err="1"/>
              <a:t>magnetism</a:t>
            </a:r>
            <a:r>
              <a:rPr lang="de-DE" sz="2400" dirty="0"/>
              <a:t>. </a:t>
            </a:r>
            <a:r>
              <a:rPr lang="de-DE" sz="2400" dirty="0" err="1"/>
              <a:t>It</a:t>
            </a:r>
            <a:r>
              <a:rPr lang="de-DE" sz="2400" dirty="0"/>
              <a:t> </a:t>
            </a:r>
            <a:r>
              <a:rPr lang="de-DE" sz="2400" dirty="0" err="1"/>
              <a:t>focuses</a:t>
            </a:r>
            <a:r>
              <a:rPr lang="de-DE" sz="2400" dirty="0"/>
              <a:t> on </a:t>
            </a:r>
            <a:r>
              <a:rPr lang="de-DE" sz="2400" dirty="0" err="1"/>
              <a:t>spins</a:t>
            </a:r>
            <a:r>
              <a:rPr lang="de-DE" sz="2400" dirty="0"/>
              <a:t> on a </a:t>
            </a:r>
            <a:r>
              <a:rPr lang="de-DE" sz="2400" dirty="0" err="1"/>
              <a:t>lattice</a:t>
            </a:r>
            <a:r>
              <a:rPr lang="de-DE" sz="2400" dirty="0"/>
              <a:t> </a:t>
            </a:r>
            <a:r>
              <a:rPr lang="de-DE" sz="2400" dirty="0" err="1"/>
              <a:t>interacting</a:t>
            </a:r>
            <a:r>
              <a:rPr lang="de-DE" sz="2400" dirty="0"/>
              <a:t> </a:t>
            </a:r>
            <a:r>
              <a:rPr lang="de-DE" sz="2400" dirty="0" err="1"/>
              <a:t>with</a:t>
            </a:r>
            <a:r>
              <a:rPr lang="de-DE" sz="2400" dirty="0"/>
              <a:t> </a:t>
            </a:r>
            <a:r>
              <a:rPr lang="de-DE" sz="2400" dirty="0" err="1"/>
              <a:t>neighbors</a:t>
            </a:r>
            <a:r>
              <a:rPr lang="de-DE" sz="2400" dirty="0"/>
              <a:t>. </a:t>
            </a:r>
          </a:p>
          <a:p>
            <a:pPr marL="0" indent="0">
              <a:buNone/>
            </a:pPr>
            <a:r>
              <a:rPr lang="de-DE" sz="2400" dirty="0"/>
              <a:t>The Ising </a:t>
            </a:r>
            <a:r>
              <a:rPr lang="de-DE" sz="2400" dirty="0" err="1"/>
              <a:t>model</a:t>
            </a:r>
            <a:r>
              <a:rPr lang="de-DE" sz="2400" dirty="0"/>
              <a:t> </a:t>
            </a:r>
            <a:r>
              <a:rPr lang="de-DE" sz="2400" dirty="0" err="1"/>
              <a:t>is</a:t>
            </a:r>
            <a:r>
              <a:rPr lang="de-DE" sz="2400" dirty="0"/>
              <a:t> a simple and powerful </a:t>
            </a:r>
            <a:r>
              <a:rPr lang="de-DE" sz="2400" dirty="0" err="1"/>
              <a:t>tool</a:t>
            </a:r>
            <a:r>
              <a:rPr lang="de-DE" sz="2400" dirty="0"/>
              <a:t> </a:t>
            </a:r>
            <a:r>
              <a:rPr lang="de-DE" sz="2400" dirty="0" err="1"/>
              <a:t>to</a:t>
            </a:r>
            <a:r>
              <a:rPr lang="de-DE" sz="2400" dirty="0"/>
              <a:t> </a:t>
            </a:r>
            <a:r>
              <a:rPr lang="de-DE" sz="2400" dirty="0" err="1"/>
              <a:t>explore</a:t>
            </a:r>
            <a:r>
              <a:rPr lang="de-DE" sz="2400" dirty="0"/>
              <a:t> </a:t>
            </a:r>
            <a:r>
              <a:rPr lang="de-DE" sz="2400" dirty="0" err="1"/>
              <a:t>phase</a:t>
            </a:r>
            <a:r>
              <a:rPr lang="de-DE" sz="2400" dirty="0"/>
              <a:t> </a:t>
            </a:r>
            <a:r>
              <a:rPr lang="de-DE" sz="2400" dirty="0" err="1"/>
              <a:t>transitions</a:t>
            </a:r>
            <a:r>
              <a:rPr lang="de-DE" sz="2400" dirty="0"/>
              <a:t> (</a:t>
            </a:r>
            <a:r>
              <a:rPr lang="en-US" sz="2400" dirty="0"/>
              <a:t>transition between an ordered and a disordered state) </a:t>
            </a:r>
            <a:r>
              <a:rPr lang="de-DE" sz="2400" dirty="0"/>
              <a:t>and </a:t>
            </a:r>
            <a:r>
              <a:rPr lang="de-DE" sz="2400" dirty="0" err="1"/>
              <a:t>thermodynamic</a:t>
            </a:r>
            <a:r>
              <a:rPr lang="de-DE" sz="2400" dirty="0"/>
              <a:t> </a:t>
            </a:r>
            <a:r>
              <a:rPr lang="de-DE" sz="2400" dirty="0" err="1"/>
              <a:t>properties</a:t>
            </a:r>
            <a:r>
              <a:rPr lang="de-DE" sz="2400" dirty="0"/>
              <a:t>.</a:t>
            </a:r>
          </a:p>
          <a:p>
            <a:endParaRPr lang="de-DE" dirty="0"/>
          </a:p>
        </p:txBody>
      </p:sp>
    </p:spTree>
    <p:extLst>
      <p:ext uri="{BB962C8B-B14F-4D97-AF65-F5344CB8AC3E}">
        <p14:creationId xmlns:p14="http://schemas.microsoft.com/office/powerpoint/2010/main" val="739273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6436B63-E05B-FFD3-927A-5FDEF9A5067F}"/>
              </a:ext>
            </a:extLst>
          </p:cNvPr>
          <p:cNvSpPr>
            <a:spLocks noGrp="1"/>
          </p:cNvSpPr>
          <p:nvPr>
            <p:ph type="title"/>
          </p:nvPr>
        </p:nvSpPr>
        <p:spPr/>
        <p:txBody>
          <a:bodyPr/>
          <a:lstStyle/>
          <a:p>
            <a:r>
              <a:rPr lang="de-DE" dirty="0">
                <a:latin typeface="Book Antiqua" panose="02040602050305030304" pitchFamily="18" charset="0"/>
              </a:rPr>
              <a:t>Simulation </a:t>
            </a:r>
            <a:r>
              <a:rPr lang="de-DE" dirty="0" err="1">
                <a:latin typeface="Book Antiqua" panose="02040602050305030304" pitchFamily="18" charset="0"/>
              </a:rPr>
              <a:t>setup</a:t>
            </a:r>
            <a:endParaRPr lang="de-DE" dirty="0">
              <a:latin typeface="Book Antiqua" panose="02040602050305030304" pitchFamily="18" charset="0"/>
            </a:endParaRPr>
          </a:p>
        </p:txBody>
      </p:sp>
      <mc:AlternateContent xmlns:mc="http://schemas.openxmlformats.org/markup-compatibility/2006">
        <mc:Choice xmlns:a14="http://schemas.microsoft.com/office/drawing/2010/main" Requires="a14">
          <p:sp>
            <p:nvSpPr>
              <p:cNvPr id="3" name="Inhaltsplatzhalter 2">
                <a:extLst>
                  <a:ext uri="{FF2B5EF4-FFF2-40B4-BE49-F238E27FC236}">
                    <a16:creationId xmlns:a16="http://schemas.microsoft.com/office/drawing/2014/main" id="{2F0D52C3-4CA5-C7A1-CD73-0B623E7FEF31}"/>
                  </a:ext>
                </a:extLst>
              </p:cNvPr>
              <p:cNvSpPr>
                <a:spLocks noGrp="1"/>
              </p:cNvSpPr>
              <p:nvPr>
                <p:ph idx="1"/>
              </p:nvPr>
            </p:nvSpPr>
            <p:spPr>
              <a:xfrm>
                <a:off x="2231136" y="2483934"/>
                <a:ext cx="7729728" cy="4297010"/>
              </a:xfrm>
            </p:spPr>
            <p:txBody>
              <a:bodyPr>
                <a:noAutofit/>
              </a:bodyPr>
              <a:lstStyle/>
              <a:p>
                <a:r>
                  <a:rPr lang="de-DE" dirty="0" err="1"/>
                  <a:t>Lattice</a:t>
                </a:r>
                <a:r>
                  <a:rPr lang="de-DE" dirty="0"/>
                  <a:t> </a:t>
                </a:r>
                <a:r>
                  <a:rPr lang="de-DE" dirty="0" err="1"/>
                  <a:t>of</a:t>
                </a:r>
                <a:r>
                  <a:rPr lang="de-DE" dirty="0"/>
                  <a:t> </a:t>
                </a:r>
                <a:r>
                  <a:rPr lang="de-DE" dirty="0" err="1"/>
                  <a:t>magnetic</a:t>
                </a:r>
                <a:r>
                  <a:rPr lang="de-DE" dirty="0"/>
                  <a:t> </a:t>
                </a:r>
                <a:r>
                  <a:rPr lang="de-DE" dirty="0" err="1"/>
                  <a:t>spins</a:t>
                </a:r>
                <a:r>
                  <a:rPr lang="de-DE" dirty="0"/>
                  <a:t> (L x L 2D </a:t>
                </a:r>
                <a:r>
                  <a:rPr lang="de-DE" dirty="0" err="1"/>
                  <a:t>Grid</a:t>
                </a:r>
                <a:r>
                  <a:rPr lang="de-DE" dirty="0"/>
                  <a:t>) </a:t>
                </a:r>
                <a:r>
                  <a:rPr lang="de-DE" dirty="0" err="1"/>
                  <a:t>where</a:t>
                </a:r>
                <a:r>
                  <a:rPr lang="de-DE" dirty="0"/>
                  <a:t> </a:t>
                </a:r>
                <a:r>
                  <a:rPr lang="de-DE" dirty="0" err="1"/>
                  <a:t>each</a:t>
                </a:r>
                <a:r>
                  <a:rPr lang="de-DE" dirty="0"/>
                  <a:t> </a:t>
                </a:r>
                <a:r>
                  <a:rPr lang="de-DE" dirty="0" err="1"/>
                  <a:t>spin</a:t>
                </a:r>
                <a:r>
                  <a:rPr lang="de-DE" dirty="0"/>
                  <a:t> </a:t>
                </a:r>
                <a14:m>
                  <m:oMath xmlns:m="http://schemas.openxmlformats.org/officeDocument/2006/math">
                    <m:sSub>
                      <m:sSubPr>
                        <m:ctrlPr>
                          <a:rPr lang="de-DE" i="1" smtClean="0">
                            <a:solidFill>
                              <a:srgbClr val="836967"/>
                            </a:solidFill>
                            <a:latin typeface="Cambria Math" panose="02040503050406030204" pitchFamily="18" charset="0"/>
                          </a:rPr>
                        </m:ctrlPr>
                      </m:sSubPr>
                      <m:e>
                        <m:r>
                          <a:rPr lang="de-DE" i="1" smtClean="0">
                            <a:latin typeface="Cambria Math" panose="02040503050406030204" pitchFamily="18" charset="0"/>
                          </a:rPr>
                          <m:t>𝑠</m:t>
                        </m:r>
                      </m:e>
                      <m:sub>
                        <m:r>
                          <a:rPr lang="de-DE" i="1" smtClean="0">
                            <a:latin typeface="Cambria Math" panose="02040503050406030204" pitchFamily="18" charset="0"/>
                          </a:rPr>
                          <m:t>𝑖</m:t>
                        </m:r>
                      </m:sub>
                    </m:sSub>
                  </m:oMath>
                </a14:m>
                <a:r>
                  <a:rPr lang="de-DE" dirty="0"/>
                  <a:t> </a:t>
                </a:r>
                <a:r>
                  <a:rPr lang="de-DE" dirty="0" err="1"/>
                  <a:t>can</a:t>
                </a:r>
                <a:r>
                  <a:rPr lang="de-DE" dirty="0"/>
                  <a:t> </a:t>
                </a:r>
                <a:r>
                  <a:rPr lang="de-DE" dirty="0" err="1"/>
                  <a:t>take</a:t>
                </a:r>
                <a:r>
                  <a:rPr lang="de-DE" dirty="0"/>
                  <a:t> </a:t>
                </a:r>
                <a:r>
                  <a:rPr lang="de-DE" dirty="0" err="1"/>
                  <a:t>the</a:t>
                </a:r>
                <a:r>
                  <a:rPr lang="de-DE" dirty="0"/>
                  <a:t> </a:t>
                </a:r>
                <a:r>
                  <a:rPr lang="de-DE" dirty="0" err="1"/>
                  <a:t>value</a:t>
                </a:r>
                <a:r>
                  <a:rPr lang="de-DE" dirty="0"/>
                  <a:t> </a:t>
                </a:r>
                <a:r>
                  <a:rPr lang="de-DE" dirty="0" err="1"/>
                  <a:t>of</a:t>
                </a:r>
                <a:r>
                  <a:rPr lang="de-DE" dirty="0"/>
                  <a:t> </a:t>
                </a:r>
                <a:r>
                  <a:rPr lang="de-DE" dirty="0" err="1"/>
                  <a:t>either</a:t>
                </a:r>
                <a:r>
                  <a:rPr lang="de-DE" dirty="0"/>
                  <a:t> +1 (</a:t>
                </a:r>
                <a:r>
                  <a:rPr lang="de-DE" dirty="0" err="1"/>
                  <a:t>black</a:t>
                </a:r>
                <a:r>
                  <a:rPr lang="de-DE" dirty="0"/>
                  <a:t>) </a:t>
                </a:r>
                <a:r>
                  <a:rPr lang="de-DE" dirty="0" err="1"/>
                  <a:t>or</a:t>
                </a:r>
                <a:r>
                  <a:rPr lang="de-DE" dirty="0"/>
                  <a:t> –1 (</a:t>
                </a:r>
                <a:r>
                  <a:rPr lang="de-DE" dirty="0" err="1"/>
                  <a:t>white</a:t>
                </a:r>
                <a:r>
                  <a:rPr lang="de-DE" dirty="0"/>
                  <a:t>)</a:t>
                </a:r>
              </a:p>
              <a:p>
                <a:r>
                  <a:rPr lang="de-DE" dirty="0" err="1">
                    <a:ea typeface="+mn-lt"/>
                    <a:cs typeface="+mn-lt"/>
                  </a:rPr>
                  <a:t>interaction</a:t>
                </a:r>
                <a:r>
                  <a:rPr lang="de-DE" dirty="0">
                    <a:ea typeface="+mn-lt"/>
                    <a:cs typeface="+mn-lt"/>
                  </a:rPr>
                  <a:t> </a:t>
                </a:r>
                <a:r>
                  <a:rPr lang="de-DE" dirty="0" err="1">
                    <a:ea typeface="+mn-lt"/>
                    <a:cs typeface="+mn-lt"/>
                  </a:rPr>
                  <a:t>only</a:t>
                </a:r>
                <a:r>
                  <a:rPr lang="de-DE" dirty="0">
                    <a:ea typeface="+mn-lt"/>
                    <a:cs typeface="+mn-lt"/>
                  </a:rPr>
                  <a:t> </a:t>
                </a:r>
                <a:r>
                  <a:rPr lang="de-DE" dirty="0" err="1">
                    <a:ea typeface="+mn-lt"/>
                    <a:cs typeface="+mn-lt"/>
                  </a:rPr>
                  <a:t>with</a:t>
                </a:r>
                <a:r>
                  <a:rPr lang="de-DE" dirty="0">
                    <a:ea typeface="+mn-lt"/>
                    <a:cs typeface="+mn-lt"/>
                  </a:rPr>
                  <a:t> </a:t>
                </a:r>
                <a:r>
                  <a:rPr lang="de-DE" dirty="0" err="1">
                    <a:ea typeface="+mn-lt"/>
                    <a:cs typeface="+mn-lt"/>
                  </a:rPr>
                  <a:t>their</a:t>
                </a:r>
                <a:r>
                  <a:rPr lang="de-DE" dirty="0">
                    <a:ea typeface="+mn-lt"/>
                    <a:cs typeface="+mn-lt"/>
                  </a:rPr>
                  <a:t> </a:t>
                </a:r>
                <a:r>
                  <a:rPr lang="de-DE" dirty="0" err="1">
                    <a:ea typeface="+mn-lt"/>
                    <a:cs typeface="+mn-lt"/>
                  </a:rPr>
                  <a:t>nearest</a:t>
                </a:r>
                <a:r>
                  <a:rPr lang="de-DE" dirty="0">
                    <a:ea typeface="+mn-lt"/>
                    <a:cs typeface="+mn-lt"/>
                  </a:rPr>
                  <a:t> </a:t>
                </a:r>
                <a:r>
                  <a:rPr lang="de-DE" dirty="0" err="1">
                    <a:ea typeface="+mn-lt"/>
                    <a:cs typeface="+mn-lt"/>
                  </a:rPr>
                  <a:t>neighbors</a:t>
                </a:r>
                <a:r>
                  <a:rPr lang="de-DE" dirty="0">
                    <a:ea typeface="+mn-lt"/>
                    <a:cs typeface="+mn-lt"/>
                  </a:rPr>
                  <a:t> (top, </a:t>
                </a:r>
                <a:r>
                  <a:rPr lang="de-DE" dirty="0" err="1">
                    <a:ea typeface="+mn-lt"/>
                    <a:cs typeface="+mn-lt"/>
                  </a:rPr>
                  <a:t>bottom</a:t>
                </a:r>
                <a:r>
                  <a:rPr lang="de-DE" dirty="0">
                    <a:ea typeface="+mn-lt"/>
                    <a:cs typeface="+mn-lt"/>
                  </a:rPr>
                  <a:t>, </a:t>
                </a:r>
                <a:r>
                  <a:rPr lang="de-DE" dirty="0" err="1">
                    <a:ea typeface="+mn-lt"/>
                    <a:cs typeface="+mn-lt"/>
                  </a:rPr>
                  <a:t>left</a:t>
                </a:r>
                <a:r>
                  <a:rPr lang="de-DE" dirty="0">
                    <a:ea typeface="+mn-lt"/>
                    <a:cs typeface="+mn-lt"/>
                  </a:rPr>
                  <a:t>, </a:t>
                </a:r>
                <a:r>
                  <a:rPr lang="de-DE" dirty="0" err="1">
                    <a:ea typeface="+mn-lt"/>
                    <a:cs typeface="+mn-lt"/>
                  </a:rPr>
                  <a:t>right</a:t>
                </a:r>
                <a:r>
                  <a:rPr lang="de-DE" dirty="0">
                    <a:ea typeface="+mn-lt"/>
                    <a:cs typeface="+mn-lt"/>
                  </a:rPr>
                  <a:t>)</a:t>
                </a:r>
              </a:p>
              <a:p>
                <a:r>
                  <a:rPr lang="de-DE" dirty="0" err="1">
                    <a:ea typeface="+mn-lt"/>
                    <a:cs typeface="+mn-lt"/>
                  </a:rPr>
                  <a:t>Periodic</a:t>
                </a:r>
                <a:r>
                  <a:rPr lang="de-DE" dirty="0">
                    <a:ea typeface="+mn-lt"/>
                    <a:cs typeface="+mn-lt"/>
                  </a:rPr>
                  <a:t> </a:t>
                </a:r>
                <a:r>
                  <a:rPr lang="de-DE" dirty="0" err="1">
                    <a:ea typeface="+mn-lt"/>
                    <a:cs typeface="+mn-lt"/>
                  </a:rPr>
                  <a:t>boundary</a:t>
                </a:r>
                <a:r>
                  <a:rPr lang="de-DE" dirty="0">
                    <a:ea typeface="+mn-lt"/>
                    <a:cs typeface="+mn-lt"/>
                  </a:rPr>
                  <a:t> </a:t>
                </a:r>
                <a:r>
                  <a:rPr lang="de-DE" dirty="0" err="1">
                    <a:ea typeface="+mn-lt"/>
                    <a:cs typeface="+mn-lt"/>
                  </a:rPr>
                  <a:t>conditions</a:t>
                </a:r>
                <a:r>
                  <a:rPr lang="de-DE" dirty="0">
                    <a:ea typeface="+mn-lt"/>
                    <a:cs typeface="+mn-lt"/>
                  </a:rPr>
                  <a:t>:                                                                                                            </a:t>
                </a:r>
                <a:r>
                  <a:rPr lang="de-DE" dirty="0" err="1">
                    <a:ea typeface="+mn-lt"/>
                    <a:cs typeface="+mn-lt"/>
                  </a:rPr>
                  <a:t>each</a:t>
                </a:r>
                <a:r>
                  <a:rPr lang="de-DE" dirty="0">
                    <a:ea typeface="+mn-lt"/>
                    <a:cs typeface="+mn-lt"/>
                  </a:rPr>
                  <a:t> </a:t>
                </a:r>
                <a:r>
                  <a:rPr lang="de-DE" dirty="0" err="1">
                    <a:ea typeface="+mn-lt"/>
                    <a:cs typeface="+mn-lt"/>
                  </a:rPr>
                  <a:t>spin</a:t>
                </a:r>
                <a:r>
                  <a:rPr lang="de-DE" dirty="0">
                    <a:ea typeface="+mn-lt"/>
                    <a:cs typeface="+mn-lt"/>
                  </a:rPr>
                  <a:t> at </a:t>
                </a:r>
                <a:r>
                  <a:rPr lang="de-DE" dirty="0" err="1">
                    <a:ea typeface="+mn-lt"/>
                    <a:cs typeface="+mn-lt"/>
                  </a:rPr>
                  <a:t>the</a:t>
                </a:r>
                <a:r>
                  <a:rPr lang="de-DE" dirty="0">
                    <a:ea typeface="+mn-lt"/>
                    <a:cs typeface="+mn-lt"/>
                  </a:rPr>
                  <a:t> </a:t>
                </a:r>
                <a:r>
                  <a:rPr lang="de-DE" dirty="0" err="1">
                    <a:ea typeface="+mn-lt"/>
                    <a:cs typeface="+mn-lt"/>
                  </a:rPr>
                  <a:t>edge</a:t>
                </a:r>
                <a:r>
                  <a:rPr lang="de-DE" dirty="0">
                    <a:ea typeface="+mn-lt"/>
                    <a:cs typeface="+mn-lt"/>
                  </a:rPr>
                  <a:t> </a:t>
                </a:r>
                <a:r>
                  <a:rPr lang="de-DE" dirty="0" err="1">
                    <a:ea typeface="+mn-lt"/>
                    <a:cs typeface="+mn-lt"/>
                  </a:rPr>
                  <a:t>of</a:t>
                </a:r>
                <a:r>
                  <a:rPr lang="de-DE" dirty="0">
                    <a:ea typeface="+mn-lt"/>
                    <a:cs typeface="+mn-lt"/>
                  </a:rPr>
                  <a:t> </a:t>
                </a:r>
                <a:r>
                  <a:rPr lang="de-DE" dirty="0" err="1">
                    <a:ea typeface="+mn-lt"/>
                    <a:cs typeface="+mn-lt"/>
                  </a:rPr>
                  <a:t>the</a:t>
                </a:r>
                <a:r>
                  <a:rPr lang="de-DE" dirty="0">
                    <a:ea typeface="+mn-lt"/>
                    <a:cs typeface="+mn-lt"/>
                  </a:rPr>
                  <a:t> </a:t>
                </a:r>
                <a:r>
                  <a:rPr lang="de-DE" dirty="0" err="1">
                    <a:ea typeface="+mn-lt"/>
                    <a:cs typeface="+mn-lt"/>
                  </a:rPr>
                  <a:t>lattice</a:t>
                </a:r>
                <a:r>
                  <a:rPr lang="de-DE" dirty="0">
                    <a:ea typeface="+mn-lt"/>
                    <a:cs typeface="+mn-lt"/>
                  </a:rPr>
                  <a:t> </a:t>
                </a:r>
                <a:r>
                  <a:rPr lang="de-DE" dirty="0" err="1">
                    <a:ea typeface="+mn-lt"/>
                    <a:cs typeface="+mn-lt"/>
                  </a:rPr>
                  <a:t>interacts</a:t>
                </a:r>
                <a:r>
                  <a:rPr lang="de-DE" dirty="0">
                    <a:ea typeface="+mn-lt"/>
                    <a:cs typeface="+mn-lt"/>
                  </a:rPr>
                  <a:t> </a:t>
                </a:r>
                <a:r>
                  <a:rPr lang="de-DE" dirty="0" err="1">
                    <a:ea typeface="+mn-lt"/>
                    <a:cs typeface="+mn-lt"/>
                  </a:rPr>
                  <a:t>with</a:t>
                </a:r>
                <a:r>
                  <a:rPr lang="de-DE" dirty="0">
                    <a:ea typeface="+mn-lt"/>
                    <a:cs typeface="+mn-lt"/>
                  </a:rPr>
                  <a:t> </a:t>
                </a:r>
                <a:r>
                  <a:rPr lang="de-DE" dirty="0" err="1">
                    <a:ea typeface="+mn-lt"/>
                    <a:cs typeface="+mn-lt"/>
                  </a:rPr>
                  <a:t>spins</a:t>
                </a:r>
                <a:r>
                  <a:rPr lang="de-DE" dirty="0">
                    <a:ea typeface="+mn-lt"/>
                    <a:cs typeface="+mn-lt"/>
                  </a:rPr>
                  <a:t> on </a:t>
                </a:r>
                <a:r>
                  <a:rPr lang="de-DE" dirty="0" err="1">
                    <a:ea typeface="+mn-lt"/>
                    <a:cs typeface="+mn-lt"/>
                  </a:rPr>
                  <a:t>the</a:t>
                </a:r>
                <a:r>
                  <a:rPr lang="de-DE" dirty="0">
                    <a:ea typeface="+mn-lt"/>
                    <a:cs typeface="+mn-lt"/>
                  </a:rPr>
                  <a:t> </a:t>
                </a:r>
                <a:r>
                  <a:rPr lang="de-DE" dirty="0" err="1">
                    <a:ea typeface="+mn-lt"/>
                    <a:cs typeface="+mn-lt"/>
                  </a:rPr>
                  <a:t>opposite</a:t>
                </a:r>
                <a:r>
                  <a:rPr lang="de-DE" dirty="0">
                    <a:ea typeface="+mn-lt"/>
                    <a:cs typeface="+mn-lt"/>
                  </a:rPr>
                  <a:t> </a:t>
                </a:r>
                <a:r>
                  <a:rPr lang="de-DE" dirty="0" err="1">
                    <a:ea typeface="+mn-lt"/>
                    <a:cs typeface="+mn-lt"/>
                  </a:rPr>
                  <a:t>edge</a:t>
                </a:r>
                <a:r>
                  <a:rPr lang="de-DE" dirty="0">
                    <a:ea typeface="+mn-lt"/>
                    <a:cs typeface="+mn-lt"/>
                  </a:rPr>
                  <a:t> -&gt; infinite </a:t>
                </a:r>
                <a:r>
                  <a:rPr lang="de-DE" dirty="0" err="1">
                    <a:ea typeface="+mn-lt"/>
                    <a:cs typeface="+mn-lt"/>
                  </a:rPr>
                  <a:t>system</a:t>
                </a:r>
                <a:endParaRPr lang="de-DE" dirty="0"/>
              </a:p>
              <a:p>
                <a:r>
                  <a:rPr lang="de-DE" dirty="0"/>
                  <a:t>The </a:t>
                </a:r>
                <a:r>
                  <a:rPr lang="de-DE" dirty="0" err="1"/>
                  <a:t>Hamiltonian</a:t>
                </a:r>
                <a:r>
                  <a:rPr lang="de-DE" dirty="0"/>
                  <a:t>: </a:t>
                </a:r>
                <a14:m>
                  <m:oMath xmlns:m="http://schemas.openxmlformats.org/officeDocument/2006/math">
                    <m:r>
                      <m:rPr>
                        <m:sty m:val="p"/>
                      </m:rPr>
                      <a:rPr lang="de-DE" b="0" i="0" smtClean="0">
                        <a:latin typeface="Cambria Math" panose="02040503050406030204" pitchFamily="18" charset="0"/>
                      </a:rPr>
                      <m:t>H</m:t>
                    </m:r>
                    <m:r>
                      <a:rPr lang="de-DE" b="0" i="0" smtClean="0">
                        <a:latin typeface="Cambria Math" panose="02040503050406030204" pitchFamily="18" charset="0"/>
                      </a:rPr>
                      <m:t>= </m:t>
                    </m:r>
                    <m:nary>
                      <m:naryPr>
                        <m:chr m:val="∑"/>
                        <m:supHide m:val="on"/>
                        <m:ctrlPr>
                          <a:rPr lang="de-DE" b="0" i="1" smtClean="0">
                            <a:latin typeface="Cambria Math" panose="02040503050406030204" pitchFamily="18" charset="0"/>
                          </a:rPr>
                        </m:ctrlPr>
                      </m:naryPr>
                      <m:sub>
                        <m:d>
                          <m:dPr>
                            <m:begChr m:val="{"/>
                            <m:endChr m:val="}"/>
                            <m:ctrlPr>
                              <a:rPr lang="de-DE" b="0" i="1" smtClean="0">
                                <a:latin typeface="Cambria Math" panose="02040503050406030204" pitchFamily="18" charset="0"/>
                              </a:rPr>
                            </m:ctrlPr>
                          </m:dPr>
                          <m:e>
                            <m:r>
                              <a:rPr lang="de-DE" b="0" i="1" smtClean="0">
                                <a:latin typeface="Cambria Math" panose="02040503050406030204" pitchFamily="18" charset="0"/>
                              </a:rPr>
                              <m:t>𝑖</m:t>
                            </m:r>
                            <m:r>
                              <a:rPr lang="de-DE" b="0" i="1" smtClean="0">
                                <a:latin typeface="Cambria Math" panose="02040503050406030204" pitchFamily="18" charset="0"/>
                              </a:rPr>
                              <m:t>;</m:t>
                            </m:r>
                            <m:r>
                              <a:rPr lang="de-DE" b="0" i="1" smtClean="0">
                                <a:latin typeface="Cambria Math" panose="02040503050406030204" pitchFamily="18" charset="0"/>
                              </a:rPr>
                              <m:t>𝑗</m:t>
                            </m:r>
                          </m:e>
                        </m:d>
                      </m:sub>
                      <m:sup/>
                      <m:e>
                        <m:sSub>
                          <m:sSubPr>
                            <m:ctrlPr>
                              <a:rPr lang="de-DE" b="0" i="1" smtClean="0">
                                <a:solidFill>
                                  <a:srgbClr val="836967"/>
                                </a:solidFill>
                                <a:latin typeface="Cambria Math" panose="02040503050406030204" pitchFamily="18" charset="0"/>
                              </a:rPr>
                            </m:ctrlPr>
                          </m:sSubPr>
                          <m:e>
                            <m:r>
                              <a:rPr lang="de-DE" b="0" i="1" smtClean="0">
                                <a:latin typeface="Cambria Math" panose="02040503050406030204" pitchFamily="18" charset="0"/>
                              </a:rPr>
                              <m:t>𝜀</m:t>
                            </m:r>
                          </m:e>
                          <m:sub>
                            <m:r>
                              <a:rPr lang="de-DE" b="0" i="1" smtClean="0">
                                <a:latin typeface="Cambria Math" panose="02040503050406030204" pitchFamily="18" charset="0"/>
                              </a:rPr>
                              <m:t>𝑖𝑗</m:t>
                            </m:r>
                          </m:sub>
                        </m:sSub>
                        <m:sSub>
                          <m:sSubPr>
                            <m:ctrlPr>
                              <a:rPr lang="de-DE" b="0" i="1" smtClean="0">
                                <a:solidFill>
                                  <a:srgbClr val="836967"/>
                                </a:solidFill>
                                <a:latin typeface="Cambria Math" panose="02040503050406030204" pitchFamily="18" charset="0"/>
                              </a:rPr>
                            </m:ctrlPr>
                          </m:sSubPr>
                          <m:e>
                            <m:r>
                              <a:rPr lang="de-DE" b="0" i="1" smtClean="0">
                                <a:latin typeface="Cambria Math" panose="02040503050406030204" pitchFamily="18" charset="0"/>
                              </a:rPr>
                              <m:t>𝑠</m:t>
                            </m:r>
                          </m:e>
                          <m:sub>
                            <m:r>
                              <a:rPr lang="de-DE" b="0" i="1" smtClean="0">
                                <a:latin typeface="Cambria Math" panose="02040503050406030204" pitchFamily="18" charset="0"/>
                              </a:rPr>
                              <m:t>𝑖</m:t>
                            </m:r>
                          </m:sub>
                        </m:sSub>
                        <m:sSub>
                          <m:sSubPr>
                            <m:ctrlPr>
                              <a:rPr lang="de-DE" b="0" i="1" smtClean="0">
                                <a:solidFill>
                                  <a:srgbClr val="836967"/>
                                </a:solidFill>
                                <a:latin typeface="Cambria Math" panose="02040503050406030204" pitchFamily="18" charset="0"/>
                              </a:rPr>
                            </m:ctrlPr>
                          </m:sSubPr>
                          <m:e>
                            <m:r>
                              <a:rPr lang="de-DE" b="0" i="1" smtClean="0">
                                <a:latin typeface="Cambria Math" panose="02040503050406030204" pitchFamily="18" charset="0"/>
                              </a:rPr>
                              <m:t>𝑠</m:t>
                            </m:r>
                          </m:e>
                          <m:sub>
                            <m:r>
                              <a:rPr lang="de-DE" b="0" i="1" smtClean="0">
                                <a:latin typeface="Cambria Math" panose="02040503050406030204" pitchFamily="18" charset="0"/>
                              </a:rPr>
                              <m:t>𝑗</m:t>
                            </m:r>
                          </m:sub>
                        </m:sSub>
                      </m:e>
                    </m:nary>
                  </m:oMath>
                </a14:m>
                <a:r>
                  <a:rPr lang="de-DE" dirty="0"/>
                  <a:t> </a:t>
                </a:r>
              </a:p>
              <a:p>
                <a:r>
                  <a:rPr lang="de-DE" dirty="0"/>
                  <a:t>The </a:t>
                </a:r>
                <a:r>
                  <a:rPr lang="de-DE" dirty="0" err="1"/>
                  <a:t>partition</a:t>
                </a:r>
                <a:r>
                  <a:rPr lang="de-DE" dirty="0"/>
                  <a:t> </a:t>
                </a:r>
                <a:r>
                  <a:rPr lang="de-DE" dirty="0" err="1"/>
                  <a:t>function</a:t>
                </a:r>
                <a:r>
                  <a:rPr lang="de-DE" dirty="0"/>
                  <a:t>: </a:t>
                </a:r>
                <a14:m>
                  <m:oMath xmlns:m="http://schemas.openxmlformats.org/officeDocument/2006/math">
                    <m:sSub>
                      <m:sSubPr>
                        <m:ctrlPr>
                          <a:rPr lang="de-DE" b="0" i="1" smtClean="0">
                            <a:latin typeface="Cambria Math" panose="02040503050406030204" pitchFamily="18" charset="0"/>
                          </a:rPr>
                        </m:ctrlPr>
                      </m:sSubPr>
                      <m:e>
                        <m:r>
                          <a:rPr lang="de-DE" b="0" i="1" smtClean="0">
                            <a:latin typeface="Cambria Math" panose="02040503050406030204" pitchFamily="18" charset="0"/>
                          </a:rPr>
                          <m:t>𝑍</m:t>
                        </m:r>
                      </m:e>
                      <m:sub>
                        <m:r>
                          <a:rPr lang="de-DE" b="0" i="1" smtClean="0">
                            <a:latin typeface="Cambria Math" panose="02040503050406030204" pitchFamily="18" charset="0"/>
                          </a:rPr>
                          <m:t>𝑁</m:t>
                        </m:r>
                      </m:sub>
                    </m:sSub>
                    <m:d>
                      <m:dPr>
                        <m:ctrlPr>
                          <a:rPr lang="de-DE" b="0" i="1" smtClean="0">
                            <a:latin typeface="Cambria Math" panose="02040503050406030204" pitchFamily="18" charset="0"/>
                          </a:rPr>
                        </m:ctrlPr>
                      </m:dPr>
                      <m:e>
                        <m:r>
                          <a:rPr lang="de-DE" b="0" i="1" smtClean="0">
                            <a:latin typeface="Cambria Math" panose="02040503050406030204" pitchFamily="18" charset="0"/>
                          </a:rPr>
                          <m:t>𝑇</m:t>
                        </m:r>
                      </m:e>
                    </m:d>
                    <m:r>
                      <a:rPr lang="de-DE" b="0" i="1" smtClean="0">
                        <a:latin typeface="Cambria Math" panose="02040503050406030204" pitchFamily="18" charset="0"/>
                      </a:rPr>
                      <m:t>=</m:t>
                    </m:r>
                    <m:nary>
                      <m:naryPr>
                        <m:chr m:val="∑"/>
                        <m:supHide m:val="on"/>
                        <m:ctrlPr>
                          <a:rPr lang="de-DE" b="0" i="1" smtClean="0">
                            <a:latin typeface="Cambria Math" panose="02040503050406030204" pitchFamily="18" charset="0"/>
                          </a:rPr>
                        </m:ctrlPr>
                      </m:naryPr>
                      <m:sub>
                        <m:r>
                          <m:rPr>
                            <m:brk m:alnAt="7"/>
                          </m:rPr>
                          <a:rPr lang="de-DE" b="0" i="1" smtClean="0">
                            <a:latin typeface="Cambria Math" panose="02040503050406030204" pitchFamily="18" charset="0"/>
                          </a:rPr>
                          <m:t>{</m:t>
                        </m:r>
                        <m:r>
                          <a:rPr lang="de-DE" b="0" i="1" smtClean="0">
                            <a:latin typeface="Cambria Math" panose="02040503050406030204" pitchFamily="18" charset="0"/>
                          </a:rPr>
                          <m:t>𝑎𝑙𝑙</m:t>
                        </m:r>
                        <m:r>
                          <a:rPr lang="de-DE" b="0" i="1" smtClean="0">
                            <a:latin typeface="Cambria Math" panose="02040503050406030204" pitchFamily="18" charset="0"/>
                          </a:rPr>
                          <m:t> </m:t>
                        </m:r>
                        <m:r>
                          <a:rPr lang="de-DE" b="0" i="1" smtClean="0">
                            <a:latin typeface="Cambria Math" panose="02040503050406030204" pitchFamily="18" charset="0"/>
                          </a:rPr>
                          <m:t>𝑐𝑜𝑛𝑓𝑖𝑔</m:t>
                        </m:r>
                        <m:r>
                          <a:rPr lang="de-DE" b="0" i="1" smtClean="0">
                            <a:latin typeface="Cambria Math" panose="02040503050406030204" pitchFamily="18" charset="0"/>
                          </a:rPr>
                          <m:t>.}</m:t>
                        </m:r>
                      </m:sub>
                      <m:sup/>
                      <m:e>
                        <m:sSup>
                          <m:sSupPr>
                            <m:ctrlPr>
                              <a:rPr lang="de-DE" b="0" i="1" smtClean="0">
                                <a:solidFill>
                                  <a:srgbClr val="836967"/>
                                </a:solidFill>
                                <a:latin typeface="Cambria Math" panose="02040503050406030204" pitchFamily="18" charset="0"/>
                              </a:rPr>
                            </m:ctrlPr>
                          </m:sSupPr>
                          <m:e>
                            <m:r>
                              <a:rPr lang="de-DE" b="0" i="1" smtClean="0">
                                <a:latin typeface="Cambria Math" panose="02040503050406030204" pitchFamily="18" charset="0"/>
                              </a:rPr>
                              <m:t>ⅇ</m:t>
                            </m:r>
                          </m:e>
                          <m:sup>
                            <m:r>
                              <a:rPr lang="de-DE" b="0" i="1" smtClean="0">
                                <a:latin typeface="Cambria Math" panose="02040503050406030204" pitchFamily="18" charset="0"/>
                              </a:rPr>
                              <m:t>−</m:t>
                            </m:r>
                            <m:r>
                              <a:rPr lang="de-DE" b="0" i="1" smtClean="0">
                                <a:latin typeface="Cambria Math" panose="02040503050406030204" pitchFamily="18" charset="0"/>
                              </a:rPr>
                              <m:t>𝛽</m:t>
                            </m:r>
                            <m:r>
                              <a:rPr lang="de-DE" b="0" i="1" smtClean="0">
                                <a:latin typeface="Cambria Math" panose="02040503050406030204" pitchFamily="18" charset="0"/>
                              </a:rPr>
                              <m:t>𝐻</m:t>
                            </m:r>
                          </m:sup>
                        </m:sSup>
                      </m:e>
                    </m:nary>
                  </m:oMath>
                </a14:m>
                <a:r>
                  <a:rPr lang="de-DE" dirty="0"/>
                  <a:t>   </a:t>
                </a:r>
                <a:r>
                  <a:rPr lang="de-DE" dirty="0" err="1"/>
                  <a:t>over</a:t>
                </a:r>
                <a:r>
                  <a:rPr lang="de-DE" dirty="0"/>
                  <a:t> all </a:t>
                </a:r>
                <a14:m>
                  <m:oMath xmlns:m="http://schemas.openxmlformats.org/officeDocument/2006/math">
                    <m:sSup>
                      <m:sSupPr>
                        <m:ctrlPr>
                          <a:rPr lang="de-DE" i="1" smtClean="0">
                            <a:latin typeface="Cambria Math" panose="02040503050406030204" pitchFamily="18" charset="0"/>
                          </a:rPr>
                        </m:ctrlPr>
                      </m:sSupPr>
                      <m:e>
                        <m:r>
                          <a:rPr lang="de-DE" b="0" i="1" smtClean="0">
                            <a:latin typeface="Cambria Math" panose="02040503050406030204" pitchFamily="18" charset="0"/>
                          </a:rPr>
                          <m:t>2</m:t>
                        </m:r>
                      </m:e>
                      <m:sup>
                        <m:r>
                          <a:rPr lang="de-DE" b="0" i="1" smtClean="0">
                            <a:latin typeface="Cambria Math" panose="02040503050406030204" pitchFamily="18" charset="0"/>
                          </a:rPr>
                          <m:t>𝑁</m:t>
                        </m:r>
                      </m:sup>
                    </m:sSup>
                  </m:oMath>
                </a14:m>
                <a:r>
                  <a:rPr lang="de-DE" dirty="0"/>
                  <a:t> </a:t>
                </a:r>
                <a:r>
                  <a:rPr lang="de-DE" dirty="0" err="1"/>
                  <a:t>configurations</a:t>
                </a:r>
                <a:endParaRPr lang="de-DE" dirty="0"/>
              </a:p>
              <a:p>
                <a:r>
                  <a:rPr lang="de-DE" dirty="0"/>
                  <a:t>Monte Carlo Simulation: </a:t>
                </a:r>
                <a:r>
                  <a:rPr lang="de-DE" dirty="0" err="1"/>
                  <a:t>randomly</a:t>
                </a:r>
                <a:r>
                  <a:rPr lang="de-DE" dirty="0"/>
                  <a:t> </a:t>
                </a:r>
                <a:r>
                  <a:rPr lang="de-DE" dirty="0" err="1"/>
                  <a:t>flip</a:t>
                </a:r>
                <a:r>
                  <a:rPr lang="de-DE" dirty="0"/>
                  <a:t> </a:t>
                </a:r>
                <a:r>
                  <a:rPr lang="de-DE" dirty="0" err="1"/>
                  <a:t>spins</a:t>
                </a:r>
                <a:r>
                  <a:rPr lang="de-DE" dirty="0"/>
                  <a:t>, Metropolis </a:t>
                </a:r>
                <a:r>
                  <a:rPr lang="de-DE" dirty="0" err="1"/>
                  <a:t>algorithm</a:t>
                </a:r>
                <a:r>
                  <a:rPr lang="de-DE" dirty="0"/>
                  <a:t> </a:t>
                </a:r>
                <a:r>
                  <a:rPr lang="de-DE" dirty="0" err="1"/>
                  <a:t>to</a:t>
                </a:r>
                <a:r>
                  <a:rPr lang="de-DE" dirty="0"/>
                  <a:t> </a:t>
                </a:r>
                <a:r>
                  <a:rPr lang="de-DE" dirty="0" err="1"/>
                  <a:t>determine</a:t>
                </a:r>
                <a:r>
                  <a:rPr lang="de-DE" dirty="0"/>
                  <a:t> </a:t>
                </a:r>
                <a:r>
                  <a:rPr lang="de-DE" dirty="0" err="1"/>
                  <a:t>if</a:t>
                </a:r>
                <a:r>
                  <a:rPr lang="de-DE" dirty="0"/>
                  <a:t> </a:t>
                </a:r>
                <a:r>
                  <a:rPr lang="de-DE" dirty="0" err="1"/>
                  <a:t>the</a:t>
                </a:r>
                <a:r>
                  <a:rPr lang="de-DE" dirty="0"/>
                  <a:t> </a:t>
                </a:r>
                <a:r>
                  <a:rPr lang="de-DE" dirty="0" err="1"/>
                  <a:t>flip</a:t>
                </a:r>
                <a:r>
                  <a:rPr lang="de-DE" dirty="0"/>
                  <a:t> </a:t>
                </a:r>
                <a:r>
                  <a:rPr lang="de-DE" dirty="0" err="1"/>
                  <a:t>is</a:t>
                </a:r>
                <a:r>
                  <a:rPr lang="de-DE" dirty="0"/>
                  <a:t> </a:t>
                </a:r>
                <a:r>
                  <a:rPr lang="de-DE" dirty="0" err="1">
                    <a:solidFill>
                      <a:schemeClr val="tx1"/>
                    </a:solidFill>
                  </a:rPr>
                  <a:t>accepted</a:t>
                </a:r>
                <a:r>
                  <a:rPr lang="de-DE" dirty="0">
                    <a:solidFill>
                      <a:schemeClr val="tx1"/>
                    </a:solidFill>
                  </a:rPr>
                  <a:t> : </a:t>
                </a:r>
                <a14:m>
                  <m:oMath xmlns:m="http://schemas.openxmlformats.org/officeDocument/2006/math">
                    <m:r>
                      <a:rPr lang="de-DE" i="1" smtClean="0">
                        <a:solidFill>
                          <a:schemeClr val="tx1"/>
                        </a:solidFill>
                        <a:latin typeface="Cambria Math" panose="02040503050406030204" pitchFamily="18" charset="0"/>
                      </a:rPr>
                      <m:t>𝑃</m:t>
                    </m:r>
                    <m:d>
                      <m:dPr>
                        <m:ctrlPr>
                          <a:rPr lang="de-DE" i="1" smtClean="0">
                            <a:solidFill>
                              <a:schemeClr val="tx1"/>
                            </a:solidFill>
                            <a:latin typeface="Cambria Math" panose="02040503050406030204" pitchFamily="18" charset="0"/>
                          </a:rPr>
                        </m:ctrlPr>
                      </m:dPr>
                      <m:e>
                        <m:r>
                          <m:rPr>
                            <m:sty m:val="p"/>
                          </m:rPr>
                          <a:rPr lang="de-DE" i="0" smtClean="0">
                            <a:solidFill>
                              <a:schemeClr val="tx1"/>
                            </a:solidFill>
                            <a:latin typeface="Cambria Math" panose="02040503050406030204" pitchFamily="18" charset="0"/>
                          </a:rPr>
                          <m:t>Δ</m:t>
                        </m:r>
                        <m:r>
                          <a:rPr lang="de-DE" i="1" smtClean="0">
                            <a:solidFill>
                              <a:schemeClr val="tx1"/>
                            </a:solidFill>
                            <a:latin typeface="Cambria Math" panose="02040503050406030204" pitchFamily="18" charset="0"/>
                          </a:rPr>
                          <m:t>𝐸</m:t>
                        </m:r>
                      </m:e>
                    </m:d>
                    <m:r>
                      <a:rPr lang="de-DE" i="0" smtClean="0">
                        <a:solidFill>
                          <a:schemeClr val="tx1"/>
                        </a:solidFill>
                        <a:latin typeface="Cambria Math" panose="02040503050406030204" pitchFamily="18" charset="0"/>
                      </a:rPr>
                      <m:t>=</m:t>
                    </m:r>
                    <m:d>
                      <m:dPr>
                        <m:begChr m:val="{"/>
                        <m:endChr m:val=""/>
                        <m:ctrlPr>
                          <a:rPr lang="de-DE" i="1" smtClean="0">
                            <a:solidFill>
                              <a:schemeClr val="tx1"/>
                            </a:solidFill>
                            <a:latin typeface="Cambria Math" panose="02040503050406030204" pitchFamily="18" charset="0"/>
                          </a:rPr>
                        </m:ctrlPr>
                      </m:dPr>
                      <m:e>
                        <m:m>
                          <m:mPr>
                            <m:plcHide m:val="on"/>
                            <m:mcs>
                              <m:mc>
                                <m:mcPr>
                                  <m:count m:val="1"/>
                                  <m:mcJc m:val="center"/>
                                </m:mcPr>
                              </m:mc>
                            </m:mcs>
                            <m:ctrlPr>
                              <a:rPr lang="de-DE" i="1" smtClean="0">
                                <a:solidFill>
                                  <a:schemeClr val="tx1"/>
                                </a:solidFill>
                                <a:latin typeface="Cambria Math" panose="02040503050406030204" pitchFamily="18" charset="0"/>
                              </a:rPr>
                            </m:ctrlPr>
                          </m:mPr>
                          <m:mr>
                            <m:e>
                              <m:r>
                                <a:rPr lang="de-DE" i="0" smtClean="0">
                                  <a:solidFill>
                                    <a:schemeClr val="tx1"/>
                                  </a:solidFill>
                                  <a:latin typeface="Cambria Math" panose="02040503050406030204" pitchFamily="18" charset="0"/>
                                </a:rPr>
                                <m:t>1</m:t>
                              </m:r>
                              <m:r>
                                <a:rPr lang="de-DE" b="0" i="0" smtClean="0">
                                  <a:solidFill>
                                    <a:schemeClr val="tx1"/>
                                  </a:solidFill>
                                  <a:latin typeface="Cambria Math" panose="02040503050406030204" pitchFamily="18" charset="0"/>
                                </a:rPr>
                                <m:t>, </m:t>
                              </m:r>
                              <m:r>
                                <m:rPr>
                                  <m:sty m:val="p"/>
                                </m:rPr>
                                <a:rPr lang="de-DE" b="0" i="0" smtClean="0">
                                  <a:solidFill>
                                    <a:schemeClr val="tx1"/>
                                  </a:solidFill>
                                  <a:latin typeface="Cambria Math" panose="02040503050406030204" pitchFamily="18" charset="0"/>
                                </a:rPr>
                                <m:t>if</m:t>
                              </m:r>
                              <m:r>
                                <a:rPr lang="de-DE" b="0" i="1" smtClean="0">
                                  <a:solidFill>
                                    <a:schemeClr val="tx1"/>
                                  </a:solidFill>
                                  <a:latin typeface="Cambria Math" panose="02040503050406030204" pitchFamily="18" charset="0"/>
                                </a:rPr>
                                <m:t> </m:t>
                              </m:r>
                              <m:r>
                                <m:rPr>
                                  <m:sty m:val="p"/>
                                </m:rPr>
                                <a:rPr lang="de-DE" i="0" smtClean="0">
                                  <a:solidFill>
                                    <a:schemeClr val="tx1"/>
                                  </a:solidFill>
                                  <a:latin typeface="Cambria Math" panose="02040503050406030204" pitchFamily="18" charset="0"/>
                                </a:rPr>
                                <m:t>Δ</m:t>
                              </m:r>
                              <m:r>
                                <a:rPr lang="de-DE" i="1" smtClean="0">
                                  <a:solidFill>
                                    <a:schemeClr val="tx1"/>
                                  </a:solidFill>
                                  <a:latin typeface="Cambria Math" panose="02040503050406030204" pitchFamily="18" charset="0"/>
                                </a:rPr>
                                <m:t>𝐸</m:t>
                              </m:r>
                              <m:r>
                                <a:rPr lang="de-DE" i="0" smtClean="0">
                                  <a:solidFill>
                                    <a:schemeClr val="tx1"/>
                                  </a:solidFill>
                                  <a:latin typeface="Cambria Math" panose="02040503050406030204" pitchFamily="18" charset="0"/>
                                </a:rPr>
                                <m:t>≤0</m:t>
                              </m:r>
                            </m:e>
                          </m:mr>
                          <m:mr>
                            <m:e>
                              <m:sSup>
                                <m:sSupPr>
                                  <m:ctrlPr>
                                    <a:rPr lang="de-DE" i="1" smtClean="0">
                                      <a:solidFill>
                                        <a:schemeClr val="tx1"/>
                                      </a:solidFill>
                                      <a:latin typeface="Cambria Math" panose="02040503050406030204" pitchFamily="18" charset="0"/>
                                    </a:rPr>
                                  </m:ctrlPr>
                                </m:sSupPr>
                                <m:e>
                                  <m:r>
                                    <a:rPr lang="de-DE" i="0" smtClean="0">
                                      <a:solidFill>
                                        <a:schemeClr val="tx1"/>
                                      </a:solidFill>
                                      <a:latin typeface="Cambria Math" panose="02040503050406030204" pitchFamily="18" charset="0"/>
                                    </a:rPr>
                                    <m:t>ⅇ</m:t>
                                  </m:r>
                                </m:e>
                                <m:sup>
                                  <m:r>
                                    <a:rPr lang="de-DE" i="0" smtClean="0">
                                      <a:solidFill>
                                        <a:schemeClr val="tx1"/>
                                      </a:solidFill>
                                      <a:latin typeface="Cambria Math" panose="02040503050406030204" pitchFamily="18" charset="0"/>
                                    </a:rPr>
                                    <m:t>−</m:t>
                                  </m:r>
                                  <m:f>
                                    <m:fPr>
                                      <m:ctrlPr>
                                        <a:rPr lang="de-DE" i="1" smtClean="0">
                                          <a:solidFill>
                                            <a:schemeClr val="tx1"/>
                                          </a:solidFill>
                                          <a:latin typeface="Cambria Math" panose="02040503050406030204" pitchFamily="18" charset="0"/>
                                        </a:rPr>
                                      </m:ctrlPr>
                                    </m:fPr>
                                    <m:num>
                                      <m:r>
                                        <m:rPr>
                                          <m:sty m:val="p"/>
                                        </m:rPr>
                                        <a:rPr lang="de-DE" i="0" smtClean="0">
                                          <a:solidFill>
                                            <a:schemeClr val="tx1"/>
                                          </a:solidFill>
                                          <a:latin typeface="Cambria Math" panose="02040503050406030204" pitchFamily="18" charset="0"/>
                                        </a:rPr>
                                        <m:t>Δ</m:t>
                                      </m:r>
                                      <m:r>
                                        <a:rPr lang="de-DE" i="1" smtClean="0">
                                          <a:solidFill>
                                            <a:schemeClr val="tx1"/>
                                          </a:solidFill>
                                          <a:latin typeface="Cambria Math" panose="02040503050406030204" pitchFamily="18" charset="0"/>
                                        </a:rPr>
                                        <m:t>𝐸</m:t>
                                      </m:r>
                                    </m:num>
                                    <m:den>
                                      <m:sSub>
                                        <m:sSubPr>
                                          <m:ctrlPr>
                                            <a:rPr lang="de-DE" i="1" smtClean="0">
                                              <a:solidFill>
                                                <a:schemeClr val="tx1"/>
                                              </a:solidFill>
                                              <a:latin typeface="Cambria Math" panose="02040503050406030204" pitchFamily="18" charset="0"/>
                                            </a:rPr>
                                          </m:ctrlPr>
                                        </m:sSubPr>
                                        <m:e>
                                          <m:r>
                                            <a:rPr lang="de-DE" i="1" smtClean="0">
                                              <a:solidFill>
                                                <a:schemeClr val="tx1"/>
                                              </a:solidFill>
                                              <a:latin typeface="Cambria Math" panose="02040503050406030204" pitchFamily="18" charset="0"/>
                                            </a:rPr>
                                            <m:t>𝑘</m:t>
                                          </m:r>
                                        </m:e>
                                        <m:sub>
                                          <m:r>
                                            <a:rPr lang="de-DE" i="1" smtClean="0">
                                              <a:solidFill>
                                                <a:schemeClr val="tx1"/>
                                              </a:solidFill>
                                              <a:latin typeface="Cambria Math" panose="02040503050406030204" pitchFamily="18" charset="0"/>
                                            </a:rPr>
                                            <m:t>𝐵</m:t>
                                          </m:r>
                                        </m:sub>
                                      </m:sSub>
                                      <m:r>
                                        <a:rPr lang="de-DE" i="1" smtClean="0">
                                          <a:solidFill>
                                            <a:schemeClr val="tx1"/>
                                          </a:solidFill>
                                          <a:latin typeface="Cambria Math" panose="02040503050406030204" pitchFamily="18" charset="0"/>
                                        </a:rPr>
                                        <m:t>𝑇</m:t>
                                      </m:r>
                                    </m:den>
                                  </m:f>
                                </m:sup>
                              </m:sSup>
                              <m:r>
                                <a:rPr lang="de-DE" b="0" i="0" smtClean="0">
                                  <a:solidFill>
                                    <a:schemeClr val="tx1"/>
                                  </a:solidFill>
                                  <a:latin typeface="Cambria Math" panose="02040503050406030204" pitchFamily="18" charset="0"/>
                                </a:rPr>
                                <m:t>,</m:t>
                              </m:r>
                              <m:r>
                                <m:rPr>
                                  <m:sty m:val="p"/>
                                </m:rPr>
                                <a:rPr lang="de-DE" b="0" i="0" smtClean="0">
                                  <a:solidFill>
                                    <a:schemeClr val="tx1"/>
                                  </a:solidFill>
                                  <a:latin typeface="Cambria Math" panose="02040503050406030204" pitchFamily="18" charset="0"/>
                                </a:rPr>
                                <m:t>if</m:t>
                              </m:r>
                              <m:r>
                                <a:rPr lang="de-DE" b="0" i="0" smtClean="0">
                                  <a:solidFill>
                                    <a:schemeClr val="tx1"/>
                                  </a:solidFill>
                                  <a:latin typeface="Cambria Math" panose="02040503050406030204" pitchFamily="18" charset="0"/>
                                </a:rPr>
                                <m:t> </m:t>
                              </m:r>
                              <m:r>
                                <m:rPr>
                                  <m:sty m:val="p"/>
                                </m:rPr>
                                <a:rPr lang="de-DE" i="0" smtClean="0">
                                  <a:solidFill>
                                    <a:schemeClr val="tx1"/>
                                  </a:solidFill>
                                  <a:latin typeface="Cambria Math" panose="02040503050406030204" pitchFamily="18" charset="0"/>
                                </a:rPr>
                                <m:t>Δ</m:t>
                              </m:r>
                              <m:r>
                                <m:rPr>
                                  <m:sty m:val="p"/>
                                </m:rPr>
                                <a:rPr lang="de-DE" b="0" i="0" smtClean="0">
                                  <a:solidFill>
                                    <a:schemeClr val="tx1"/>
                                  </a:solidFill>
                                  <a:latin typeface="Cambria Math" panose="02040503050406030204" pitchFamily="18" charset="0"/>
                                </a:rPr>
                                <m:t>E</m:t>
                              </m:r>
                              <m:r>
                                <a:rPr lang="de-DE" i="0" smtClean="0">
                                  <a:solidFill>
                                    <a:schemeClr val="tx1"/>
                                  </a:solidFill>
                                  <a:latin typeface="Cambria Math" panose="02040503050406030204" pitchFamily="18" charset="0"/>
                                </a:rPr>
                                <m:t>&gt;0</m:t>
                              </m:r>
                            </m:e>
                          </m:mr>
                        </m:m>
                      </m:e>
                    </m:d>
                  </m:oMath>
                </a14:m>
                <a:endParaRPr lang="de-DE" dirty="0"/>
              </a:p>
            </p:txBody>
          </p:sp>
        </mc:Choice>
        <mc:Fallback>
          <p:sp>
            <p:nvSpPr>
              <p:cNvPr id="3" name="Inhaltsplatzhalter 2">
                <a:extLst>
                  <a:ext uri="{FF2B5EF4-FFF2-40B4-BE49-F238E27FC236}">
                    <a16:creationId xmlns:a16="http://schemas.microsoft.com/office/drawing/2014/main" id="{2F0D52C3-4CA5-C7A1-CD73-0B623E7FEF31}"/>
                  </a:ext>
                </a:extLst>
              </p:cNvPr>
              <p:cNvSpPr>
                <a:spLocks noGrp="1" noRot="1" noChangeAspect="1" noMove="1" noResize="1" noEditPoints="1" noAdjustHandles="1" noChangeArrowheads="1" noChangeShapeType="1" noTextEdit="1"/>
              </p:cNvSpPr>
              <p:nvPr>
                <p:ph idx="1"/>
              </p:nvPr>
            </p:nvSpPr>
            <p:spPr>
              <a:xfrm>
                <a:off x="2231136" y="2483934"/>
                <a:ext cx="7729728" cy="4297010"/>
              </a:xfrm>
              <a:blipFill>
                <a:blip r:embed="rId2"/>
                <a:stretch>
                  <a:fillRect l="-492" t="-590" r="-30164" b="-64307"/>
                </a:stretch>
              </a:blipFill>
            </p:spPr>
            <p:txBody>
              <a:bodyPr/>
              <a:lstStyle/>
              <a:p>
                <a:r>
                  <a:rPr lang="de-DE">
                    <a:noFill/>
                  </a:rPr>
                  <a:t> </a:t>
                </a:r>
              </a:p>
            </p:txBody>
          </p:sp>
        </mc:Fallback>
      </mc:AlternateContent>
    </p:spTree>
    <p:extLst>
      <p:ext uri="{BB962C8B-B14F-4D97-AF65-F5344CB8AC3E}">
        <p14:creationId xmlns:p14="http://schemas.microsoft.com/office/powerpoint/2010/main" val="2667089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8F71FA0-8292-57AC-B487-0B429ACF85BB}"/>
              </a:ext>
            </a:extLst>
          </p:cNvPr>
          <p:cNvSpPr>
            <a:spLocks noGrp="1"/>
          </p:cNvSpPr>
          <p:nvPr>
            <p:ph type="title"/>
          </p:nvPr>
        </p:nvSpPr>
        <p:spPr/>
        <p:txBody>
          <a:bodyPr/>
          <a:lstStyle/>
          <a:p>
            <a:r>
              <a:rPr lang="de-DE" dirty="0">
                <a:latin typeface="Book Antiqua" panose="02040602050305030304" pitchFamily="18" charset="0"/>
              </a:rPr>
              <a:t>Additional: </a:t>
            </a:r>
            <a:r>
              <a:rPr lang="de-DE" dirty="0" err="1">
                <a:latin typeface="Book Antiqua" panose="02040602050305030304" pitchFamily="18" charset="0"/>
              </a:rPr>
              <a:t>Magnetic</a:t>
            </a:r>
            <a:r>
              <a:rPr lang="de-DE" dirty="0">
                <a:latin typeface="Book Antiqua" panose="02040602050305030304" pitchFamily="18" charset="0"/>
              </a:rPr>
              <a:t> </a:t>
            </a:r>
            <a:r>
              <a:rPr lang="de-DE" dirty="0" err="1">
                <a:latin typeface="Book Antiqua" panose="02040602050305030304" pitchFamily="18" charset="0"/>
              </a:rPr>
              <a:t>field</a:t>
            </a:r>
            <a:endParaRPr lang="de-DE" dirty="0">
              <a:latin typeface="Book Antiqua" panose="02040602050305030304" pitchFamily="18" charset="0"/>
            </a:endParaRPr>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051FA471-581B-DB3E-35B0-32F0BCA9E98F}"/>
                  </a:ext>
                </a:extLst>
              </p:cNvPr>
              <p:cNvSpPr>
                <a:spLocks noGrp="1"/>
              </p:cNvSpPr>
              <p:nvPr>
                <p:ph idx="1"/>
              </p:nvPr>
            </p:nvSpPr>
            <p:spPr/>
            <p:txBody>
              <a:bodyPr/>
              <a:lstStyle/>
              <a:p>
                <a:r>
                  <a:rPr lang="de-DE" dirty="0"/>
                  <a:t>The </a:t>
                </a:r>
                <a:r>
                  <a:rPr lang="de-DE" dirty="0" err="1"/>
                  <a:t>Hamiltonian</a:t>
                </a:r>
                <a:r>
                  <a:rPr lang="de-DE" dirty="0"/>
                  <a:t>: </a:t>
                </a:r>
                <a14:m>
                  <m:oMath xmlns:m="http://schemas.openxmlformats.org/officeDocument/2006/math">
                    <m:r>
                      <m:rPr>
                        <m:sty m:val="p"/>
                      </m:rPr>
                      <a:rPr lang="de-DE" b="0" i="0" smtClean="0">
                        <a:latin typeface="Cambria Math" panose="02040503050406030204" pitchFamily="18" charset="0"/>
                      </a:rPr>
                      <m:t>H</m:t>
                    </m:r>
                    <m:r>
                      <a:rPr lang="de-DE" b="0" i="0" smtClean="0">
                        <a:latin typeface="Cambria Math" panose="02040503050406030204" pitchFamily="18" charset="0"/>
                      </a:rPr>
                      <m:t>= </m:t>
                    </m:r>
                    <m:nary>
                      <m:naryPr>
                        <m:chr m:val="∑"/>
                        <m:supHide m:val="on"/>
                        <m:ctrlPr>
                          <a:rPr lang="de-DE" b="0" i="1" smtClean="0">
                            <a:latin typeface="Cambria Math" panose="02040503050406030204" pitchFamily="18" charset="0"/>
                          </a:rPr>
                        </m:ctrlPr>
                      </m:naryPr>
                      <m:sub>
                        <m:d>
                          <m:dPr>
                            <m:begChr m:val="{"/>
                            <m:endChr m:val="}"/>
                            <m:ctrlPr>
                              <a:rPr lang="de-DE" b="0" i="1" smtClean="0">
                                <a:latin typeface="Cambria Math" panose="02040503050406030204" pitchFamily="18" charset="0"/>
                              </a:rPr>
                            </m:ctrlPr>
                          </m:dPr>
                          <m:e>
                            <m:r>
                              <a:rPr lang="de-DE" b="0" i="1" smtClean="0">
                                <a:latin typeface="Cambria Math" panose="02040503050406030204" pitchFamily="18" charset="0"/>
                              </a:rPr>
                              <m:t>𝑖</m:t>
                            </m:r>
                            <m:r>
                              <a:rPr lang="de-DE" b="0" i="1" smtClean="0">
                                <a:latin typeface="Cambria Math" panose="02040503050406030204" pitchFamily="18" charset="0"/>
                              </a:rPr>
                              <m:t>;</m:t>
                            </m:r>
                            <m:r>
                              <a:rPr lang="de-DE" b="0" i="1" smtClean="0">
                                <a:latin typeface="Cambria Math" panose="02040503050406030204" pitchFamily="18" charset="0"/>
                              </a:rPr>
                              <m:t>𝑗</m:t>
                            </m:r>
                          </m:e>
                        </m:d>
                      </m:sub>
                      <m:sup/>
                      <m:e>
                        <m:sSub>
                          <m:sSubPr>
                            <m:ctrlPr>
                              <a:rPr lang="de-DE" b="0" i="1" smtClean="0">
                                <a:solidFill>
                                  <a:srgbClr val="836967"/>
                                </a:solidFill>
                                <a:latin typeface="Cambria Math" panose="02040503050406030204" pitchFamily="18" charset="0"/>
                              </a:rPr>
                            </m:ctrlPr>
                          </m:sSubPr>
                          <m:e>
                            <m:r>
                              <a:rPr lang="de-DE" b="0" i="1" smtClean="0">
                                <a:latin typeface="Cambria Math" panose="02040503050406030204" pitchFamily="18" charset="0"/>
                              </a:rPr>
                              <m:t>𝜀</m:t>
                            </m:r>
                          </m:e>
                          <m:sub>
                            <m:r>
                              <a:rPr lang="de-DE" b="0" i="1" smtClean="0">
                                <a:latin typeface="Cambria Math" panose="02040503050406030204" pitchFamily="18" charset="0"/>
                              </a:rPr>
                              <m:t>𝑖𝑗</m:t>
                            </m:r>
                          </m:sub>
                        </m:sSub>
                        <m:sSub>
                          <m:sSubPr>
                            <m:ctrlPr>
                              <a:rPr lang="de-DE" b="0" i="1" smtClean="0">
                                <a:solidFill>
                                  <a:srgbClr val="836967"/>
                                </a:solidFill>
                                <a:latin typeface="Cambria Math" panose="02040503050406030204" pitchFamily="18" charset="0"/>
                              </a:rPr>
                            </m:ctrlPr>
                          </m:sSubPr>
                          <m:e>
                            <m:r>
                              <a:rPr lang="de-DE" b="0" i="1" smtClean="0">
                                <a:latin typeface="Cambria Math" panose="02040503050406030204" pitchFamily="18" charset="0"/>
                              </a:rPr>
                              <m:t>𝑠</m:t>
                            </m:r>
                          </m:e>
                          <m:sub>
                            <m:r>
                              <a:rPr lang="de-DE" b="0" i="1" smtClean="0">
                                <a:latin typeface="Cambria Math" panose="02040503050406030204" pitchFamily="18" charset="0"/>
                              </a:rPr>
                              <m:t>𝑖</m:t>
                            </m:r>
                          </m:sub>
                        </m:sSub>
                        <m:sSub>
                          <m:sSubPr>
                            <m:ctrlPr>
                              <a:rPr lang="de-DE" b="0" i="1" smtClean="0">
                                <a:solidFill>
                                  <a:srgbClr val="836967"/>
                                </a:solidFill>
                                <a:latin typeface="Cambria Math" panose="02040503050406030204" pitchFamily="18" charset="0"/>
                              </a:rPr>
                            </m:ctrlPr>
                          </m:sSubPr>
                          <m:e>
                            <m:r>
                              <a:rPr lang="de-DE" b="0" i="1" smtClean="0">
                                <a:latin typeface="Cambria Math" panose="02040503050406030204" pitchFamily="18" charset="0"/>
                              </a:rPr>
                              <m:t>𝑠</m:t>
                            </m:r>
                          </m:e>
                          <m:sub>
                            <m:r>
                              <a:rPr lang="de-DE" b="0" i="1" smtClean="0">
                                <a:latin typeface="Cambria Math" panose="02040503050406030204" pitchFamily="18" charset="0"/>
                              </a:rPr>
                              <m:t>𝑗</m:t>
                            </m:r>
                          </m:sub>
                        </m:sSub>
                      </m:e>
                    </m:nary>
                    <m:r>
                      <a:rPr lang="de-DE" b="0" i="1" smtClean="0">
                        <a:latin typeface="Cambria Math" panose="02040503050406030204" pitchFamily="18" charset="0"/>
                      </a:rPr>
                      <m:t>−</m:t>
                    </m:r>
                    <m:r>
                      <a:rPr lang="de-DE" b="0" i="1" dirty="0" smtClean="0">
                        <a:latin typeface="Cambria Math" panose="02040503050406030204" pitchFamily="18" charset="0"/>
                      </a:rPr>
                      <m:t>𝜇</m:t>
                    </m:r>
                    <m:r>
                      <a:rPr lang="de-DE" b="0" i="1" dirty="0" smtClean="0">
                        <a:latin typeface="Cambria Math" panose="02040503050406030204" pitchFamily="18" charset="0"/>
                      </a:rPr>
                      <m:t>𝐵</m:t>
                    </m:r>
                    <m:nary>
                      <m:naryPr>
                        <m:chr m:val="∑"/>
                        <m:ctrlPr>
                          <a:rPr lang="de-DE" b="0" i="1" dirty="0" smtClean="0">
                            <a:latin typeface="Cambria Math" panose="02040503050406030204" pitchFamily="18" charset="0"/>
                          </a:rPr>
                        </m:ctrlPr>
                      </m:naryPr>
                      <m:sub>
                        <m:d>
                          <m:dPr>
                            <m:begChr m:val="{"/>
                            <m:endChr m:val="}"/>
                            <m:ctrlPr>
                              <a:rPr lang="de-DE" b="0" i="1" dirty="0" smtClean="0">
                                <a:latin typeface="Cambria Math" panose="02040503050406030204" pitchFamily="18" charset="0"/>
                              </a:rPr>
                            </m:ctrlPr>
                          </m:dPr>
                          <m:e>
                            <m:r>
                              <a:rPr lang="de-DE" b="0" i="1" dirty="0" smtClean="0">
                                <a:latin typeface="Cambria Math" panose="02040503050406030204" pitchFamily="18" charset="0"/>
                              </a:rPr>
                              <m:t>𝑖</m:t>
                            </m:r>
                            <m:r>
                              <a:rPr lang="de-DE" b="0" i="1" dirty="0" smtClean="0">
                                <a:latin typeface="Cambria Math" panose="02040503050406030204" pitchFamily="18" charset="0"/>
                              </a:rPr>
                              <m:t>=1</m:t>
                            </m:r>
                          </m:e>
                        </m:d>
                      </m:sub>
                      <m:sup>
                        <m:d>
                          <m:dPr>
                            <m:begChr m:val="{"/>
                            <m:endChr m:val="}"/>
                            <m:ctrlPr>
                              <a:rPr lang="de-DE" b="0" i="1" dirty="0" smtClean="0">
                                <a:latin typeface="Cambria Math" panose="02040503050406030204" pitchFamily="18" charset="0"/>
                              </a:rPr>
                            </m:ctrlPr>
                          </m:dPr>
                          <m:e>
                            <m:r>
                              <a:rPr lang="de-DE" b="0" i="1" dirty="0" smtClean="0">
                                <a:latin typeface="Cambria Math" panose="02040503050406030204" pitchFamily="18" charset="0"/>
                              </a:rPr>
                              <m:t>𝑁</m:t>
                            </m:r>
                          </m:e>
                        </m:d>
                      </m:sup>
                      <m:e>
                        <m:sSub>
                          <m:sSubPr>
                            <m:ctrlPr>
                              <a:rPr lang="de-DE" b="0" i="1" dirty="0" smtClean="0">
                                <a:solidFill>
                                  <a:srgbClr val="836967"/>
                                </a:solidFill>
                                <a:latin typeface="Cambria Math" panose="02040503050406030204" pitchFamily="18" charset="0"/>
                              </a:rPr>
                            </m:ctrlPr>
                          </m:sSubPr>
                          <m:e>
                            <m:r>
                              <a:rPr lang="de-DE" b="0" i="1" dirty="0" smtClean="0">
                                <a:latin typeface="Cambria Math" panose="02040503050406030204" pitchFamily="18" charset="0"/>
                              </a:rPr>
                              <m:t>𝑠</m:t>
                            </m:r>
                          </m:e>
                          <m:sub>
                            <m:r>
                              <a:rPr lang="de-DE" b="0" i="1" dirty="0" smtClean="0">
                                <a:latin typeface="Cambria Math" panose="02040503050406030204" pitchFamily="18" charset="0"/>
                              </a:rPr>
                              <m:t>𝑖</m:t>
                            </m:r>
                          </m:sub>
                        </m:sSub>
                      </m:e>
                    </m:nary>
                  </m:oMath>
                </a14:m>
                <a:endParaRPr lang="de-DE" dirty="0"/>
              </a:p>
              <a:p>
                <a:r>
                  <a:rPr lang="en-US" dirty="0"/>
                  <a:t>For our calculations, we introduced the parameter </a:t>
                </a:r>
                <a14:m>
                  <m:oMath xmlns:m="http://schemas.openxmlformats.org/officeDocument/2006/math">
                    <m:r>
                      <m:rPr>
                        <m:sty m:val="p"/>
                      </m:rPr>
                      <a:rPr lang="de-DE">
                        <a:latin typeface="Cambria Math" panose="02040503050406030204" pitchFamily="18" charset="0"/>
                      </a:rPr>
                      <m:t>a</m:t>
                    </m:r>
                    <m:r>
                      <a:rPr lang="de-DE" b="0" i="0" smtClean="0">
                        <a:latin typeface="Cambria Math" panose="02040503050406030204" pitchFamily="18" charset="0"/>
                      </a:rPr>
                      <m:t>=</m:t>
                    </m:r>
                    <m:f>
                      <m:fPr>
                        <m:ctrlPr>
                          <a:rPr lang="de-DE" b="0" i="1" dirty="0" smtClean="0">
                            <a:latin typeface="Cambria Math" panose="02040503050406030204" pitchFamily="18" charset="0"/>
                          </a:rPr>
                        </m:ctrlPr>
                      </m:fPr>
                      <m:num>
                        <m:r>
                          <a:rPr lang="de-DE" b="0" i="1" dirty="0" smtClean="0">
                            <a:latin typeface="Cambria Math" panose="02040503050406030204" pitchFamily="18" charset="0"/>
                          </a:rPr>
                          <m:t>𝜇</m:t>
                        </m:r>
                        <m:r>
                          <a:rPr lang="de-DE" b="0" i="1" dirty="0" smtClean="0">
                            <a:latin typeface="Cambria Math" panose="02040503050406030204" pitchFamily="18" charset="0"/>
                          </a:rPr>
                          <m:t>𝐵</m:t>
                        </m:r>
                      </m:num>
                      <m:den>
                        <m:r>
                          <a:rPr lang="de-DE" b="0" i="1" dirty="0" smtClean="0">
                            <a:latin typeface="Cambria Math" panose="02040503050406030204" pitchFamily="18" charset="0"/>
                            <a:ea typeface="Cambria Math" panose="02040503050406030204" pitchFamily="18" charset="0"/>
                          </a:rPr>
                          <m:t>𝜖</m:t>
                        </m:r>
                      </m:den>
                    </m:f>
                    <m:r>
                      <a:rPr lang="de-DE" b="0" i="1" dirty="0" smtClean="0">
                        <a:latin typeface="Cambria Math" panose="02040503050406030204" pitchFamily="18" charset="0"/>
                        <a:ea typeface="Cambria Math" panose="02040503050406030204" pitchFamily="18" charset="0"/>
                      </a:rPr>
                      <m:t>= </m:t>
                    </m:r>
                    <m:r>
                      <a:rPr lang="de-DE" i="1" dirty="0">
                        <a:latin typeface="Cambria Math" panose="02040503050406030204" pitchFamily="18" charset="0"/>
                      </a:rPr>
                      <m:t>𝜇</m:t>
                    </m:r>
                    <m:r>
                      <a:rPr lang="de-DE" i="1" dirty="0">
                        <a:latin typeface="Cambria Math" panose="02040503050406030204" pitchFamily="18" charset="0"/>
                      </a:rPr>
                      <m:t>𝐵</m:t>
                    </m:r>
                    <m:r>
                      <a:rPr lang="de-DE" b="0" i="1" dirty="0" smtClean="0">
                        <a:latin typeface="Cambria Math" panose="02040503050406030204" pitchFamily="18" charset="0"/>
                      </a:rPr>
                      <m:t> [</m:t>
                    </m:r>
                    <m:r>
                      <a:rPr lang="de-DE" i="1" dirty="0" smtClean="0">
                        <a:latin typeface="Cambria Math" panose="02040503050406030204" pitchFamily="18" charset="0"/>
                        <a:ea typeface="Cambria Math" panose="02040503050406030204" pitchFamily="18" charset="0"/>
                      </a:rPr>
                      <m:t>𝜖</m:t>
                    </m:r>
                    <m:r>
                      <a:rPr lang="de-DE" b="0" i="1" dirty="0" smtClean="0">
                        <a:latin typeface="Cambria Math" panose="02040503050406030204" pitchFamily="18" charset="0"/>
                        <a:ea typeface="Cambria Math" panose="02040503050406030204" pitchFamily="18" charset="0"/>
                      </a:rPr>
                      <m:t>]</m:t>
                    </m:r>
                  </m:oMath>
                </a14:m>
                <a:r>
                  <a:rPr lang="en-US" dirty="0"/>
                  <a:t>, depending on the magnetic field, as well as the interaction parameter </a:t>
                </a:r>
                <a14:m>
                  <m:oMath xmlns:m="http://schemas.openxmlformats.org/officeDocument/2006/math">
                    <m:r>
                      <a:rPr lang="de-DE" i="1" dirty="0">
                        <a:latin typeface="Cambria Math" panose="02040503050406030204" pitchFamily="18" charset="0"/>
                        <a:ea typeface="Cambria Math" panose="02040503050406030204" pitchFamily="18" charset="0"/>
                      </a:rPr>
                      <m:t>𝜖</m:t>
                    </m:r>
                  </m:oMath>
                </a14:m>
                <a:endParaRPr lang="de-DE" dirty="0">
                  <a:ea typeface="Cambria Math" panose="02040503050406030204" pitchFamily="18" charset="0"/>
                </a:endParaRPr>
              </a:p>
              <a:p>
                <a:r>
                  <a:rPr lang="en-US" dirty="0"/>
                  <a:t>An external magnetic field biases the spins to align with its direction, favoring spin states parallel to the magnetic field due to their lower energy (see H).</a:t>
                </a:r>
              </a:p>
              <a:p>
                <a:endParaRPr lang="en-US" dirty="0"/>
              </a:p>
              <a:p>
                <a:endParaRPr lang="de-DE" dirty="0"/>
              </a:p>
            </p:txBody>
          </p:sp>
        </mc:Choice>
        <mc:Fallback xmlns="">
          <p:sp>
            <p:nvSpPr>
              <p:cNvPr id="3" name="Inhaltsplatzhalter 2">
                <a:extLst>
                  <a:ext uri="{FF2B5EF4-FFF2-40B4-BE49-F238E27FC236}">
                    <a16:creationId xmlns:a16="http://schemas.microsoft.com/office/drawing/2014/main" id="{051FA471-581B-DB3E-35B0-32F0BCA9E98F}"/>
                  </a:ext>
                </a:extLst>
              </p:cNvPr>
              <p:cNvSpPr>
                <a:spLocks noGrp="1" noRot="1" noChangeAspect="1" noMove="1" noResize="1" noEditPoints="1" noAdjustHandles="1" noChangeArrowheads="1" noChangeShapeType="1" noTextEdit="1"/>
              </p:cNvSpPr>
              <p:nvPr>
                <p:ph idx="1"/>
              </p:nvPr>
            </p:nvSpPr>
            <p:spPr>
              <a:blipFill>
                <a:blip r:embed="rId2"/>
                <a:stretch>
                  <a:fillRect l="-492" t="-11382"/>
                </a:stretch>
              </a:blipFill>
            </p:spPr>
            <p:txBody>
              <a:bodyPr/>
              <a:lstStyle/>
              <a:p>
                <a:r>
                  <a:rPr lang="de-DE">
                    <a:noFill/>
                  </a:rPr>
                  <a:t> </a:t>
                </a:r>
              </a:p>
            </p:txBody>
          </p:sp>
        </mc:Fallback>
      </mc:AlternateContent>
    </p:spTree>
    <p:extLst>
      <p:ext uri="{BB962C8B-B14F-4D97-AF65-F5344CB8AC3E}">
        <p14:creationId xmlns:p14="http://schemas.microsoft.com/office/powerpoint/2010/main" val="1395364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0646C7-59C3-46D5-5157-E4244C37F809}"/>
              </a:ext>
            </a:extLst>
          </p:cNvPr>
          <p:cNvSpPr>
            <a:spLocks noGrp="1"/>
          </p:cNvSpPr>
          <p:nvPr>
            <p:ph type="title"/>
          </p:nvPr>
        </p:nvSpPr>
        <p:spPr/>
        <p:txBody>
          <a:bodyPr/>
          <a:lstStyle/>
          <a:p>
            <a:r>
              <a:rPr lang="de-DE" dirty="0"/>
              <a:t>Code</a:t>
            </a:r>
          </a:p>
        </p:txBody>
      </p:sp>
      <p:sp>
        <p:nvSpPr>
          <p:cNvPr id="3" name="Inhaltsplatzhalter 2">
            <a:extLst>
              <a:ext uri="{FF2B5EF4-FFF2-40B4-BE49-F238E27FC236}">
                <a16:creationId xmlns:a16="http://schemas.microsoft.com/office/drawing/2014/main" id="{CC41D0B1-3F8F-396E-6925-F27AD9FB8242}"/>
              </a:ext>
            </a:extLst>
          </p:cNvPr>
          <p:cNvSpPr>
            <a:spLocks noGrp="1"/>
          </p:cNvSpPr>
          <p:nvPr>
            <p:ph idx="1"/>
          </p:nvPr>
        </p:nvSpPr>
        <p:spPr/>
        <p:txBody>
          <a:bodyPr/>
          <a:lstStyle/>
          <a:p>
            <a:endParaRPr lang="de-DE" dirty="0"/>
          </a:p>
        </p:txBody>
      </p:sp>
    </p:spTree>
    <p:extLst>
      <p:ext uri="{BB962C8B-B14F-4D97-AF65-F5344CB8AC3E}">
        <p14:creationId xmlns:p14="http://schemas.microsoft.com/office/powerpoint/2010/main" val="2785441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A0450B-CE49-CDA5-EF3A-5FAED6514512}"/>
              </a:ext>
            </a:extLst>
          </p:cNvPr>
          <p:cNvSpPr>
            <a:spLocks noGrp="1"/>
          </p:cNvSpPr>
          <p:nvPr>
            <p:ph type="title"/>
          </p:nvPr>
        </p:nvSpPr>
        <p:spPr/>
        <p:txBody>
          <a:bodyPr/>
          <a:lstStyle/>
          <a:p>
            <a:r>
              <a:rPr lang="de-DE" dirty="0" err="1">
                <a:latin typeface="Book Antiqua" panose="02040602050305030304" pitchFamily="18" charset="0"/>
              </a:rPr>
              <a:t>Important</a:t>
            </a:r>
            <a:r>
              <a:rPr lang="de-DE" dirty="0">
                <a:latin typeface="Book Antiqua" panose="02040602050305030304" pitchFamily="18" charset="0"/>
              </a:rPr>
              <a:t> </a:t>
            </a:r>
            <a:r>
              <a:rPr lang="de-DE" dirty="0" err="1">
                <a:latin typeface="Book Antiqua" panose="02040602050305030304" pitchFamily="18" charset="0"/>
              </a:rPr>
              <a:t>quantities</a:t>
            </a:r>
            <a:endParaRPr lang="de-DE" dirty="0">
              <a:latin typeface="Book Antiqua" panose="02040602050305030304" pitchFamily="18" charset="0"/>
            </a:endParaRPr>
          </a:p>
        </p:txBody>
      </p:sp>
      <mc:AlternateContent xmlns:mc="http://schemas.openxmlformats.org/markup-compatibility/2006">
        <mc:Choice xmlns:a14="http://schemas.microsoft.com/office/drawing/2010/main" Requires="a14">
          <p:sp>
            <p:nvSpPr>
              <p:cNvPr id="3" name="Inhaltsplatzhalter 2">
                <a:extLst>
                  <a:ext uri="{FF2B5EF4-FFF2-40B4-BE49-F238E27FC236}">
                    <a16:creationId xmlns:a16="http://schemas.microsoft.com/office/drawing/2014/main" id="{6322B4EB-91E2-910F-7048-51C801EF8349}"/>
                  </a:ext>
                </a:extLst>
              </p:cNvPr>
              <p:cNvSpPr>
                <a:spLocks noGrp="1"/>
              </p:cNvSpPr>
              <p:nvPr>
                <p:ph idx="1"/>
              </p:nvPr>
            </p:nvSpPr>
            <p:spPr>
              <a:xfrm>
                <a:off x="1567325" y="2613452"/>
                <a:ext cx="9057350" cy="3279856"/>
              </a:xfrm>
            </p:spPr>
            <p:txBody>
              <a:bodyPr>
                <a:normAutofit fontScale="92500"/>
              </a:bodyPr>
              <a:lstStyle/>
              <a:p>
                <a:r>
                  <a:rPr lang="de-DE" dirty="0">
                    <a:latin typeface="Arial" panose="020B0604020202020204" pitchFamily="34" charset="0"/>
                    <a:cs typeface="Arial" panose="020B0604020202020204" pitchFamily="34" charset="0"/>
                  </a:rPr>
                  <a:t>Internal Energy (total </a:t>
                </a:r>
                <a:r>
                  <a:rPr lang="de-DE" dirty="0" err="1">
                    <a:latin typeface="Arial" panose="020B0604020202020204" pitchFamily="34" charset="0"/>
                    <a:cs typeface="Arial" panose="020B0604020202020204" pitchFamily="34" charset="0"/>
                  </a:rPr>
                  <a:t>energy</a:t>
                </a:r>
                <a:r>
                  <a:rPr lang="de-DE" dirty="0">
                    <a:latin typeface="Arial" panose="020B0604020202020204" pitchFamily="34" charset="0"/>
                    <a:cs typeface="Arial" panose="020B0604020202020204" pitchFamily="34" charset="0"/>
                  </a:rPr>
                  <a:t> </a:t>
                </a:r>
                <a:r>
                  <a:rPr lang="de-DE" dirty="0" err="1">
                    <a:latin typeface="Arial" panose="020B0604020202020204" pitchFamily="34" charset="0"/>
                    <a:cs typeface="Arial" panose="020B0604020202020204" pitchFamily="34" charset="0"/>
                  </a:rPr>
                  <a:t>of</a:t>
                </a:r>
                <a:r>
                  <a:rPr lang="de-DE" dirty="0">
                    <a:latin typeface="Arial" panose="020B0604020202020204" pitchFamily="34" charset="0"/>
                    <a:cs typeface="Arial" panose="020B0604020202020204" pitchFamily="34" charset="0"/>
                  </a:rPr>
                  <a:t> </a:t>
                </a:r>
                <a:r>
                  <a:rPr lang="de-DE" dirty="0" err="1">
                    <a:latin typeface="Arial" panose="020B0604020202020204" pitchFamily="34" charset="0"/>
                    <a:cs typeface="Arial" panose="020B0604020202020204" pitchFamily="34" charset="0"/>
                  </a:rPr>
                  <a:t>the</a:t>
                </a:r>
                <a:r>
                  <a:rPr lang="de-DE" dirty="0">
                    <a:latin typeface="Arial" panose="020B0604020202020204" pitchFamily="34" charset="0"/>
                    <a:cs typeface="Arial" panose="020B0604020202020204" pitchFamily="34" charset="0"/>
                  </a:rPr>
                  <a:t> </a:t>
                </a:r>
                <a:r>
                  <a:rPr lang="de-DE" dirty="0" err="1">
                    <a:latin typeface="Arial" panose="020B0604020202020204" pitchFamily="34" charset="0"/>
                    <a:cs typeface="Arial" panose="020B0604020202020204" pitchFamily="34" charset="0"/>
                  </a:rPr>
                  <a:t>system</a:t>
                </a:r>
                <a:r>
                  <a:rPr lang="de-DE" dirty="0">
                    <a:latin typeface="Arial" panose="020B0604020202020204" pitchFamily="34" charset="0"/>
                    <a:cs typeface="Arial" panose="020B0604020202020204" pitchFamily="34" charset="0"/>
                  </a:rPr>
                  <a:t>) :                                                                          </a:t>
                </a:r>
                <a14:m>
                  <m:oMath xmlns:m="http://schemas.openxmlformats.org/officeDocument/2006/math">
                    <m:r>
                      <m:rPr>
                        <m:sty m:val="p"/>
                      </m:rPr>
                      <a:rPr lang="de-DE" dirty="0" smtClean="0">
                        <a:latin typeface="Cambria Math" panose="02040503050406030204" pitchFamily="18" charset="0"/>
                      </a:rPr>
                      <m:t>U</m:t>
                    </m:r>
                    <m:r>
                      <a:rPr lang="de-DE">
                        <a:latin typeface="Cambria Math" panose="02040503050406030204" pitchFamily="18" charset="0"/>
                      </a:rPr>
                      <m:t>= </m:t>
                    </m:r>
                    <m:nary>
                      <m:naryPr>
                        <m:chr m:val="∑"/>
                        <m:supHide m:val="on"/>
                        <m:ctrlPr>
                          <a:rPr lang="de-DE" i="1">
                            <a:latin typeface="Cambria Math" panose="02040503050406030204" pitchFamily="18" charset="0"/>
                          </a:rPr>
                        </m:ctrlPr>
                      </m:naryPr>
                      <m:sub>
                        <m:d>
                          <m:dPr>
                            <m:begChr m:val="{"/>
                            <m:endChr m:val="}"/>
                            <m:ctrlPr>
                              <a:rPr lang="de-DE" i="1">
                                <a:latin typeface="Cambria Math" panose="02040503050406030204" pitchFamily="18" charset="0"/>
                              </a:rPr>
                            </m:ctrlPr>
                          </m:dPr>
                          <m:e>
                            <m:r>
                              <a:rPr lang="de-DE" i="1">
                                <a:latin typeface="Cambria Math" panose="02040503050406030204" pitchFamily="18" charset="0"/>
                              </a:rPr>
                              <m:t>𝑖</m:t>
                            </m:r>
                            <m:r>
                              <a:rPr lang="de-DE" i="1">
                                <a:latin typeface="Cambria Math" panose="02040503050406030204" pitchFamily="18" charset="0"/>
                              </a:rPr>
                              <m:t>;</m:t>
                            </m:r>
                            <m:r>
                              <a:rPr lang="de-DE" i="1">
                                <a:latin typeface="Cambria Math" panose="02040503050406030204" pitchFamily="18" charset="0"/>
                              </a:rPr>
                              <m:t>𝑗</m:t>
                            </m:r>
                          </m:e>
                        </m:d>
                      </m:sub>
                      <m:sup/>
                      <m:e>
                        <m:sSub>
                          <m:sSubPr>
                            <m:ctrlPr>
                              <a:rPr lang="de-DE" i="1">
                                <a:solidFill>
                                  <a:srgbClr val="836967"/>
                                </a:solidFill>
                                <a:latin typeface="Cambria Math" panose="02040503050406030204" pitchFamily="18" charset="0"/>
                              </a:rPr>
                            </m:ctrlPr>
                          </m:sSubPr>
                          <m:e>
                            <m:r>
                              <a:rPr lang="de-DE" i="1">
                                <a:latin typeface="Cambria Math" panose="02040503050406030204" pitchFamily="18" charset="0"/>
                              </a:rPr>
                              <m:t>𝜀</m:t>
                            </m:r>
                          </m:e>
                          <m:sub>
                            <m:r>
                              <a:rPr lang="de-DE" i="1">
                                <a:latin typeface="Cambria Math" panose="02040503050406030204" pitchFamily="18" charset="0"/>
                              </a:rPr>
                              <m:t>𝑖𝑗</m:t>
                            </m:r>
                          </m:sub>
                        </m:sSub>
                        <m:sSub>
                          <m:sSubPr>
                            <m:ctrlPr>
                              <a:rPr lang="de-DE" i="1">
                                <a:solidFill>
                                  <a:srgbClr val="836967"/>
                                </a:solidFill>
                                <a:latin typeface="Cambria Math" panose="02040503050406030204" pitchFamily="18" charset="0"/>
                              </a:rPr>
                            </m:ctrlPr>
                          </m:sSubPr>
                          <m:e>
                            <m:r>
                              <a:rPr lang="de-DE" i="1">
                                <a:latin typeface="Cambria Math" panose="02040503050406030204" pitchFamily="18" charset="0"/>
                              </a:rPr>
                              <m:t>𝑠</m:t>
                            </m:r>
                          </m:e>
                          <m:sub>
                            <m:r>
                              <a:rPr lang="de-DE" i="1">
                                <a:latin typeface="Cambria Math" panose="02040503050406030204" pitchFamily="18" charset="0"/>
                              </a:rPr>
                              <m:t>𝑖</m:t>
                            </m:r>
                          </m:sub>
                        </m:sSub>
                        <m:sSub>
                          <m:sSubPr>
                            <m:ctrlPr>
                              <a:rPr lang="de-DE" i="1">
                                <a:solidFill>
                                  <a:srgbClr val="836967"/>
                                </a:solidFill>
                                <a:latin typeface="Cambria Math" panose="02040503050406030204" pitchFamily="18" charset="0"/>
                              </a:rPr>
                            </m:ctrlPr>
                          </m:sSubPr>
                          <m:e>
                            <m:r>
                              <a:rPr lang="de-DE" i="1">
                                <a:latin typeface="Cambria Math" panose="02040503050406030204" pitchFamily="18" charset="0"/>
                              </a:rPr>
                              <m:t>𝑠</m:t>
                            </m:r>
                          </m:e>
                          <m:sub>
                            <m:r>
                              <a:rPr lang="de-DE" i="1">
                                <a:latin typeface="Cambria Math" panose="02040503050406030204" pitchFamily="18" charset="0"/>
                              </a:rPr>
                              <m:t>𝑗</m:t>
                            </m:r>
                          </m:sub>
                        </m:sSub>
                      </m:e>
                    </m:nary>
                  </m:oMath>
                </a14:m>
                <a:r>
                  <a:rPr lang="de-DE" dirty="0">
                    <a:latin typeface="Arial" panose="020B0604020202020204" pitchFamily="34" charset="0"/>
                    <a:cs typeface="Arial" panose="020B0604020202020204" pitchFamily="34" charset="0"/>
                  </a:rPr>
                  <a:t> = </a:t>
                </a:r>
                <a14:m>
                  <m:oMath xmlns:m="http://schemas.openxmlformats.org/officeDocument/2006/math">
                    <m:r>
                      <a:rPr lang="de-DE" b="0" i="0" dirty="0" smtClean="0">
                        <a:latin typeface="Cambria Math" panose="02040503050406030204" pitchFamily="18" charset="0"/>
                        <a:ea typeface="Cambria Math" panose="02040503050406030204" pitchFamily="18" charset="0"/>
                      </a:rPr>
                      <m:t>− </m:t>
                    </m:r>
                    <m:r>
                      <a:rPr lang="de-DE" i="1" dirty="0">
                        <a:latin typeface="Cambria Math" panose="02040503050406030204" pitchFamily="18" charset="0"/>
                        <a:ea typeface="Cambria Math" panose="02040503050406030204" pitchFamily="18" charset="0"/>
                      </a:rPr>
                      <m:t>𝜖</m:t>
                    </m:r>
                    <m:r>
                      <a:rPr lang="de-DE" i="1" dirty="0">
                        <a:latin typeface="Cambria Math" panose="02040503050406030204" pitchFamily="18" charset="0"/>
                        <a:ea typeface="Cambria Math" panose="02040503050406030204" pitchFamily="18" charset="0"/>
                      </a:rPr>
                      <m:t> </m:t>
                    </m:r>
                    <m:nary>
                      <m:naryPr>
                        <m:chr m:val="∑"/>
                        <m:supHide m:val="on"/>
                        <m:ctrlPr>
                          <a:rPr lang="de-DE" i="1">
                            <a:latin typeface="Cambria Math" panose="02040503050406030204" pitchFamily="18" charset="0"/>
                          </a:rPr>
                        </m:ctrlPr>
                      </m:naryPr>
                      <m:sub>
                        <m:d>
                          <m:dPr>
                            <m:begChr m:val="{"/>
                            <m:endChr m:val="}"/>
                            <m:ctrlPr>
                              <a:rPr lang="de-DE" i="1">
                                <a:latin typeface="Cambria Math" panose="02040503050406030204" pitchFamily="18" charset="0"/>
                              </a:rPr>
                            </m:ctrlPr>
                          </m:dPr>
                          <m:e>
                            <m:r>
                              <a:rPr lang="de-DE" i="1">
                                <a:latin typeface="Cambria Math" panose="02040503050406030204" pitchFamily="18" charset="0"/>
                              </a:rPr>
                              <m:t>𝑖</m:t>
                            </m:r>
                            <m:r>
                              <a:rPr lang="de-DE" i="1">
                                <a:latin typeface="Cambria Math" panose="02040503050406030204" pitchFamily="18" charset="0"/>
                              </a:rPr>
                              <m:t>;</m:t>
                            </m:r>
                            <m:r>
                              <a:rPr lang="de-DE" i="1">
                                <a:latin typeface="Cambria Math" panose="02040503050406030204" pitchFamily="18" charset="0"/>
                              </a:rPr>
                              <m:t>𝑗</m:t>
                            </m:r>
                          </m:e>
                        </m:d>
                      </m:sub>
                      <m:sup/>
                      <m:e>
                        <m:sSub>
                          <m:sSubPr>
                            <m:ctrlPr>
                              <a:rPr lang="de-DE" i="1">
                                <a:solidFill>
                                  <a:srgbClr val="836967"/>
                                </a:solidFill>
                                <a:latin typeface="Cambria Math" panose="02040503050406030204" pitchFamily="18" charset="0"/>
                              </a:rPr>
                            </m:ctrlPr>
                          </m:sSubPr>
                          <m:e>
                            <m:sSub>
                              <m:sSubPr>
                                <m:ctrlPr>
                                  <a:rPr lang="de-DE" i="1">
                                    <a:solidFill>
                                      <a:srgbClr val="836967"/>
                                    </a:solidFill>
                                    <a:latin typeface="Cambria Math" panose="02040503050406030204" pitchFamily="18" charset="0"/>
                                  </a:rPr>
                                </m:ctrlPr>
                              </m:sSubPr>
                              <m:e>
                                <m:r>
                                  <a:rPr lang="de-DE" i="1">
                                    <a:latin typeface="Cambria Math" panose="02040503050406030204" pitchFamily="18" charset="0"/>
                                  </a:rPr>
                                  <m:t>𝑠</m:t>
                                </m:r>
                              </m:e>
                              <m:sub>
                                <m:r>
                                  <a:rPr lang="de-DE" b="0" i="1" smtClean="0">
                                    <a:latin typeface="Cambria Math" panose="02040503050406030204" pitchFamily="18" charset="0"/>
                                  </a:rPr>
                                  <m:t>𝑖</m:t>
                                </m:r>
                              </m:sub>
                            </m:sSub>
                            <m:r>
                              <a:rPr lang="de-DE" i="1">
                                <a:latin typeface="Cambria Math" panose="02040503050406030204" pitchFamily="18" charset="0"/>
                              </a:rPr>
                              <m:t>𝑠</m:t>
                            </m:r>
                          </m:e>
                          <m:sub>
                            <m:r>
                              <a:rPr lang="de-DE" i="1">
                                <a:latin typeface="Cambria Math" panose="02040503050406030204" pitchFamily="18" charset="0"/>
                              </a:rPr>
                              <m:t>𝑗</m:t>
                            </m:r>
                          </m:sub>
                        </m:sSub>
                      </m:e>
                    </m:nary>
                    <m:r>
                      <a:rPr lang="de-DE" i="1">
                        <a:latin typeface="Cambria Math" panose="02040503050406030204" pitchFamily="18" charset="0"/>
                      </a:rPr>
                      <m:t> </m:t>
                    </m:r>
                  </m:oMath>
                </a14:m>
                <a:r>
                  <a:rPr lang="de-DE" dirty="0">
                    <a:latin typeface="Arial" panose="020B0604020202020204" pitchFamily="34" charset="0"/>
                    <a:cs typeface="Arial" panose="020B0604020202020204" pitchFamily="34" charset="0"/>
                  </a:rPr>
                  <a:t>	</a:t>
                </a:r>
                <a:r>
                  <a:rPr lang="de-DE" dirty="0" err="1">
                    <a:latin typeface="Arial" panose="020B0604020202020204" pitchFamily="34" charset="0"/>
                    <a:cs typeface="Arial" panose="020B0604020202020204" pitchFamily="34" charset="0"/>
                  </a:rPr>
                  <a:t>with</a:t>
                </a:r>
                <a:r>
                  <a:rPr lang="de-DE" dirty="0">
                    <a:latin typeface="Arial" panose="020B0604020202020204" pitchFamily="34" charset="0"/>
                    <a:cs typeface="Arial" panose="020B0604020202020204" pitchFamily="34" charset="0"/>
                  </a:rPr>
                  <a:t> </a:t>
                </a:r>
                <a14:m>
                  <m:oMath xmlns:m="http://schemas.openxmlformats.org/officeDocument/2006/math">
                    <m:r>
                      <a:rPr lang="de-DE" i="1" dirty="0">
                        <a:latin typeface="Cambria Math" panose="02040503050406030204" pitchFamily="18" charset="0"/>
                        <a:ea typeface="Cambria Math" panose="02040503050406030204" pitchFamily="18" charset="0"/>
                      </a:rPr>
                      <m:t>𝜖</m:t>
                    </m:r>
                  </m:oMath>
                </a14:m>
                <a:r>
                  <a:rPr lang="de-DE" dirty="0">
                    <a:latin typeface="Arial" panose="020B0604020202020204" pitchFamily="34" charset="0"/>
                    <a:cs typeface="Arial" panose="020B0604020202020204" pitchFamily="34" charset="0"/>
                  </a:rPr>
                  <a:t> </a:t>
                </a:r>
                <a:r>
                  <a:rPr lang="de-DE" dirty="0" err="1">
                    <a:latin typeface="Arial" panose="020B0604020202020204" pitchFamily="34" charset="0"/>
                    <a:cs typeface="Arial" panose="020B0604020202020204" pitchFamily="34" charset="0"/>
                  </a:rPr>
                  <a:t>the</a:t>
                </a:r>
                <a:r>
                  <a:rPr lang="de-DE" dirty="0">
                    <a:latin typeface="Arial" panose="020B0604020202020204" pitchFamily="34" charset="0"/>
                    <a:cs typeface="Arial" panose="020B0604020202020204" pitchFamily="34" charset="0"/>
                  </a:rPr>
                  <a:t> </a:t>
                </a:r>
                <a:r>
                  <a:rPr lang="de-DE" dirty="0" err="1">
                    <a:latin typeface="Arial" panose="020B0604020202020204" pitchFamily="34" charset="0"/>
                    <a:cs typeface="Arial" panose="020B0604020202020204" pitchFamily="34" charset="0"/>
                  </a:rPr>
                  <a:t>interaction</a:t>
                </a:r>
                <a:r>
                  <a:rPr lang="de-DE" dirty="0">
                    <a:latin typeface="Arial" panose="020B0604020202020204" pitchFamily="34" charset="0"/>
                    <a:cs typeface="Arial" panose="020B0604020202020204" pitchFamily="34" charset="0"/>
                  </a:rPr>
                  <a:t> </a:t>
                </a:r>
                <a:r>
                  <a:rPr lang="de-DE" dirty="0" err="1">
                    <a:latin typeface="Arial" panose="020B0604020202020204" pitchFamily="34" charset="0"/>
                    <a:cs typeface="Arial" panose="020B0604020202020204" pitchFamily="34" charset="0"/>
                  </a:rPr>
                  <a:t>parameter</a:t>
                </a:r>
                <a:r>
                  <a:rPr lang="de-DE" dirty="0">
                    <a:latin typeface="Arial" panose="020B0604020202020204" pitchFamily="34" charset="0"/>
                    <a:cs typeface="Arial" panose="020B0604020202020204" pitchFamily="34" charset="0"/>
                  </a:rPr>
                  <a:t>, </a:t>
                </a:r>
                <a14:m>
                  <m:oMath xmlns:m="http://schemas.openxmlformats.org/officeDocument/2006/math">
                    <m:sSub>
                      <m:sSubPr>
                        <m:ctrlPr>
                          <a:rPr lang="de-DE" i="1">
                            <a:solidFill>
                              <a:srgbClr val="836967"/>
                            </a:solidFill>
                            <a:latin typeface="Cambria Math" panose="02040503050406030204" pitchFamily="18" charset="0"/>
                          </a:rPr>
                        </m:ctrlPr>
                      </m:sSubPr>
                      <m:e>
                        <m:r>
                          <a:rPr lang="de-DE" i="1">
                            <a:latin typeface="Cambria Math" panose="02040503050406030204" pitchFamily="18" charset="0"/>
                          </a:rPr>
                          <m:t>𝑠</m:t>
                        </m:r>
                      </m:e>
                      <m:sub>
                        <m:r>
                          <a:rPr lang="de-DE" b="0" i="1" smtClean="0">
                            <a:latin typeface="Cambria Math" panose="02040503050406030204" pitchFamily="18" charset="0"/>
                          </a:rPr>
                          <m:t>𝑖</m:t>
                        </m:r>
                      </m:sub>
                    </m:sSub>
                  </m:oMath>
                </a14:m>
                <a:r>
                  <a:rPr lang="de-DE" dirty="0">
                    <a:latin typeface="Arial" panose="020B0604020202020204" pitchFamily="34" charset="0"/>
                    <a:cs typeface="Arial" panose="020B0604020202020204" pitchFamily="34" charset="0"/>
                  </a:rPr>
                  <a:t> </a:t>
                </a:r>
                <a:r>
                  <a:rPr lang="de-DE" dirty="0" err="1">
                    <a:latin typeface="Arial" panose="020B0604020202020204" pitchFamily="34" charset="0"/>
                    <a:cs typeface="Arial" panose="020B0604020202020204" pitchFamily="34" charset="0"/>
                  </a:rPr>
                  <a:t>the</a:t>
                </a:r>
                <a:r>
                  <a:rPr lang="de-DE" dirty="0">
                    <a:latin typeface="Arial" panose="020B0604020202020204" pitchFamily="34" charset="0"/>
                    <a:cs typeface="Arial" panose="020B0604020202020204" pitchFamily="34" charset="0"/>
                  </a:rPr>
                  <a:t> </a:t>
                </a:r>
                <a:r>
                  <a:rPr lang="de-DE" dirty="0" err="1">
                    <a:latin typeface="Arial" panose="020B0604020202020204" pitchFamily="34" charset="0"/>
                    <a:cs typeface="Arial" panose="020B0604020202020204" pitchFamily="34" charset="0"/>
                  </a:rPr>
                  <a:t>spins</a:t>
                </a:r>
                <a:endParaRPr lang="de-DE" dirty="0">
                  <a:latin typeface="Arial" panose="020B0604020202020204" pitchFamily="34" charset="0"/>
                  <a:cs typeface="Arial" panose="020B0604020202020204" pitchFamily="34" charset="0"/>
                </a:endParaRPr>
              </a:p>
              <a:p>
                <a:r>
                  <a:rPr lang="de-DE" dirty="0" err="1">
                    <a:latin typeface="Arial" panose="020B0604020202020204" pitchFamily="34" charset="0"/>
                    <a:cs typeface="Arial" panose="020B0604020202020204" pitchFamily="34" charset="0"/>
                  </a:rPr>
                  <a:t>Magnetization</a:t>
                </a:r>
                <a:r>
                  <a:rPr lang="de-DE" dirty="0">
                    <a:latin typeface="Arial" panose="020B0604020202020204" pitchFamily="34" charset="0"/>
                    <a:cs typeface="Arial" panose="020B0604020202020204" pitchFamily="34" charset="0"/>
                  </a:rPr>
                  <a:t> (</a:t>
                </a:r>
                <a:r>
                  <a:rPr lang="de-DE" dirty="0" err="1">
                    <a:latin typeface="Arial" panose="020B0604020202020204" pitchFamily="34" charset="0"/>
                    <a:cs typeface="Arial" panose="020B0604020202020204" pitchFamily="34" charset="0"/>
                  </a:rPr>
                  <a:t>measure</a:t>
                </a:r>
                <a:r>
                  <a:rPr lang="de-DE" dirty="0">
                    <a:latin typeface="Arial" panose="020B0604020202020204" pitchFamily="34" charset="0"/>
                    <a:cs typeface="Arial" panose="020B0604020202020204" pitchFamily="34" charset="0"/>
                  </a:rPr>
                  <a:t> </a:t>
                </a:r>
                <a:r>
                  <a:rPr lang="de-DE" dirty="0" err="1">
                    <a:latin typeface="Arial" panose="020B0604020202020204" pitchFamily="34" charset="0"/>
                    <a:cs typeface="Arial" panose="020B0604020202020204" pitchFamily="34" charset="0"/>
                  </a:rPr>
                  <a:t>of</a:t>
                </a:r>
                <a:r>
                  <a:rPr lang="de-DE" dirty="0">
                    <a:latin typeface="Arial" panose="020B0604020202020204" pitchFamily="34" charset="0"/>
                    <a:cs typeface="Arial" panose="020B0604020202020204" pitchFamily="34" charset="0"/>
                  </a:rPr>
                  <a:t> </a:t>
                </a:r>
                <a:r>
                  <a:rPr lang="de-DE" dirty="0" err="1">
                    <a:latin typeface="Arial" panose="020B0604020202020204" pitchFamily="34" charset="0"/>
                    <a:cs typeface="Arial" panose="020B0604020202020204" pitchFamily="34" charset="0"/>
                  </a:rPr>
                  <a:t>overall</a:t>
                </a:r>
                <a:r>
                  <a:rPr lang="de-DE" dirty="0">
                    <a:latin typeface="Arial" panose="020B0604020202020204" pitchFamily="34" charset="0"/>
                    <a:cs typeface="Arial" panose="020B0604020202020204" pitchFamily="34" charset="0"/>
                  </a:rPr>
                  <a:t> </a:t>
                </a:r>
                <a:r>
                  <a:rPr lang="de-DE" dirty="0" err="1">
                    <a:latin typeface="Arial" panose="020B0604020202020204" pitchFamily="34" charset="0"/>
                    <a:cs typeface="Arial" panose="020B0604020202020204" pitchFamily="34" charset="0"/>
                  </a:rPr>
                  <a:t>spin</a:t>
                </a:r>
                <a:r>
                  <a:rPr lang="de-DE" dirty="0">
                    <a:latin typeface="Arial" panose="020B0604020202020204" pitchFamily="34" charset="0"/>
                    <a:cs typeface="Arial" panose="020B0604020202020204" pitchFamily="34" charset="0"/>
                  </a:rPr>
                  <a:t> </a:t>
                </a:r>
                <a:r>
                  <a:rPr lang="de-DE" dirty="0" err="1">
                    <a:latin typeface="Arial" panose="020B0604020202020204" pitchFamily="34" charset="0"/>
                    <a:cs typeface="Arial" panose="020B0604020202020204" pitchFamily="34" charset="0"/>
                  </a:rPr>
                  <a:t>alignment</a:t>
                </a:r>
                <a:r>
                  <a:rPr lang="de-DE" dirty="0">
                    <a:latin typeface="Arial" panose="020B0604020202020204" pitchFamily="34" charset="0"/>
                    <a:cs typeface="Arial" panose="020B0604020202020204" pitchFamily="34" charset="0"/>
                  </a:rPr>
                  <a:t>):                                                                   </a:t>
                </a:r>
                <a:r>
                  <a:rPr lang="de-DE" dirty="0">
                    <a:solidFill>
                      <a:schemeClr val="tx1"/>
                    </a:solidFill>
                    <a:latin typeface="Arial" panose="020B0604020202020204" pitchFamily="34" charset="0"/>
                    <a:cs typeface="Arial" panose="020B0604020202020204" pitchFamily="34" charset="0"/>
                  </a:rPr>
                  <a:t>M = </a:t>
                </a:r>
                <a14:m>
                  <m:oMath xmlns:m="http://schemas.openxmlformats.org/officeDocument/2006/math">
                    <m:f>
                      <m:fPr>
                        <m:ctrlPr>
                          <a:rPr lang="de-DE" i="1" smtClean="0">
                            <a:solidFill>
                              <a:schemeClr val="tx1"/>
                            </a:solidFill>
                            <a:latin typeface="Cambria Math" panose="02040503050406030204" pitchFamily="18" charset="0"/>
                          </a:rPr>
                        </m:ctrlPr>
                      </m:fPr>
                      <m:num>
                        <m:r>
                          <a:rPr lang="de-DE" smtClean="0">
                            <a:solidFill>
                              <a:schemeClr val="tx1"/>
                            </a:solidFill>
                            <a:latin typeface="Cambria Math" panose="02040503050406030204" pitchFamily="18" charset="0"/>
                          </a:rPr>
                          <m:t>1</m:t>
                        </m:r>
                      </m:num>
                      <m:den>
                        <m:r>
                          <a:rPr lang="de-DE" i="1" smtClean="0">
                            <a:solidFill>
                              <a:schemeClr val="tx1"/>
                            </a:solidFill>
                            <a:latin typeface="Cambria Math" panose="02040503050406030204" pitchFamily="18" charset="0"/>
                          </a:rPr>
                          <m:t>𝑁</m:t>
                        </m:r>
                      </m:den>
                    </m:f>
                  </m:oMath>
                </a14:m>
                <a:r>
                  <a:rPr lang="de-DE" dirty="0">
                    <a:solidFill>
                      <a:schemeClr val="tx1"/>
                    </a:solidFill>
                    <a:latin typeface="Arial" panose="020B0604020202020204" pitchFamily="34" charset="0"/>
                    <a:cs typeface="Arial" panose="020B0604020202020204" pitchFamily="34" charset="0"/>
                  </a:rPr>
                  <a:t> </a:t>
                </a:r>
                <a14:m>
                  <m:oMath xmlns:m="http://schemas.openxmlformats.org/officeDocument/2006/math">
                    <m:nary>
                      <m:naryPr>
                        <m:chr m:val="∑"/>
                        <m:limLoc m:val="undOvr"/>
                        <m:grow m:val="on"/>
                        <m:supHide m:val="on"/>
                        <m:ctrlPr>
                          <a:rPr lang="de-DE" i="1" dirty="0">
                            <a:solidFill>
                              <a:schemeClr val="tx1"/>
                            </a:solidFill>
                            <a:latin typeface="Cambria Math" panose="02040503050406030204" pitchFamily="18" charset="0"/>
                          </a:rPr>
                        </m:ctrlPr>
                      </m:naryPr>
                      <m:sub>
                        <m:r>
                          <a:rPr lang="de-DE" i="1" dirty="0">
                            <a:solidFill>
                              <a:schemeClr val="tx1"/>
                            </a:solidFill>
                            <a:latin typeface="Cambria Math" panose="02040503050406030204" pitchFamily="18" charset="0"/>
                          </a:rPr>
                          <m:t>𝑖</m:t>
                        </m:r>
                      </m:sub>
                      <m:sup/>
                      <m:e>
                        <m:sSub>
                          <m:sSubPr>
                            <m:ctrlPr>
                              <a:rPr lang="de-DE" i="1" dirty="0">
                                <a:solidFill>
                                  <a:schemeClr val="tx1"/>
                                </a:solidFill>
                                <a:latin typeface="Cambria Math" panose="02040503050406030204" pitchFamily="18" charset="0"/>
                              </a:rPr>
                            </m:ctrlPr>
                          </m:sSubPr>
                          <m:e>
                            <m:r>
                              <a:rPr lang="de-DE" b="0" i="1" dirty="0" smtClean="0">
                                <a:solidFill>
                                  <a:schemeClr val="tx1"/>
                                </a:solidFill>
                                <a:latin typeface="Cambria Math" panose="02040503050406030204" pitchFamily="18" charset="0"/>
                              </a:rPr>
                              <m:t>𝑠</m:t>
                            </m:r>
                          </m:e>
                          <m:sub>
                            <m:r>
                              <a:rPr lang="de-DE" i="1" dirty="0">
                                <a:solidFill>
                                  <a:schemeClr val="tx1"/>
                                </a:solidFill>
                                <a:latin typeface="Cambria Math" panose="02040503050406030204" pitchFamily="18" charset="0"/>
                              </a:rPr>
                              <m:t>𝑖</m:t>
                            </m:r>
                          </m:sub>
                        </m:sSub>
                      </m:e>
                    </m:nary>
                    <m:r>
                      <a:rPr lang="de-DE" b="0" i="1" dirty="0" smtClean="0">
                        <a:solidFill>
                          <a:schemeClr val="tx1"/>
                        </a:solidFill>
                        <a:latin typeface="Cambria Math" panose="02040503050406030204" pitchFamily="18" charset="0"/>
                      </a:rPr>
                      <m:t>=</m:t>
                    </m:r>
                    <m:f>
                      <m:fPr>
                        <m:ctrlPr>
                          <a:rPr lang="de-DE" b="0" i="1" dirty="0" smtClean="0">
                            <a:solidFill>
                              <a:schemeClr val="tx1"/>
                            </a:solidFill>
                            <a:latin typeface="Cambria Math" panose="02040503050406030204" pitchFamily="18" charset="0"/>
                          </a:rPr>
                        </m:ctrlPr>
                      </m:fPr>
                      <m:num>
                        <m:sSub>
                          <m:sSubPr>
                            <m:ctrlPr>
                              <a:rPr lang="de-DE" b="0" i="1" dirty="0" smtClean="0">
                                <a:solidFill>
                                  <a:schemeClr val="tx1"/>
                                </a:solidFill>
                                <a:latin typeface="Cambria Math" panose="02040503050406030204" pitchFamily="18" charset="0"/>
                              </a:rPr>
                            </m:ctrlPr>
                          </m:sSubPr>
                          <m:e>
                            <m:r>
                              <a:rPr lang="de-DE" b="0" i="1" dirty="0" smtClean="0">
                                <a:solidFill>
                                  <a:schemeClr val="tx1"/>
                                </a:solidFill>
                                <a:latin typeface="Cambria Math" panose="02040503050406030204" pitchFamily="18" charset="0"/>
                              </a:rPr>
                              <m:t>𝑁</m:t>
                            </m:r>
                          </m:e>
                          <m:sub>
                            <m:r>
                              <a:rPr lang="de-DE" b="0" i="1" dirty="0" smtClean="0">
                                <a:solidFill>
                                  <a:schemeClr val="tx1"/>
                                </a:solidFill>
                                <a:latin typeface="Cambria Math" panose="02040503050406030204" pitchFamily="18" charset="0"/>
                                <a:ea typeface="Cambria Math" panose="02040503050406030204" pitchFamily="18" charset="0"/>
                              </a:rPr>
                              <m:t>↑</m:t>
                            </m:r>
                          </m:sub>
                        </m:sSub>
                        <m:r>
                          <a:rPr lang="de-DE" b="0" i="1" dirty="0" smtClean="0">
                            <a:solidFill>
                              <a:schemeClr val="tx1"/>
                            </a:solidFill>
                            <a:latin typeface="Cambria Math" panose="02040503050406030204" pitchFamily="18" charset="0"/>
                            <a:ea typeface="Cambria Math" panose="02040503050406030204" pitchFamily="18" charset="0"/>
                          </a:rPr>
                          <m:t>−</m:t>
                        </m:r>
                        <m:sSub>
                          <m:sSubPr>
                            <m:ctrlPr>
                              <a:rPr lang="de-DE" b="0" i="1" dirty="0" smtClean="0">
                                <a:solidFill>
                                  <a:schemeClr val="tx1"/>
                                </a:solidFill>
                                <a:latin typeface="Cambria Math" panose="02040503050406030204" pitchFamily="18" charset="0"/>
                                <a:ea typeface="Cambria Math" panose="02040503050406030204" pitchFamily="18" charset="0"/>
                              </a:rPr>
                            </m:ctrlPr>
                          </m:sSubPr>
                          <m:e>
                            <m:r>
                              <a:rPr lang="de-DE" b="0" i="1" dirty="0" smtClean="0">
                                <a:solidFill>
                                  <a:schemeClr val="tx1"/>
                                </a:solidFill>
                                <a:latin typeface="Cambria Math" panose="02040503050406030204" pitchFamily="18" charset="0"/>
                                <a:ea typeface="Cambria Math" panose="02040503050406030204" pitchFamily="18" charset="0"/>
                              </a:rPr>
                              <m:t>𝑁</m:t>
                            </m:r>
                          </m:e>
                          <m:sub>
                            <m:r>
                              <a:rPr lang="de-DE" b="0" i="1" dirty="0" smtClean="0">
                                <a:solidFill>
                                  <a:schemeClr val="tx1"/>
                                </a:solidFill>
                                <a:latin typeface="Cambria Math" panose="02040503050406030204" pitchFamily="18" charset="0"/>
                                <a:ea typeface="Cambria Math" panose="02040503050406030204" pitchFamily="18" charset="0"/>
                              </a:rPr>
                              <m:t>↓</m:t>
                            </m:r>
                          </m:sub>
                        </m:sSub>
                      </m:num>
                      <m:den>
                        <m:r>
                          <a:rPr lang="de-DE" b="0" i="1" dirty="0" smtClean="0">
                            <a:solidFill>
                              <a:schemeClr val="tx1"/>
                            </a:solidFill>
                            <a:latin typeface="Cambria Math" panose="02040503050406030204" pitchFamily="18" charset="0"/>
                          </a:rPr>
                          <m:t>𝑁</m:t>
                        </m:r>
                      </m:den>
                    </m:f>
                  </m:oMath>
                </a14:m>
                <a:r>
                  <a:rPr lang="de-DE" dirty="0">
                    <a:latin typeface="Arial" panose="020B0604020202020204" pitchFamily="34" charset="0"/>
                    <a:cs typeface="Arial" panose="020B0604020202020204" pitchFamily="34" charset="0"/>
                  </a:rPr>
                  <a:t> 			</a:t>
                </a:r>
                <a:r>
                  <a:rPr lang="de-DE" dirty="0" err="1">
                    <a:latin typeface="Arial" panose="020B0604020202020204" pitchFamily="34" charset="0"/>
                    <a:cs typeface="Arial" panose="020B0604020202020204" pitchFamily="34" charset="0"/>
                  </a:rPr>
                  <a:t>with</a:t>
                </a:r>
                <a:r>
                  <a:rPr lang="de-DE" dirty="0">
                    <a:latin typeface="Arial" panose="020B0604020202020204" pitchFamily="34" charset="0"/>
                    <a:cs typeface="Arial" panose="020B0604020202020204" pitchFamily="34" charset="0"/>
                  </a:rPr>
                  <a:t> N </a:t>
                </a:r>
                <a:r>
                  <a:rPr lang="de-DE" dirty="0" err="1">
                    <a:latin typeface="Arial" panose="020B0604020202020204" pitchFamily="34" charset="0"/>
                    <a:cs typeface="Arial" panose="020B0604020202020204" pitchFamily="34" charset="0"/>
                  </a:rPr>
                  <a:t>the</a:t>
                </a:r>
                <a:r>
                  <a:rPr lang="de-DE" dirty="0">
                    <a:latin typeface="Arial" panose="020B0604020202020204" pitchFamily="34" charset="0"/>
                    <a:cs typeface="Arial" panose="020B0604020202020204" pitchFamily="34" charset="0"/>
                  </a:rPr>
                  <a:t> total </a:t>
                </a:r>
                <a:r>
                  <a:rPr lang="de-DE" dirty="0" err="1">
                    <a:latin typeface="Arial" panose="020B0604020202020204" pitchFamily="34" charset="0"/>
                    <a:cs typeface="Arial" panose="020B0604020202020204" pitchFamily="34" charset="0"/>
                  </a:rPr>
                  <a:t>number</a:t>
                </a:r>
                <a:r>
                  <a:rPr lang="de-DE" dirty="0">
                    <a:latin typeface="Arial" panose="020B0604020202020204" pitchFamily="34" charset="0"/>
                    <a:cs typeface="Arial" panose="020B0604020202020204" pitchFamily="34" charset="0"/>
                  </a:rPr>
                  <a:t> </a:t>
                </a:r>
                <a:r>
                  <a:rPr lang="de-DE" dirty="0" err="1">
                    <a:latin typeface="Arial" panose="020B0604020202020204" pitchFamily="34" charset="0"/>
                    <a:cs typeface="Arial" panose="020B0604020202020204" pitchFamily="34" charset="0"/>
                  </a:rPr>
                  <a:t>of</a:t>
                </a:r>
                <a:r>
                  <a:rPr lang="de-DE" dirty="0">
                    <a:latin typeface="Arial" panose="020B0604020202020204" pitchFamily="34" charset="0"/>
                    <a:cs typeface="Arial" panose="020B0604020202020204" pitchFamily="34" charset="0"/>
                  </a:rPr>
                  <a:t> </a:t>
                </a:r>
                <a:r>
                  <a:rPr lang="de-DE" dirty="0" err="1">
                    <a:latin typeface="Arial" panose="020B0604020202020204" pitchFamily="34" charset="0"/>
                    <a:cs typeface="Arial" panose="020B0604020202020204" pitchFamily="34" charset="0"/>
                  </a:rPr>
                  <a:t>lattice</a:t>
                </a:r>
                <a:r>
                  <a:rPr lang="de-DE" dirty="0">
                    <a:latin typeface="Arial" panose="020B0604020202020204" pitchFamily="34" charset="0"/>
                    <a:cs typeface="Arial" panose="020B0604020202020204" pitchFamily="34" charset="0"/>
                  </a:rPr>
                  <a:t> </a:t>
                </a:r>
                <a:r>
                  <a:rPr lang="de-DE" dirty="0" err="1">
                    <a:latin typeface="Arial" panose="020B0604020202020204" pitchFamily="34" charset="0"/>
                    <a:cs typeface="Arial" panose="020B0604020202020204" pitchFamily="34" charset="0"/>
                  </a:rPr>
                  <a:t>elements</a:t>
                </a:r>
                <a:endParaRPr lang="de-DE" dirty="0">
                  <a:latin typeface="Arial" panose="020B0604020202020204" pitchFamily="34" charset="0"/>
                  <a:cs typeface="Arial" panose="020B0604020202020204" pitchFamily="34" charset="0"/>
                </a:endParaRPr>
              </a:p>
              <a:p>
                <a:r>
                  <a:rPr lang="de-DE" dirty="0" err="1">
                    <a:latin typeface="Arial" panose="020B0604020202020204" pitchFamily="34" charset="0"/>
                    <a:cs typeface="Arial" panose="020B0604020202020204" pitchFamily="34" charset="0"/>
                  </a:rPr>
                  <a:t>Specific</a:t>
                </a:r>
                <a:r>
                  <a:rPr lang="de-DE" dirty="0">
                    <a:latin typeface="Arial" panose="020B0604020202020204" pitchFamily="34" charset="0"/>
                    <a:cs typeface="Arial" panose="020B0604020202020204" pitchFamily="34" charset="0"/>
                  </a:rPr>
                  <a:t> Heat (Heat </a:t>
                </a:r>
                <a:r>
                  <a:rPr lang="de-DE" dirty="0" err="1">
                    <a:latin typeface="Arial" panose="020B0604020202020204" pitchFamily="34" charset="0"/>
                    <a:cs typeface="Arial" panose="020B0604020202020204" pitchFamily="34" charset="0"/>
                  </a:rPr>
                  <a:t>capacity</a:t>
                </a:r>
                <a:r>
                  <a:rPr lang="de-DE" dirty="0">
                    <a:latin typeface="Arial" panose="020B0604020202020204" pitchFamily="34" charset="0"/>
                    <a:cs typeface="Arial" panose="020B0604020202020204" pitchFamily="34" charset="0"/>
                  </a:rPr>
                  <a:t>, </a:t>
                </a:r>
                <a:r>
                  <a:rPr lang="de-DE" dirty="0" err="1">
                    <a:latin typeface="Arial" panose="020B0604020202020204" pitchFamily="34" charset="0"/>
                    <a:cs typeface="Arial" panose="020B0604020202020204" pitchFamily="34" charset="0"/>
                  </a:rPr>
                  <a:t>derived</a:t>
                </a:r>
                <a:r>
                  <a:rPr lang="de-DE" dirty="0">
                    <a:latin typeface="Arial" panose="020B0604020202020204" pitchFamily="34" charset="0"/>
                    <a:cs typeface="Arial" panose="020B0604020202020204" pitchFamily="34" charset="0"/>
                  </a:rPr>
                  <a:t> </a:t>
                </a:r>
                <a:r>
                  <a:rPr lang="de-DE" dirty="0" err="1">
                    <a:latin typeface="Arial" panose="020B0604020202020204" pitchFamily="34" charset="0"/>
                    <a:cs typeface="Arial" panose="020B0604020202020204" pitchFamily="34" charset="0"/>
                  </a:rPr>
                  <a:t>from</a:t>
                </a:r>
                <a:r>
                  <a:rPr lang="de-DE" dirty="0">
                    <a:latin typeface="Arial" panose="020B0604020202020204" pitchFamily="34" charset="0"/>
                    <a:cs typeface="Arial" panose="020B0604020202020204" pitchFamily="34" charset="0"/>
                  </a:rPr>
                  <a:t> </a:t>
                </a:r>
                <a:r>
                  <a:rPr lang="de-DE" dirty="0" err="1">
                    <a:latin typeface="Arial" panose="020B0604020202020204" pitchFamily="34" charset="0"/>
                    <a:cs typeface="Arial" panose="020B0604020202020204" pitchFamily="34" charset="0"/>
                  </a:rPr>
                  <a:t>energy</a:t>
                </a:r>
                <a:r>
                  <a:rPr lang="de-DE" dirty="0">
                    <a:latin typeface="Arial" panose="020B0604020202020204" pitchFamily="34" charset="0"/>
                    <a:cs typeface="Arial" panose="020B0604020202020204" pitchFamily="34" charset="0"/>
                  </a:rPr>
                  <a:t> </a:t>
                </a:r>
                <a:r>
                  <a:rPr lang="de-DE" dirty="0" err="1">
                    <a:latin typeface="Arial" panose="020B0604020202020204" pitchFamily="34" charset="0"/>
                    <a:cs typeface="Arial" panose="020B0604020202020204" pitchFamily="34" charset="0"/>
                  </a:rPr>
                  <a:t>fluctuations</a:t>
                </a:r>
                <a:r>
                  <a:rPr lang="de-DE" dirty="0">
                    <a:latin typeface="Arial" panose="020B0604020202020204" pitchFamily="34" charset="0"/>
                    <a:cs typeface="Arial" panose="020B0604020202020204" pitchFamily="34" charset="0"/>
                  </a:rPr>
                  <a:t>):                                            </a:t>
                </a:r>
                <a:r>
                  <a:rPr lang="de-DE" dirty="0">
                    <a:solidFill>
                      <a:schemeClr val="tx1"/>
                    </a:solidFill>
                    <a:latin typeface="Arial" panose="020B0604020202020204" pitchFamily="34" charset="0"/>
                    <a:cs typeface="Arial" panose="020B0604020202020204" pitchFamily="34" charset="0"/>
                  </a:rPr>
                  <a:t>  </a:t>
                </a:r>
                <a14:m>
                  <m:oMath xmlns:m="http://schemas.openxmlformats.org/officeDocument/2006/math">
                    <m:sSub>
                      <m:sSubPr>
                        <m:ctrlPr>
                          <a:rPr lang="de-DE" i="1" dirty="0" smtClean="0">
                            <a:solidFill>
                              <a:schemeClr val="tx1"/>
                            </a:solidFill>
                            <a:latin typeface="Cambria Math" panose="02040503050406030204" pitchFamily="18" charset="0"/>
                          </a:rPr>
                        </m:ctrlPr>
                      </m:sSubPr>
                      <m:e>
                        <m:sSub>
                          <m:sSubPr>
                            <m:ctrlPr>
                              <a:rPr lang="de-DE" b="0" i="1" dirty="0" smtClean="0">
                                <a:solidFill>
                                  <a:schemeClr val="tx1"/>
                                </a:solidFill>
                                <a:latin typeface="Cambria Math" panose="02040503050406030204" pitchFamily="18" charset="0"/>
                              </a:rPr>
                            </m:ctrlPr>
                          </m:sSubPr>
                          <m:e>
                            <m:r>
                              <a:rPr lang="de-DE" b="0" i="1" dirty="0" smtClean="0">
                                <a:solidFill>
                                  <a:schemeClr val="tx1"/>
                                </a:solidFill>
                                <a:latin typeface="Cambria Math" panose="02040503050406030204" pitchFamily="18" charset="0"/>
                              </a:rPr>
                              <m:t>𝐶</m:t>
                            </m:r>
                          </m:e>
                          <m:sub>
                            <m:r>
                              <a:rPr lang="de-DE" b="0" i="1" dirty="0" smtClean="0">
                                <a:solidFill>
                                  <a:schemeClr val="tx1"/>
                                </a:solidFill>
                                <a:latin typeface="Cambria Math" panose="02040503050406030204" pitchFamily="18" charset="0"/>
                              </a:rPr>
                              <m:t>𝑁</m:t>
                            </m:r>
                          </m:sub>
                        </m:sSub>
                        <m:r>
                          <a:rPr lang="de-DE" b="0" i="1" dirty="0" smtClean="0">
                            <a:solidFill>
                              <a:schemeClr val="tx1"/>
                            </a:solidFill>
                            <a:latin typeface="Cambria Math" panose="02040503050406030204" pitchFamily="18" charset="0"/>
                          </a:rPr>
                          <m:t>=</m:t>
                        </m:r>
                        <m:d>
                          <m:dPr>
                            <m:ctrlPr>
                              <a:rPr lang="de-DE" i="1" dirty="0" smtClean="0">
                                <a:solidFill>
                                  <a:schemeClr val="tx1"/>
                                </a:solidFill>
                                <a:latin typeface="Cambria Math" panose="02040503050406030204" pitchFamily="18" charset="0"/>
                              </a:rPr>
                            </m:ctrlPr>
                          </m:dPr>
                          <m:e>
                            <m:f>
                              <m:fPr>
                                <m:ctrlPr>
                                  <a:rPr lang="de-DE" i="1" dirty="0" smtClean="0">
                                    <a:solidFill>
                                      <a:schemeClr val="tx1"/>
                                    </a:solidFill>
                                    <a:latin typeface="Cambria Math" panose="02040503050406030204" pitchFamily="18" charset="0"/>
                                  </a:rPr>
                                </m:ctrlPr>
                              </m:fPr>
                              <m:num>
                                <m:r>
                                  <a:rPr lang="de-DE" dirty="0" smtClean="0">
                                    <a:solidFill>
                                      <a:schemeClr val="tx1"/>
                                    </a:solidFill>
                                    <a:latin typeface="Cambria Math" panose="02040503050406030204" pitchFamily="18" charset="0"/>
                                  </a:rPr>
                                  <m:t>𝜕</m:t>
                                </m:r>
                                <m:r>
                                  <a:rPr lang="de-DE" i="1" dirty="0" smtClean="0">
                                    <a:solidFill>
                                      <a:schemeClr val="tx1"/>
                                    </a:solidFill>
                                    <a:latin typeface="Cambria Math" panose="02040503050406030204" pitchFamily="18" charset="0"/>
                                  </a:rPr>
                                  <m:t>𝑈</m:t>
                                </m:r>
                              </m:num>
                              <m:den>
                                <m:r>
                                  <a:rPr lang="de-DE" i="0" dirty="0" smtClean="0">
                                    <a:solidFill>
                                      <a:schemeClr val="tx1"/>
                                    </a:solidFill>
                                    <a:latin typeface="Cambria Math" panose="02040503050406030204" pitchFamily="18" charset="0"/>
                                  </a:rPr>
                                  <m:t>𝜕</m:t>
                                </m:r>
                                <m:r>
                                  <a:rPr lang="de-DE" i="1" dirty="0" smtClean="0">
                                    <a:solidFill>
                                      <a:schemeClr val="tx1"/>
                                    </a:solidFill>
                                    <a:latin typeface="Cambria Math" panose="02040503050406030204" pitchFamily="18" charset="0"/>
                                  </a:rPr>
                                  <m:t>𝑇</m:t>
                                </m:r>
                              </m:den>
                            </m:f>
                          </m:e>
                        </m:d>
                      </m:e>
                      <m:sub>
                        <m:r>
                          <a:rPr lang="de-DE" i="1" dirty="0" smtClean="0">
                            <a:solidFill>
                              <a:schemeClr val="tx1"/>
                            </a:solidFill>
                            <a:latin typeface="Cambria Math" panose="02040503050406030204" pitchFamily="18" charset="0"/>
                          </a:rPr>
                          <m:t>𝑁</m:t>
                        </m:r>
                      </m:sub>
                    </m:sSub>
                  </m:oMath>
                </a14:m>
                <a:r>
                  <a:rPr lang="de-DE" dirty="0">
                    <a:solidFill>
                      <a:schemeClr val="tx1"/>
                    </a:solidFill>
                    <a:latin typeface="Arial" panose="020B0604020202020204" pitchFamily="34" charset="0"/>
                    <a:cs typeface="Arial" panose="020B0604020202020204" pitchFamily="34" charset="0"/>
                  </a:rPr>
                  <a:t>= </a:t>
                </a:r>
                <a14:m>
                  <m:oMath xmlns:m="http://schemas.openxmlformats.org/officeDocument/2006/math">
                    <m:f>
                      <m:fPr>
                        <m:ctrlPr>
                          <a:rPr lang="de-DE" i="1" smtClean="0">
                            <a:solidFill>
                              <a:schemeClr val="tx1"/>
                            </a:solidFill>
                            <a:latin typeface="Cambria Math" panose="02040503050406030204" pitchFamily="18" charset="0"/>
                          </a:rPr>
                        </m:ctrlPr>
                      </m:fPr>
                      <m:num>
                        <m:r>
                          <a:rPr lang="de-DE" b="0" i="1" smtClean="0">
                            <a:solidFill>
                              <a:schemeClr val="tx1"/>
                            </a:solidFill>
                            <a:latin typeface="Cambria Math" panose="02040503050406030204" pitchFamily="18" charset="0"/>
                          </a:rPr>
                          <m:t>1</m:t>
                        </m:r>
                      </m:num>
                      <m:den>
                        <m:sSub>
                          <m:sSubPr>
                            <m:ctrlPr>
                              <a:rPr lang="de-DE" b="0" i="1" smtClean="0">
                                <a:solidFill>
                                  <a:schemeClr val="tx1"/>
                                </a:solidFill>
                                <a:latin typeface="Cambria Math" panose="02040503050406030204" pitchFamily="18" charset="0"/>
                              </a:rPr>
                            </m:ctrlPr>
                          </m:sSubPr>
                          <m:e>
                            <m:r>
                              <a:rPr lang="de-DE" b="0" i="1" smtClean="0">
                                <a:solidFill>
                                  <a:schemeClr val="tx1"/>
                                </a:solidFill>
                                <a:latin typeface="Cambria Math" panose="02040503050406030204" pitchFamily="18" charset="0"/>
                              </a:rPr>
                              <m:t>𝑘</m:t>
                            </m:r>
                          </m:e>
                          <m:sub>
                            <m:r>
                              <a:rPr lang="de-DE" b="0" i="1" smtClean="0">
                                <a:solidFill>
                                  <a:schemeClr val="tx1"/>
                                </a:solidFill>
                                <a:latin typeface="Cambria Math" panose="02040503050406030204" pitchFamily="18" charset="0"/>
                              </a:rPr>
                              <m:t>𝐵</m:t>
                            </m:r>
                          </m:sub>
                        </m:sSub>
                        <m:r>
                          <a:rPr lang="de-DE" b="0" i="1" smtClean="0">
                            <a:solidFill>
                              <a:schemeClr val="tx1"/>
                            </a:solidFill>
                            <a:latin typeface="Cambria Math" panose="02040503050406030204" pitchFamily="18" charset="0"/>
                          </a:rPr>
                          <m:t>𝑇</m:t>
                        </m:r>
                      </m:den>
                    </m:f>
                  </m:oMath>
                </a14:m>
                <a:r>
                  <a:rPr lang="de-DE" b="0" dirty="0">
                    <a:solidFill>
                      <a:schemeClr val="tx1"/>
                    </a:solidFill>
                    <a:latin typeface="Arial" panose="020B0604020202020204" pitchFamily="34" charset="0"/>
                    <a:cs typeface="Arial" panose="020B0604020202020204" pitchFamily="34" charset="0"/>
                  </a:rPr>
                  <a:t> </a:t>
                </a:r>
                <a14:m>
                  <m:oMath xmlns:m="http://schemas.openxmlformats.org/officeDocument/2006/math">
                    <m:d>
                      <m:dPr>
                        <m:ctrlPr>
                          <a:rPr lang="de-DE" b="0" i="1" dirty="0" smtClean="0">
                            <a:solidFill>
                              <a:schemeClr val="tx1"/>
                            </a:solidFill>
                            <a:latin typeface="Cambria Math" panose="02040503050406030204" pitchFamily="18" charset="0"/>
                          </a:rPr>
                        </m:ctrlPr>
                      </m:dPr>
                      <m:e>
                        <m:d>
                          <m:dPr>
                            <m:begChr m:val="⟨"/>
                            <m:endChr m:val="⟩"/>
                            <m:ctrlPr>
                              <a:rPr lang="de-DE" b="0" i="1" dirty="0" smtClean="0">
                                <a:solidFill>
                                  <a:schemeClr val="tx1"/>
                                </a:solidFill>
                                <a:latin typeface="Cambria Math" panose="02040503050406030204" pitchFamily="18" charset="0"/>
                              </a:rPr>
                            </m:ctrlPr>
                          </m:dPr>
                          <m:e>
                            <m:sSup>
                              <m:sSupPr>
                                <m:ctrlPr>
                                  <a:rPr lang="de-DE" b="0" i="1" dirty="0" smtClean="0">
                                    <a:solidFill>
                                      <a:schemeClr val="tx1"/>
                                    </a:solidFill>
                                    <a:latin typeface="Cambria Math" panose="02040503050406030204" pitchFamily="18" charset="0"/>
                                  </a:rPr>
                                </m:ctrlPr>
                              </m:sSupPr>
                              <m:e>
                                <m:r>
                                  <a:rPr lang="de-DE" b="0" i="1" dirty="0" smtClean="0">
                                    <a:solidFill>
                                      <a:schemeClr val="tx1"/>
                                    </a:solidFill>
                                    <a:latin typeface="Cambria Math" panose="02040503050406030204" pitchFamily="18" charset="0"/>
                                  </a:rPr>
                                  <m:t>𝐸</m:t>
                                </m:r>
                              </m:e>
                              <m:sup>
                                <m:r>
                                  <a:rPr lang="de-DE" b="0" i="0" dirty="0" smtClean="0">
                                    <a:solidFill>
                                      <a:schemeClr val="tx1"/>
                                    </a:solidFill>
                                    <a:latin typeface="Cambria Math" panose="02040503050406030204" pitchFamily="18" charset="0"/>
                                  </a:rPr>
                                  <m:t>2</m:t>
                                </m:r>
                              </m:sup>
                            </m:sSup>
                          </m:e>
                        </m:d>
                        <m:r>
                          <a:rPr lang="de-DE" b="0" i="0" dirty="0" smtClean="0">
                            <a:solidFill>
                              <a:schemeClr val="tx1"/>
                            </a:solidFill>
                            <a:latin typeface="Cambria Math" panose="02040503050406030204" pitchFamily="18" charset="0"/>
                          </a:rPr>
                          <m:t>−</m:t>
                        </m:r>
                        <m:sSup>
                          <m:sSupPr>
                            <m:ctrlPr>
                              <a:rPr lang="de-DE" b="0" i="1" dirty="0" smtClean="0">
                                <a:solidFill>
                                  <a:schemeClr val="tx1"/>
                                </a:solidFill>
                                <a:latin typeface="Cambria Math" panose="02040503050406030204" pitchFamily="18" charset="0"/>
                              </a:rPr>
                            </m:ctrlPr>
                          </m:sSupPr>
                          <m:e>
                            <m:d>
                              <m:dPr>
                                <m:begChr m:val="⟨"/>
                                <m:endChr m:val="⟩"/>
                                <m:ctrlPr>
                                  <a:rPr lang="de-DE" b="0" i="1" dirty="0" smtClean="0">
                                    <a:solidFill>
                                      <a:schemeClr val="tx1"/>
                                    </a:solidFill>
                                    <a:latin typeface="Cambria Math" panose="02040503050406030204" pitchFamily="18" charset="0"/>
                                  </a:rPr>
                                </m:ctrlPr>
                              </m:dPr>
                              <m:e>
                                <m:r>
                                  <a:rPr lang="de-DE" b="0" i="1" dirty="0" smtClean="0">
                                    <a:solidFill>
                                      <a:schemeClr val="tx1"/>
                                    </a:solidFill>
                                    <a:latin typeface="Cambria Math" panose="02040503050406030204" pitchFamily="18" charset="0"/>
                                  </a:rPr>
                                  <m:t>𝐸</m:t>
                                </m:r>
                              </m:e>
                            </m:d>
                          </m:e>
                          <m:sup>
                            <m:r>
                              <a:rPr lang="de-DE" b="0" i="0" dirty="0" smtClean="0">
                                <a:solidFill>
                                  <a:schemeClr val="tx1"/>
                                </a:solidFill>
                                <a:latin typeface="Cambria Math" panose="02040503050406030204" pitchFamily="18" charset="0"/>
                              </a:rPr>
                              <m:t>2</m:t>
                            </m:r>
                          </m:sup>
                        </m:sSup>
                      </m:e>
                    </m:d>
                  </m:oMath>
                </a14:m>
                <a:r>
                  <a:rPr lang="de-DE" b="0" dirty="0">
                    <a:latin typeface="Arial" panose="020B0604020202020204" pitchFamily="34" charset="0"/>
                    <a:cs typeface="Arial" panose="020B0604020202020204" pitchFamily="34" charset="0"/>
                  </a:rPr>
                  <a:t>	</a:t>
                </a:r>
              </a:p>
              <a:p>
                <a:r>
                  <a:rPr lang="de-DE" dirty="0" err="1">
                    <a:latin typeface="Arial" panose="020B0604020202020204" pitchFamily="34" charset="0"/>
                    <a:cs typeface="Arial" panose="020B0604020202020204" pitchFamily="34" charset="0"/>
                  </a:rPr>
                  <a:t>To</a:t>
                </a:r>
                <a:r>
                  <a:rPr lang="de-DE" dirty="0">
                    <a:latin typeface="Arial" panose="020B0604020202020204" pitchFamily="34" charset="0"/>
                    <a:cs typeface="Arial" panose="020B0604020202020204" pitchFamily="34" charset="0"/>
                  </a:rPr>
                  <a:t> </a:t>
                </a:r>
                <a:r>
                  <a:rPr lang="de-DE" dirty="0" err="1">
                    <a:latin typeface="Arial" panose="020B0604020202020204" pitchFamily="34" charset="0"/>
                    <a:cs typeface="Arial" panose="020B0604020202020204" pitchFamily="34" charset="0"/>
                  </a:rPr>
                  <a:t>simplify</a:t>
                </a:r>
                <a:r>
                  <a:rPr lang="de-DE" dirty="0">
                    <a:latin typeface="Arial" panose="020B0604020202020204" pitchFamily="34" charset="0"/>
                    <a:cs typeface="Arial" panose="020B0604020202020204" pitchFamily="34" charset="0"/>
                  </a:rPr>
                  <a:t> </a:t>
                </a:r>
                <a:r>
                  <a:rPr lang="de-DE" dirty="0" err="1">
                    <a:latin typeface="Arial" panose="020B0604020202020204" pitchFamily="34" charset="0"/>
                    <a:cs typeface="Arial" panose="020B0604020202020204" pitchFamily="34" charset="0"/>
                  </a:rPr>
                  <a:t>our</a:t>
                </a:r>
                <a:r>
                  <a:rPr lang="de-DE" dirty="0">
                    <a:latin typeface="Arial" panose="020B0604020202020204" pitchFamily="34" charset="0"/>
                    <a:cs typeface="Arial" panose="020B0604020202020204" pitchFamily="34" charset="0"/>
                  </a:rPr>
                  <a:t> </a:t>
                </a:r>
                <a:r>
                  <a:rPr lang="de-DE" dirty="0" err="1">
                    <a:latin typeface="Arial" panose="020B0604020202020204" pitchFamily="34" charset="0"/>
                    <a:cs typeface="Arial" panose="020B0604020202020204" pitchFamily="34" charset="0"/>
                  </a:rPr>
                  <a:t>calculations</a:t>
                </a:r>
                <a:r>
                  <a:rPr lang="de-DE" dirty="0">
                    <a:latin typeface="Arial" panose="020B0604020202020204" pitchFamily="34" charset="0"/>
                    <a:cs typeface="Arial" panose="020B0604020202020204" pitchFamily="34" charset="0"/>
                  </a:rPr>
                  <a:t>, </a:t>
                </a:r>
                <a:r>
                  <a:rPr lang="de-DE" dirty="0" err="1">
                    <a:latin typeface="Arial" panose="020B0604020202020204" pitchFamily="34" charset="0"/>
                    <a:cs typeface="Arial" panose="020B0604020202020204" pitchFamily="34" charset="0"/>
                  </a:rPr>
                  <a:t>we</a:t>
                </a:r>
                <a:r>
                  <a:rPr lang="de-DE" dirty="0">
                    <a:latin typeface="Arial" panose="020B0604020202020204" pitchFamily="34" charset="0"/>
                    <a:cs typeface="Arial" panose="020B0604020202020204" pitchFamily="34" charset="0"/>
                  </a:rPr>
                  <a:t> </a:t>
                </a:r>
                <a:r>
                  <a:rPr lang="de-DE" dirty="0" err="1">
                    <a:latin typeface="Arial" panose="020B0604020202020204" pitchFamily="34" charset="0"/>
                    <a:cs typeface="Arial" panose="020B0604020202020204" pitchFamily="34" charset="0"/>
                  </a:rPr>
                  <a:t>only</a:t>
                </a:r>
                <a:r>
                  <a:rPr lang="de-DE" dirty="0">
                    <a:latin typeface="Arial" panose="020B0604020202020204" pitchFamily="34" charset="0"/>
                    <a:cs typeface="Arial" panose="020B0604020202020204" pitchFamily="34" charset="0"/>
                  </a:rPr>
                  <a:t> </a:t>
                </a:r>
                <a:r>
                  <a:rPr lang="de-DE" dirty="0" err="1">
                    <a:latin typeface="Arial" panose="020B0604020202020204" pitchFamily="34" charset="0"/>
                    <a:cs typeface="Arial" panose="020B0604020202020204" pitchFamily="34" charset="0"/>
                  </a:rPr>
                  <a:t>portray</a:t>
                </a:r>
                <a:r>
                  <a:rPr lang="de-DE" dirty="0">
                    <a:latin typeface="Arial" panose="020B0604020202020204" pitchFamily="34" charset="0"/>
                    <a:cs typeface="Arial" panose="020B0604020202020204" pitchFamily="34" charset="0"/>
                  </a:rPr>
                  <a:t> </a:t>
                </a:r>
                <a:r>
                  <a:rPr lang="de-DE" dirty="0" err="1">
                    <a:latin typeface="Arial" panose="020B0604020202020204" pitchFamily="34" charset="0"/>
                    <a:cs typeface="Arial" panose="020B0604020202020204" pitchFamily="34" charset="0"/>
                  </a:rPr>
                  <a:t>these</a:t>
                </a:r>
                <a:r>
                  <a:rPr lang="de-DE" dirty="0">
                    <a:latin typeface="Arial" panose="020B0604020202020204" pitchFamily="34" charset="0"/>
                    <a:cs typeface="Arial" panose="020B0604020202020204" pitchFamily="34" charset="0"/>
                  </a:rPr>
                  <a:t> </a:t>
                </a:r>
                <a:r>
                  <a:rPr lang="de-DE" dirty="0" err="1">
                    <a:latin typeface="Arial" panose="020B0604020202020204" pitchFamily="34" charset="0"/>
                    <a:cs typeface="Arial" panose="020B0604020202020204" pitchFamily="34" charset="0"/>
                  </a:rPr>
                  <a:t>quantities</a:t>
                </a:r>
                <a:r>
                  <a:rPr lang="de-DE" dirty="0">
                    <a:latin typeface="Arial" panose="020B0604020202020204" pitchFamily="34" charset="0"/>
                    <a:cs typeface="Arial" panose="020B0604020202020204" pitchFamily="34" charset="0"/>
                  </a:rPr>
                  <a:t> in </a:t>
                </a:r>
                <a:r>
                  <a:rPr lang="de-DE" dirty="0" err="1">
                    <a:latin typeface="Arial" panose="020B0604020202020204" pitchFamily="34" charset="0"/>
                    <a:cs typeface="Arial" panose="020B0604020202020204" pitchFamily="34" charset="0"/>
                  </a:rPr>
                  <a:t>the</a:t>
                </a:r>
                <a:r>
                  <a:rPr lang="de-DE" dirty="0">
                    <a:latin typeface="Arial" panose="020B0604020202020204" pitchFamily="34" charset="0"/>
                    <a:cs typeface="Arial" panose="020B0604020202020204" pitchFamily="34" charset="0"/>
                  </a:rPr>
                  <a:t> </a:t>
                </a:r>
                <a:r>
                  <a:rPr lang="de-DE" dirty="0" err="1">
                    <a:latin typeface="Arial" panose="020B0604020202020204" pitchFamily="34" charset="0"/>
                    <a:cs typeface="Arial" panose="020B0604020202020204" pitchFamily="34" charset="0"/>
                  </a:rPr>
                  <a:t>following</a:t>
                </a:r>
                <a:r>
                  <a:rPr lang="de-DE" dirty="0">
                    <a:latin typeface="Arial" panose="020B0604020202020204" pitchFamily="34" charset="0"/>
                    <a:cs typeface="Arial" panose="020B0604020202020204" pitchFamily="34" charset="0"/>
                  </a:rPr>
                  <a:t> </a:t>
                </a:r>
                <a:r>
                  <a:rPr lang="de-DE" dirty="0" err="1">
                    <a:latin typeface="Arial" panose="020B0604020202020204" pitchFamily="34" charset="0"/>
                    <a:cs typeface="Arial" panose="020B0604020202020204" pitchFamily="34" charset="0"/>
                  </a:rPr>
                  <a:t>units</a:t>
                </a:r>
                <a:r>
                  <a:rPr lang="de-DE" dirty="0">
                    <a:latin typeface="Arial" panose="020B0604020202020204" pitchFamily="34" charset="0"/>
                    <a:cs typeface="Arial" panose="020B0604020202020204" pitchFamily="34" charset="0"/>
                  </a:rPr>
                  <a:t>: 		U [</a:t>
                </a:r>
                <a:r>
                  <a:rPr lang="el-GR" i="0" u="none" strike="noStrike" dirty="0">
                    <a:effectLst/>
                    <a:latin typeface="Arial" panose="020B0604020202020204" pitchFamily="34" charset="0"/>
                    <a:cs typeface="Arial" panose="020B0604020202020204" pitchFamily="34" charset="0"/>
                  </a:rPr>
                  <a:t>ϵ</a:t>
                </a:r>
                <a:r>
                  <a:rPr lang="de-DE" dirty="0">
                    <a:latin typeface="Arial" panose="020B0604020202020204" pitchFamily="34" charset="0"/>
                    <a:cs typeface="Arial" panose="020B0604020202020204" pitchFamily="34" charset="0"/>
                  </a:rPr>
                  <a:t>], T [</a:t>
                </a:r>
                <a:r>
                  <a:rPr lang="el-GR" i="0" u="none" strike="noStrike" dirty="0">
                    <a:effectLst/>
                    <a:latin typeface="Arial" panose="020B0604020202020204" pitchFamily="34" charset="0"/>
                    <a:cs typeface="Arial" panose="020B0604020202020204" pitchFamily="34" charset="0"/>
                  </a:rPr>
                  <a:t>ϵ</a:t>
                </a:r>
                <a:r>
                  <a:rPr lang="de-DE" i="0" u="none" strike="noStrike" dirty="0">
                    <a:effectLst/>
                    <a:latin typeface="Arial" panose="020B0604020202020204" pitchFamily="34" charset="0"/>
                    <a:cs typeface="Arial" panose="020B0604020202020204" pitchFamily="34" charset="0"/>
                  </a:rPr>
                  <a:t>/</a:t>
                </a:r>
                <a:r>
                  <a:rPr lang="de-DE" i="0" u="none" strike="noStrike" dirty="0" err="1">
                    <a:effectLst/>
                    <a:latin typeface="Arial" panose="020B0604020202020204" pitchFamily="34" charset="0"/>
                    <a:cs typeface="Arial" panose="020B0604020202020204" pitchFamily="34" charset="0"/>
                  </a:rPr>
                  <a:t>k</a:t>
                </a:r>
                <a:r>
                  <a:rPr lang="de-DE" dirty="0">
                    <a:latin typeface="Arial" panose="020B0604020202020204" pitchFamily="34" charset="0"/>
                    <a:cs typeface="Arial" panose="020B0604020202020204" pitchFamily="34" charset="0"/>
                  </a:rPr>
                  <a:t>] and C [</a:t>
                </a:r>
                <a:r>
                  <a:rPr lang="de-DE" dirty="0" err="1">
                    <a:latin typeface="Arial" panose="020B0604020202020204" pitchFamily="34" charset="0"/>
                    <a:cs typeface="Arial" panose="020B0604020202020204" pitchFamily="34" charset="0"/>
                  </a:rPr>
                  <a:t>k</a:t>
                </a:r>
                <a:r>
                  <a:rPr lang="de-DE" dirty="0">
                    <a:latin typeface="Arial" panose="020B0604020202020204" pitchFamily="34" charset="0"/>
                    <a:cs typeface="Arial" panose="020B0604020202020204" pitchFamily="34" charset="0"/>
                  </a:rPr>
                  <a:t>] 		</a:t>
                </a:r>
                <a:r>
                  <a:rPr lang="de-DE" dirty="0" err="1">
                    <a:latin typeface="Arial" panose="020B0604020202020204" pitchFamily="34" charset="0"/>
                    <a:cs typeface="Arial" panose="020B0604020202020204" pitchFamily="34" charset="0"/>
                  </a:rPr>
                  <a:t>with</a:t>
                </a:r>
                <a:r>
                  <a:rPr lang="de-DE" dirty="0">
                    <a:latin typeface="Arial" panose="020B0604020202020204" pitchFamily="34" charset="0"/>
                    <a:cs typeface="Arial" panose="020B0604020202020204" pitchFamily="34" charset="0"/>
                  </a:rPr>
                  <a:t> </a:t>
                </a:r>
                <a:r>
                  <a:rPr lang="de-DE" dirty="0" err="1">
                    <a:latin typeface="Arial" panose="020B0604020202020204" pitchFamily="34" charset="0"/>
                    <a:cs typeface="Arial" panose="020B0604020202020204" pitchFamily="34" charset="0"/>
                  </a:rPr>
                  <a:t>k</a:t>
                </a:r>
                <a:r>
                  <a:rPr lang="de-DE" dirty="0">
                    <a:latin typeface="Arial" panose="020B0604020202020204" pitchFamily="34" charset="0"/>
                    <a:cs typeface="Arial" panose="020B0604020202020204" pitchFamily="34" charset="0"/>
                  </a:rPr>
                  <a:t> </a:t>
                </a:r>
                <a:r>
                  <a:rPr lang="de-DE" dirty="0" err="1">
                    <a:latin typeface="Arial" panose="020B0604020202020204" pitchFamily="34" charset="0"/>
                    <a:cs typeface="Arial" panose="020B0604020202020204" pitchFamily="34" charset="0"/>
                  </a:rPr>
                  <a:t>the</a:t>
                </a:r>
                <a:r>
                  <a:rPr lang="de-DE" dirty="0">
                    <a:latin typeface="Arial" panose="020B0604020202020204" pitchFamily="34" charset="0"/>
                    <a:cs typeface="Arial" panose="020B0604020202020204" pitchFamily="34" charset="0"/>
                  </a:rPr>
                  <a:t> Boltzmann </a:t>
                </a:r>
                <a:r>
                  <a:rPr lang="de-DE" dirty="0" err="1">
                    <a:latin typeface="Arial" panose="020B0604020202020204" pitchFamily="34" charset="0"/>
                    <a:cs typeface="Arial" panose="020B0604020202020204" pitchFamily="34" charset="0"/>
                  </a:rPr>
                  <a:t>constant</a:t>
                </a:r>
                <a:r>
                  <a:rPr lang="de-DE" dirty="0">
                    <a:latin typeface="Arial" panose="020B0604020202020204" pitchFamily="34" charset="0"/>
                    <a:cs typeface="Arial" panose="020B0604020202020204" pitchFamily="34" charset="0"/>
                  </a:rPr>
                  <a:t>.</a:t>
                </a:r>
              </a:p>
              <a:p>
                <a:endParaRPr lang="de-DE" dirty="0"/>
              </a:p>
            </p:txBody>
          </p:sp>
        </mc:Choice>
        <mc:Fallback>
          <p:sp>
            <p:nvSpPr>
              <p:cNvPr id="3" name="Inhaltsplatzhalter 2">
                <a:extLst>
                  <a:ext uri="{FF2B5EF4-FFF2-40B4-BE49-F238E27FC236}">
                    <a16:creationId xmlns:a16="http://schemas.microsoft.com/office/drawing/2014/main" id="{6322B4EB-91E2-910F-7048-51C801EF8349}"/>
                  </a:ext>
                </a:extLst>
              </p:cNvPr>
              <p:cNvSpPr>
                <a:spLocks noGrp="1" noRot="1" noChangeAspect="1" noMove="1" noResize="1" noEditPoints="1" noAdjustHandles="1" noChangeArrowheads="1" noChangeShapeType="1" noTextEdit="1"/>
              </p:cNvSpPr>
              <p:nvPr>
                <p:ph idx="1"/>
              </p:nvPr>
            </p:nvSpPr>
            <p:spPr>
              <a:xfrm>
                <a:off x="1567325" y="2613452"/>
                <a:ext cx="9057350" cy="3279856"/>
              </a:xfrm>
              <a:blipFill>
                <a:blip r:embed="rId2"/>
                <a:stretch>
                  <a:fillRect l="-420" t="-3462" r="-3081"/>
                </a:stretch>
              </a:blipFill>
            </p:spPr>
            <p:txBody>
              <a:bodyPr/>
              <a:lstStyle/>
              <a:p>
                <a:r>
                  <a:rPr lang="de-DE">
                    <a:noFill/>
                  </a:rPr>
                  <a:t> </a:t>
                </a:r>
              </a:p>
            </p:txBody>
          </p:sp>
        </mc:Fallback>
      </mc:AlternateContent>
    </p:spTree>
    <p:extLst>
      <p:ext uri="{BB962C8B-B14F-4D97-AF65-F5344CB8AC3E}">
        <p14:creationId xmlns:p14="http://schemas.microsoft.com/office/powerpoint/2010/main" val="2638844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163015-7488-2AFA-1080-08F46D2419F8}"/>
              </a:ext>
            </a:extLst>
          </p:cNvPr>
          <p:cNvSpPr>
            <a:spLocks noGrp="1"/>
          </p:cNvSpPr>
          <p:nvPr>
            <p:ph type="title"/>
          </p:nvPr>
        </p:nvSpPr>
        <p:spPr/>
        <p:txBody>
          <a:bodyPr/>
          <a:lstStyle/>
          <a:p>
            <a:r>
              <a:rPr lang="de-DE" dirty="0" err="1">
                <a:latin typeface="Book Antiqua" panose="02040602050305030304" pitchFamily="18" charset="0"/>
              </a:rPr>
              <a:t>Equilibration</a:t>
            </a:r>
            <a:r>
              <a:rPr lang="de-DE" dirty="0">
                <a:latin typeface="Book Antiqua" panose="02040602050305030304" pitchFamily="18" charset="0"/>
              </a:rPr>
              <a:t> </a:t>
            </a:r>
            <a:r>
              <a:rPr lang="de-DE" dirty="0" err="1">
                <a:latin typeface="Book Antiqua" panose="02040602050305030304" pitchFamily="18" charset="0"/>
              </a:rPr>
              <a:t>process</a:t>
            </a:r>
            <a:endParaRPr lang="de-DE" dirty="0">
              <a:latin typeface="Book Antiqua" panose="02040602050305030304" pitchFamily="18" charset="0"/>
            </a:endParaRPr>
          </a:p>
        </p:txBody>
      </p:sp>
      <p:sp>
        <p:nvSpPr>
          <p:cNvPr id="3" name="Inhaltsplatzhalter 2">
            <a:extLst>
              <a:ext uri="{FF2B5EF4-FFF2-40B4-BE49-F238E27FC236}">
                <a16:creationId xmlns:a16="http://schemas.microsoft.com/office/drawing/2014/main" id="{C218871C-34A6-E2E4-7B83-98DA2DD878DC}"/>
              </a:ext>
            </a:extLst>
          </p:cNvPr>
          <p:cNvSpPr>
            <a:spLocks noGrp="1"/>
          </p:cNvSpPr>
          <p:nvPr>
            <p:ph idx="1"/>
          </p:nvPr>
        </p:nvSpPr>
        <p:spPr/>
        <p:txBody>
          <a:bodyPr/>
          <a:lstStyle/>
          <a:p>
            <a:pPr>
              <a:lnSpc>
                <a:spcPct val="110000"/>
              </a:lnSpc>
            </a:pPr>
            <a:r>
              <a:rPr lang="de-DE" sz="1800" dirty="0"/>
              <a:t>Internal </a:t>
            </a:r>
            <a:r>
              <a:rPr lang="de-DE" sz="1800" dirty="0" err="1"/>
              <a:t>energy</a:t>
            </a:r>
            <a:r>
              <a:rPr lang="de-DE" sz="1800" dirty="0"/>
              <a:t> and </a:t>
            </a:r>
            <a:r>
              <a:rPr lang="de-DE" sz="1800" dirty="0" err="1"/>
              <a:t>magnetization</a:t>
            </a:r>
            <a:r>
              <a:rPr lang="de-DE" sz="1800" dirty="0"/>
              <a:t> </a:t>
            </a:r>
            <a:r>
              <a:rPr lang="de-DE" sz="1800" dirty="0" err="1"/>
              <a:t>settle</a:t>
            </a:r>
            <a:r>
              <a:rPr lang="de-DE" sz="1800" dirty="0"/>
              <a:t> </a:t>
            </a:r>
            <a:r>
              <a:rPr lang="de-DE" sz="1800" dirty="0" err="1"/>
              <a:t>into</a:t>
            </a:r>
            <a:r>
              <a:rPr lang="de-DE" sz="1800" dirty="0"/>
              <a:t> </a:t>
            </a:r>
            <a:r>
              <a:rPr lang="de-DE" sz="1800" dirty="0" err="1"/>
              <a:t>steady</a:t>
            </a:r>
            <a:r>
              <a:rPr lang="de-DE" sz="1800" dirty="0"/>
              <a:t> </a:t>
            </a:r>
            <a:r>
              <a:rPr lang="de-DE" sz="1800" dirty="0" err="1"/>
              <a:t>values</a:t>
            </a:r>
            <a:r>
              <a:rPr lang="de-DE" sz="1800" dirty="0"/>
              <a:t> after a </a:t>
            </a:r>
            <a:r>
              <a:rPr lang="de-DE" sz="1800" dirty="0" err="1"/>
              <a:t>certain</a:t>
            </a:r>
            <a:r>
              <a:rPr lang="de-DE" sz="1800" dirty="0"/>
              <a:t> </a:t>
            </a:r>
            <a:r>
              <a:rPr lang="de-DE" sz="1800" dirty="0" err="1"/>
              <a:t>number</a:t>
            </a:r>
            <a:r>
              <a:rPr lang="de-DE" sz="1800" dirty="0"/>
              <a:t> </a:t>
            </a:r>
            <a:r>
              <a:rPr lang="de-DE" sz="1800" dirty="0" err="1"/>
              <a:t>of</a:t>
            </a:r>
            <a:r>
              <a:rPr lang="de-DE" sz="1800" dirty="0"/>
              <a:t> Monte Carlo </a:t>
            </a:r>
            <a:r>
              <a:rPr lang="de-DE" sz="1800" dirty="0" err="1"/>
              <a:t>steps</a:t>
            </a:r>
            <a:r>
              <a:rPr lang="de-DE" sz="1800" dirty="0"/>
              <a:t>              </a:t>
            </a:r>
          </a:p>
          <a:p>
            <a:pPr>
              <a:lnSpc>
                <a:spcPct val="110000"/>
              </a:lnSpc>
            </a:pPr>
            <a:r>
              <a:rPr lang="de-DE" sz="1800" dirty="0" err="1"/>
              <a:t>fluctuations</a:t>
            </a:r>
            <a:r>
              <a:rPr lang="de-DE" sz="1800" dirty="0"/>
              <a:t> </a:t>
            </a:r>
            <a:r>
              <a:rPr lang="de-DE" sz="1800" dirty="0" err="1"/>
              <a:t>become</a:t>
            </a:r>
            <a:r>
              <a:rPr lang="de-DE" sz="1800" dirty="0"/>
              <a:t> </a:t>
            </a:r>
            <a:r>
              <a:rPr lang="de-DE" sz="1800" dirty="0" err="1"/>
              <a:t>small</a:t>
            </a:r>
            <a:r>
              <a:rPr lang="de-DE" sz="1800" dirty="0"/>
              <a:t> and </a:t>
            </a:r>
            <a:r>
              <a:rPr lang="de-DE" sz="1800" dirty="0" err="1"/>
              <a:t>consistent</a:t>
            </a:r>
            <a:r>
              <a:rPr lang="de-DE" sz="1800" dirty="0"/>
              <a:t>                                               </a:t>
            </a:r>
          </a:p>
          <a:p>
            <a:pPr>
              <a:lnSpc>
                <a:spcPct val="110000"/>
              </a:lnSpc>
            </a:pPr>
            <a:r>
              <a:rPr lang="de-DE" sz="1800" dirty="0" err="1"/>
              <a:t>equilibration</a:t>
            </a:r>
            <a:r>
              <a:rPr lang="de-DE" sz="1800" dirty="0"/>
              <a:t> time </a:t>
            </a:r>
            <a:r>
              <a:rPr lang="de-DE" sz="1800" dirty="0" err="1"/>
              <a:t>depends</a:t>
            </a:r>
            <a:r>
              <a:rPr lang="de-DE" sz="1800" dirty="0"/>
              <a:t> on </a:t>
            </a:r>
            <a:r>
              <a:rPr lang="de-DE" sz="1800" dirty="0" err="1"/>
              <a:t>temperature</a:t>
            </a:r>
            <a:r>
              <a:rPr lang="de-DE" sz="1800" dirty="0"/>
              <a:t> and </a:t>
            </a:r>
            <a:r>
              <a:rPr lang="de-DE" sz="1800" dirty="0" err="1"/>
              <a:t>lattice</a:t>
            </a:r>
            <a:r>
              <a:rPr lang="de-DE" sz="1800" dirty="0"/>
              <a:t> </a:t>
            </a:r>
            <a:r>
              <a:rPr lang="de-DE" sz="1800" dirty="0" err="1"/>
              <a:t>size</a:t>
            </a:r>
            <a:r>
              <a:rPr lang="de-DE" sz="1800" dirty="0"/>
              <a:t>   </a:t>
            </a:r>
          </a:p>
          <a:p>
            <a:pPr>
              <a:lnSpc>
                <a:spcPct val="110000"/>
              </a:lnSpc>
            </a:pPr>
            <a:r>
              <a:rPr lang="de-DE" sz="1800" dirty="0"/>
              <a:t>initial </a:t>
            </a:r>
            <a:r>
              <a:rPr lang="de-DE" sz="1800" dirty="0" err="1"/>
              <a:t>random</a:t>
            </a:r>
            <a:r>
              <a:rPr lang="de-DE" sz="1800" dirty="0"/>
              <a:t> </a:t>
            </a:r>
            <a:r>
              <a:rPr lang="de-DE" sz="1800" dirty="0" err="1"/>
              <a:t>configurations</a:t>
            </a:r>
            <a:r>
              <a:rPr lang="de-DE" sz="1800" dirty="0"/>
              <a:t> </a:t>
            </a:r>
            <a:r>
              <a:rPr lang="de-DE" sz="1800" dirty="0" err="1"/>
              <a:t>take</a:t>
            </a:r>
            <a:r>
              <a:rPr lang="de-DE" sz="1800" dirty="0"/>
              <a:t> time </a:t>
            </a:r>
            <a:r>
              <a:rPr lang="de-DE" sz="1800" dirty="0" err="1"/>
              <a:t>to</a:t>
            </a:r>
            <a:r>
              <a:rPr lang="de-DE" sz="1800" dirty="0"/>
              <a:t> </a:t>
            </a:r>
            <a:r>
              <a:rPr lang="de-DE" sz="1800" dirty="0" err="1"/>
              <a:t>reach</a:t>
            </a:r>
            <a:r>
              <a:rPr lang="de-DE" sz="1800" dirty="0"/>
              <a:t> a </a:t>
            </a:r>
            <a:r>
              <a:rPr lang="de-DE" sz="1800" dirty="0" err="1"/>
              <a:t>thermalized</a:t>
            </a:r>
            <a:r>
              <a:rPr lang="de-DE" sz="1800" dirty="0"/>
              <a:t> </a:t>
            </a:r>
            <a:r>
              <a:rPr lang="de-DE" sz="1800" dirty="0" err="1"/>
              <a:t>state</a:t>
            </a:r>
            <a:endParaRPr lang="de-DE" sz="1800" dirty="0"/>
          </a:p>
          <a:p>
            <a:endParaRPr lang="de-DE" dirty="0"/>
          </a:p>
        </p:txBody>
      </p:sp>
    </p:spTree>
    <p:extLst>
      <p:ext uri="{BB962C8B-B14F-4D97-AF65-F5344CB8AC3E}">
        <p14:creationId xmlns:p14="http://schemas.microsoft.com/office/powerpoint/2010/main" val="2377905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648A4D-8D2A-1E55-051D-9F5365877EA6}"/>
              </a:ext>
            </a:extLst>
          </p:cNvPr>
          <p:cNvSpPr>
            <a:spLocks noGrp="1"/>
          </p:cNvSpPr>
          <p:nvPr>
            <p:ph type="title"/>
          </p:nvPr>
        </p:nvSpPr>
        <p:spPr>
          <a:xfrm>
            <a:off x="2231136" y="474833"/>
            <a:ext cx="7729728" cy="1188720"/>
          </a:xfrm>
        </p:spPr>
        <p:txBody>
          <a:bodyPr/>
          <a:lstStyle/>
          <a:p>
            <a:r>
              <a:rPr lang="de-DE" dirty="0" err="1">
                <a:latin typeface="Book Antiqua" panose="02040602050305030304" pitchFamily="18" charset="0"/>
              </a:rPr>
              <a:t>Dependancy</a:t>
            </a:r>
            <a:r>
              <a:rPr lang="de-DE" dirty="0">
                <a:latin typeface="Book Antiqua" panose="02040602050305030304" pitchFamily="18" charset="0"/>
              </a:rPr>
              <a:t> on </a:t>
            </a:r>
            <a:r>
              <a:rPr lang="de-DE" dirty="0" err="1">
                <a:latin typeface="Book Antiqua" panose="02040602050305030304" pitchFamily="18" charset="0"/>
              </a:rPr>
              <a:t>temperature</a:t>
            </a:r>
            <a:endParaRPr lang="de-DE" dirty="0">
              <a:latin typeface="Book Antiqua" panose="02040602050305030304" pitchFamily="18" charset="0"/>
            </a:endParaRPr>
          </a:p>
        </p:txBody>
      </p:sp>
      <p:sp>
        <p:nvSpPr>
          <p:cNvPr id="3" name="Inhaltsplatzhalter 2">
            <a:extLst>
              <a:ext uri="{FF2B5EF4-FFF2-40B4-BE49-F238E27FC236}">
                <a16:creationId xmlns:a16="http://schemas.microsoft.com/office/drawing/2014/main" id="{7E8322E1-66F3-24E8-758C-F58AC377E9B9}"/>
              </a:ext>
            </a:extLst>
          </p:cNvPr>
          <p:cNvSpPr>
            <a:spLocks noGrp="1"/>
          </p:cNvSpPr>
          <p:nvPr>
            <p:ph idx="1"/>
          </p:nvPr>
        </p:nvSpPr>
        <p:spPr/>
        <p:txBody>
          <a:bodyPr/>
          <a:lstStyle/>
          <a:p>
            <a:endParaRPr lang="de-DE" dirty="0"/>
          </a:p>
        </p:txBody>
      </p:sp>
    </p:spTree>
    <p:extLst>
      <p:ext uri="{BB962C8B-B14F-4D97-AF65-F5344CB8AC3E}">
        <p14:creationId xmlns:p14="http://schemas.microsoft.com/office/powerpoint/2010/main" val="1476436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FFC5D6-8B2B-A3E1-FE17-9A65237C95A6}"/>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49A87571-2755-12D5-78FA-C48DFF93A321}"/>
              </a:ext>
            </a:extLst>
          </p:cNvPr>
          <p:cNvSpPr>
            <a:spLocks noGrp="1"/>
          </p:cNvSpPr>
          <p:nvPr>
            <p:ph type="title"/>
          </p:nvPr>
        </p:nvSpPr>
        <p:spPr>
          <a:xfrm>
            <a:off x="2231136" y="474833"/>
            <a:ext cx="7729728" cy="739112"/>
          </a:xfrm>
        </p:spPr>
        <p:txBody>
          <a:bodyPr>
            <a:normAutofit fontScale="90000"/>
          </a:bodyPr>
          <a:lstStyle/>
          <a:p>
            <a:r>
              <a:rPr lang="de-DE" dirty="0" err="1">
                <a:latin typeface="Book Antiqua" panose="02040602050305030304" pitchFamily="18" charset="0"/>
              </a:rPr>
              <a:t>dependancy</a:t>
            </a:r>
            <a:r>
              <a:rPr lang="de-DE" dirty="0">
                <a:latin typeface="Book Antiqua" panose="02040602050305030304" pitchFamily="18" charset="0"/>
              </a:rPr>
              <a:t> on </a:t>
            </a:r>
            <a:r>
              <a:rPr lang="de-DE" dirty="0" err="1">
                <a:latin typeface="Book Antiqua" panose="02040602050305030304" pitchFamily="18" charset="0"/>
              </a:rPr>
              <a:t>temperature</a:t>
            </a:r>
            <a:endParaRPr lang="de-DE" dirty="0">
              <a:latin typeface="Book Antiqua" panose="02040602050305030304" pitchFamily="18" charset="0"/>
            </a:endParaRPr>
          </a:p>
        </p:txBody>
      </p:sp>
      <p:pic>
        <p:nvPicPr>
          <p:cNvPr id="13" name="Grafik 12" descr="Ein Bild, das Text, Diagramm, Reihe, Zahl enthält.&#10;&#10;Automatisch generierte Beschreibung">
            <a:extLst>
              <a:ext uri="{FF2B5EF4-FFF2-40B4-BE49-F238E27FC236}">
                <a16:creationId xmlns:a16="http://schemas.microsoft.com/office/drawing/2014/main" id="{D27E27E8-F643-E856-933F-02C9B7952110}"/>
              </a:ext>
            </a:extLst>
          </p:cNvPr>
          <p:cNvPicPr>
            <a:picLocks noChangeAspect="1"/>
          </p:cNvPicPr>
          <p:nvPr/>
        </p:nvPicPr>
        <p:blipFill>
          <a:blip r:embed="rId2"/>
          <a:stretch>
            <a:fillRect/>
          </a:stretch>
        </p:blipFill>
        <p:spPr>
          <a:xfrm>
            <a:off x="568093" y="1433282"/>
            <a:ext cx="3408000" cy="2556000"/>
          </a:xfrm>
          <a:prstGeom prst="rect">
            <a:avLst/>
          </a:prstGeom>
        </p:spPr>
      </p:pic>
      <p:pic>
        <p:nvPicPr>
          <p:cNvPr id="16" name="Grafik 15" descr="Ein Bild, das Text, Diagramm, Reihe, Zahl enthält.&#10;&#10;Automatisch generierte Beschreibung">
            <a:extLst>
              <a:ext uri="{FF2B5EF4-FFF2-40B4-BE49-F238E27FC236}">
                <a16:creationId xmlns:a16="http://schemas.microsoft.com/office/drawing/2014/main" id="{13A08D10-58D6-2D5D-0102-5AD250B8F19E}"/>
              </a:ext>
            </a:extLst>
          </p:cNvPr>
          <p:cNvPicPr>
            <a:picLocks noChangeAspect="1"/>
          </p:cNvPicPr>
          <p:nvPr/>
        </p:nvPicPr>
        <p:blipFill>
          <a:blip r:embed="rId3"/>
          <a:stretch>
            <a:fillRect/>
          </a:stretch>
        </p:blipFill>
        <p:spPr>
          <a:xfrm>
            <a:off x="3974665" y="1433282"/>
            <a:ext cx="3408000" cy="2556000"/>
          </a:xfrm>
          <a:prstGeom prst="rect">
            <a:avLst/>
          </a:prstGeom>
        </p:spPr>
      </p:pic>
      <p:pic>
        <p:nvPicPr>
          <p:cNvPr id="19" name="Grafik 18" descr="Ein Bild, das Text, Reihe, Diagramm, Steigung enthält.&#10;&#10;Automatisch generierte Beschreibung">
            <a:extLst>
              <a:ext uri="{FF2B5EF4-FFF2-40B4-BE49-F238E27FC236}">
                <a16:creationId xmlns:a16="http://schemas.microsoft.com/office/drawing/2014/main" id="{1A96D785-7A39-0CF7-4D4A-131B22433276}"/>
              </a:ext>
            </a:extLst>
          </p:cNvPr>
          <p:cNvPicPr>
            <a:picLocks noChangeAspect="1"/>
          </p:cNvPicPr>
          <p:nvPr/>
        </p:nvPicPr>
        <p:blipFill>
          <a:blip r:embed="rId4"/>
          <a:stretch>
            <a:fillRect/>
          </a:stretch>
        </p:blipFill>
        <p:spPr>
          <a:xfrm>
            <a:off x="568806" y="3989282"/>
            <a:ext cx="3408000" cy="2556000"/>
          </a:xfrm>
          <a:prstGeom prst="rect">
            <a:avLst/>
          </a:prstGeom>
        </p:spPr>
      </p:pic>
      <p:pic>
        <p:nvPicPr>
          <p:cNvPr id="27" name="Inhaltsplatzhalter 26" descr="Ein Bild, das Reihe, Diagramm, Text enthält.&#10;&#10;Automatisch generierte Beschreibung">
            <a:extLst>
              <a:ext uri="{FF2B5EF4-FFF2-40B4-BE49-F238E27FC236}">
                <a16:creationId xmlns:a16="http://schemas.microsoft.com/office/drawing/2014/main" id="{7AC652F3-4D4A-CF11-D450-551A6B9019C7}"/>
              </a:ext>
            </a:extLst>
          </p:cNvPr>
          <p:cNvPicPr>
            <a:picLocks noGrp="1" noChangeAspect="1"/>
          </p:cNvPicPr>
          <p:nvPr>
            <p:ph idx="1"/>
          </p:nvPr>
        </p:nvPicPr>
        <p:blipFill>
          <a:blip r:embed="rId5"/>
          <a:stretch>
            <a:fillRect/>
          </a:stretch>
        </p:blipFill>
        <p:spPr>
          <a:xfrm>
            <a:off x="3976093" y="3989282"/>
            <a:ext cx="3407999" cy="2556000"/>
          </a:xfrm>
        </p:spPr>
      </p:pic>
      <mc:AlternateContent xmlns:mc="http://schemas.openxmlformats.org/markup-compatibility/2006">
        <mc:Choice xmlns:a14="http://schemas.microsoft.com/office/drawing/2010/main" Requires="a14">
          <p:sp>
            <p:nvSpPr>
              <p:cNvPr id="4" name="Textfeld 3">
                <a:extLst>
                  <a:ext uri="{FF2B5EF4-FFF2-40B4-BE49-F238E27FC236}">
                    <a16:creationId xmlns:a16="http://schemas.microsoft.com/office/drawing/2014/main" id="{73F622CE-1956-5A75-BA93-45502939EBB1}"/>
                  </a:ext>
                </a:extLst>
              </p:cNvPr>
              <p:cNvSpPr txBox="1"/>
              <p:nvPr/>
            </p:nvSpPr>
            <p:spPr>
              <a:xfrm>
                <a:off x="7522029" y="1433282"/>
                <a:ext cx="4354285" cy="4617931"/>
              </a:xfrm>
              <a:prstGeom prst="rect">
                <a:avLst/>
              </a:prstGeom>
              <a:noFill/>
            </p:spPr>
            <p:txBody>
              <a:bodyPr wrap="square" rtlCol="0">
                <a:spAutoFit/>
              </a:bodyPr>
              <a:lstStyle/>
              <a:p>
                <a:pPr marL="285750" indent="-285750">
                  <a:buFont typeface="Arial" panose="020B0604020202020204" pitchFamily="34" charset="0"/>
                  <a:buChar char="•"/>
                </a:pPr>
                <a:r>
                  <a:rPr lang="de-DE" dirty="0"/>
                  <a:t>Point </a:t>
                </a:r>
                <a:r>
                  <a:rPr lang="de-DE" dirty="0" err="1"/>
                  <a:t>of</a:t>
                </a:r>
                <a:r>
                  <a:rPr lang="de-DE" dirty="0"/>
                  <a:t> </a:t>
                </a:r>
                <a:r>
                  <a:rPr lang="de-DE" dirty="0" err="1"/>
                  <a:t>phase</a:t>
                </a:r>
                <a:r>
                  <a:rPr lang="de-DE" dirty="0"/>
                  <a:t> </a:t>
                </a:r>
                <a:r>
                  <a:rPr lang="de-DE" dirty="0" err="1"/>
                  <a:t>transition</a:t>
                </a:r>
                <a:r>
                  <a:rPr lang="de-DE" dirty="0"/>
                  <a:t> </a:t>
                </a:r>
                <a:r>
                  <a:rPr lang="de-DE" dirty="0" err="1"/>
                  <a:t>can</a:t>
                </a:r>
                <a:r>
                  <a:rPr lang="de-DE" dirty="0"/>
                  <a:t> </a:t>
                </a:r>
                <a:r>
                  <a:rPr lang="de-DE" dirty="0" err="1"/>
                  <a:t>be</a:t>
                </a:r>
                <a:r>
                  <a:rPr lang="de-DE" dirty="0"/>
                  <a:t> </a:t>
                </a:r>
                <a:r>
                  <a:rPr lang="de-DE" dirty="0" err="1"/>
                  <a:t>seen</a:t>
                </a:r>
                <a:r>
                  <a:rPr lang="de-DE" dirty="0"/>
                  <a:t> at a </a:t>
                </a:r>
                <a:r>
                  <a:rPr lang="de-DE" dirty="0" err="1"/>
                  <a:t>critical</a:t>
                </a:r>
                <a:r>
                  <a:rPr lang="de-DE" dirty="0"/>
                  <a:t> </a:t>
                </a:r>
                <a:r>
                  <a:rPr lang="de-DE" dirty="0" err="1"/>
                  <a:t>temperature</a:t>
                </a:r>
                <a:r>
                  <a:rPr lang="de-DE" dirty="0"/>
                  <a:t> </a:t>
                </a:r>
                <a14:m>
                  <m:oMath xmlns:m="http://schemas.openxmlformats.org/officeDocument/2006/math">
                    <m:sSub>
                      <m:sSubPr>
                        <m:ctrlPr>
                          <a:rPr lang="de-DE" i="1">
                            <a:latin typeface="Cambria Math" panose="02040503050406030204" pitchFamily="18" charset="0"/>
                          </a:rPr>
                        </m:ctrlPr>
                      </m:sSubPr>
                      <m:e>
                        <m:r>
                          <a:rPr lang="de-DE" i="1">
                            <a:latin typeface="Cambria Math" panose="02040503050406030204" pitchFamily="18" charset="0"/>
                          </a:rPr>
                          <m:t>𝑇</m:t>
                        </m:r>
                      </m:e>
                      <m:sub>
                        <m:r>
                          <a:rPr lang="de-DE" i="1">
                            <a:latin typeface="Cambria Math" panose="02040503050406030204" pitchFamily="18" charset="0"/>
                          </a:rPr>
                          <m:t>𝐶</m:t>
                        </m:r>
                        <m:r>
                          <a:rPr lang="de-DE" b="0" i="1" smtClean="0">
                            <a:latin typeface="Cambria Math" panose="02040503050406030204" pitchFamily="18" charset="0"/>
                          </a:rPr>
                          <m:t>,</m:t>
                        </m:r>
                        <m:r>
                          <a:rPr lang="de-DE" b="0" i="1" smtClean="0">
                            <a:latin typeface="Cambria Math" panose="02040503050406030204" pitchFamily="18" charset="0"/>
                          </a:rPr>
                          <m:t>𝐵</m:t>
                        </m:r>
                        <m:r>
                          <a:rPr lang="de-DE" b="0" i="1" smtClean="0">
                            <a:latin typeface="Cambria Math" panose="02040503050406030204" pitchFamily="18" charset="0"/>
                          </a:rPr>
                          <m:t>=0</m:t>
                        </m:r>
                      </m:sub>
                    </m:sSub>
                    <m:r>
                      <a:rPr lang="de-DE"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2.5</m:t>
                    </m:r>
                    <m:f>
                      <m:fPr>
                        <m:ctrlPr>
                          <a:rPr lang="de-DE" b="0" i="1" smtClean="0">
                            <a:latin typeface="Cambria Math" panose="02040503050406030204" pitchFamily="18" charset="0"/>
                            <a:ea typeface="Cambria Math" panose="02040503050406030204" pitchFamily="18" charset="0"/>
                          </a:rPr>
                        </m:ctrlPr>
                      </m:fPr>
                      <m:num>
                        <m:r>
                          <a:rPr lang="de-DE" b="0" i="1" smtClean="0">
                            <a:latin typeface="Cambria Math" panose="02040503050406030204" pitchFamily="18" charset="0"/>
                            <a:ea typeface="Cambria Math" panose="02040503050406030204" pitchFamily="18" charset="0"/>
                          </a:rPr>
                          <m:t>𝜖</m:t>
                        </m:r>
                      </m:num>
                      <m:den>
                        <m:r>
                          <a:rPr lang="de-DE" b="0" i="1" smtClean="0">
                            <a:latin typeface="Cambria Math" panose="02040503050406030204" pitchFamily="18" charset="0"/>
                            <a:ea typeface="Cambria Math" panose="02040503050406030204" pitchFamily="18" charset="0"/>
                          </a:rPr>
                          <m:t>𝑘</m:t>
                        </m:r>
                      </m:den>
                    </m:f>
                  </m:oMath>
                </a14:m>
                <a:r>
                  <a:rPr lang="de-DE" dirty="0"/>
                  <a:t> (</a:t>
                </a:r>
                <a:r>
                  <a:rPr lang="de-DE" dirty="0" err="1"/>
                  <a:t>magnetization</a:t>
                </a:r>
                <a:r>
                  <a:rPr lang="de-DE" dirty="0"/>
                  <a:t> </a:t>
                </a:r>
                <a:r>
                  <a:rPr lang="de-DE" dirty="0" err="1"/>
                  <a:t>downfall</a:t>
                </a:r>
                <a:r>
                  <a:rPr lang="de-DE" dirty="0"/>
                  <a:t>/</a:t>
                </a:r>
                <a:r>
                  <a:rPr lang="de-DE" dirty="0" err="1"/>
                  <a:t>heat</a:t>
                </a:r>
                <a:r>
                  <a:rPr lang="de-DE" dirty="0"/>
                  <a:t> </a:t>
                </a:r>
                <a:r>
                  <a:rPr lang="de-DE" dirty="0" err="1"/>
                  <a:t>capacity</a:t>
                </a:r>
                <a:r>
                  <a:rPr lang="de-DE" dirty="0"/>
                  <a:t> maximum: </a:t>
                </a:r>
                <a:r>
                  <a:rPr lang="de-DE" dirty="0" err="1"/>
                  <a:t>transition</a:t>
                </a:r>
                <a:r>
                  <a:rPr lang="de-DE" dirty="0"/>
                  <a:t> </a:t>
                </a:r>
                <a:r>
                  <a:rPr lang="de-DE" dirty="0" err="1"/>
                  <a:t>from</a:t>
                </a:r>
                <a:r>
                  <a:rPr lang="de-DE" dirty="0"/>
                  <a:t> </a:t>
                </a:r>
                <a:r>
                  <a:rPr lang="de-DE" dirty="0" err="1"/>
                  <a:t>ferro</a:t>
                </a:r>
                <a:r>
                  <a:rPr lang="de-DE" dirty="0"/>
                  <a:t>- </a:t>
                </a:r>
                <a:r>
                  <a:rPr lang="de-DE" dirty="0" err="1"/>
                  <a:t>to</a:t>
                </a:r>
                <a:r>
                  <a:rPr lang="de-DE" dirty="0"/>
                  <a:t> </a:t>
                </a:r>
                <a:r>
                  <a:rPr lang="de-DE" dirty="0" err="1"/>
                  <a:t>paramagnet</a:t>
                </a:r>
                <a:r>
                  <a:rPr lang="de-DE" dirty="0"/>
                  <a:t>)</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err="1"/>
                  <a:t>For</a:t>
                </a:r>
                <a:r>
                  <a:rPr lang="de-DE" dirty="0"/>
                  <a:t> a </a:t>
                </a:r>
                <a:r>
                  <a:rPr lang="de-DE" dirty="0" err="1"/>
                  <a:t>magnetic</a:t>
                </a:r>
                <a:r>
                  <a:rPr lang="de-DE" dirty="0"/>
                  <a:t> </a:t>
                </a:r>
                <a:r>
                  <a:rPr lang="de-DE" dirty="0" err="1"/>
                  <a:t>field</a:t>
                </a:r>
                <a:r>
                  <a:rPr lang="de-DE" dirty="0"/>
                  <a:t>, </a:t>
                </a:r>
                <a:r>
                  <a:rPr lang="de-DE" dirty="0" err="1"/>
                  <a:t>we</a:t>
                </a:r>
                <a:r>
                  <a:rPr lang="de-DE" dirty="0"/>
                  <a:t> </a:t>
                </a:r>
                <a:r>
                  <a:rPr lang="de-DE" dirty="0" err="1"/>
                  <a:t>get</a:t>
                </a:r>
                <a:r>
                  <a:rPr lang="de-DE" dirty="0"/>
                  <a:t> </a:t>
                </a:r>
                <a:r>
                  <a:rPr lang="de-DE" dirty="0" err="1"/>
                  <a:t>higher</a:t>
                </a:r>
                <a:r>
                  <a:rPr lang="de-DE" dirty="0"/>
                  <a:t>-order </a:t>
                </a:r>
                <a:r>
                  <a:rPr lang="de-DE" dirty="0" err="1"/>
                  <a:t>phase</a:t>
                </a:r>
                <a:r>
                  <a:rPr lang="de-DE" dirty="0"/>
                  <a:t> </a:t>
                </a:r>
                <a:r>
                  <a:rPr lang="de-DE" dirty="0" err="1"/>
                  <a:t>transitions</a:t>
                </a:r>
                <a:r>
                  <a:rPr lang="de-DE" dirty="0"/>
                  <a:t>; </a:t>
                </a:r>
                <a:r>
                  <a:rPr lang="de-DE" dirty="0" err="1"/>
                  <a:t>no</a:t>
                </a:r>
                <a:r>
                  <a:rPr lang="de-DE" dirty="0"/>
                  <a:t> </a:t>
                </a:r>
                <a:r>
                  <a:rPr lang="de-DE" dirty="0" err="1"/>
                  <a:t>critical</a:t>
                </a:r>
                <a:r>
                  <a:rPr lang="de-DE" dirty="0"/>
                  <a:t> </a:t>
                </a:r>
                <a:r>
                  <a:rPr lang="de-DE" dirty="0" err="1"/>
                  <a:t>temperature</a:t>
                </a:r>
                <a:r>
                  <a:rPr lang="de-DE" dirty="0"/>
                  <a:t> </a:t>
                </a:r>
                <a:r>
                  <a:rPr lang="de-DE" dirty="0" err="1"/>
                  <a:t>anymore</a:t>
                </a:r>
                <a:r>
                  <a:rPr lang="de-DE" dirty="0"/>
                  <a:t>, but </a:t>
                </a:r>
                <a:r>
                  <a:rPr lang="de-DE" dirty="0" err="1"/>
                  <a:t>rather</a:t>
                </a:r>
                <a:r>
                  <a:rPr lang="de-DE" dirty="0"/>
                  <a:t> a </a:t>
                </a:r>
                <a:r>
                  <a:rPr lang="de-DE" dirty="0" err="1"/>
                  <a:t>crossover</a:t>
                </a:r>
                <a:r>
                  <a:rPr lang="de-DE" dirty="0"/>
                  <a:t> </a:t>
                </a:r>
                <a:r>
                  <a:rPr lang="de-DE" dirty="0" err="1"/>
                  <a:t>temperature</a:t>
                </a:r>
                <a:endParaRPr lang="de-DE" dirty="0"/>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en-US" dirty="0"/>
                  <a:t>The peak of susceptibility marks the point of the magnetic phase transition</a:t>
                </a:r>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de-DE" dirty="0"/>
              </a:p>
            </p:txBody>
          </p:sp>
        </mc:Choice>
        <mc:Fallback>
          <p:sp>
            <p:nvSpPr>
              <p:cNvPr id="4" name="Textfeld 3">
                <a:extLst>
                  <a:ext uri="{FF2B5EF4-FFF2-40B4-BE49-F238E27FC236}">
                    <a16:creationId xmlns:a16="http://schemas.microsoft.com/office/drawing/2014/main" id="{73F622CE-1956-5A75-BA93-45502939EBB1}"/>
                  </a:ext>
                </a:extLst>
              </p:cNvPr>
              <p:cNvSpPr txBox="1">
                <a:spLocks noRot="1" noChangeAspect="1" noMove="1" noResize="1" noEditPoints="1" noAdjustHandles="1" noChangeArrowheads="1" noChangeShapeType="1" noTextEdit="1"/>
              </p:cNvSpPr>
              <p:nvPr/>
            </p:nvSpPr>
            <p:spPr>
              <a:xfrm>
                <a:off x="7522029" y="1433282"/>
                <a:ext cx="4354285" cy="4617931"/>
              </a:xfrm>
              <a:prstGeom prst="rect">
                <a:avLst/>
              </a:prstGeom>
              <a:blipFill>
                <a:blip r:embed="rId6"/>
                <a:stretch>
                  <a:fillRect l="-872" t="-548" r="-2326"/>
                </a:stretch>
              </a:blipFill>
            </p:spPr>
            <p:txBody>
              <a:bodyPr/>
              <a:lstStyle/>
              <a:p>
                <a:r>
                  <a:rPr lang="de-DE">
                    <a:noFill/>
                  </a:rPr>
                  <a:t> </a:t>
                </a:r>
              </a:p>
            </p:txBody>
          </p:sp>
        </mc:Fallback>
      </mc:AlternateContent>
    </p:spTree>
    <p:extLst>
      <p:ext uri="{BB962C8B-B14F-4D97-AF65-F5344CB8AC3E}">
        <p14:creationId xmlns:p14="http://schemas.microsoft.com/office/powerpoint/2010/main" val="3807393382"/>
      </p:ext>
    </p:extLst>
  </p:cSld>
  <p:clrMapOvr>
    <a:masterClrMapping/>
  </p:clrMapOvr>
</p:sld>
</file>

<file path=ppt/theme/theme1.xml><?xml version="1.0" encoding="utf-8"?>
<a:theme xmlns:a="http://schemas.openxmlformats.org/drawingml/2006/main" name="Paket">
  <a:themeElements>
    <a:clrScheme name="Rot">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Pake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ket">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0</TotalTime>
  <Words>865</Words>
  <Application>Microsoft Macintosh PowerPoint</Application>
  <PresentationFormat>Breitbild</PresentationFormat>
  <Paragraphs>72</Paragraphs>
  <Slides>18</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18</vt:i4>
      </vt:variant>
    </vt:vector>
  </HeadingPairs>
  <TitlesOfParts>
    <vt:vector size="23" baseType="lpstr">
      <vt:lpstr>Arial</vt:lpstr>
      <vt:lpstr>Book Antiqua</vt:lpstr>
      <vt:lpstr>Cambria Math</vt:lpstr>
      <vt:lpstr>Gill Sans MT</vt:lpstr>
      <vt:lpstr>Paket</vt:lpstr>
      <vt:lpstr>Simulating the 2D Ising model of ferromagnets</vt:lpstr>
      <vt:lpstr>Introduction</vt:lpstr>
      <vt:lpstr>Simulation setup</vt:lpstr>
      <vt:lpstr>Additional: Magnetic field</vt:lpstr>
      <vt:lpstr>Code</vt:lpstr>
      <vt:lpstr>Important quantities</vt:lpstr>
      <vt:lpstr>Equilibration process</vt:lpstr>
      <vt:lpstr>Dependancy on temperature</vt:lpstr>
      <vt:lpstr>dependancy on temperature</vt:lpstr>
      <vt:lpstr>dependancy on temperature</vt:lpstr>
      <vt:lpstr>Simulation at different temperatures</vt:lpstr>
      <vt:lpstr>Dependancy on temperature: Conclusion</vt:lpstr>
      <vt:lpstr>dependancy on lattice size</vt:lpstr>
      <vt:lpstr>dependancy on lattice size</vt:lpstr>
      <vt:lpstr>Simulation for different Lattice sizes</vt:lpstr>
      <vt:lpstr>Dependancy on Lattice size: Conclusion</vt:lpstr>
      <vt:lpstr>Influence of the magnetic field: Conclusion</vt:lpstr>
      <vt:lpstr>Comparison to the  mean-Field-Approximation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Max Dürr</dc:creator>
  <cp:lastModifiedBy>Max Dürr</cp:lastModifiedBy>
  <cp:revision>9</cp:revision>
  <dcterms:created xsi:type="dcterms:W3CDTF">2024-11-26T16:51:24Z</dcterms:created>
  <dcterms:modified xsi:type="dcterms:W3CDTF">2024-11-27T11:20:15Z</dcterms:modified>
</cp:coreProperties>
</file>