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3"/>
  </p:normalViewPr>
  <p:slideViewPr>
    <p:cSldViewPr snapToGrid="0" snapToObjects="1">
      <p:cViewPr>
        <p:scale>
          <a:sx n="170" d="100"/>
          <a:sy n="170" d="100"/>
        </p:scale>
        <p:origin x="-48" y="-6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095078"/>
            <a:ext cx="5829300" cy="44568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723804"/>
            <a:ext cx="5143500" cy="30907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81567"/>
            <a:ext cx="1478756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81567"/>
            <a:ext cx="4350544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191514"/>
            <a:ext cx="5915025" cy="532510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567000"/>
            <a:ext cx="5915025" cy="28003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407833"/>
            <a:ext cx="291465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407833"/>
            <a:ext cx="291465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81570"/>
            <a:ext cx="591502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138171"/>
            <a:ext cx="2901255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676140"/>
            <a:ext cx="2901255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138171"/>
            <a:ext cx="2915543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676140"/>
            <a:ext cx="2915543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5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53440"/>
            <a:ext cx="2211884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843196"/>
            <a:ext cx="3471863" cy="90974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840480"/>
            <a:ext cx="2211884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53440"/>
            <a:ext cx="2211884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843196"/>
            <a:ext cx="3471863" cy="90974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840480"/>
            <a:ext cx="2211884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81570"/>
            <a:ext cx="591502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407833"/>
            <a:ext cx="591502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865189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7DFA4-F252-2C4E-A5A4-4307429ACDD9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865189"/>
            <a:ext cx="231457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865189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7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4" y="5380137"/>
            <a:ext cx="857597" cy="1960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solidFill>
                  <a:schemeClr val="tx1"/>
                </a:solidFill>
              </a:rPr>
              <a:t>Objective 1: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(field study)</a:t>
            </a:r>
          </a:p>
          <a:p>
            <a:pPr algn="ctr"/>
            <a:endParaRPr lang="en-US" sz="1013" i="1" dirty="0">
              <a:solidFill>
                <a:schemeClr val="tx1"/>
              </a:solidFill>
            </a:endParaRPr>
          </a:p>
          <a:p>
            <a:pPr algn="ctr"/>
            <a:r>
              <a:rPr lang="en-US" sz="1013" i="1" dirty="0" err="1">
                <a:solidFill>
                  <a:schemeClr val="tx1"/>
                </a:solidFill>
              </a:rPr>
              <a:t>Bombus</a:t>
            </a:r>
            <a:r>
              <a:rPr lang="en-US" sz="1013" i="1" dirty="0">
                <a:solidFill>
                  <a:schemeClr val="tx1"/>
                </a:solidFill>
              </a:rPr>
              <a:t> </a:t>
            </a:r>
            <a:r>
              <a:rPr lang="en-US" sz="1013" dirty="0">
                <a:solidFill>
                  <a:schemeClr val="tx1"/>
                </a:solidFill>
              </a:rPr>
              <a:t>Co-infection Survey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  <a:p>
            <a:pPr algn="ctr"/>
            <a:r>
              <a:rPr lang="en-US" sz="1013" i="1" dirty="0">
                <a:solidFill>
                  <a:schemeClr val="tx1"/>
                </a:solidFill>
              </a:rPr>
              <a:t>Are there high probability co-infection combinations in the nature?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22195" y="4641204"/>
            <a:ext cx="903237" cy="55065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Comp. increases Mort.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955776" y="5882243"/>
            <a:ext cx="1012626" cy="9686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Common Co-infection Combos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1140" y="5386094"/>
            <a:ext cx="976013" cy="1960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solidFill>
                  <a:schemeClr val="tx1"/>
                </a:solidFill>
              </a:rPr>
              <a:t>Objective 2: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(individual level)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Pathogen interaction lab Experiments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  <a:p>
            <a:pPr algn="ctr"/>
            <a:r>
              <a:rPr lang="en-US" sz="1013" i="1" dirty="0">
                <a:solidFill>
                  <a:schemeClr val="tx1"/>
                </a:solidFill>
              </a:rPr>
              <a:t>Do pathogens compete with each other in the host?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032524" y="5232317"/>
            <a:ext cx="1108215" cy="61079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>
                <a:solidFill>
                  <a:schemeClr val="tx1"/>
                </a:solidFill>
              </a:rPr>
              <a:t>Competition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030084" y="6882066"/>
            <a:ext cx="1110656" cy="60433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No Competition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8192" y="4641205"/>
            <a:ext cx="945655" cy="1603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solidFill>
                  <a:schemeClr val="tx1"/>
                </a:solidFill>
              </a:rPr>
              <a:t>Objective 3: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(colony level)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Host mortality experiments: </a:t>
            </a:r>
            <a:r>
              <a:rPr lang="en-US" sz="1013" b="1" dirty="0">
                <a:solidFill>
                  <a:schemeClr val="tx1"/>
                </a:solidFill>
              </a:rPr>
              <a:t>competing pathogens</a:t>
            </a:r>
          </a:p>
          <a:p>
            <a:pPr algn="ctr"/>
            <a:endParaRPr lang="en-US" sz="1013" b="1" dirty="0">
              <a:solidFill>
                <a:schemeClr val="tx1"/>
              </a:solidFill>
            </a:endParaRPr>
          </a:p>
          <a:p>
            <a:pPr algn="ctr"/>
            <a:r>
              <a:rPr lang="en-US" sz="1013" i="1" dirty="0">
                <a:solidFill>
                  <a:schemeClr val="tx1"/>
                </a:solidFill>
              </a:rPr>
              <a:t>Does comp. increase mort?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0339" y="6497524"/>
            <a:ext cx="945655" cy="15699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b="1" dirty="0">
              <a:solidFill>
                <a:schemeClr val="tx1"/>
              </a:solidFill>
            </a:endParaRPr>
          </a:p>
          <a:p>
            <a:pPr algn="ctr"/>
            <a:r>
              <a:rPr lang="en-US" sz="1013" b="1" dirty="0">
                <a:solidFill>
                  <a:schemeClr val="tx1"/>
                </a:solidFill>
              </a:rPr>
              <a:t>Objective 3: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(colony level)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Host mortality experiments: </a:t>
            </a:r>
            <a:r>
              <a:rPr lang="en-US" sz="1013" b="1" dirty="0">
                <a:solidFill>
                  <a:schemeClr val="tx1"/>
                </a:solidFill>
              </a:rPr>
              <a:t>non-competing pathogens </a:t>
            </a:r>
          </a:p>
          <a:p>
            <a:pPr algn="ctr"/>
            <a:endParaRPr lang="en-US" sz="1013" b="1" dirty="0">
              <a:solidFill>
                <a:schemeClr val="tx1"/>
              </a:solidFill>
            </a:endParaRPr>
          </a:p>
          <a:p>
            <a:pPr algn="ctr"/>
            <a:r>
              <a:rPr lang="en-US" sz="1013" i="1" dirty="0">
                <a:solidFill>
                  <a:schemeClr val="tx1"/>
                </a:solidFill>
              </a:rPr>
              <a:t>Does comp. increase mort?</a:t>
            </a:r>
          </a:p>
          <a:p>
            <a:pPr algn="ctr"/>
            <a:endParaRPr lang="en-US" sz="1013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29757" y="5791450"/>
            <a:ext cx="903237" cy="55065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Comp. decreases Mort.</a:t>
            </a:r>
            <a:endParaRPr lang="en-US" sz="1013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22194" y="5216327"/>
            <a:ext cx="903237" cy="55065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No effect on Mort.</a:t>
            </a:r>
          </a:p>
        </p:txBody>
      </p:sp>
      <p:sp>
        <p:nvSpPr>
          <p:cNvPr id="26" name="Oval 25"/>
          <p:cNvSpPr/>
          <p:nvPr/>
        </p:nvSpPr>
        <p:spPr>
          <a:xfrm>
            <a:off x="5929757" y="6366573"/>
            <a:ext cx="903237" cy="55065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>
                <a:solidFill>
                  <a:sysClr val="windowText" lastClr="000000"/>
                </a:solidFill>
              </a:rPr>
              <a:t>NonComp</a:t>
            </a:r>
            <a:r>
              <a:rPr lang="en-US" sz="1013" dirty="0">
                <a:solidFill>
                  <a:sysClr val="windowText" lastClr="000000"/>
                </a:solidFill>
              </a:rPr>
              <a:t> increases Mort.</a:t>
            </a:r>
            <a:endParaRPr lang="en-US" sz="1013" dirty="0">
              <a:solidFill>
                <a:sysClr val="windowText" lastClr="00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151407" y="6497523"/>
            <a:ext cx="753342" cy="300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High Mort.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5151407" y="7641812"/>
            <a:ext cx="753342" cy="300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Low Mort.</a:t>
            </a:r>
          </a:p>
        </p:txBody>
      </p:sp>
      <p:sp>
        <p:nvSpPr>
          <p:cNvPr id="29" name="Oval 28"/>
          <p:cNvSpPr/>
          <p:nvPr/>
        </p:nvSpPr>
        <p:spPr>
          <a:xfrm>
            <a:off x="5937318" y="7516819"/>
            <a:ext cx="903237" cy="55065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>
                <a:solidFill>
                  <a:sysClr val="windowText" lastClr="000000"/>
                </a:solidFill>
              </a:rPr>
              <a:t>NonComp</a:t>
            </a:r>
            <a:r>
              <a:rPr lang="en-US" sz="1013" dirty="0">
                <a:solidFill>
                  <a:sysClr val="windowText" lastClr="000000"/>
                </a:solidFill>
              </a:rPr>
              <a:t> decreases Mort.</a:t>
            </a:r>
            <a:endParaRPr lang="en-US" sz="1013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929756" y="6941696"/>
            <a:ext cx="903237" cy="55065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No effect on Mort.</a:t>
            </a:r>
            <a:endParaRPr lang="en-US" sz="1013" dirty="0">
              <a:solidFill>
                <a:sysClr val="windowText" lastClr="00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5151407" y="7100277"/>
            <a:ext cx="753342" cy="300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Std. Mort.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5156350" y="4799576"/>
            <a:ext cx="753342" cy="300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High Mort.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5156350" y="5943864"/>
            <a:ext cx="753342" cy="300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Low Mort.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5156350" y="5402329"/>
            <a:ext cx="753342" cy="300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Std. Mort.</a:t>
            </a:r>
          </a:p>
        </p:txBody>
      </p:sp>
    </p:spTree>
    <p:extLst>
      <p:ext uri="{BB962C8B-B14F-4D97-AF65-F5344CB8AC3E}">
        <p14:creationId xmlns:p14="http://schemas.microsoft.com/office/powerpoint/2010/main" val="67332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6489" y="1260071"/>
            <a:ext cx="3263085" cy="1511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Objective 1: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(field study)</a:t>
            </a:r>
          </a:p>
          <a:p>
            <a:pPr algn="ctr"/>
            <a:endParaRPr lang="en-US" sz="1400" i="1" dirty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err="1">
                <a:solidFill>
                  <a:schemeClr val="tx1"/>
                </a:solidFill>
              </a:rPr>
              <a:t>Bombus</a:t>
            </a:r>
            <a:r>
              <a:rPr lang="en-US" sz="1400" b="1" i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Co-infection Survey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Are there high probability co-infection combinations in the nature?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42544" y="2821275"/>
            <a:ext cx="2214880" cy="742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Common Co-infection Combos.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93126" y="9243660"/>
            <a:ext cx="1194089" cy="9446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Comp. increases Mort.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3715" y="3598638"/>
            <a:ext cx="2848636" cy="166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Objective 2: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(individual level)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Pathogen interaction lab Experiments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Do pathogens compete with each other in the host? </a:t>
            </a:r>
          </a:p>
        </p:txBody>
      </p:sp>
      <p:sp>
        <p:nvSpPr>
          <p:cNvPr id="10" name="Right Arrow 9"/>
          <p:cNvSpPr/>
          <p:nvPr/>
        </p:nvSpPr>
        <p:spPr>
          <a:xfrm rot="5400000">
            <a:off x="3572987" y="5455000"/>
            <a:ext cx="1271214" cy="1016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Competition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2713" y="6648137"/>
            <a:ext cx="3024501" cy="1512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Objective 3: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(colony level)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Host mortality experiments: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competing pathogens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Does </a:t>
            </a:r>
            <a:r>
              <a:rPr lang="en-US" sz="1400" i="1" dirty="0" smtClean="0">
                <a:solidFill>
                  <a:schemeClr val="tx1"/>
                </a:solidFill>
              </a:rPr>
              <a:t>competition </a:t>
            </a:r>
            <a:r>
              <a:rPr lang="en-US" sz="1400" i="1" dirty="0">
                <a:solidFill>
                  <a:schemeClr val="tx1"/>
                </a:solidFill>
              </a:rPr>
              <a:t>increase </a:t>
            </a:r>
            <a:r>
              <a:rPr lang="en-US" sz="1400" i="1" dirty="0" smtClean="0">
                <a:solidFill>
                  <a:schemeClr val="tx1"/>
                </a:solidFill>
              </a:rPr>
              <a:t>mortality?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671" y="6648137"/>
            <a:ext cx="3009091" cy="1512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Objective 3: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(colony level)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Host mortality experiments: non-competing pathogens 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Does </a:t>
            </a:r>
            <a:r>
              <a:rPr lang="en-US" sz="1400" i="1" dirty="0" smtClean="0">
                <a:solidFill>
                  <a:schemeClr val="tx1"/>
                </a:solidFill>
              </a:rPr>
              <a:t>competition </a:t>
            </a:r>
            <a:r>
              <a:rPr lang="en-US" sz="1400" i="1" dirty="0">
                <a:solidFill>
                  <a:schemeClr val="tx1"/>
                </a:solidFill>
              </a:rPr>
              <a:t>increase </a:t>
            </a:r>
            <a:r>
              <a:rPr lang="en-US" sz="1400" i="1" dirty="0" smtClean="0">
                <a:solidFill>
                  <a:schemeClr val="tx1"/>
                </a:solidFill>
              </a:rPr>
              <a:t>mortality?</a:t>
            </a:r>
            <a:endParaRPr lang="en-US" sz="1400" i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62714" y="9243660"/>
            <a:ext cx="1194089" cy="9446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Comp. decreases Mort.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70071" y="9945875"/>
            <a:ext cx="1194089" cy="9446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 effect on Mort.</a:t>
            </a:r>
          </a:p>
        </p:txBody>
      </p:sp>
      <p:sp>
        <p:nvSpPr>
          <p:cNvPr id="16" name="Oval 15"/>
          <p:cNvSpPr/>
          <p:nvPr/>
        </p:nvSpPr>
        <p:spPr>
          <a:xfrm>
            <a:off x="239671" y="9243660"/>
            <a:ext cx="1194089" cy="9446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NonComp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</a:rPr>
              <a:t>increases Mort.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54673" y="9243660"/>
            <a:ext cx="1194089" cy="9446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NonComp</a:t>
            </a:r>
            <a:r>
              <a:rPr lang="en-US" sz="1400" dirty="0">
                <a:solidFill>
                  <a:sysClr val="windowText" lastClr="000000"/>
                </a:solidFill>
              </a:rPr>
              <a:t> decreases Mort.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36451" y="9945875"/>
            <a:ext cx="1194089" cy="9446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 effect on Mort.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2202474" y="8480886"/>
            <a:ext cx="991376" cy="414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High Mort.</a:t>
            </a:r>
          </a:p>
        </p:txBody>
      </p:sp>
      <p:sp>
        <p:nvSpPr>
          <p:cNvPr id="23" name="Right Arrow 22"/>
          <p:cNvSpPr/>
          <p:nvPr/>
        </p:nvSpPr>
        <p:spPr>
          <a:xfrm rot="5400000">
            <a:off x="341024" y="8481665"/>
            <a:ext cx="991381" cy="414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Low Mort.</a:t>
            </a:r>
          </a:p>
        </p:txBody>
      </p:sp>
      <p:sp>
        <p:nvSpPr>
          <p:cNvPr id="24" name="Right Arrow 23"/>
          <p:cNvSpPr/>
          <p:nvPr/>
        </p:nvSpPr>
        <p:spPr>
          <a:xfrm rot="5400000">
            <a:off x="890299" y="8835593"/>
            <a:ext cx="1686393" cy="414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Normal Mort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1927064" y="5455000"/>
            <a:ext cx="1271217" cy="101599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No Competition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5325517" y="8480887"/>
            <a:ext cx="991376" cy="414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High Mort.</a:t>
            </a:r>
          </a:p>
        </p:txBody>
      </p:sp>
      <p:sp>
        <p:nvSpPr>
          <p:cNvPr id="30" name="Right Arrow 29"/>
          <p:cNvSpPr/>
          <p:nvPr/>
        </p:nvSpPr>
        <p:spPr>
          <a:xfrm rot="5400000">
            <a:off x="3464067" y="8481666"/>
            <a:ext cx="991381" cy="414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Low Mort.</a:t>
            </a:r>
          </a:p>
        </p:txBody>
      </p:sp>
      <p:sp>
        <p:nvSpPr>
          <p:cNvPr id="31" name="Right Arrow 30"/>
          <p:cNvSpPr/>
          <p:nvPr/>
        </p:nvSpPr>
        <p:spPr>
          <a:xfrm rot="5400000">
            <a:off x="4013343" y="8835593"/>
            <a:ext cx="1686392" cy="414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Normal </a:t>
            </a:r>
            <a:r>
              <a:rPr lang="en-US" sz="1400" dirty="0">
                <a:solidFill>
                  <a:schemeClr val="tx1"/>
                </a:solidFill>
              </a:rPr>
              <a:t>Mort.</a:t>
            </a:r>
          </a:p>
        </p:txBody>
      </p:sp>
    </p:spTree>
    <p:extLst>
      <p:ext uri="{BB962C8B-B14F-4D97-AF65-F5344CB8AC3E}">
        <p14:creationId xmlns:p14="http://schemas.microsoft.com/office/powerpoint/2010/main" val="52554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263</Words>
  <Application>Microsoft Macintosh PowerPoint</Application>
  <PresentationFormat>Custom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Burnham</dc:creator>
  <cp:lastModifiedBy>Alex Burnham</cp:lastModifiedBy>
  <cp:revision>15</cp:revision>
  <cp:lastPrinted>2017-09-16T20:28:25Z</cp:lastPrinted>
  <dcterms:created xsi:type="dcterms:W3CDTF">2017-09-16T17:53:45Z</dcterms:created>
  <dcterms:modified xsi:type="dcterms:W3CDTF">2017-09-16T20:28:25Z</dcterms:modified>
</cp:coreProperties>
</file>