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26" r:id="rId36"/>
    <p:sldId id="328" r:id="rId37"/>
    <p:sldId id="329" r:id="rId38"/>
    <p:sldId id="327" r:id="rId39"/>
    <p:sldId id="295" r:id="rId40"/>
    <p:sldId id="302" r:id="rId41"/>
    <p:sldId id="296" r:id="rId42"/>
    <p:sldId id="297" r:id="rId43"/>
    <p:sldId id="298" r:id="rId44"/>
    <p:sldId id="299" r:id="rId45"/>
    <p:sldId id="300" r:id="rId46"/>
    <p:sldId id="301" r:id="rId47"/>
    <p:sldId id="303" r:id="rId48"/>
    <p:sldId id="304" r:id="rId49"/>
    <p:sldId id="307" r:id="rId50"/>
    <p:sldId id="308" r:id="rId51"/>
    <p:sldId id="306" r:id="rId52"/>
    <p:sldId id="312" r:id="rId53"/>
    <p:sldId id="313" r:id="rId54"/>
    <p:sldId id="314" r:id="rId55"/>
    <p:sldId id="315" r:id="rId56"/>
    <p:sldId id="316" r:id="rId57"/>
    <p:sldId id="317" r:id="rId58"/>
    <p:sldId id="310" r:id="rId59"/>
    <p:sldId id="311" r:id="rId60"/>
    <p:sldId id="309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22.2.2016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22.2.2016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22.2.2016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22.2.2016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22.2.2016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22.2.2016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22.2.2016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22.2.2016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22.2.2016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22.2.2016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22.2.2016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2AF66-0BE7-423D-A1D1-0E9F1936AD3A}" type="datetimeFigureOut">
              <a:rPr lang="fi-FI" smtClean="0"/>
              <a:t>22.2.2016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1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signing-up-for-a-new-github-account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ganizations/new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tortoisegit/" TargetMode="External"/><Relationship Id="rId2" Type="http://schemas.openxmlformats.org/officeDocument/2006/relationships/hyperlink" Target="https://msysgit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eamkTite/repo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book/en/v2/Git-Branching-Branches-in-a-Nutshel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book/en/v2/Git-Branching-Remote-Branches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GIT-versionhallinta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30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Keskitetty versionhallinta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421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Keskitetty versionhallinta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/>
              <a:t>Keskitetyissä versionhallintajärjestelmissä ohjelmistoprojektiin liittyvät tiedostot kootaan palvelintietokoneelle keskitettyyn tietovarastoon (</a:t>
            </a:r>
            <a:r>
              <a:rPr lang="fi-FI" dirty="0" err="1" smtClean="0"/>
              <a:t>repositorio</a:t>
            </a:r>
            <a:r>
              <a:rPr lang="fi-FI" dirty="0" smtClean="0"/>
              <a:t>).</a:t>
            </a:r>
          </a:p>
          <a:p>
            <a:r>
              <a:rPr lang="fi-FI" dirty="0" smtClean="0"/>
              <a:t>Tämä </a:t>
            </a:r>
            <a:r>
              <a:rPr lang="fi-FI" dirty="0"/>
              <a:t>tietovarasto sisältää projektin kaikkien tiedostojen versiohistorian ja se sijaitsee yleensä </a:t>
            </a:r>
            <a:r>
              <a:rPr lang="fi-FI" dirty="0" smtClean="0"/>
              <a:t>palvelimella.</a:t>
            </a:r>
          </a:p>
          <a:p>
            <a:r>
              <a:rPr lang="fi-FI" dirty="0" smtClean="0"/>
              <a:t>Kehittäjillä </a:t>
            </a:r>
            <a:r>
              <a:rPr lang="fi-FI" dirty="0"/>
              <a:t>on omassa työhakemistossaan tietyn </a:t>
            </a:r>
            <a:r>
              <a:rPr lang="fi-FI" dirty="0" smtClean="0"/>
              <a:t>ajanhetken </a:t>
            </a:r>
            <a:r>
              <a:rPr lang="fi-FI" dirty="0"/>
              <a:t>versiot tarvittavista tiedostoista. Yleensä työhakemistossa on kopioituna kehitettävän ohjelmiston uusin versio.</a:t>
            </a:r>
          </a:p>
        </p:txBody>
      </p:sp>
    </p:spTree>
    <p:extLst>
      <p:ext uri="{BB962C8B-B14F-4D97-AF65-F5344CB8AC3E}">
        <p14:creationId xmlns:p14="http://schemas.microsoft.com/office/powerpoint/2010/main" val="17653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Keskitetty versionhallinta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400" dirty="0"/>
              <a:t>Keskitetty versionhallinta käsittelee ohjelmaversiota ja tiedostojen </a:t>
            </a:r>
            <a:r>
              <a:rPr lang="fi-FI" sz="2400" dirty="0" smtClean="0"/>
              <a:t>revisioita alla kuvatulla tavalla.</a:t>
            </a:r>
            <a:endParaRPr lang="fi-FI" sz="2400" dirty="0"/>
          </a:p>
          <a:p>
            <a:endParaRPr lang="fi-FI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95736" y="2564904"/>
            <a:ext cx="453650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6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Keskitetty versionhallinta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7560840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0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Keskitetty versionhallinta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2000" dirty="0"/>
              <a:t>Keskitetyssä versionhallinnassa kehittäjä hakee tietovarastosta tiedostot omaan työhakemistoon muokkaamista varten (</a:t>
            </a:r>
            <a:r>
              <a:rPr lang="fi-FI" sz="2000" i="1" dirty="0" err="1"/>
              <a:t>checkout</a:t>
            </a:r>
            <a:r>
              <a:rPr lang="fi-FI" sz="2000" dirty="0" smtClean="0"/>
              <a:t>).</a:t>
            </a:r>
          </a:p>
          <a:p>
            <a:r>
              <a:rPr lang="fi-FI" sz="2000" dirty="0" smtClean="0"/>
              <a:t>Työhakemisto </a:t>
            </a:r>
            <a:r>
              <a:rPr lang="fi-FI" sz="2000" dirty="0"/>
              <a:t>voi olla oman tietokoneen kovalevyllä tai </a:t>
            </a:r>
            <a:r>
              <a:rPr lang="fi-FI" sz="2000" dirty="0" smtClean="0"/>
              <a:t>verkkolevyllä.</a:t>
            </a:r>
          </a:p>
          <a:p>
            <a:r>
              <a:rPr lang="fi-FI" sz="2000" dirty="0" smtClean="0"/>
              <a:t>Työhakemistossa </a:t>
            </a:r>
            <a:r>
              <a:rPr lang="fi-FI" sz="2000" dirty="0"/>
              <a:t>on kaikki kehitettävän ohjelmiston kääntämiseen tarvittavat </a:t>
            </a:r>
            <a:r>
              <a:rPr lang="fi-FI" sz="2000" dirty="0" smtClean="0"/>
              <a:t>tiedostot.</a:t>
            </a:r>
          </a:p>
          <a:p>
            <a:r>
              <a:rPr lang="fi-FI" sz="2000" dirty="0" smtClean="0"/>
              <a:t>Kehittäjä </a:t>
            </a:r>
            <a:r>
              <a:rPr lang="fi-FI" sz="2000" dirty="0"/>
              <a:t>muokkaa ohjelmiston lähdekoodia, kääntää ohjelmakoodin ja tallentaa muutokset tietovarastoon (</a:t>
            </a:r>
            <a:r>
              <a:rPr lang="fi-FI" sz="2000" i="1" dirty="0" err="1"/>
              <a:t>commit</a:t>
            </a:r>
            <a:r>
              <a:rPr lang="fi-FI" sz="2000" dirty="0"/>
              <a:t>). </a:t>
            </a:r>
          </a:p>
          <a:p>
            <a:endParaRPr lang="fi-FI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4349279"/>
            <a:ext cx="6192688" cy="18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Työnkulku keskitetyssä versionhallinnassa</a:t>
            </a:r>
            <a:endParaRPr lang="fi-FI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736483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1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Työnkulku keskitetyssä versionhallinnassa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i-FI" dirty="0"/>
              <a:t>Aluksi kehittäjä hakee tietovarastosta tiettyä ohjelmistoversiota vastaavat tiedostoversiot omaan työhakemistoonsa </a:t>
            </a:r>
            <a:r>
              <a:rPr lang="fi-FI" i="1" dirty="0" err="1" smtClean="0"/>
              <a:t>checkout</a:t>
            </a:r>
            <a:r>
              <a:rPr lang="fi-FI" dirty="0" err="1" smtClean="0"/>
              <a:t>-toiminnolla</a:t>
            </a:r>
            <a:r>
              <a:rPr lang="fi-FI" dirty="0" smtClean="0"/>
              <a:t>.</a:t>
            </a:r>
          </a:p>
          <a:p>
            <a:r>
              <a:rPr lang="fi-FI" dirty="0" smtClean="0"/>
              <a:t>Tämän </a:t>
            </a:r>
            <a:r>
              <a:rPr lang="fi-FI" dirty="0"/>
              <a:t>jälkeen kehittäjä muokkaa tiedostoja. Hän saattaa lisätä uusia tiedostoja versionhallintaan lisättäväksi </a:t>
            </a:r>
            <a:r>
              <a:rPr lang="fi-FI" i="1" dirty="0" err="1"/>
              <a:t>add</a:t>
            </a:r>
            <a:r>
              <a:rPr lang="fi-FI" dirty="0" err="1"/>
              <a:t>-toiminnolla</a:t>
            </a:r>
            <a:r>
              <a:rPr lang="fi-FI" dirty="0"/>
              <a:t> tai poistaa tiedostoja </a:t>
            </a:r>
            <a:r>
              <a:rPr lang="fi-FI" i="1" dirty="0" err="1" smtClean="0"/>
              <a:t>remove</a:t>
            </a:r>
            <a:r>
              <a:rPr lang="fi-FI" dirty="0" err="1" smtClean="0"/>
              <a:t>-toiminnolla</a:t>
            </a:r>
            <a:r>
              <a:rPr lang="fi-FI" dirty="0" smtClean="0"/>
              <a:t>.</a:t>
            </a:r>
          </a:p>
          <a:p>
            <a:r>
              <a:rPr lang="fi-FI" dirty="0" smtClean="0"/>
              <a:t>Ennen </a:t>
            </a:r>
            <a:r>
              <a:rPr lang="fi-FI" dirty="0"/>
              <a:t>versionhallintaan tallentamista kehitettävä ohjelma täytyy kääntää ja usein myös testata. Ennen näitä toimintoja haetaan </a:t>
            </a:r>
            <a:r>
              <a:rPr lang="fi-FI" i="1" dirty="0" err="1"/>
              <a:t>update</a:t>
            </a:r>
            <a:r>
              <a:rPr lang="fi-FI" dirty="0" err="1"/>
              <a:t>-toiminnolla</a:t>
            </a:r>
            <a:r>
              <a:rPr lang="fi-FI" dirty="0"/>
              <a:t> muiden kehittäjien mahdollisesti tekemät muutokset.</a:t>
            </a:r>
          </a:p>
        </p:txBody>
      </p:sp>
    </p:spTree>
    <p:extLst>
      <p:ext uri="{BB962C8B-B14F-4D97-AF65-F5344CB8AC3E}">
        <p14:creationId xmlns:p14="http://schemas.microsoft.com/office/powerpoint/2010/main" val="148727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Työnkulku keskitetyssä versionhallinnassa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i-FI" dirty="0"/>
              <a:t>Jos muut kehittäjät ovat muokanneet samoja tiedostoja, syntyy konflikti, joka täytyy ratkaista. Tässä käytetään apuna </a:t>
            </a:r>
            <a:r>
              <a:rPr lang="fi-FI" i="1" dirty="0" err="1" smtClean="0"/>
              <a:t>merge</a:t>
            </a:r>
            <a:r>
              <a:rPr lang="fi-FI" dirty="0" err="1" smtClean="0"/>
              <a:t>-toimintoa</a:t>
            </a:r>
            <a:r>
              <a:rPr lang="fi-FI" dirty="0" smtClean="0"/>
              <a:t>.</a:t>
            </a:r>
          </a:p>
          <a:p>
            <a:r>
              <a:rPr lang="fi-FI" dirty="0" smtClean="0"/>
              <a:t>Saattaa </a:t>
            </a:r>
            <a:r>
              <a:rPr lang="fi-FI" dirty="0"/>
              <a:t>olla myös, että eri kehittäjien tekemät muutokset eivät ole yhteensopivia ja syntyy käännösvirhe, joka pitää </a:t>
            </a:r>
            <a:r>
              <a:rPr lang="fi-FI" dirty="0" smtClean="0"/>
              <a:t>korjata.</a:t>
            </a:r>
          </a:p>
          <a:p>
            <a:r>
              <a:rPr lang="fi-FI" dirty="0" smtClean="0"/>
              <a:t>Kun </a:t>
            </a:r>
            <a:r>
              <a:rPr lang="fi-FI" dirty="0"/>
              <a:t>kaikki muutokset on tehty, viedään muutetut tiedostot keskitettyyn tietovarastoon </a:t>
            </a:r>
            <a:r>
              <a:rPr lang="fi-FI" i="1" dirty="0" err="1" smtClean="0"/>
              <a:t>commit</a:t>
            </a:r>
            <a:r>
              <a:rPr lang="fi-FI" dirty="0" err="1" smtClean="0"/>
              <a:t>-toiminnolla</a:t>
            </a:r>
            <a:r>
              <a:rPr lang="fi-FI" dirty="0" smtClean="0"/>
              <a:t>.</a:t>
            </a:r>
          </a:p>
          <a:p>
            <a:r>
              <a:rPr lang="fi-FI" dirty="0" smtClean="0"/>
              <a:t>Ennen </a:t>
            </a:r>
            <a:r>
              <a:rPr lang="fi-FI" dirty="0"/>
              <a:t>seuraavan tehtävän aloittamista varmistetaan </a:t>
            </a:r>
            <a:r>
              <a:rPr lang="fi-FI" dirty="0" err="1"/>
              <a:t>update-toiminnolla</a:t>
            </a:r>
            <a:r>
              <a:rPr lang="fi-FI" dirty="0"/>
              <a:t>, että työhakemisto on ajan tasalla.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743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Työnkulku keskitetyssä versionhallinnassa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i-FI" dirty="0"/>
              <a:t>Keskitettyjä versionhallintajärjestelmiä ovat esimerkiksi CVS (</a:t>
            </a:r>
            <a:r>
              <a:rPr lang="fi-FI" dirty="0" err="1"/>
              <a:t>Concurrent</a:t>
            </a:r>
            <a:r>
              <a:rPr lang="fi-FI" dirty="0"/>
              <a:t> Version Control), SVN (</a:t>
            </a:r>
            <a:r>
              <a:rPr lang="fi-FI" dirty="0" err="1"/>
              <a:t>Subversion</a:t>
            </a:r>
            <a:r>
              <a:rPr lang="fi-FI" dirty="0"/>
              <a:t>) ja Microsoftin </a:t>
            </a:r>
            <a:r>
              <a:rPr lang="fi-FI" dirty="0" smtClean="0"/>
              <a:t>SourceSafe.</a:t>
            </a:r>
          </a:p>
          <a:p>
            <a:r>
              <a:rPr lang="fi-FI" dirty="0" err="1" smtClean="0"/>
              <a:t>Subversion</a:t>
            </a:r>
            <a:r>
              <a:rPr lang="fi-FI" dirty="0" smtClean="0"/>
              <a:t> (CVS:n seuraaja) on </a:t>
            </a:r>
            <a:r>
              <a:rPr lang="fi-FI" dirty="0"/>
              <a:t>ollut yleisin versionhallintajärjestelmä 2000-luvun alkupuolelta </a:t>
            </a:r>
            <a:r>
              <a:rPr lang="fi-FI" dirty="0" smtClean="0"/>
              <a:t>saakka.</a:t>
            </a:r>
          </a:p>
          <a:p>
            <a:r>
              <a:rPr lang="fi-FI" dirty="0" smtClean="0"/>
              <a:t>Vaikka </a:t>
            </a:r>
            <a:r>
              <a:rPr lang="fi-FI" dirty="0"/>
              <a:t>hajautettu </a:t>
            </a:r>
            <a:r>
              <a:rPr lang="fi-FI" dirty="0" err="1"/>
              <a:t>Git-versionhallintajärjestelmä</a:t>
            </a:r>
            <a:r>
              <a:rPr lang="fi-FI" dirty="0"/>
              <a:t> on yleistynyt nopeasti, tulee </a:t>
            </a:r>
            <a:r>
              <a:rPr lang="fi-FI" dirty="0" err="1"/>
              <a:t>Subversion</a:t>
            </a:r>
            <a:r>
              <a:rPr lang="fi-FI" dirty="0"/>
              <a:t> olemaan käytössä monissa yrityksissä vielä pitkään.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70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Hajautettu versionhallinta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914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Versionhallinta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Perehdytään ensin versionhallintajärjestelmiin yleisesti</a:t>
            </a:r>
          </a:p>
          <a:p>
            <a:r>
              <a:rPr lang="fi-FI" dirty="0" smtClean="0"/>
              <a:t>Tämän jälkeen opetellaan käyttämään </a:t>
            </a:r>
            <a:r>
              <a:rPr lang="fi-FI" dirty="0" err="1" smtClean="0"/>
              <a:t>GIT-versionhallintaa</a:t>
            </a:r>
            <a:r>
              <a:rPr lang="fi-FI" dirty="0" smtClean="0"/>
              <a:t> ja </a:t>
            </a:r>
            <a:r>
              <a:rPr lang="fi-FI" dirty="0" err="1" smtClean="0"/>
              <a:t>GitHub-verkkopalvelua</a:t>
            </a:r>
            <a:endParaRPr lang="fi-FI" dirty="0" smtClean="0"/>
          </a:p>
          <a:p>
            <a:r>
              <a:rPr lang="fi-FI" dirty="0" smtClean="0"/>
              <a:t>Käytännössä versionhallinnan käyttäminen on välttämätöntä missä tahansa ohjelmistosuunnittelussa</a:t>
            </a:r>
          </a:p>
          <a:p>
            <a:r>
              <a:rPr lang="fi-FI" dirty="0" smtClean="0"/>
              <a:t>Ryhmätyö ilman versionhallintaa on lähes mahdotonta edes harjoitustöissä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50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Hajautettu versionhallinta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i-FI" dirty="0"/>
              <a:t>Laajoissa projekteissa keskitetyn versionhallinnan käyttö on osoittautunut </a:t>
            </a:r>
            <a:r>
              <a:rPr lang="fi-FI" dirty="0" smtClean="0"/>
              <a:t>hankalaksi.</a:t>
            </a:r>
          </a:p>
          <a:p>
            <a:r>
              <a:rPr lang="fi-FI" dirty="0" smtClean="0"/>
              <a:t>Projektin </a:t>
            </a:r>
            <a:r>
              <a:rPr lang="fi-FI" dirty="0"/>
              <a:t>hallinnasta tulee vaikeaa, jos tietovarastoon joudutaan antamaan kirjoitusoikeudet hyvin suurelle määrälle kehittäjiä</a:t>
            </a:r>
            <a:r>
              <a:rPr lang="fi-FI" dirty="0" smtClean="0"/>
              <a:t>.</a:t>
            </a:r>
          </a:p>
          <a:p>
            <a:r>
              <a:rPr lang="fi-FI" dirty="0"/>
              <a:t>Tämä saattaa toimia yrityksissä, mutta suurissa Open </a:t>
            </a:r>
            <a:r>
              <a:rPr lang="fi-FI" dirty="0" err="1"/>
              <a:t>Source</a:t>
            </a:r>
            <a:r>
              <a:rPr lang="fi-FI" dirty="0"/>
              <a:t> -projekteissa seuraa usein hallitsematon </a:t>
            </a:r>
            <a:r>
              <a:rPr lang="fi-FI" dirty="0" smtClean="0"/>
              <a:t>tilanne.</a:t>
            </a:r>
          </a:p>
          <a:p>
            <a:r>
              <a:rPr lang="fi-FI" dirty="0" smtClean="0"/>
              <a:t>Keskitettyä </a:t>
            </a:r>
            <a:r>
              <a:rPr lang="fi-FI" dirty="0"/>
              <a:t>versionhallintaa käytettäessä työskentely joudutaan yleensä keskeyttämään, jos verkkoyhteyttä ei jostakin syystä ole.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8548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Hajautettu versionhallinta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400" dirty="0"/>
              <a:t>Hajautetussa versionhallinnassa kullakin kehittäjällä on oma täydellinen kopionsa </a:t>
            </a:r>
            <a:r>
              <a:rPr lang="fi-FI" sz="2400" dirty="0" smtClean="0"/>
              <a:t>tietovarastosta.</a:t>
            </a:r>
          </a:p>
          <a:p>
            <a:r>
              <a:rPr lang="fi-FI" sz="2400" dirty="0" smtClean="0"/>
              <a:t>Kunkin </a:t>
            </a:r>
            <a:r>
              <a:rPr lang="fi-FI" sz="2400" dirty="0"/>
              <a:t>käyttäjän oma </a:t>
            </a:r>
            <a:r>
              <a:rPr lang="fi-FI" sz="2400" dirty="0" err="1" smtClean="0"/>
              <a:t>repositorio</a:t>
            </a:r>
            <a:r>
              <a:rPr lang="fi-FI" sz="2400" dirty="0" smtClean="0"/>
              <a:t> </a:t>
            </a:r>
            <a:r>
              <a:rPr lang="fi-FI" sz="2400" dirty="0"/>
              <a:t>sisältää koko ohjelmistoprojektin versiohistorian. </a:t>
            </a:r>
            <a:r>
              <a:rPr lang="fi-FI" sz="2400" dirty="0" err="1" smtClean="0"/>
              <a:t>Repositoriosta</a:t>
            </a:r>
            <a:r>
              <a:rPr lang="fi-FI" sz="2400" dirty="0" smtClean="0"/>
              <a:t> </a:t>
            </a:r>
            <a:r>
              <a:rPr lang="fi-FI" sz="2400" dirty="0"/>
              <a:t>voi siis olla useita eri kopioita</a:t>
            </a:r>
            <a:r>
              <a:rPr lang="fi-FI" sz="2400" dirty="0" smtClean="0"/>
              <a:t>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47664" y="3933056"/>
            <a:ext cx="5841972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7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Hajautettu versionhallinta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400" dirty="0"/>
              <a:t>Käyttäjä voi </a:t>
            </a:r>
            <a:r>
              <a:rPr lang="fi-FI" sz="2400" dirty="0" err="1"/>
              <a:t>commitoida</a:t>
            </a:r>
            <a:r>
              <a:rPr lang="fi-FI" sz="2400" dirty="0"/>
              <a:t> muuttuneet tiedostot omaan tietovarastoonsa ilman nettiyhteyttä.</a:t>
            </a:r>
          </a:p>
          <a:p>
            <a:r>
              <a:rPr lang="fi-FI" sz="2400" dirty="0"/>
              <a:t>Paikalliseen </a:t>
            </a:r>
            <a:r>
              <a:rPr lang="fi-FI" sz="2400" dirty="0" err="1"/>
              <a:t>repositoryyn</a:t>
            </a:r>
            <a:r>
              <a:rPr lang="fi-FI" sz="2400" dirty="0"/>
              <a:t> talletettaessa ei tarvita edes kirjoitusoikeuksia</a:t>
            </a:r>
            <a:r>
              <a:rPr lang="fi-FI" sz="2400" dirty="0" smtClean="0"/>
              <a:t>.</a:t>
            </a:r>
          </a:p>
          <a:p>
            <a:r>
              <a:rPr lang="fi-FI" sz="2400" dirty="0" smtClean="0"/>
              <a:t>Suurin </a:t>
            </a:r>
            <a:r>
              <a:rPr lang="fi-FI" sz="2400" dirty="0"/>
              <a:t>osa operaatioista on nopeita, sillä ne voidaan tehdä ilman verkkoyhteyttä.</a:t>
            </a:r>
          </a:p>
          <a:p>
            <a:r>
              <a:rPr lang="fi-FI" sz="2400" dirty="0"/>
              <a:t>Paikalliset </a:t>
            </a:r>
            <a:r>
              <a:rPr lang="fi-FI" sz="2400" dirty="0" err="1"/>
              <a:t>repositoryt</a:t>
            </a:r>
            <a:r>
              <a:rPr lang="fi-FI" sz="2400" dirty="0"/>
              <a:t> voidaan erikseen yhdistää toisiinsa tai palvelimella sijaitsevaan </a:t>
            </a:r>
            <a:r>
              <a:rPr lang="fi-FI" sz="2400" dirty="0" err="1"/>
              <a:t>päärepositoryyn</a:t>
            </a:r>
            <a:r>
              <a:rPr lang="fi-FI" sz="2400" dirty="0"/>
              <a:t>. Tämä vaatii luonnollisesti verkkoyhteyden ja kirjoitusoikeudet. </a:t>
            </a:r>
          </a:p>
          <a:p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27330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Hajautettu versionhallinta</a:t>
            </a:r>
            <a:endParaRPr lang="fi-FI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132856"/>
            <a:ext cx="700292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2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Työnkulut hajautetussa versionhallinnassa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8601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Työnkulut hajautetussa versionhallinnassa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400" dirty="0"/>
              <a:t>Hajautettu versionhallinta mahdollistaa erilaisia </a:t>
            </a:r>
            <a:r>
              <a:rPr lang="fi-FI" sz="2400" dirty="0" smtClean="0"/>
              <a:t>työnkulkuja.</a:t>
            </a:r>
          </a:p>
          <a:p>
            <a:r>
              <a:rPr lang="fi-FI" sz="2400" dirty="0" smtClean="0"/>
              <a:t>Hajautettua </a:t>
            </a:r>
            <a:r>
              <a:rPr lang="fi-FI" sz="2400" dirty="0"/>
              <a:t>versionhallintaa voi käyttää samaan tapaan kuin keskitettyä versionhallintaa, jossa on yksi keskitetty </a:t>
            </a:r>
            <a:r>
              <a:rPr lang="fi-FI" sz="2400" dirty="0" err="1"/>
              <a:t>päärepository</a:t>
            </a:r>
            <a:r>
              <a:rPr lang="fi-FI" sz="2400" dirty="0"/>
              <a:t>.</a:t>
            </a:r>
          </a:p>
          <a:p>
            <a:endParaRPr lang="fi-FI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51720" y="3212976"/>
            <a:ext cx="539807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Työnkulut hajautetussa versionhallinnassa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400" dirty="0"/>
              <a:t>Toinen mahdollisuus on, että joukko kehittäjiä tallentaa kehitysversiota erillisiin </a:t>
            </a:r>
            <a:r>
              <a:rPr lang="fi-FI" sz="2400" dirty="0" err="1"/>
              <a:t>repositoreihin</a:t>
            </a:r>
            <a:r>
              <a:rPr lang="fi-FI" sz="2400" dirty="0"/>
              <a:t> ja ”integrointimestari” koordinoi näiden </a:t>
            </a:r>
            <a:r>
              <a:rPr lang="fi-FI" sz="2400" dirty="0" err="1"/>
              <a:t>repositorien</a:t>
            </a:r>
            <a:r>
              <a:rPr lang="fi-FI" sz="2400" dirty="0"/>
              <a:t> yhdistämistä </a:t>
            </a:r>
            <a:r>
              <a:rPr lang="fi-FI" sz="2400" dirty="0" err="1" smtClean="0"/>
              <a:t>päärepositoryyn</a:t>
            </a:r>
            <a:r>
              <a:rPr lang="fi-FI" sz="2400" dirty="0" smtClean="0"/>
              <a:t>.</a:t>
            </a:r>
          </a:p>
          <a:p>
            <a:r>
              <a:rPr lang="fi-FI" sz="2400" dirty="0" smtClean="0"/>
              <a:t>Tätä </a:t>
            </a:r>
            <a:r>
              <a:rPr lang="fi-FI" sz="2400" dirty="0"/>
              <a:t>toimintatapaa on käytetty esimerkiksi Open </a:t>
            </a:r>
            <a:r>
              <a:rPr lang="fi-FI" sz="2400" dirty="0" err="1"/>
              <a:t>Source</a:t>
            </a:r>
            <a:r>
              <a:rPr lang="fi-FI" sz="2400" dirty="0"/>
              <a:t> -projekteissa.</a:t>
            </a:r>
          </a:p>
          <a:p>
            <a:endParaRPr lang="fi-FI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18184" y="3717032"/>
            <a:ext cx="598994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2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Työnkulut hajautetussa versionhallinnassa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400" dirty="0"/>
              <a:t>Hyvin laajoissa projekteissa (esimerkiksi </a:t>
            </a:r>
            <a:r>
              <a:rPr lang="fi-FI" sz="2400" dirty="0" err="1"/>
              <a:t>Linux-kernel</a:t>
            </a:r>
            <a:r>
              <a:rPr lang="fi-FI" sz="2400" dirty="0"/>
              <a:t>) edellä mainittua mallia voidaan kehittää vielä niin, että pääkehittäjällä on apunaan ”luutnantteja”, jotka avustavat eri kehityshaarojen integroinnissa.</a:t>
            </a:r>
          </a:p>
          <a:p>
            <a:endParaRPr lang="fi-FI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06632" y="3212976"/>
            <a:ext cx="6185203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0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Git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/>
              <a:t>Yleisin hajautettu versionhallinta on </a:t>
            </a:r>
            <a:r>
              <a:rPr lang="fi-FI" dirty="0" err="1"/>
              <a:t>Git</a:t>
            </a:r>
            <a:r>
              <a:rPr lang="fi-FI" dirty="0"/>
              <a:t>. </a:t>
            </a:r>
            <a:r>
              <a:rPr lang="fi-FI" dirty="0" err="1"/>
              <a:t>Git-versionhallinnan</a:t>
            </a:r>
            <a:r>
              <a:rPr lang="fi-FI" dirty="0"/>
              <a:t> on kehittänyt Linus </a:t>
            </a:r>
            <a:r>
              <a:rPr lang="fi-FI" dirty="0" smtClean="0"/>
              <a:t>Torvalds.</a:t>
            </a:r>
          </a:p>
          <a:p>
            <a:r>
              <a:rPr lang="fi-FI" dirty="0" err="1" smtClean="0"/>
              <a:t>Git-versionhallinnalla</a:t>
            </a:r>
            <a:r>
              <a:rPr lang="fi-FI" dirty="0" smtClean="0"/>
              <a:t> </a:t>
            </a:r>
            <a:r>
              <a:rPr lang="fi-FI" dirty="0"/>
              <a:t>on muun muassa seuraavia etuja:</a:t>
            </a:r>
          </a:p>
          <a:p>
            <a:pPr lvl="1"/>
            <a:r>
              <a:rPr lang="fi-FI" dirty="0" err="1"/>
              <a:t>Git</a:t>
            </a:r>
            <a:r>
              <a:rPr lang="fi-FI" dirty="0"/>
              <a:t> tukee hajautettua työnkulkua.</a:t>
            </a:r>
          </a:p>
          <a:p>
            <a:pPr lvl="1"/>
            <a:r>
              <a:rPr lang="fi-FI" dirty="0" err="1"/>
              <a:t>Git</a:t>
            </a:r>
            <a:r>
              <a:rPr lang="fi-FI" dirty="0"/>
              <a:t> on suojattu datan korruptiota vastaan SHA-1:llä niin, ettei kukaan voi muuttaa </a:t>
            </a:r>
            <a:r>
              <a:rPr lang="fi-FI" dirty="0" err="1"/>
              <a:t>repositoryä</a:t>
            </a:r>
            <a:r>
              <a:rPr lang="fi-FI" dirty="0"/>
              <a:t> ilman, että siitä jää jälki.</a:t>
            </a:r>
          </a:p>
          <a:p>
            <a:pPr lvl="1"/>
            <a:r>
              <a:rPr lang="fi-FI" dirty="0" err="1"/>
              <a:t>Git</a:t>
            </a:r>
            <a:r>
              <a:rPr lang="fi-FI" dirty="0"/>
              <a:t> on nopeampi kuin muut versionhallintajärjestelmät.</a:t>
            </a:r>
          </a:p>
          <a:p>
            <a:pPr lvl="1"/>
            <a:r>
              <a:rPr lang="fi-FI" dirty="0" err="1"/>
              <a:t>Git:ssä</a:t>
            </a:r>
            <a:r>
              <a:rPr lang="fi-FI" dirty="0"/>
              <a:t> on helppo tehdä haaroja (</a:t>
            </a:r>
            <a:r>
              <a:rPr lang="fi-FI" dirty="0" err="1"/>
              <a:t>branch</a:t>
            </a:r>
            <a:r>
              <a:rPr lang="fi-FI" dirty="0"/>
              <a:t>) ja yhdistää (</a:t>
            </a:r>
            <a:r>
              <a:rPr lang="fi-FI" dirty="0" err="1"/>
              <a:t>merge</a:t>
            </a:r>
            <a:r>
              <a:rPr lang="fi-FI" dirty="0"/>
              <a:t>) niitä myöhemmin.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70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Git</a:t>
            </a:r>
            <a:r>
              <a:rPr lang="fi-FI" dirty="0" smtClean="0"/>
              <a:t> ja haarautumat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/>
              <a:t>Keskitettyä versionhallintaa käytettäessä haarautumia pyritään usein tekemään mahdollisimman harvoin, sillä haarojen yhdistäminen myöhemmin saattaa olla </a:t>
            </a:r>
            <a:r>
              <a:rPr lang="fi-FI" dirty="0" smtClean="0"/>
              <a:t>hankalaa.</a:t>
            </a:r>
          </a:p>
          <a:p>
            <a:r>
              <a:rPr lang="fi-FI" dirty="0" err="1" smtClean="0"/>
              <a:t>Gitissä</a:t>
            </a:r>
            <a:r>
              <a:rPr lang="fi-FI" dirty="0" smtClean="0"/>
              <a:t> </a:t>
            </a:r>
            <a:r>
              <a:rPr lang="fi-FI" dirty="0" err="1"/>
              <a:t>brancheja</a:t>
            </a:r>
            <a:r>
              <a:rPr lang="fi-FI" dirty="0"/>
              <a:t> käytetään aivan eri tavalla. Usein on järkevää tehdä jokaiselle uudelle toiminnolle oma ”</a:t>
            </a:r>
            <a:r>
              <a:rPr lang="fi-FI" dirty="0" err="1"/>
              <a:t>topic</a:t>
            </a:r>
            <a:r>
              <a:rPr lang="fi-FI" dirty="0"/>
              <a:t> </a:t>
            </a:r>
            <a:r>
              <a:rPr lang="fi-FI" dirty="0" err="1"/>
              <a:t>branch</a:t>
            </a:r>
            <a:r>
              <a:rPr lang="fi-FI" dirty="0"/>
              <a:t>” ja poistaa se sitten, kun se on yhdistetty takaisin </a:t>
            </a:r>
            <a:r>
              <a:rPr lang="fi-FI" dirty="0" smtClean="0"/>
              <a:t>päähaaraan.</a:t>
            </a:r>
          </a:p>
          <a:p>
            <a:r>
              <a:rPr lang="fi-FI" dirty="0" smtClean="0"/>
              <a:t>Omissa </a:t>
            </a:r>
            <a:r>
              <a:rPr lang="fi-FI" dirty="0" err="1"/>
              <a:t>brancheissä</a:t>
            </a:r>
            <a:r>
              <a:rPr lang="fi-FI" dirty="0"/>
              <a:t> voi tehdä kokeiluja ja julkaista vain halutut </a:t>
            </a:r>
            <a:r>
              <a:rPr lang="fi-FI" dirty="0" err="1"/>
              <a:t>branchit</a:t>
            </a:r>
            <a:r>
              <a:rPr lang="fi-FI" dirty="0"/>
              <a:t> </a:t>
            </a:r>
            <a:r>
              <a:rPr lang="fi-FI" dirty="0" err="1"/>
              <a:t>päärepositoryyn</a:t>
            </a:r>
            <a:r>
              <a:rPr lang="fi-FI" dirty="0"/>
              <a:t>.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0528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</a:t>
            </a:r>
            <a:r>
              <a:rPr lang="fi-FI" dirty="0" smtClean="0"/>
              <a:t>ersionhallinta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/>
              <a:t>Versionhallinta on järjestelmä, jolla pidetään kirjaa tiedostoihin tehdyistä </a:t>
            </a:r>
            <a:r>
              <a:rPr lang="fi-FI" dirty="0" smtClean="0"/>
              <a:t>muutoksista.</a:t>
            </a:r>
          </a:p>
          <a:p>
            <a:r>
              <a:rPr lang="fi-FI" dirty="0" smtClean="0"/>
              <a:t>Versionhallinta </a:t>
            </a:r>
            <a:r>
              <a:rPr lang="fi-FI" dirty="0"/>
              <a:t>säilöö tietovarastoon (</a:t>
            </a:r>
            <a:r>
              <a:rPr lang="fi-FI" dirty="0" err="1"/>
              <a:t>repository</a:t>
            </a:r>
            <a:r>
              <a:rPr lang="fi-FI" dirty="0"/>
              <a:t>) tiedostoista ajan kuluessa tallennetut </a:t>
            </a:r>
            <a:r>
              <a:rPr lang="fi-FI" dirty="0" smtClean="0"/>
              <a:t>versiot.</a:t>
            </a:r>
          </a:p>
          <a:p>
            <a:r>
              <a:rPr lang="fi-FI" dirty="0" smtClean="0"/>
              <a:t>Versionhallinnan </a:t>
            </a:r>
            <a:r>
              <a:rPr lang="fi-FI" dirty="0"/>
              <a:t>avulla käyttäjä voi siis palata tiedoston aiempaan versioon tai verrata tiedostojen eri versioita </a:t>
            </a:r>
            <a:r>
              <a:rPr lang="fi-FI" dirty="0" smtClean="0"/>
              <a:t>keskenään.</a:t>
            </a:r>
          </a:p>
          <a:p>
            <a:r>
              <a:rPr lang="fi-FI" dirty="0" smtClean="0"/>
              <a:t>Versionhallinnan </a:t>
            </a:r>
            <a:r>
              <a:rPr lang="fi-FI" dirty="0"/>
              <a:t>kohteena voivat olla periaatteessa mitkä tahansa tiedostot, mutta useimmiten sitä käytetään ohjelmistojen lähdekoodien tallentamiseen.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4715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 ja haarautumat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6860976" cy="388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5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Työnkulku </a:t>
            </a:r>
            <a:r>
              <a:rPr lang="fi-FI" dirty="0" err="1" smtClean="0"/>
              <a:t>Gitissä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000" dirty="0" err="1"/>
              <a:t>Merge-</a:t>
            </a:r>
            <a:r>
              <a:rPr lang="fi-FI" sz="2000" dirty="0"/>
              <a:t> ja </a:t>
            </a:r>
            <a:r>
              <a:rPr lang="fi-FI" sz="2000" dirty="0" err="1"/>
              <a:t>branch-toiminnot</a:t>
            </a:r>
            <a:r>
              <a:rPr lang="fi-FI" sz="2000" dirty="0"/>
              <a:t> saattavat tuntua aluksi </a:t>
            </a:r>
            <a:r>
              <a:rPr lang="fi-FI" sz="2000" dirty="0" smtClean="0"/>
              <a:t>vaikeilta.</a:t>
            </a:r>
          </a:p>
          <a:p>
            <a:r>
              <a:rPr lang="fi-FI" sz="2000" dirty="0" err="1" smtClean="0"/>
              <a:t>Git-versionhallintaa</a:t>
            </a:r>
            <a:r>
              <a:rPr lang="fi-FI" sz="2000" dirty="0" smtClean="0"/>
              <a:t> </a:t>
            </a:r>
            <a:r>
              <a:rPr lang="fi-FI" sz="2000" dirty="0"/>
              <a:t>voi opetteluvaiheessa käyttää myös ilman haarautumisia. </a:t>
            </a:r>
            <a:endParaRPr lang="fi-FI" sz="2000" dirty="0" smtClean="0"/>
          </a:p>
          <a:p>
            <a:r>
              <a:rPr lang="fi-FI" sz="2000" dirty="0" smtClean="0"/>
              <a:t>Alla työnkulku ilman haarautumisia</a:t>
            </a:r>
            <a:endParaRPr lang="fi-FI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3027784"/>
            <a:ext cx="657342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Työnkulku </a:t>
            </a:r>
            <a:r>
              <a:rPr lang="fi-FI" dirty="0" err="1"/>
              <a:t>Gitissä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000" dirty="0"/>
              <a:t>Aluksi kehittäjä tekee kopion verkossa olevasta </a:t>
            </a:r>
            <a:r>
              <a:rPr lang="fi-FI" sz="2000" dirty="0" err="1"/>
              <a:t>päärepositorystä</a:t>
            </a:r>
            <a:r>
              <a:rPr lang="fi-FI" sz="2000" dirty="0"/>
              <a:t> itselleen </a:t>
            </a:r>
            <a:r>
              <a:rPr lang="fi-FI" sz="2000" i="1" dirty="0" err="1"/>
              <a:t>clone</a:t>
            </a:r>
            <a:r>
              <a:rPr lang="fi-FI" sz="2000" dirty="0" err="1"/>
              <a:t>-komennolla</a:t>
            </a:r>
            <a:r>
              <a:rPr lang="fi-FI" sz="2000" dirty="0"/>
              <a:t>. Tämän jälkeen kehittäjä muokkaa tiedostoja </a:t>
            </a:r>
            <a:r>
              <a:rPr lang="fi-FI" sz="2000" dirty="0" smtClean="0"/>
              <a:t>työhakemistossaan.</a:t>
            </a:r>
          </a:p>
          <a:p>
            <a:r>
              <a:rPr lang="fi-FI" sz="2000" dirty="0" smtClean="0"/>
              <a:t>Kehittäjä </a:t>
            </a:r>
            <a:r>
              <a:rPr lang="fi-FI" sz="2000" dirty="0"/>
              <a:t>saattaa lisätä uusia tiedostoja versionhallintaan lisättäväksi </a:t>
            </a:r>
            <a:r>
              <a:rPr lang="fi-FI" sz="2000" i="1" dirty="0" err="1"/>
              <a:t>add</a:t>
            </a:r>
            <a:r>
              <a:rPr lang="fi-FI" sz="2000" dirty="0" err="1"/>
              <a:t>-toiminnolla</a:t>
            </a:r>
            <a:r>
              <a:rPr lang="fi-FI" sz="2000" dirty="0"/>
              <a:t> tai poistaa tiedostoja </a:t>
            </a:r>
            <a:r>
              <a:rPr lang="fi-FI" sz="2000" i="1" dirty="0" err="1" smtClean="0"/>
              <a:t>remove</a:t>
            </a:r>
            <a:r>
              <a:rPr lang="fi-FI" sz="2000" dirty="0" err="1" smtClean="0"/>
              <a:t>-toiminnolla</a:t>
            </a:r>
            <a:r>
              <a:rPr lang="fi-FI" sz="2000" dirty="0" smtClean="0"/>
              <a:t>.</a:t>
            </a:r>
          </a:p>
          <a:p>
            <a:r>
              <a:rPr lang="fi-FI" sz="2000" dirty="0" smtClean="0"/>
              <a:t>Muutokset </a:t>
            </a:r>
            <a:r>
              <a:rPr lang="fi-FI" sz="2000" dirty="0"/>
              <a:t>ja mahdolliset lisäykset ja poistot viedään omaan paikalliseen </a:t>
            </a:r>
            <a:r>
              <a:rPr lang="fi-FI" sz="2000" dirty="0" err="1"/>
              <a:t>repositoryyn</a:t>
            </a:r>
            <a:r>
              <a:rPr lang="fi-FI" sz="2000" dirty="0"/>
              <a:t> </a:t>
            </a:r>
            <a:r>
              <a:rPr lang="fi-FI" sz="2000" i="1" dirty="0" err="1"/>
              <a:t>commit</a:t>
            </a:r>
            <a:r>
              <a:rPr lang="fi-FI" sz="2000" dirty="0" err="1"/>
              <a:t>-komennolla</a:t>
            </a:r>
            <a:r>
              <a:rPr lang="fi-FI" sz="2000" dirty="0"/>
              <a:t>.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4077072"/>
            <a:ext cx="4752528" cy="265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5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Työnkulku </a:t>
            </a:r>
            <a:r>
              <a:rPr lang="fi-FI" dirty="0" err="1"/>
              <a:t>Gitissä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000" dirty="0"/>
              <a:t>Jos käyttäjä haluaa jakaa tehdyt muutokset muiden kanssa, vie hän nämä muutokset </a:t>
            </a:r>
            <a:r>
              <a:rPr lang="fi-FI" sz="2000" dirty="0" err="1" smtClean="0"/>
              <a:t>päärepositoryyn</a:t>
            </a:r>
            <a:r>
              <a:rPr lang="fi-FI" sz="2000" dirty="0" smtClean="0"/>
              <a:t>.</a:t>
            </a:r>
          </a:p>
          <a:p>
            <a:r>
              <a:rPr lang="fi-FI" sz="2000" dirty="0" smtClean="0"/>
              <a:t>Aluksi </a:t>
            </a:r>
            <a:r>
              <a:rPr lang="fi-FI" sz="2000" dirty="0"/>
              <a:t>kannattaa antaa </a:t>
            </a:r>
            <a:r>
              <a:rPr lang="fi-FI" sz="2000" i="1" dirty="0" err="1"/>
              <a:t>pull</a:t>
            </a:r>
            <a:r>
              <a:rPr lang="fi-FI" sz="2000" dirty="0" err="1"/>
              <a:t>-komento</a:t>
            </a:r>
            <a:r>
              <a:rPr lang="fi-FI" sz="2000" dirty="0"/>
              <a:t>, joka päivittää omaan </a:t>
            </a:r>
            <a:r>
              <a:rPr lang="fi-FI" sz="2000" dirty="0" err="1"/>
              <a:t>repositoryyn</a:t>
            </a:r>
            <a:r>
              <a:rPr lang="fi-FI" sz="2000" dirty="0"/>
              <a:t> ja työhakemistoon muiden kehittäjien tekemät </a:t>
            </a:r>
            <a:r>
              <a:rPr lang="fi-FI" sz="2000" dirty="0" smtClean="0"/>
              <a:t>muutokset.</a:t>
            </a:r>
          </a:p>
          <a:p>
            <a:r>
              <a:rPr lang="fi-FI" sz="2000" dirty="0" smtClean="0"/>
              <a:t>Tämän </a:t>
            </a:r>
            <a:r>
              <a:rPr lang="fi-FI" sz="2000" dirty="0"/>
              <a:t>jälkeen ratkaistaan mahdolliset konfliktit. Korjaukset viedään paikalliseen </a:t>
            </a:r>
            <a:r>
              <a:rPr lang="fi-FI" sz="2000" dirty="0" err="1"/>
              <a:t>repositoryyn</a:t>
            </a:r>
            <a:r>
              <a:rPr lang="fi-FI" sz="2000" dirty="0"/>
              <a:t> uudestaan </a:t>
            </a:r>
            <a:r>
              <a:rPr lang="fi-FI" sz="2000" i="1" dirty="0" err="1"/>
              <a:t>commit</a:t>
            </a:r>
            <a:r>
              <a:rPr lang="fi-FI" sz="2000" dirty="0" err="1"/>
              <a:t>-komennolla</a:t>
            </a:r>
            <a:r>
              <a:rPr lang="fi-FI" sz="2000" dirty="0"/>
              <a:t>.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4077072"/>
            <a:ext cx="4752528" cy="265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4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Työnkulku </a:t>
            </a:r>
            <a:r>
              <a:rPr lang="fi-FI" dirty="0" err="1"/>
              <a:t>Gitissä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000" dirty="0"/>
              <a:t>Lopulta paikalliseen </a:t>
            </a:r>
            <a:r>
              <a:rPr lang="fi-FI" sz="2000" dirty="0" err="1"/>
              <a:t>repositoryyn</a:t>
            </a:r>
            <a:r>
              <a:rPr lang="fi-FI" sz="2000" dirty="0"/>
              <a:t> tehdyt muutokset yhdistetään </a:t>
            </a:r>
            <a:r>
              <a:rPr lang="fi-FI" sz="2000" dirty="0" err="1"/>
              <a:t>päärepositoryyn</a:t>
            </a:r>
            <a:r>
              <a:rPr lang="fi-FI" sz="2000" dirty="0"/>
              <a:t> </a:t>
            </a:r>
            <a:r>
              <a:rPr lang="fi-FI" sz="2000" i="1" dirty="0" err="1" smtClean="0"/>
              <a:t>push</a:t>
            </a:r>
            <a:r>
              <a:rPr lang="fi-FI" sz="2000" dirty="0" err="1" smtClean="0"/>
              <a:t>-komennolla</a:t>
            </a:r>
            <a:r>
              <a:rPr lang="fi-FI" sz="2000" dirty="0" smtClean="0"/>
              <a:t>. Tämän </a:t>
            </a:r>
            <a:r>
              <a:rPr lang="fi-FI" sz="2000" dirty="0"/>
              <a:t>jälkeen päivityskierros on </a:t>
            </a:r>
            <a:r>
              <a:rPr lang="fi-FI" sz="2000" dirty="0" smtClean="0"/>
              <a:t>valmis.</a:t>
            </a:r>
          </a:p>
          <a:p>
            <a:r>
              <a:rPr lang="fi-FI" sz="2000" dirty="0" smtClean="0"/>
              <a:t>Ennen </a:t>
            </a:r>
            <a:r>
              <a:rPr lang="fi-FI" sz="2000" dirty="0"/>
              <a:t>seuraavan työn aloittamista päivitetään muiden </a:t>
            </a:r>
            <a:r>
              <a:rPr lang="fi-FI" sz="2000" dirty="0" err="1"/>
              <a:t>päärepositoryyn</a:t>
            </a:r>
            <a:r>
              <a:rPr lang="fi-FI" sz="2000" dirty="0"/>
              <a:t> viemät muutokset omaan paikalliseen </a:t>
            </a:r>
            <a:r>
              <a:rPr lang="fi-FI" sz="2000" dirty="0" err="1" smtClean="0"/>
              <a:t>repositoryyn</a:t>
            </a:r>
            <a:r>
              <a:rPr lang="fi-FI" sz="2000" dirty="0" smtClean="0"/>
              <a:t>.</a:t>
            </a:r>
          </a:p>
          <a:p>
            <a:r>
              <a:rPr lang="fi-FI" sz="2000" dirty="0" smtClean="0"/>
              <a:t>Tämä </a:t>
            </a:r>
            <a:r>
              <a:rPr lang="fi-FI" sz="2000" dirty="0"/>
              <a:t>tapahtuu </a:t>
            </a:r>
            <a:r>
              <a:rPr lang="fi-FI" sz="2000" i="1" dirty="0" err="1"/>
              <a:t>pull</a:t>
            </a:r>
            <a:r>
              <a:rPr lang="fi-FI" sz="2000" dirty="0" err="1"/>
              <a:t>-komennolla</a:t>
            </a:r>
            <a:r>
              <a:rPr lang="fi-FI" sz="2000" dirty="0"/>
              <a:t>. </a:t>
            </a:r>
            <a:r>
              <a:rPr lang="fi-FI" sz="2000" dirty="0" err="1"/>
              <a:t>Topic</a:t>
            </a:r>
            <a:r>
              <a:rPr lang="fi-FI" sz="2000" dirty="0"/>
              <a:t> </a:t>
            </a:r>
            <a:r>
              <a:rPr lang="fi-FI" sz="2000" dirty="0" err="1"/>
              <a:t>brancheja</a:t>
            </a:r>
            <a:r>
              <a:rPr lang="fi-FI" sz="2000" dirty="0"/>
              <a:t> käytettäessä työnkulku muuttuu hieman edellä kerrotusta.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4077072"/>
            <a:ext cx="4752528" cy="265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6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Kolme tilaa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>
            <a:normAutofit fontScale="92500" lnSpcReduction="20000"/>
          </a:bodyPr>
          <a:lstStyle/>
          <a:p>
            <a:r>
              <a:rPr lang="fi-FI" dirty="0" smtClean="0"/>
              <a:t>Tiedostoilla on </a:t>
            </a:r>
            <a:r>
              <a:rPr lang="fi-FI" dirty="0" err="1" smtClean="0"/>
              <a:t>Gitissä</a:t>
            </a:r>
            <a:r>
              <a:rPr lang="fi-FI" dirty="0" smtClean="0"/>
              <a:t> kolme tilaa:</a:t>
            </a:r>
          </a:p>
          <a:p>
            <a:pPr lvl="1"/>
            <a:r>
              <a:rPr lang="fi-FI" dirty="0" err="1" smtClean="0"/>
              <a:t>Committed</a:t>
            </a:r>
            <a:endParaRPr lang="fi-FI" dirty="0" smtClean="0"/>
          </a:p>
          <a:p>
            <a:pPr lvl="2"/>
            <a:r>
              <a:rPr lang="en-US" dirty="0" err="1" smtClean="0"/>
              <a:t>Muutokset</a:t>
            </a:r>
            <a:r>
              <a:rPr lang="en-US" dirty="0" smtClean="0"/>
              <a:t> on </a:t>
            </a:r>
            <a:r>
              <a:rPr lang="en-US" dirty="0" err="1" smtClean="0"/>
              <a:t>viety</a:t>
            </a:r>
            <a:r>
              <a:rPr lang="en-US" dirty="0" smtClean="0"/>
              <a:t> </a:t>
            </a:r>
            <a:r>
              <a:rPr lang="en-US" dirty="0" err="1" smtClean="0"/>
              <a:t>paikalliseen</a:t>
            </a:r>
            <a:r>
              <a:rPr lang="en-US" dirty="0" smtClean="0"/>
              <a:t> </a:t>
            </a:r>
            <a:r>
              <a:rPr lang="en-US" dirty="0" err="1" smtClean="0"/>
              <a:t>repositorioon</a:t>
            </a:r>
            <a:endParaRPr lang="en-US" dirty="0" smtClean="0"/>
          </a:p>
          <a:p>
            <a:pPr lvl="1"/>
            <a:r>
              <a:rPr lang="fi-FI" dirty="0" err="1" smtClean="0"/>
              <a:t>Modified</a:t>
            </a:r>
            <a:endParaRPr lang="fi-FI" dirty="0" smtClean="0"/>
          </a:p>
          <a:p>
            <a:pPr lvl="2"/>
            <a:r>
              <a:rPr lang="fi-FI" dirty="0" smtClean="0"/>
              <a:t>Tiedostoa on muutettu, mutta sitä ei ole viety </a:t>
            </a:r>
            <a:r>
              <a:rPr lang="fi-FI" dirty="0" err="1" smtClean="0"/>
              <a:t>repositorioon</a:t>
            </a:r>
            <a:endParaRPr lang="fi-FI" dirty="0" smtClean="0"/>
          </a:p>
          <a:p>
            <a:pPr lvl="1"/>
            <a:r>
              <a:rPr lang="fi-FI" dirty="0" err="1" smtClean="0"/>
              <a:t>Staged</a:t>
            </a:r>
            <a:endParaRPr lang="fi-FI" dirty="0" smtClean="0"/>
          </a:p>
          <a:p>
            <a:pPr lvl="2"/>
            <a:r>
              <a:rPr lang="fi-FI" dirty="0" smtClean="0"/>
              <a:t>Muokattu tiedosto on merkitty vietäväksi </a:t>
            </a:r>
            <a:r>
              <a:rPr lang="fi-FI" dirty="0" err="1" smtClean="0"/>
              <a:t>repositorioon</a:t>
            </a:r>
            <a:r>
              <a:rPr lang="fi-FI" dirty="0" smtClean="0"/>
              <a:t> seuraavassa </a:t>
            </a:r>
            <a:r>
              <a:rPr lang="fi-FI" dirty="0" err="1" smtClean="0"/>
              <a:t>commitissa</a:t>
            </a:r>
            <a:endParaRPr lang="fi-FI" dirty="0"/>
          </a:p>
        </p:txBody>
      </p:sp>
      <p:pic>
        <p:nvPicPr>
          <p:cNvPr id="1026" name="Picture 2" descr="https://git-scm.com/figures/18333fig0106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479" y="2348880"/>
            <a:ext cx="328732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084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Three </a:t>
            </a:r>
            <a:r>
              <a:rPr lang="fi-FI" dirty="0" err="1" smtClean="0"/>
              <a:t>states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basic </a:t>
            </a:r>
            <a:r>
              <a:rPr lang="en-US" dirty="0" err="1"/>
              <a:t>Git</a:t>
            </a:r>
            <a:r>
              <a:rPr lang="en-US" dirty="0"/>
              <a:t> workflow goes something like this:</a:t>
            </a:r>
          </a:p>
          <a:p>
            <a:r>
              <a:rPr lang="en-US" dirty="0"/>
              <a:t>You modify files in your working directory.</a:t>
            </a:r>
          </a:p>
          <a:p>
            <a:r>
              <a:rPr lang="en-US" dirty="0"/>
              <a:t>You stage the files, adding snapshots of them to your staging area.</a:t>
            </a:r>
          </a:p>
          <a:p>
            <a:r>
              <a:rPr lang="en-US" dirty="0"/>
              <a:t>You do a commit, which takes the files as they are in the staging area and stores that snapshot permanently to your </a:t>
            </a:r>
            <a:r>
              <a:rPr lang="en-US" dirty="0" err="1"/>
              <a:t>Git</a:t>
            </a:r>
            <a:r>
              <a:rPr lang="en-US" dirty="0"/>
              <a:t> directory.</a:t>
            </a:r>
          </a:p>
          <a:p>
            <a:endParaRPr lang="fi-FI" dirty="0"/>
          </a:p>
        </p:txBody>
      </p:sp>
      <p:pic>
        <p:nvPicPr>
          <p:cNvPr id="4" name="Picture 2" descr="https://git-scm.com/figures/18333fig0106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04864"/>
            <a:ext cx="328732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954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File</a:t>
            </a:r>
            <a:r>
              <a:rPr lang="fi-FI" dirty="0" smtClean="0"/>
              <a:t> status </a:t>
            </a:r>
            <a:r>
              <a:rPr lang="fi-FI" dirty="0" err="1" smtClean="0"/>
              <a:t>lifecycle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400" dirty="0" err="1" smtClean="0"/>
              <a:t>Tracked</a:t>
            </a:r>
            <a:r>
              <a:rPr lang="fi-FI" sz="2400" dirty="0" smtClean="0"/>
              <a:t> </a:t>
            </a:r>
            <a:r>
              <a:rPr lang="fi-FI" sz="2400" dirty="0" err="1" smtClean="0"/>
              <a:t>files</a:t>
            </a:r>
            <a:r>
              <a:rPr lang="fi-FI" sz="2400" dirty="0" smtClean="0"/>
              <a:t>: versionhallinnassa jo olevat tiedostot</a:t>
            </a:r>
          </a:p>
          <a:p>
            <a:r>
              <a:rPr lang="fi-FI" sz="2400" dirty="0" err="1" smtClean="0"/>
              <a:t>Untracked</a:t>
            </a:r>
            <a:r>
              <a:rPr lang="fi-FI" sz="2400" dirty="0" smtClean="0"/>
              <a:t> </a:t>
            </a:r>
            <a:r>
              <a:rPr lang="fi-FI" sz="2400" dirty="0" err="1" smtClean="0"/>
              <a:t>files</a:t>
            </a:r>
            <a:r>
              <a:rPr lang="fi-FI" sz="2400" dirty="0" smtClean="0"/>
              <a:t>: tiedostot, jotka eivät ole versionhallinnassa</a:t>
            </a:r>
          </a:p>
          <a:p>
            <a:pPr lvl="1"/>
            <a:r>
              <a:rPr lang="fi-FI" sz="2000" dirty="0" smtClean="0"/>
              <a:t>Esimerkiksi uudet tiedostot</a:t>
            </a:r>
          </a:p>
          <a:p>
            <a:pPr lvl="1"/>
            <a:r>
              <a:rPr lang="fi-FI" sz="2000" dirty="0" err="1" smtClean="0"/>
              <a:t>Huom</a:t>
            </a:r>
            <a:r>
              <a:rPr lang="fi-FI" sz="2000" dirty="0" smtClean="0"/>
              <a:t>: kaikkia tiedostoja ei ole tarkoitus viedä versionhallintaan (esimerkiksi käännösten tulokset</a:t>
            </a:r>
            <a:endParaRPr lang="fi-FI" sz="2000" dirty="0"/>
          </a:p>
        </p:txBody>
      </p:sp>
      <p:pic>
        <p:nvPicPr>
          <p:cNvPr id="2050" name="Picture 2" descr="https://git-scm.com/figures/18333fig0201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645024"/>
            <a:ext cx="4397474" cy="278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565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Git</a:t>
            </a:r>
            <a:r>
              <a:rPr lang="fi-FI" dirty="0" smtClean="0"/>
              <a:t> </a:t>
            </a:r>
            <a:r>
              <a:rPr lang="fi-FI" dirty="0" err="1" smtClean="0"/>
              <a:t>book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hlinkClick r:id="rId2"/>
              </a:rPr>
              <a:t>https://</a:t>
            </a:r>
            <a:r>
              <a:rPr lang="fi-FI" dirty="0" smtClean="0">
                <a:hlinkClick r:id="rId2"/>
              </a:rPr>
              <a:t>git-scm.com/book/en/v1</a:t>
            </a:r>
            <a:r>
              <a:rPr lang="fi-FI" dirty="0" smtClean="0"/>
              <a:t> </a:t>
            </a:r>
          </a:p>
          <a:p>
            <a:pPr lvl="1"/>
            <a:r>
              <a:rPr lang="fi-FI" dirty="0" err="1" smtClean="0"/>
              <a:t>Huom</a:t>
            </a:r>
            <a:r>
              <a:rPr lang="fi-FI" dirty="0" smtClean="0"/>
              <a:t>: Lue englanniksi. Suomenkielinen automaattikäännös on huono</a:t>
            </a:r>
          </a:p>
          <a:p>
            <a:r>
              <a:rPr lang="fi-FI" dirty="0" smtClean="0"/>
              <a:t>Lue ensin luvut 1 ja 2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93715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GitHub</a:t>
            </a:r>
            <a:r>
              <a:rPr lang="fi-FI" dirty="0"/>
              <a:t> </a:t>
            </a:r>
            <a:r>
              <a:rPr lang="fi-FI" dirty="0" smtClean="0"/>
              <a:t>– esittely 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0052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Versionhallinta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Ohjelmistokehityksessä käytettävät versionhallintajärjestelmät tallentavat kustakin tiedoston versiosta tallennuksen aikaleiman, tiedoston tallentajan nimen sekä version tunnuksen (revisionumeron</a:t>
            </a:r>
            <a:r>
              <a:rPr lang="fi-FI" dirty="0" smtClean="0"/>
              <a:t>).</a:t>
            </a:r>
          </a:p>
          <a:p>
            <a:r>
              <a:rPr lang="fi-FI" dirty="0" smtClean="0"/>
              <a:t>Versionhallinnassa </a:t>
            </a:r>
            <a:r>
              <a:rPr lang="fi-FI" dirty="0"/>
              <a:t>voidaan myös määrittää, että tietty versio ohjelmasta koostuu tiettyjen tiedostojen tietyistä versioista.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109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GitHub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dirty="0" err="1"/>
              <a:t>GitHub</a:t>
            </a:r>
            <a:r>
              <a:rPr lang="fi-FI" dirty="0"/>
              <a:t> on maksuton avoimen lähdekoodin projekteille. Tällöin </a:t>
            </a:r>
            <a:r>
              <a:rPr lang="fi-FI" dirty="0" err="1"/>
              <a:t>GitHubiin</a:t>
            </a:r>
            <a:r>
              <a:rPr lang="fi-FI" dirty="0"/>
              <a:t> tallennetut tiedostot ovat kaikkien </a:t>
            </a:r>
            <a:r>
              <a:rPr lang="fi-FI" dirty="0" smtClean="0"/>
              <a:t>nähtävillä.</a:t>
            </a:r>
          </a:p>
          <a:p>
            <a:r>
              <a:rPr lang="fi-FI" dirty="0" smtClean="0"/>
              <a:t>Yksityiset </a:t>
            </a:r>
            <a:r>
              <a:rPr lang="fi-FI" dirty="0"/>
              <a:t>tietovarastot ovat maksullisia. Opetuskäyttöön perustetut tietovarastot ovat lähtökohtaisesti maksuttomia ja siten kaikkien </a:t>
            </a:r>
            <a:r>
              <a:rPr lang="fi-FI" dirty="0" smtClean="0"/>
              <a:t>nähtävissä.</a:t>
            </a:r>
          </a:p>
          <a:p>
            <a:r>
              <a:rPr lang="fi-FI" dirty="0" smtClean="0"/>
              <a:t>Opetuskäytössä </a:t>
            </a:r>
            <a:r>
              <a:rPr lang="fi-FI" dirty="0"/>
              <a:t>on usein myös tarvetta yksityisille salatuille tietovarastoille. Esimerkiksi tentissä opiskelijoiden ei pidä nähdä toistensa </a:t>
            </a:r>
            <a:r>
              <a:rPr lang="fi-FI" dirty="0" smtClean="0"/>
              <a:t>tietovarastoja.</a:t>
            </a:r>
          </a:p>
          <a:p>
            <a:r>
              <a:rPr lang="fi-FI" dirty="0" err="1" smtClean="0"/>
              <a:t>GitHub</a:t>
            </a:r>
            <a:r>
              <a:rPr lang="fi-FI" dirty="0" smtClean="0"/>
              <a:t> </a:t>
            </a:r>
            <a:r>
              <a:rPr lang="fi-FI" dirty="0"/>
              <a:t>tarjoaa kouluille mahdollisuutta yksityisten tietovarastojen käyttöön. Koulu voi saada yksityiset tietovarastot käyttöönsä, mutta tätä pitää anoa </a:t>
            </a:r>
            <a:r>
              <a:rPr lang="fi-FI" dirty="0" err="1"/>
              <a:t>GitHubilta</a:t>
            </a:r>
            <a:r>
              <a:rPr lang="fi-FI" dirty="0"/>
              <a:t> erikseen.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906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GitHub</a:t>
            </a:r>
            <a:r>
              <a:rPr lang="fi-FI" dirty="0"/>
              <a:t> – esittely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Tehtävä</a:t>
            </a:r>
          </a:p>
          <a:p>
            <a:pPr lvl="1"/>
            <a:r>
              <a:rPr lang="fi-FI" dirty="0" smtClean="0"/>
              <a:t>Luo itsellesi käyttäjätili </a:t>
            </a:r>
            <a:r>
              <a:rPr lang="fi-FI" dirty="0" err="1" smtClean="0"/>
              <a:t>GitHubiin</a:t>
            </a:r>
            <a:endParaRPr lang="fi-FI" dirty="0" smtClean="0"/>
          </a:p>
          <a:p>
            <a:pPr lvl="2"/>
            <a:r>
              <a:rPr lang="fi-FI" dirty="0">
                <a:hlinkClick r:id="rId2"/>
              </a:rPr>
              <a:t>https://github.com</a:t>
            </a:r>
            <a:r>
              <a:rPr lang="fi-FI" dirty="0" smtClean="0">
                <a:hlinkClick r:id="rId2"/>
              </a:rPr>
              <a:t>/</a:t>
            </a:r>
            <a:r>
              <a:rPr lang="fi-FI" dirty="0" smtClean="0"/>
              <a:t> </a:t>
            </a:r>
          </a:p>
          <a:p>
            <a:pPr lvl="1"/>
            <a:r>
              <a:rPr lang="fi-FI" dirty="0" smtClean="0"/>
              <a:t>Tutustu </a:t>
            </a:r>
            <a:r>
              <a:rPr lang="fi-FI" dirty="0" err="1" smtClean="0"/>
              <a:t>GitHub</a:t>
            </a:r>
            <a:r>
              <a:rPr lang="fi-FI" dirty="0" smtClean="0"/>
              <a:t>-palveluun</a:t>
            </a:r>
          </a:p>
          <a:p>
            <a:pPr lvl="1"/>
            <a:r>
              <a:rPr lang="fi-FI" dirty="0"/>
              <a:t>e</a:t>
            </a:r>
            <a:r>
              <a:rPr lang="fi-FI" dirty="0" smtClean="0"/>
              <a:t>ducation.github.com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8815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GitHub-verkkopalvelu</a:t>
            </a:r>
            <a:r>
              <a:rPr lang="fi-FI" dirty="0" smtClean="0"/>
              <a:t> opetuskäytössä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467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GitHub</a:t>
            </a:r>
            <a:r>
              <a:rPr lang="fi-FI" dirty="0" smtClean="0"/>
              <a:t> opetuskäytössä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GitHubissa</a:t>
            </a:r>
            <a:r>
              <a:rPr lang="fi-FI" dirty="0"/>
              <a:t> on erikseen käyttäjätilit yksittäisille käyttäjille ja organisaatioille. Opettajan ja opiskelijoiden täytyy </a:t>
            </a:r>
            <a:r>
              <a:rPr lang="fi-FI" dirty="0" err="1"/>
              <a:t>huoda</a:t>
            </a:r>
            <a:r>
              <a:rPr lang="fi-FI" dirty="0"/>
              <a:t> </a:t>
            </a:r>
            <a:r>
              <a:rPr lang="fi-FI" dirty="0" err="1"/>
              <a:t>GitHubiin</a:t>
            </a:r>
            <a:r>
              <a:rPr lang="fi-FI" dirty="0"/>
              <a:t> ensin henkilökohtainen käyttäjätili. Käyttäjätilin voi luoda osoitteesta </a:t>
            </a:r>
            <a:r>
              <a:rPr lang="fi-FI" u="sng" dirty="0">
                <a:hlinkClick r:id="rId2"/>
              </a:rPr>
              <a:t>https://help.github.com/articles/signing-up-for-a-new-github-account/</a:t>
            </a:r>
            <a:r>
              <a:rPr lang="fi-FI" dirty="0"/>
              <a:t>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8000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GitHub</a:t>
            </a:r>
            <a:r>
              <a:rPr lang="fi-FI" dirty="0"/>
              <a:t> opetuskäytössä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err="1"/>
              <a:t>GitHubissa</a:t>
            </a:r>
            <a:r>
              <a:rPr lang="fi-FI" dirty="0"/>
              <a:t> voidaan luoda yhdessä työskenteleville henkilöille yhteinen käyttäjätili (</a:t>
            </a:r>
            <a:r>
              <a:rPr lang="fi-FI" dirty="0" err="1"/>
              <a:t>organization</a:t>
            </a:r>
            <a:r>
              <a:rPr lang="fi-FI" dirty="0"/>
              <a:t> </a:t>
            </a:r>
            <a:r>
              <a:rPr lang="fi-FI" dirty="0" err="1"/>
              <a:t>account</a:t>
            </a:r>
            <a:r>
              <a:rPr lang="fi-FI" dirty="0"/>
              <a:t>). Yleensä organisaation käyttäjätili luodaan esimerkiksi yritystä tai ohjelmistoprojektissa työskentelevää tiimiä </a:t>
            </a:r>
            <a:r>
              <a:rPr lang="fi-FI" dirty="0" smtClean="0"/>
              <a:t>varten.</a:t>
            </a:r>
          </a:p>
          <a:p>
            <a:r>
              <a:rPr lang="fi-FI" dirty="0" smtClean="0"/>
              <a:t>Opetuksessa </a:t>
            </a:r>
            <a:r>
              <a:rPr lang="fi-FI" dirty="0"/>
              <a:t>opettaja luo yleensä organisaation käyttäjätilin tiettyä kurssin toteutusta varten.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547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GitHub</a:t>
            </a:r>
            <a:r>
              <a:rPr lang="fi-FI" dirty="0"/>
              <a:t> opetuskäytössä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/>
              <a:t>Opettajan täytyy olla kirjautuneena henkilökohtaiselle käyttäjätililleen kun hän luo organisaation käyttäjätilin opetusryhmää </a:t>
            </a:r>
            <a:r>
              <a:rPr lang="fi-FI" dirty="0" smtClean="0"/>
              <a:t>varten.</a:t>
            </a:r>
          </a:p>
          <a:p>
            <a:r>
              <a:rPr lang="fi-FI" dirty="0" smtClean="0"/>
              <a:t>Organisaation </a:t>
            </a:r>
            <a:r>
              <a:rPr lang="fi-FI" dirty="0"/>
              <a:t>nimi voi koostua esimerkiksi koulun nimestä ja kurssin </a:t>
            </a:r>
            <a:r>
              <a:rPr lang="fi-FI" dirty="0" smtClean="0"/>
              <a:t>tunnuksesta.</a:t>
            </a:r>
          </a:p>
          <a:p>
            <a:r>
              <a:rPr lang="fi-FI" dirty="0" smtClean="0"/>
              <a:t>Jos </a:t>
            </a:r>
            <a:r>
              <a:rPr lang="fi-FI" dirty="0"/>
              <a:t>kurssi on toistuva, nimeen voidaan liittää vielä lukuvuoden tai ryhmän </a:t>
            </a:r>
            <a:r>
              <a:rPr lang="fi-FI" dirty="0" smtClean="0"/>
              <a:t>tunnus.</a:t>
            </a:r>
          </a:p>
          <a:p>
            <a:r>
              <a:rPr lang="fi-FI" dirty="0" smtClean="0"/>
              <a:t>Samaa </a:t>
            </a:r>
            <a:r>
              <a:rPr lang="fi-FI" dirty="0"/>
              <a:t>organisaation käyttäjätiliä voidaan käyttää myös useilla </a:t>
            </a:r>
            <a:r>
              <a:rPr lang="fi-FI" dirty="0" smtClean="0"/>
              <a:t>kursseilla.</a:t>
            </a:r>
          </a:p>
          <a:p>
            <a:r>
              <a:rPr lang="fi-FI" dirty="0" smtClean="0"/>
              <a:t>Tällöin </a:t>
            </a:r>
            <a:r>
              <a:rPr lang="fi-FI" dirty="0"/>
              <a:t>luodaan kutakin kurssitoteutusta varten oma tietovarasto (</a:t>
            </a:r>
            <a:r>
              <a:rPr lang="fi-FI" dirty="0" err="1"/>
              <a:t>repository</a:t>
            </a:r>
            <a:r>
              <a:rPr lang="fi-FI" dirty="0"/>
              <a:t>).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7943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GitHub</a:t>
            </a:r>
            <a:r>
              <a:rPr lang="fi-FI" dirty="0"/>
              <a:t> opetuskäytössä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/>
              <a:t>Opettaja luo organisaation käyttäjätilin osoitteesta </a:t>
            </a:r>
            <a:r>
              <a:rPr lang="fi-FI" u="sng" dirty="0">
                <a:hlinkClick r:id="rId2"/>
              </a:rPr>
              <a:t>https://github.com/organizations/new</a:t>
            </a:r>
            <a:r>
              <a:rPr lang="fi-FI" dirty="0"/>
              <a:t> </a:t>
            </a:r>
            <a:r>
              <a:rPr lang="fi-FI" dirty="0" smtClean="0"/>
              <a:t>.</a:t>
            </a:r>
          </a:p>
          <a:p>
            <a:r>
              <a:rPr lang="fi-FI" dirty="0" smtClean="0"/>
              <a:t>Tämän </a:t>
            </a:r>
            <a:r>
              <a:rPr lang="fi-FI" dirty="0"/>
              <a:t>jälkeen opettaja voi lisätä käyttäjätilille tietovarastoja (</a:t>
            </a:r>
            <a:r>
              <a:rPr lang="fi-FI" dirty="0" err="1"/>
              <a:t>repository</a:t>
            </a:r>
            <a:r>
              <a:rPr lang="fi-FI" dirty="0"/>
              <a:t>) ja työryhmiä (</a:t>
            </a:r>
            <a:r>
              <a:rPr lang="fi-FI" dirty="0" err="1"/>
              <a:t>team</a:t>
            </a:r>
            <a:r>
              <a:rPr lang="fi-FI" dirty="0"/>
              <a:t>). Opettaja voi myös kutsua käyttäjätilille muita ylläpitäjiä ja jakaa oikeuksia.</a:t>
            </a:r>
          </a:p>
          <a:p>
            <a:r>
              <a:rPr lang="fi-FI" dirty="0"/>
              <a:t>Kurssitoteutus voidaan luoda organisaation käyttäjätilin alle. Kurssin esite kannattaa kirjoittaa tiedostoon </a:t>
            </a:r>
            <a:r>
              <a:rPr lang="fi-FI" dirty="0" err="1"/>
              <a:t>Readme.md</a:t>
            </a:r>
            <a:r>
              <a:rPr lang="fi-FI" dirty="0"/>
              <a:t>.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819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Gitin</a:t>
            </a:r>
            <a:r>
              <a:rPr lang="fi-FI" dirty="0" smtClean="0"/>
              <a:t> </a:t>
            </a:r>
            <a:r>
              <a:rPr lang="fi-FI" dirty="0" err="1" smtClean="0"/>
              <a:t>client-työkalujen</a:t>
            </a:r>
            <a:r>
              <a:rPr lang="fi-FI" dirty="0" smtClean="0"/>
              <a:t> asennus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883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Gitin</a:t>
            </a:r>
            <a:r>
              <a:rPr lang="fi-FI" dirty="0" smtClean="0"/>
              <a:t> </a:t>
            </a:r>
            <a:r>
              <a:rPr lang="fi-FI" dirty="0" err="1" smtClean="0"/>
              <a:t>client-työkalujen</a:t>
            </a:r>
            <a:r>
              <a:rPr lang="fi-FI" dirty="0" smtClean="0"/>
              <a:t> asennus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Työkalut </a:t>
            </a:r>
            <a:r>
              <a:rPr lang="fi-FI" dirty="0" err="1" smtClean="0"/>
              <a:t>Git</a:t>
            </a:r>
            <a:r>
              <a:rPr lang="fi-FI" dirty="0" smtClean="0"/>
              <a:t> </a:t>
            </a:r>
            <a:r>
              <a:rPr lang="fi-FI" dirty="0" err="1" smtClean="0"/>
              <a:t>Bash</a:t>
            </a:r>
            <a:r>
              <a:rPr lang="fi-FI" dirty="0" smtClean="0"/>
              <a:t> ja </a:t>
            </a:r>
            <a:r>
              <a:rPr lang="fi-FI" dirty="0" err="1" smtClean="0"/>
              <a:t>TortoiseGit</a:t>
            </a:r>
            <a:r>
              <a:rPr lang="fi-FI" dirty="0" smtClean="0"/>
              <a:t> on asennettu luokkaan</a:t>
            </a:r>
          </a:p>
          <a:p>
            <a:r>
              <a:rPr lang="fi-FI" dirty="0" smtClean="0"/>
              <a:t>Asennus omalle koneelle</a:t>
            </a:r>
          </a:p>
          <a:p>
            <a:pPr lvl="1"/>
            <a:r>
              <a:rPr lang="fi-FI" dirty="0">
                <a:hlinkClick r:id="rId2"/>
              </a:rPr>
              <a:t>https://msysgit.github.io</a:t>
            </a:r>
            <a:r>
              <a:rPr lang="fi-FI" dirty="0" smtClean="0">
                <a:hlinkClick r:id="rId2"/>
              </a:rPr>
              <a:t>/</a:t>
            </a:r>
            <a:r>
              <a:rPr lang="fi-FI" dirty="0" smtClean="0"/>
              <a:t> </a:t>
            </a:r>
          </a:p>
          <a:p>
            <a:pPr lvl="1"/>
            <a:r>
              <a:rPr lang="fi-FI" dirty="0">
                <a:hlinkClick r:id="rId3"/>
              </a:rPr>
              <a:t>http://code.google.com/p/tortoisegit</a:t>
            </a:r>
            <a:r>
              <a:rPr lang="fi-FI" dirty="0" smtClean="0">
                <a:hlinkClick r:id="rId3"/>
              </a:rPr>
              <a:t>/</a:t>
            </a:r>
            <a:r>
              <a:rPr lang="fi-FI" dirty="0" smtClean="0"/>
              <a:t> </a:t>
            </a:r>
          </a:p>
          <a:p>
            <a:pPr lvl="1"/>
            <a:endParaRPr lang="fi-FI" dirty="0"/>
          </a:p>
          <a:p>
            <a:r>
              <a:rPr lang="fi-FI" dirty="0" smtClean="0"/>
              <a:t>Kokeile </a:t>
            </a:r>
            <a:r>
              <a:rPr lang="fi-FI" dirty="0" err="1" smtClean="0"/>
              <a:t>clonea</a:t>
            </a:r>
            <a:r>
              <a:rPr lang="fi-FI" smtClean="0"/>
              <a:t> C:tmpssä</a:t>
            </a:r>
            <a:endParaRPr lang="fi-FI" dirty="0" smtClean="0"/>
          </a:p>
          <a:p>
            <a:pPr lvl="1"/>
            <a:r>
              <a:rPr lang="fi-FI" dirty="0">
                <a:hlinkClick r:id="rId4"/>
              </a:rPr>
              <a:t>https://</a:t>
            </a:r>
            <a:r>
              <a:rPr lang="fi-FI" dirty="0" smtClean="0">
                <a:hlinkClick r:id="rId4"/>
              </a:rPr>
              <a:t>github.com/SeamkTite/repo</a:t>
            </a:r>
            <a:r>
              <a:rPr lang="fi-FI" dirty="0" smtClean="0"/>
              <a:t>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9655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Luokassa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Pitää asettaa </a:t>
            </a:r>
            <a:r>
              <a:rPr lang="fi-FI" dirty="0" err="1" smtClean="0"/>
              <a:t>Git.exen</a:t>
            </a:r>
            <a:r>
              <a:rPr lang="fi-FI" dirty="0" smtClean="0"/>
              <a:t> polku</a:t>
            </a:r>
          </a:p>
          <a:p>
            <a:r>
              <a:rPr lang="fi-FI" dirty="0" smtClean="0"/>
              <a:t>Kun tulee ikkuna</a:t>
            </a:r>
          </a:p>
          <a:p>
            <a:endParaRPr lang="fi-FI" dirty="0"/>
          </a:p>
          <a:p>
            <a:endParaRPr lang="fi-FI" dirty="0" smtClean="0"/>
          </a:p>
          <a:p>
            <a:r>
              <a:rPr lang="fi-FI" dirty="0" smtClean="0"/>
              <a:t>Set </a:t>
            </a:r>
            <a:r>
              <a:rPr lang="fi-FI" dirty="0" err="1" smtClean="0"/>
              <a:t>Git</a:t>
            </a:r>
            <a:r>
              <a:rPr lang="fi-FI" dirty="0" smtClean="0"/>
              <a:t> </a:t>
            </a:r>
            <a:r>
              <a:rPr lang="fi-FI" dirty="0" err="1" smtClean="0"/>
              <a:t>path</a:t>
            </a:r>
            <a:endParaRPr lang="fi-FI" dirty="0" smtClean="0"/>
          </a:p>
          <a:p>
            <a:r>
              <a:rPr lang="en-US" dirty="0"/>
              <a:t>Git.exe path &gt; C:\Program Files (x86)\</a:t>
            </a:r>
            <a:r>
              <a:rPr lang="en-US" dirty="0" err="1"/>
              <a:t>Git</a:t>
            </a:r>
            <a:r>
              <a:rPr lang="en-US" dirty="0"/>
              <a:t>\bin</a:t>
            </a:r>
            <a:endParaRPr lang="fi-FI" dirty="0"/>
          </a:p>
        </p:txBody>
      </p:sp>
      <p:pic>
        <p:nvPicPr>
          <p:cNvPr id="1026" name="Picture 1" descr="cid:image001.png@01CFEF80.E92D5B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52936"/>
            <a:ext cx="41529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25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Versionhallinta mahdollistaa tiimityön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 dirty="0"/>
              <a:t>Versionhallintajärjestelmä helpottaa myös tiimityöskentelyä. Kehittäjät voivat ottaa versionhallinnan tietovarastosta kopion kehitettävästä ohjelmaversioista itselleen omaan </a:t>
            </a:r>
            <a:r>
              <a:rPr lang="fi-FI" dirty="0" smtClean="0"/>
              <a:t>työhakemistoonsa.</a:t>
            </a:r>
          </a:p>
          <a:p>
            <a:r>
              <a:rPr lang="fi-FI" dirty="0" smtClean="0"/>
              <a:t>Kukin </a:t>
            </a:r>
            <a:r>
              <a:rPr lang="fi-FI" dirty="0"/>
              <a:t>kehittäjä tekee ohjelman tiedostoihin muutoksia omassa työhakemistossaan. Usein kehittäjät työskentelevät eri tiedostojen kanssa, mutta näillä tiedostoilla on riippuvuuksia toistensa </a:t>
            </a:r>
            <a:r>
              <a:rPr lang="fi-FI" dirty="0" smtClean="0"/>
              <a:t>kanssa (esim. kirjastojen yhteiset rajapinnat).</a:t>
            </a:r>
          </a:p>
          <a:p>
            <a:r>
              <a:rPr lang="fi-FI" dirty="0" smtClean="0"/>
              <a:t>Versionhallinnan </a:t>
            </a:r>
            <a:r>
              <a:rPr lang="fi-FI" dirty="0"/>
              <a:t>avulla kehittäjät voivat tallentaa muutetut tiedostot yhteiseen tietovarastoon sekä hakea tietovarastosta muiden tekemät muutokset. </a:t>
            </a:r>
          </a:p>
        </p:txBody>
      </p:sp>
    </p:spTree>
    <p:extLst>
      <p:ext uri="{BB962C8B-B14F-4D97-AF65-F5344CB8AC3E}">
        <p14:creationId xmlns:p14="http://schemas.microsoft.com/office/powerpoint/2010/main" val="180683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Git</a:t>
            </a:r>
            <a:r>
              <a:rPr lang="fi-FI" dirty="0" smtClean="0"/>
              <a:t> </a:t>
            </a:r>
            <a:r>
              <a:rPr lang="fi-FI" dirty="0" err="1" smtClean="0"/>
              <a:t>Path</a:t>
            </a:r>
            <a:endParaRPr lang="fi-FI" dirty="0"/>
          </a:p>
        </p:txBody>
      </p:sp>
      <p:pic>
        <p:nvPicPr>
          <p:cNvPr id="2050" name="Picture 2" descr="cid:image002.png@01CFEF80.E92D5B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98458"/>
            <a:ext cx="7128457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Harjoitus 1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Harjoitukset erillisessä Word-dokumentissa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8668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Remote-työskentely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95098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Remote-työskentely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Että voit jakaa työsi muille, sinun täytyy pystyä hallitsemaan </a:t>
            </a:r>
            <a:r>
              <a:rPr lang="fi-FI" dirty="0" err="1" smtClean="0"/>
              <a:t>remote-repositoriota</a:t>
            </a:r>
            <a:r>
              <a:rPr lang="fi-FI" dirty="0" smtClean="0"/>
              <a:t> (joka voi olla esimerkiksi </a:t>
            </a:r>
            <a:r>
              <a:rPr lang="fi-FI" dirty="0" err="1" smtClean="0"/>
              <a:t>Githubissa</a:t>
            </a:r>
            <a:r>
              <a:rPr lang="fi-FI" dirty="0" smtClean="0"/>
              <a:t>)</a:t>
            </a:r>
          </a:p>
          <a:p>
            <a:r>
              <a:rPr lang="fi-FI" dirty="0" smtClean="0"/>
              <a:t>Toimenpiteet</a:t>
            </a:r>
          </a:p>
          <a:p>
            <a:pPr lvl="1"/>
            <a:r>
              <a:rPr lang="fi-FI" dirty="0" err="1" smtClean="0"/>
              <a:t>Remote-repositorion</a:t>
            </a:r>
            <a:r>
              <a:rPr lang="fi-FI" dirty="0" smtClean="0"/>
              <a:t> lisääminen ja poistaminen</a:t>
            </a:r>
          </a:p>
          <a:p>
            <a:pPr lvl="1"/>
            <a:r>
              <a:rPr lang="fi-FI" dirty="0" err="1" smtClean="0"/>
              <a:t>Remote-haarautumien</a:t>
            </a:r>
            <a:r>
              <a:rPr lang="fi-FI" dirty="0" smtClean="0"/>
              <a:t> käsittely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565796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git</a:t>
            </a:r>
            <a:r>
              <a:rPr lang="fi-FI" dirty="0" smtClean="0"/>
              <a:t> </a:t>
            </a:r>
            <a:r>
              <a:rPr lang="fi-FI" dirty="0" err="1" smtClean="0"/>
              <a:t>remote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 smtClean="0"/>
              <a:t>Komento </a:t>
            </a:r>
            <a:r>
              <a:rPr lang="fi-FI" dirty="0" err="1" smtClean="0"/>
              <a:t>git</a:t>
            </a:r>
            <a:r>
              <a:rPr lang="fi-FI" dirty="0" smtClean="0"/>
              <a:t> </a:t>
            </a:r>
            <a:r>
              <a:rPr lang="fi-FI" dirty="0" err="1" smtClean="0"/>
              <a:t>remote</a:t>
            </a:r>
            <a:r>
              <a:rPr lang="fi-FI" dirty="0" smtClean="0"/>
              <a:t> näyttää määrittelemäsi </a:t>
            </a:r>
            <a:r>
              <a:rPr lang="fi-FI" dirty="0" err="1" smtClean="0"/>
              <a:t>remote-repositoriot</a:t>
            </a:r>
            <a:r>
              <a:rPr lang="fi-FI" dirty="0" smtClean="0"/>
              <a:t> (joita voi olla useita)</a:t>
            </a:r>
          </a:p>
          <a:p>
            <a:r>
              <a:rPr lang="fi-FI" dirty="0" smtClean="0"/>
              <a:t>Jos olet kloonannut </a:t>
            </a:r>
            <a:r>
              <a:rPr lang="fi-FI" dirty="0" err="1" smtClean="0"/>
              <a:t>repositoriosi</a:t>
            </a:r>
            <a:r>
              <a:rPr lang="fi-FI" dirty="0" smtClean="0"/>
              <a:t> </a:t>
            </a:r>
            <a:r>
              <a:rPr lang="fi-FI" dirty="0" err="1" smtClean="0"/>
              <a:t>Githubista</a:t>
            </a:r>
            <a:r>
              <a:rPr lang="fi-FI" dirty="0" smtClean="0"/>
              <a:t> antaa </a:t>
            </a:r>
            <a:r>
              <a:rPr lang="fi-FI" dirty="0" err="1" smtClean="0"/>
              <a:t>git</a:t>
            </a:r>
            <a:r>
              <a:rPr lang="fi-FI" dirty="0" smtClean="0"/>
              <a:t> </a:t>
            </a:r>
            <a:r>
              <a:rPr lang="fi-FI" dirty="0" err="1" smtClean="0"/>
              <a:t>remote</a:t>
            </a:r>
            <a:r>
              <a:rPr lang="fi-FI" dirty="0" smtClean="0"/>
              <a:t> paluuarvona ”</a:t>
            </a:r>
            <a:r>
              <a:rPr lang="fi-FI" dirty="0" err="1" smtClean="0"/>
              <a:t>origin</a:t>
            </a:r>
            <a:r>
              <a:rPr lang="fi-FI" dirty="0" smtClean="0"/>
              <a:t>”, mikä lyhenne alkuperäisestä serveristä.</a:t>
            </a:r>
          </a:p>
          <a:p>
            <a:pPr marL="457200" lvl="1" indent="0">
              <a:buNone/>
            </a:pPr>
            <a:r>
              <a:rPr lang="fi-FI" dirty="0"/>
              <a:t>$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remote</a:t>
            </a:r>
            <a:endParaRPr lang="fi-FI" dirty="0"/>
          </a:p>
          <a:p>
            <a:pPr marL="457200" lvl="1" indent="0">
              <a:buNone/>
            </a:pPr>
            <a:r>
              <a:rPr lang="fi-FI" dirty="0" err="1"/>
              <a:t>origin</a:t>
            </a:r>
            <a:endParaRPr lang="fi-FI" dirty="0" smtClean="0"/>
          </a:p>
          <a:p>
            <a:r>
              <a:rPr lang="fi-FI" dirty="0" smtClean="0"/>
              <a:t>Koko </a:t>
            </a:r>
            <a:r>
              <a:rPr lang="fi-FI" dirty="0" err="1" smtClean="0"/>
              <a:t>urlin</a:t>
            </a:r>
            <a:r>
              <a:rPr lang="fi-FI" dirty="0" smtClean="0"/>
              <a:t> saa näkyviin komennolla</a:t>
            </a:r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git</a:t>
            </a:r>
            <a:r>
              <a:rPr lang="en-US" sz="2300" dirty="0"/>
              <a:t> remote -v</a:t>
            </a:r>
          </a:p>
          <a:p>
            <a:pPr marL="0" indent="0">
              <a:buNone/>
            </a:pPr>
            <a:r>
              <a:rPr lang="en-US" sz="2600" dirty="0" smtClean="0"/>
              <a:t>	origin  </a:t>
            </a:r>
            <a:r>
              <a:rPr lang="en-US" sz="2600" dirty="0"/>
              <a:t>https://</a:t>
            </a:r>
            <a:r>
              <a:rPr lang="en-US" sz="2600" dirty="0" smtClean="0"/>
              <a:t>github.com/SeamkTite/LiukuvaArvoDLL.git</a:t>
            </a:r>
            <a:endParaRPr lang="fi-FI" sz="2600" dirty="0"/>
          </a:p>
        </p:txBody>
      </p:sp>
    </p:spTree>
    <p:extLst>
      <p:ext uri="{BB962C8B-B14F-4D97-AF65-F5344CB8AC3E}">
        <p14:creationId xmlns:p14="http://schemas.microsoft.com/office/powerpoint/2010/main" val="10111009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Remote-repositorioiden</a:t>
            </a:r>
            <a:r>
              <a:rPr lang="fi-FI" dirty="0" smtClean="0"/>
              <a:t> lisääminen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Remote-repo lisätään komennolla</a:t>
            </a:r>
          </a:p>
          <a:p>
            <a:pPr lvl="1"/>
            <a:r>
              <a:rPr lang="fi-FI" dirty="0" err="1" smtClean="0"/>
              <a:t>Git</a:t>
            </a:r>
            <a:r>
              <a:rPr lang="fi-FI" dirty="0" smtClean="0"/>
              <a:t> </a:t>
            </a:r>
            <a:r>
              <a:rPr lang="fi-FI" dirty="0" err="1" smtClean="0"/>
              <a:t>remote</a:t>
            </a:r>
            <a:r>
              <a:rPr lang="fi-FI" dirty="0" smtClean="0"/>
              <a:t> </a:t>
            </a:r>
            <a:r>
              <a:rPr lang="fi-FI" dirty="0" err="1" smtClean="0"/>
              <a:t>add</a:t>
            </a:r>
            <a:r>
              <a:rPr lang="fi-FI" dirty="0" smtClean="0"/>
              <a:t> [</a:t>
            </a:r>
            <a:r>
              <a:rPr lang="fi-FI" dirty="0" err="1" smtClean="0"/>
              <a:t>shortname</a:t>
            </a:r>
            <a:r>
              <a:rPr lang="fi-FI" dirty="0" smtClean="0"/>
              <a:t>] [</a:t>
            </a:r>
            <a:r>
              <a:rPr lang="fi-FI" dirty="0" err="1" smtClean="0"/>
              <a:t>url</a:t>
            </a:r>
            <a:r>
              <a:rPr lang="fi-FI" dirty="0" smtClean="0"/>
              <a:t>]</a:t>
            </a:r>
          </a:p>
          <a:p>
            <a:r>
              <a:rPr lang="fi-FI" dirty="0" smtClean="0"/>
              <a:t>Esimerkki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remote add origin https://github.com/SeamkTite/LiukuvaArvoDLL.git</a:t>
            </a:r>
            <a:endParaRPr lang="fi-FI" dirty="0"/>
          </a:p>
          <a:p>
            <a:r>
              <a:rPr lang="fi-FI" dirty="0" smtClean="0"/>
              <a:t>Komentoa tarvitaan esimerkiksi silloin, kun ollaan siirtämässä uutta projektia versionhallintaan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645195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</a:t>
            </a:r>
            <a:r>
              <a:rPr lang="fi-FI" dirty="0" err="1" smtClean="0"/>
              <a:t>it</a:t>
            </a:r>
            <a:r>
              <a:rPr lang="fi-FI" dirty="0" smtClean="0"/>
              <a:t> </a:t>
            </a:r>
            <a:r>
              <a:rPr lang="fi-FI" dirty="0" err="1" smtClean="0"/>
              <a:t>pull</a:t>
            </a:r>
            <a:r>
              <a:rPr lang="fi-FI" dirty="0" smtClean="0"/>
              <a:t> ja </a:t>
            </a:r>
            <a:r>
              <a:rPr lang="fi-FI" dirty="0" err="1" smtClean="0"/>
              <a:t>git</a:t>
            </a:r>
            <a:r>
              <a:rPr lang="fi-FI" dirty="0" smtClean="0"/>
              <a:t> </a:t>
            </a:r>
            <a:r>
              <a:rPr lang="fi-FI" dirty="0" err="1" smtClean="0"/>
              <a:t>push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git</a:t>
            </a:r>
            <a:r>
              <a:rPr lang="fi-FI" dirty="0" smtClean="0"/>
              <a:t> </a:t>
            </a:r>
            <a:r>
              <a:rPr lang="fi-FI" dirty="0" err="1" smtClean="0"/>
              <a:t>pull</a:t>
            </a:r>
            <a:r>
              <a:rPr lang="fi-FI" dirty="0" smtClean="0"/>
              <a:t> hakee </a:t>
            </a:r>
            <a:r>
              <a:rPr lang="fi-FI" dirty="0" err="1" smtClean="0"/>
              <a:t>remote-repositoriosta</a:t>
            </a:r>
            <a:r>
              <a:rPr lang="fi-FI" dirty="0" smtClean="0"/>
              <a:t> tiedostot paikalliseen </a:t>
            </a:r>
            <a:r>
              <a:rPr lang="fi-FI" dirty="0" err="1" smtClean="0"/>
              <a:t>repositorioon</a:t>
            </a:r>
            <a:endParaRPr lang="fi-FI" dirty="0" smtClean="0"/>
          </a:p>
          <a:p>
            <a:r>
              <a:rPr lang="fi-FI" dirty="0" err="1"/>
              <a:t>g</a:t>
            </a:r>
            <a:r>
              <a:rPr lang="fi-FI" dirty="0" err="1" smtClean="0"/>
              <a:t>it</a:t>
            </a:r>
            <a:r>
              <a:rPr lang="fi-FI" dirty="0" smtClean="0"/>
              <a:t> </a:t>
            </a:r>
            <a:r>
              <a:rPr lang="fi-FI" dirty="0" err="1" smtClean="0"/>
              <a:t>push</a:t>
            </a:r>
            <a:r>
              <a:rPr lang="fi-FI" dirty="0" smtClean="0"/>
              <a:t> vie tiedostot paikallisesta </a:t>
            </a:r>
            <a:r>
              <a:rPr lang="fi-FI" dirty="0" err="1" smtClean="0"/>
              <a:t>repositoriosta</a:t>
            </a:r>
            <a:r>
              <a:rPr lang="fi-FI" dirty="0" smtClean="0"/>
              <a:t> </a:t>
            </a:r>
            <a:r>
              <a:rPr lang="fi-FI" dirty="0" err="1" smtClean="0"/>
              <a:t>remote-repoon</a:t>
            </a:r>
            <a:endParaRPr lang="fi-FI" dirty="0" smtClean="0"/>
          </a:p>
          <a:p>
            <a:pPr lvl="1"/>
            <a:r>
              <a:rPr lang="fi-FI" dirty="0" err="1" smtClean="0"/>
              <a:t>git</a:t>
            </a:r>
            <a:r>
              <a:rPr lang="fi-FI" dirty="0" smtClean="0"/>
              <a:t> </a:t>
            </a:r>
            <a:r>
              <a:rPr lang="fi-FI" dirty="0" err="1" smtClean="0"/>
              <a:t>push</a:t>
            </a:r>
            <a:r>
              <a:rPr lang="fi-FI" dirty="0" smtClean="0"/>
              <a:t> </a:t>
            </a:r>
            <a:r>
              <a:rPr lang="fi-FI" dirty="0" err="1" smtClean="0"/>
              <a:t>origin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endParaRPr lang="fi-FI" dirty="0" smtClean="0"/>
          </a:p>
          <a:p>
            <a:r>
              <a:rPr lang="fi-FI" dirty="0" smtClean="0"/>
              <a:t>Remotea voi tutkia komennolla</a:t>
            </a:r>
          </a:p>
          <a:p>
            <a:pPr lvl="1"/>
            <a:r>
              <a:rPr lang="fi-FI" dirty="0" err="1" smtClean="0"/>
              <a:t>git</a:t>
            </a:r>
            <a:r>
              <a:rPr lang="fi-FI" dirty="0" smtClean="0"/>
              <a:t> </a:t>
            </a:r>
            <a:r>
              <a:rPr lang="fi-FI" dirty="0" err="1" smtClean="0"/>
              <a:t>remote</a:t>
            </a:r>
            <a:r>
              <a:rPr lang="fi-FI" dirty="0" smtClean="0"/>
              <a:t> show </a:t>
            </a:r>
            <a:r>
              <a:rPr lang="fi-FI" dirty="0" err="1" smtClean="0"/>
              <a:t>origin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18831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Tagit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Ks</a:t>
            </a:r>
            <a:r>
              <a:rPr lang="fi-FI" dirty="0" smtClean="0"/>
              <a:t> kirja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910890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Haarautumat - </a:t>
            </a:r>
            <a:r>
              <a:rPr lang="fi-FI" dirty="0" err="1" smtClean="0"/>
              <a:t>branch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2002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Haarautumat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Kirja</a:t>
            </a:r>
          </a:p>
          <a:p>
            <a:pPr lvl="1"/>
            <a:r>
              <a:rPr lang="fi-FI" dirty="0">
                <a:hlinkClick r:id="rId2"/>
              </a:rPr>
              <a:t>http://</a:t>
            </a:r>
            <a:r>
              <a:rPr lang="fi-FI" dirty="0" smtClean="0">
                <a:hlinkClick r:id="rId2"/>
              </a:rPr>
              <a:t>git-scm.com/book/en/v2/Git-Branching-Branches-in-a-Nutshell</a:t>
            </a:r>
            <a:r>
              <a:rPr lang="fi-FI" dirty="0" smtClean="0"/>
              <a:t>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7206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Versionhallinta mahdollistaa tiimityön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Joskus useampi kehittäjä tekee muutoksia myös samaan </a:t>
            </a:r>
            <a:r>
              <a:rPr lang="fi-FI" dirty="0" smtClean="0"/>
              <a:t>tiedostoon.</a:t>
            </a:r>
          </a:p>
          <a:p>
            <a:r>
              <a:rPr lang="fi-FI" dirty="0" smtClean="0"/>
              <a:t>Versionhallinta </a:t>
            </a:r>
            <a:r>
              <a:rPr lang="fi-FI" dirty="0"/>
              <a:t>auttaa näiden muutosten yhdistämisessä. Versionhallintajärjestelmät sisältävät monia tiimityötä helpottavia </a:t>
            </a:r>
            <a:r>
              <a:rPr lang="fi-FI" dirty="0" smtClean="0"/>
              <a:t>toimintoja.</a:t>
            </a:r>
          </a:p>
          <a:p>
            <a:r>
              <a:rPr lang="fi-FI" dirty="0" smtClean="0"/>
              <a:t>Itse </a:t>
            </a:r>
            <a:r>
              <a:rPr lang="fi-FI" dirty="0"/>
              <a:t>asiassa tiimityö ohjelmistokehityksessä on käytännössä mahdotonta ilman versionhallintajärjestelmää.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685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Haarautumat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Tee harjoitus kirjan esimerkkiä soveltaen</a:t>
            </a:r>
          </a:p>
          <a:p>
            <a:r>
              <a:rPr lang="fi-FI" dirty="0">
                <a:hlinkClick r:id="rId2"/>
              </a:rPr>
              <a:t>http://</a:t>
            </a:r>
            <a:r>
              <a:rPr lang="fi-FI" dirty="0" smtClean="0">
                <a:hlinkClick r:id="rId2"/>
              </a:rPr>
              <a:t>git-scm.com/book/en/v2/Git-Branching-Remote-Branches</a:t>
            </a:r>
            <a:r>
              <a:rPr lang="fi-FI" dirty="0" smtClean="0"/>
              <a:t> </a:t>
            </a:r>
          </a:p>
          <a:p>
            <a:r>
              <a:rPr lang="fi-FI" dirty="0" smtClean="0"/>
              <a:t>Kappale 3.5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781732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Haarautumat</a:t>
            </a:r>
            <a:endParaRPr lang="fi-FI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376363"/>
            <a:ext cx="78867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664" y="6021288"/>
            <a:ext cx="7275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HEAD kertoo, mikä haara on käytössä. </a:t>
            </a:r>
            <a:r>
              <a:rPr lang="fi-FI" dirty="0" err="1" smtClean="0"/>
              <a:t>Master</a:t>
            </a:r>
            <a:r>
              <a:rPr lang="fi-FI" dirty="0" smtClean="0"/>
              <a:t>  on alkuperäiselle päähaaralle</a:t>
            </a:r>
            <a:br>
              <a:rPr lang="fi-FI" dirty="0" smtClean="0"/>
            </a:br>
            <a:r>
              <a:rPr lang="fi-FI" dirty="0" smtClean="0"/>
              <a:t>oletuksena annettu nimi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373360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Haarautumat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Uuden haaran luominen</a:t>
            </a:r>
          </a:p>
          <a:p>
            <a:pPr lvl="1"/>
            <a:r>
              <a:rPr lang="fi-FI" dirty="0"/>
              <a:t>$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branch</a:t>
            </a:r>
            <a:r>
              <a:rPr lang="fi-FI" dirty="0"/>
              <a:t> </a:t>
            </a:r>
            <a:r>
              <a:rPr lang="fi-FI" dirty="0" err="1"/>
              <a:t>testing</a:t>
            </a:r>
            <a:endParaRPr lang="fi-FI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4"/>
            <a:ext cx="7344816" cy="310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5288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HEAD kertoo käytössä olevan haaran</a:t>
            </a:r>
            <a:endParaRPr lang="fi-FI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95337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9389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Haaran vaihtaminen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Haaraa voi vaihtaa komennolla</a:t>
            </a:r>
          </a:p>
          <a:p>
            <a:pPr lvl="1"/>
            <a:r>
              <a:rPr lang="fi-FI" dirty="0"/>
              <a:t>$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checkout</a:t>
            </a:r>
            <a:r>
              <a:rPr lang="fi-FI" dirty="0"/>
              <a:t> </a:t>
            </a:r>
            <a:r>
              <a:rPr lang="fi-FI" dirty="0" err="1"/>
              <a:t>testing</a:t>
            </a:r>
            <a:endParaRPr lang="fi-FI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2708920"/>
            <a:ext cx="6554543" cy="381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1105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Haaran kehittäminen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400" dirty="0" smtClean="0"/>
              <a:t>Nyt ollaan </a:t>
            </a:r>
            <a:r>
              <a:rPr lang="fi-FI" sz="2400" dirty="0" err="1" smtClean="0"/>
              <a:t>testing-haarassa</a:t>
            </a:r>
            <a:endParaRPr lang="fi-FI" sz="2400" dirty="0" smtClean="0"/>
          </a:p>
          <a:p>
            <a:r>
              <a:rPr lang="fi-FI" sz="2400" dirty="0" smtClean="0"/>
              <a:t>Muokataan tiedostoa ja </a:t>
            </a:r>
            <a:r>
              <a:rPr lang="fi-FI" sz="2400" dirty="0" err="1" smtClean="0"/>
              <a:t>commitoidaan</a:t>
            </a:r>
            <a:r>
              <a:rPr lang="fi-FI" sz="2400" dirty="0" smtClean="0"/>
              <a:t> se</a:t>
            </a:r>
          </a:p>
          <a:p>
            <a:pPr lvl="1"/>
            <a:r>
              <a:rPr lang="en-US" sz="2000" dirty="0"/>
              <a:t>$ </a:t>
            </a:r>
            <a:r>
              <a:rPr lang="en-US" sz="2000" dirty="0" smtClean="0"/>
              <a:t>notepad README.md</a:t>
            </a:r>
          </a:p>
          <a:p>
            <a:pPr lvl="1"/>
            <a:r>
              <a:rPr lang="en-US" sz="2000" dirty="0" smtClean="0"/>
              <a:t>$ </a:t>
            </a:r>
            <a:r>
              <a:rPr lang="en-US" sz="2000" dirty="0" err="1"/>
              <a:t>git</a:t>
            </a:r>
            <a:r>
              <a:rPr lang="en-US" sz="2000" dirty="0"/>
              <a:t> commit -a -m 'made a change'</a:t>
            </a:r>
            <a:endParaRPr lang="fi-FI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7604684" cy="322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5724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Paluu päähaaraan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800" dirty="0" smtClean="0"/>
              <a:t>Siirrytään takaisin päähaaraan</a:t>
            </a:r>
          </a:p>
          <a:p>
            <a:pPr lvl="1"/>
            <a:r>
              <a:rPr lang="fi-FI" sz="2400" dirty="0"/>
              <a:t>$ </a:t>
            </a:r>
            <a:r>
              <a:rPr lang="fi-FI" sz="2400" dirty="0" err="1"/>
              <a:t>git</a:t>
            </a:r>
            <a:r>
              <a:rPr lang="fi-FI" sz="2400" dirty="0"/>
              <a:t> </a:t>
            </a:r>
            <a:r>
              <a:rPr lang="fi-FI" sz="2400" dirty="0" err="1"/>
              <a:t>checkout</a:t>
            </a:r>
            <a:r>
              <a:rPr lang="fi-FI" sz="2400" dirty="0"/>
              <a:t> </a:t>
            </a:r>
            <a:r>
              <a:rPr lang="fi-FI" sz="2400" dirty="0" err="1" smtClean="0"/>
              <a:t>master</a:t>
            </a:r>
            <a:endParaRPr lang="fi-FI" sz="2400" dirty="0" smtClean="0"/>
          </a:p>
          <a:p>
            <a:r>
              <a:rPr lang="fi-FI" sz="2800" dirty="0" smtClean="0"/>
              <a:t>HUOM: haaran vaihtaminen muuttaa työhakemiston sisältöä</a:t>
            </a:r>
            <a:endParaRPr lang="fi-FI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698969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715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Muutos päähaarassa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400" dirty="0"/>
              <a:t>Muokataan </a:t>
            </a:r>
            <a:r>
              <a:rPr lang="fi-FI" sz="2400" dirty="0" smtClean="0"/>
              <a:t>tiedostoa päähaarassa </a:t>
            </a:r>
            <a:r>
              <a:rPr lang="fi-FI" sz="2400" dirty="0"/>
              <a:t>ja </a:t>
            </a:r>
            <a:r>
              <a:rPr lang="fi-FI" sz="2400" dirty="0" err="1"/>
              <a:t>commitoidaan</a:t>
            </a:r>
            <a:r>
              <a:rPr lang="fi-FI" sz="2400" dirty="0"/>
              <a:t> se</a:t>
            </a:r>
          </a:p>
          <a:p>
            <a:pPr lvl="1"/>
            <a:r>
              <a:rPr lang="en-US" sz="2000" dirty="0"/>
              <a:t>$ notepad README.md</a:t>
            </a:r>
          </a:p>
          <a:p>
            <a:pPr lvl="1"/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commit -a -m 'made </a:t>
            </a:r>
            <a:r>
              <a:rPr lang="en-US" sz="2000" dirty="0" smtClean="0"/>
              <a:t>other changes‘</a:t>
            </a:r>
          </a:p>
          <a:p>
            <a:r>
              <a:rPr lang="en-US" sz="2400" dirty="0" err="1" smtClean="0"/>
              <a:t>Kehitys</a:t>
            </a:r>
            <a:r>
              <a:rPr lang="en-US" sz="2400" dirty="0" smtClean="0"/>
              <a:t> </a:t>
            </a:r>
            <a:r>
              <a:rPr lang="en-US" sz="2400" dirty="0" err="1" smtClean="0"/>
              <a:t>haarautuu</a:t>
            </a:r>
            <a:r>
              <a:rPr lang="en-US" sz="2400" dirty="0" smtClean="0"/>
              <a:t>!</a:t>
            </a:r>
            <a:endParaRPr lang="fi-FI" sz="2400" dirty="0"/>
          </a:p>
          <a:p>
            <a:endParaRPr lang="fi-FI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5816699" cy="3542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2090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0496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Rinnakkaiset versiot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 dirty="0"/>
              <a:t>Ohjelmistokehityksessä joudutaan ajoittain ylläpitämään rinnakkaisia kehitysversioita. Samaan aikaan kehitetään pian julkaistavaa testeissä olevaa versiota ja myöhemmin julkaistavaa </a:t>
            </a:r>
            <a:r>
              <a:rPr lang="fi-FI" dirty="0" smtClean="0"/>
              <a:t>kehitysversiota.</a:t>
            </a:r>
          </a:p>
          <a:p>
            <a:r>
              <a:rPr lang="fi-FI" dirty="0" smtClean="0"/>
              <a:t>Myös </a:t>
            </a:r>
            <a:r>
              <a:rPr lang="fi-FI" dirty="0"/>
              <a:t>eri asiakkaille voi olla tekeillä erilaiset räätälöidyt versiot. Nämä rinnakkaiset ohjelmistoversiot on haaroitettu (</a:t>
            </a:r>
            <a:r>
              <a:rPr lang="fi-FI" i="1" dirty="0" err="1"/>
              <a:t>branch</a:t>
            </a:r>
            <a:r>
              <a:rPr lang="fi-FI" dirty="0"/>
              <a:t>) </a:t>
            </a:r>
            <a:r>
              <a:rPr lang="fi-FI" dirty="0" smtClean="0"/>
              <a:t>päähaarasta.</a:t>
            </a:r>
          </a:p>
          <a:p>
            <a:r>
              <a:rPr lang="fi-FI" dirty="0" smtClean="0"/>
              <a:t>Eri </a:t>
            </a:r>
            <a:r>
              <a:rPr lang="fi-FI" dirty="0"/>
              <a:t>kehityshaarat joudutaan usein yhdistämään (</a:t>
            </a:r>
            <a:r>
              <a:rPr lang="fi-FI" i="1" dirty="0" err="1"/>
              <a:t>merge</a:t>
            </a:r>
            <a:r>
              <a:rPr lang="fi-FI" dirty="0"/>
              <a:t>) myöhemmin. Pian julkaistavassa versiossa korjatut virheet pitää korjata myös myöhemmin julkaistavaan </a:t>
            </a:r>
            <a:r>
              <a:rPr lang="fi-FI" dirty="0" smtClean="0"/>
              <a:t>versioon. Tämä </a:t>
            </a:r>
            <a:r>
              <a:rPr lang="fi-FI" dirty="0"/>
              <a:t>tehdään versionhallinnan </a:t>
            </a:r>
            <a:r>
              <a:rPr lang="fi-FI" dirty="0" err="1" smtClean="0"/>
              <a:t>merge-toiminnoilla</a:t>
            </a:r>
            <a:r>
              <a:rPr lang="fi-FI" dirty="0" smtClean="0"/>
              <a:t>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0897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Rinnakkaiset versiot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Perinteisiä versionhallintajärjestelmiä (</a:t>
            </a:r>
            <a:r>
              <a:rPr lang="fi-FI" dirty="0" err="1"/>
              <a:t>cvs</a:t>
            </a:r>
            <a:r>
              <a:rPr lang="fi-FI" dirty="0"/>
              <a:t>, </a:t>
            </a:r>
            <a:r>
              <a:rPr lang="fi-FI" dirty="0" err="1"/>
              <a:t>svn</a:t>
            </a:r>
            <a:r>
              <a:rPr lang="fi-FI" dirty="0"/>
              <a:t>) käytettäessä haarautumista on usein pyritty välttämään hankalan yhdistämisen </a:t>
            </a:r>
            <a:r>
              <a:rPr lang="fi-FI" dirty="0" smtClean="0"/>
              <a:t>takia.</a:t>
            </a:r>
          </a:p>
          <a:p>
            <a:r>
              <a:rPr lang="fi-FI" dirty="0" err="1" smtClean="0"/>
              <a:t>Git-versionhallinnassa</a:t>
            </a:r>
            <a:r>
              <a:rPr lang="fi-FI" dirty="0" smtClean="0"/>
              <a:t> </a:t>
            </a:r>
            <a:r>
              <a:rPr lang="fi-FI" dirty="0"/>
              <a:t>on kehittyneempi </a:t>
            </a:r>
            <a:r>
              <a:rPr lang="fi-FI" dirty="0" err="1"/>
              <a:t>merge-toiminto</a:t>
            </a:r>
            <a:r>
              <a:rPr lang="fi-FI" dirty="0"/>
              <a:t>. </a:t>
            </a:r>
            <a:r>
              <a:rPr lang="fi-FI" dirty="0" err="1"/>
              <a:t>Gitiä</a:t>
            </a:r>
            <a:r>
              <a:rPr lang="fi-FI" dirty="0"/>
              <a:t> käytettäessä onkin usein tapana, että kukin kehittäjä tekee aina oman kehityshaaran, kun hän lähtee tekemään uutta ominaisuutta.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4896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Versionhallinnan tehtävä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Versionhallintajärjestelmillä on siis seuraavia </a:t>
            </a:r>
            <a:r>
              <a:rPr lang="fi-FI" dirty="0" smtClean="0"/>
              <a:t>tehtäviä</a:t>
            </a:r>
          </a:p>
          <a:p>
            <a:pPr lvl="1"/>
            <a:r>
              <a:rPr lang="fi-FI" dirty="0"/>
              <a:t>Tiedostojen jakaminen eri kehittäjien kesken</a:t>
            </a:r>
          </a:p>
          <a:p>
            <a:pPr lvl="1"/>
            <a:r>
              <a:rPr lang="fi-FI" dirty="0"/>
              <a:t>Tiedostoversioiden (revisioiden) tallennus ja varmuuskopiointi</a:t>
            </a:r>
          </a:p>
          <a:p>
            <a:pPr lvl="1"/>
            <a:r>
              <a:rPr lang="fi-FI" dirty="0"/>
              <a:t>Mahdollistaa palaamisen aiempaan versioon</a:t>
            </a:r>
          </a:p>
          <a:p>
            <a:pPr lvl="1"/>
            <a:r>
              <a:rPr lang="fi-FI" dirty="0"/>
              <a:t>Haaroitus ohjelman rinnakkaisiin kehitysversioihin (</a:t>
            </a:r>
            <a:r>
              <a:rPr lang="fi-FI" dirty="0" err="1"/>
              <a:t>branch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Rinnakkaisten kehitysversioiden yhdistäminen (</a:t>
            </a:r>
            <a:r>
              <a:rPr lang="fi-FI" dirty="0" err="1"/>
              <a:t>merge</a:t>
            </a:r>
            <a:r>
              <a:rPr lang="fi-FI" dirty="0"/>
              <a:t>)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481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Toimist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oimi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oimi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1923</Words>
  <Application>Microsoft Office PowerPoint</Application>
  <PresentationFormat>On-screen Show (4:3)</PresentationFormat>
  <Paragraphs>243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1" baseType="lpstr">
      <vt:lpstr>Arial</vt:lpstr>
      <vt:lpstr>Calibri</vt:lpstr>
      <vt:lpstr>Office-teema</vt:lpstr>
      <vt:lpstr>GIT-versionhallinta</vt:lpstr>
      <vt:lpstr>Versionhallinta</vt:lpstr>
      <vt:lpstr>Versionhallinta</vt:lpstr>
      <vt:lpstr>Versionhallinta</vt:lpstr>
      <vt:lpstr>Versionhallinta mahdollistaa tiimityön</vt:lpstr>
      <vt:lpstr>Versionhallinta mahdollistaa tiimityön</vt:lpstr>
      <vt:lpstr>Rinnakkaiset versiot</vt:lpstr>
      <vt:lpstr>Rinnakkaiset versiot</vt:lpstr>
      <vt:lpstr>Versionhallinnan tehtävä</vt:lpstr>
      <vt:lpstr>Keskitetty versionhallinta</vt:lpstr>
      <vt:lpstr>Keskitetty versionhallinta</vt:lpstr>
      <vt:lpstr>Keskitetty versionhallinta</vt:lpstr>
      <vt:lpstr>Keskitetty versionhallinta</vt:lpstr>
      <vt:lpstr>Keskitetty versionhallinta</vt:lpstr>
      <vt:lpstr>Työnkulku keskitetyssä versionhallinnassa</vt:lpstr>
      <vt:lpstr>Työnkulku keskitetyssä versionhallinnassa</vt:lpstr>
      <vt:lpstr>Työnkulku keskitetyssä versionhallinnassa</vt:lpstr>
      <vt:lpstr>Työnkulku keskitetyssä versionhallinnassa</vt:lpstr>
      <vt:lpstr>Hajautettu versionhallinta</vt:lpstr>
      <vt:lpstr>Hajautettu versionhallinta</vt:lpstr>
      <vt:lpstr>Hajautettu versionhallinta</vt:lpstr>
      <vt:lpstr>Hajautettu versionhallinta</vt:lpstr>
      <vt:lpstr>Hajautettu versionhallinta</vt:lpstr>
      <vt:lpstr>Työnkulut hajautetussa versionhallinnassa</vt:lpstr>
      <vt:lpstr>Työnkulut hajautetussa versionhallinnassa</vt:lpstr>
      <vt:lpstr>Työnkulut hajautetussa versionhallinnassa</vt:lpstr>
      <vt:lpstr>Työnkulut hajautetussa versionhallinnassa</vt:lpstr>
      <vt:lpstr>Git</vt:lpstr>
      <vt:lpstr>Git ja haarautumat</vt:lpstr>
      <vt:lpstr>Git ja haarautumat</vt:lpstr>
      <vt:lpstr>Työnkulku Gitissä</vt:lpstr>
      <vt:lpstr>Työnkulku Gitissä</vt:lpstr>
      <vt:lpstr>Työnkulku Gitissä</vt:lpstr>
      <vt:lpstr>Työnkulku Gitissä</vt:lpstr>
      <vt:lpstr>Kolme tilaa</vt:lpstr>
      <vt:lpstr>Three states</vt:lpstr>
      <vt:lpstr>File status lifecycle</vt:lpstr>
      <vt:lpstr>Git book</vt:lpstr>
      <vt:lpstr>GitHub – esittely </vt:lpstr>
      <vt:lpstr>GitHub</vt:lpstr>
      <vt:lpstr>GitHub – esittely </vt:lpstr>
      <vt:lpstr>GitHub-verkkopalvelu opetuskäytössä</vt:lpstr>
      <vt:lpstr>GitHub opetuskäytössä</vt:lpstr>
      <vt:lpstr>GitHub opetuskäytössä</vt:lpstr>
      <vt:lpstr>GitHub opetuskäytössä</vt:lpstr>
      <vt:lpstr>GitHub opetuskäytössä</vt:lpstr>
      <vt:lpstr>Gitin client-työkalujen asennus</vt:lpstr>
      <vt:lpstr>Gitin client-työkalujen asennus</vt:lpstr>
      <vt:lpstr>Luokassa</vt:lpstr>
      <vt:lpstr>Git Path</vt:lpstr>
      <vt:lpstr>Harjoitus 1</vt:lpstr>
      <vt:lpstr>Remote-työskentely</vt:lpstr>
      <vt:lpstr>Remote-työskentely</vt:lpstr>
      <vt:lpstr>git remote</vt:lpstr>
      <vt:lpstr>Remote-repositorioiden lisääminen</vt:lpstr>
      <vt:lpstr>git pull ja git push</vt:lpstr>
      <vt:lpstr>Tagit</vt:lpstr>
      <vt:lpstr>Haarautumat - branch</vt:lpstr>
      <vt:lpstr>Haarautumat</vt:lpstr>
      <vt:lpstr>Haarautumat</vt:lpstr>
      <vt:lpstr>Haarautumat</vt:lpstr>
      <vt:lpstr>Haarautumat</vt:lpstr>
      <vt:lpstr>HEAD kertoo käytössä olevan haaran</vt:lpstr>
      <vt:lpstr>Haaran vaihtaminen</vt:lpstr>
      <vt:lpstr>Haaran kehittäminen</vt:lpstr>
      <vt:lpstr>Paluu päähaaraan</vt:lpstr>
      <vt:lpstr>Muutos päähaarassa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GIT-versionhallinta</dc:title>
  <dc:creator>Mäkelä, Petteri</dc:creator>
  <cp:lastModifiedBy>Petteri Mäkelä</cp:lastModifiedBy>
  <cp:revision>34</cp:revision>
  <dcterms:created xsi:type="dcterms:W3CDTF">2015-01-15T10:00:08Z</dcterms:created>
  <dcterms:modified xsi:type="dcterms:W3CDTF">2016-02-23T06:09:02Z</dcterms:modified>
</cp:coreProperties>
</file>