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50"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90" r:id="rId19"/>
    <p:sldId id="289" r:id="rId20"/>
    <p:sldId id="288" r:id="rId21"/>
    <p:sldId id="291" r:id="rId22"/>
    <p:sldId id="292" r:id="rId23"/>
    <p:sldId id="293" r:id="rId24"/>
    <p:sldId id="294" r:id="rId25"/>
    <p:sldId id="295" r:id="rId26"/>
    <p:sldId id="296" r:id="rId27"/>
    <p:sldId id="297" r:id="rId28"/>
    <p:sldId id="298" r:id="rId29"/>
    <p:sldId id="302" r:id="rId30"/>
    <p:sldId id="303" r:id="rId31"/>
    <p:sldId id="304" r:id="rId32"/>
    <p:sldId id="305" r:id="rId33"/>
    <p:sldId id="306" r:id="rId34"/>
    <p:sldId id="351" r:id="rId35"/>
    <p:sldId id="307" r:id="rId36"/>
    <p:sldId id="308" r:id="rId37"/>
    <p:sldId id="309" r:id="rId38"/>
    <p:sldId id="310" r:id="rId39"/>
    <p:sldId id="311" r:id="rId40"/>
    <p:sldId id="312" r:id="rId41"/>
    <p:sldId id="313" r:id="rId42"/>
    <p:sldId id="314" r:id="rId43"/>
    <p:sldId id="315" r:id="rId44"/>
    <p:sldId id="316" r:id="rId45"/>
    <p:sldId id="317" r:id="rId46"/>
    <p:sldId id="319" r:id="rId47"/>
    <p:sldId id="300" r:id="rId48"/>
    <p:sldId id="318" r:id="rId49"/>
    <p:sldId id="320" r:id="rId50"/>
    <p:sldId id="324" r:id="rId51"/>
    <p:sldId id="322" r:id="rId52"/>
    <p:sldId id="321" r:id="rId53"/>
    <p:sldId id="323" r:id="rId54"/>
    <p:sldId id="325" r:id="rId55"/>
    <p:sldId id="326" r:id="rId56"/>
    <p:sldId id="327" r:id="rId57"/>
    <p:sldId id="328" r:id="rId58"/>
    <p:sldId id="329" r:id="rId59"/>
    <p:sldId id="330" r:id="rId60"/>
    <p:sldId id="331" r:id="rId61"/>
    <p:sldId id="332" r:id="rId62"/>
    <p:sldId id="335" r:id="rId63"/>
    <p:sldId id="333" r:id="rId64"/>
    <p:sldId id="337" r:id="rId65"/>
    <p:sldId id="336" r:id="rId66"/>
    <p:sldId id="338" r:id="rId67"/>
    <p:sldId id="339" r:id="rId68"/>
    <p:sldId id="340" r:id="rId69"/>
    <p:sldId id="342" r:id="rId70"/>
    <p:sldId id="349" r:id="rId71"/>
    <p:sldId id="343" r:id="rId72"/>
    <p:sldId id="344" r:id="rId73"/>
    <p:sldId id="346" r:id="rId74"/>
    <p:sldId id="345" r:id="rId75"/>
    <p:sldId id="347" r:id="rId76"/>
    <p:sldId id="348" r:id="rId77"/>
    <p:sldId id="352" r:id="rId78"/>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DF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685800" y="2130425"/>
            <a:ext cx="7772400" cy="1470025"/>
          </a:xfrm>
        </p:spPr>
        <p:txBody>
          <a:bodyPr/>
          <a:lstStyle/>
          <a:p>
            <a:r>
              <a:rPr lang="fi-FI" smtClean="0"/>
              <a:t>Muokkaa perustyyl. napsautt.</a:t>
            </a:r>
            <a:endParaRPr lang="fi-FI"/>
          </a:p>
        </p:txBody>
      </p:sp>
      <p:sp>
        <p:nvSpPr>
          <p:cNvPr id="3" name="Alaotsikk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pPr/>
              <a:t>2.1.2018</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pPr/>
              <a:t>‹#›</a:t>
            </a:fld>
            <a:endParaRPr lang="fi-F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pPr/>
              <a:t>2.1.2018</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pPr/>
              <a:t>‹#›</a:t>
            </a:fld>
            <a:endParaRPr lang="fi-F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29400" y="274638"/>
            <a:ext cx="2057400" cy="5851525"/>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457200" y="274638"/>
            <a:ext cx="6019800" cy="5851525"/>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pPr/>
              <a:t>2.1.2018</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pPr/>
              <a:t>‹#›</a:t>
            </a:fld>
            <a:endParaRPr lang="fi-F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pPr/>
              <a:t>2.1.2018</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pPr/>
              <a:t>‹#›</a:t>
            </a:fld>
            <a:endParaRPr lang="fi-F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smtClean="0"/>
              <a:t>Muokkaa perustyyl. napsautt.</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Päivämäärän paikkamerkki 3"/>
          <p:cNvSpPr>
            <a:spLocks noGrp="1"/>
          </p:cNvSpPr>
          <p:nvPr>
            <p:ph type="dt" sz="half" idx="10"/>
          </p:nvPr>
        </p:nvSpPr>
        <p:spPr/>
        <p:txBody>
          <a:bodyPr/>
          <a:lstStyle/>
          <a:p>
            <a:fld id="{D672AF66-0BE7-423D-A1D1-0E9F1936AD3A}" type="datetimeFigureOut">
              <a:rPr lang="fi-FI" smtClean="0"/>
              <a:pPr/>
              <a:t>2.1.2018</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pPr/>
              <a:t>‹#›</a:t>
            </a:fld>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D672AF66-0BE7-423D-A1D1-0E9F1936AD3A}" type="datetimeFigureOut">
              <a:rPr lang="fi-FI" smtClean="0"/>
              <a:pPr/>
              <a:t>2.1.2018</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48F91F16-78E2-4C6D-9D0C-86236917104C}" type="slidenum">
              <a:rPr lang="fi-FI" smtClean="0"/>
              <a:pPr/>
              <a:t>‹#›</a:t>
            </a:fld>
            <a:endParaRPr lang="fi-F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D672AF66-0BE7-423D-A1D1-0E9F1936AD3A}" type="datetimeFigureOut">
              <a:rPr lang="fi-FI" smtClean="0"/>
              <a:pPr/>
              <a:t>2.1.2018</a:t>
            </a:fld>
            <a:endParaRPr lang="fi-FI"/>
          </a:p>
        </p:txBody>
      </p:sp>
      <p:sp>
        <p:nvSpPr>
          <p:cNvPr id="8" name="Alatunnisteen paikkamerkki 7"/>
          <p:cNvSpPr>
            <a:spLocks noGrp="1"/>
          </p:cNvSpPr>
          <p:nvPr>
            <p:ph type="ftr" sz="quarter" idx="11"/>
          </p:nvPr>
        </p:nvSpPr>
        <p:spPr/>
        <p:txBody>
          <a:bodyPr/>
          <a:lstStyle/>
          <a:p>
            <a:endParaRPr lang="fi-FI"/>
          </a:p>
        </p:txBody>
      </p:sp>
      <p:sp>
        <p:nvSpPr>
          <p:cNvPr id="9" name="Dian numeron paikkamerkki 8"/>
          <p:cNvSpPr>
            <a:spLocks noGrp="1"/>
          </p:cNvSpPr>
          <p:nvPr>
            <p:ph type="sldNum" sz="quarter" idx="12"/>
          </p:nvPr>
        </p:nvSpPr>
        <p:spPr/>
        <p:txBody>
          <a:bodyPr/>
          <a:lstStyle/>
          <a:p>
            <a:fld id="{48F91F16-78E2-4C6D-9D0C-86236917104C}" type="slidenum">
              <a:rPr lang="fi-FI" smtClean="0"/>
              <a:pPr/>
              <a:t>‹#›</a:t>
            </a:fld>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D672AF66-0BE7-423D-A1D1-0E9F1936AD3A}" type="datetimeFigureOut">
              <a:rPr lang="fi-FI" smtClean="0"/>
              <a:pPr/>
              <a:t>2.1.2018</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Dian numeron paikkamerkki 4"/>
          <p:cNvSpPr>
            <a:spLocks noGrp="1"/>
          </p:cNvSpPr>
          <p:nvPr>
            <p:ph type="sldNum" sz="quarter" idx="12"/>
          </p:nvPr>
        </p:nvSpPr>
        <p:spPr/>
        <p:txBody>
          <a:bodyPr/>
          <a:lstStyle/>
          <a:p>
            <a:fld id="{48F91F16-78E2-4C6D-9D0C-86236917104C}" type="slidenum">
              <a:rPr lang="fi-FI" smtClean="0"/>
              <a:pPr/>
              <a:t>‹#›</a:t>
            </a:fld>
            <a:endParaRPr lang="fi-FI"/>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D672AF66-0BE7-423D-A1D1-0E9F1936AD3A}" type="datetimeFigureOut">
              <a:rPr lang="fi-FI" smtClean="0"/>
              <a:pPr/>
              <a:t>2.1.2018</a:t>
            </a:fld>
            <a:endParaRPr lang="fi-FI"/>
          </a:p>
        </p:txBody>
      </p:sp>
      <p:sp>
        <p:nvSpPr>
          <p:cNvPr id="3" name="Alatunnisteen paikkamerkki 2"/>
          <p:cNvSpPr>
            <a:spLocks noGrp="1"/>
          </p:cNvSpPr>
          <p:nvPr>
            <p:ph type="ftr" sz="quarter" idx="11"/>
          </p:nvPr>
        </p:nvSpPr>
        <p:spPr/>
        <p:txBody>
          <a:bodyPr/>
          <a:lstStyle/>
          <a:p>
            <a:endParaRPr lang="fi-FI"/>
          </a:p>
        </p:txBody>
      </p:sp>
      <p:sp>
        <p:nvSpPr>
          <p:cNvPr id="4" name="Dian numeron paikkamerkki 3"/>
          <p:cNvSpPr>
            <a:spLocks noGrp="1"/>
          </p:cNvSpPr>
          <p:nvPr>
            <p:ph type="sldNum" sz="quarter" idx="12"/>
          </p:nvPr>
        </p:nvSpPr>
        <p:spPr/>
        <p:txBody>
          <a:bodyPr/>
          <a:lstStyle/>
          <a:p>
            <a:fld id="{48F91F16-78E2-4C6D-9D0C-86236917104C}" type="slidenum">
              <a:rPr lang="fi-FI" smtClean="0"/>
              <a:pPr/>
              <a:t>‹#›</a:t>
            </a:fld>
            <a:endParaRPr lang="fi-F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smtClean="0"/>
              <a:t>Muokkaa perustyyl. napsautt.</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D672AF66-0BE7-423D-A1D1-0E9F1936AD3A}" type="datetimeFigureOut">
              <a:rPr lang="fi-FI" smtClean="0"/>
              <a:pPr/>
              <a:t>2.1.2018</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48F91F16-78E2-4C6D-9D0C-86236917104C}" type="slidenum">
              <a:rPr lang="fi-FI" smtClean="0"/>
              <a:pPr/>
              <a:t>‹#›</a:t>
            </a:fld>
            <a:endParaRPr lang="fi-F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smtClean="0"/>
              <a:t>Muokkaa perustyyl. napsautt.</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D672AF66-0BE7-423D-A1D1-0E9F1936AD3A}" type="datetimeFigureOut">
              <a:rPr lang="fi-FI" smtClean="0"/>
              <a:pPr/>
              <a:t>2.1.2018</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48F91F16-78E2-4C6D-9D0C-86236917104C}" type="slidenum">
              <a:rPr lang="fi-FI" smtClean="0"/>
              <a:pPr/>
              <a:t>‹#›</a:t>
            </a:fld>
            <a:endParaRPr lang="fi-FI"/>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2AF66-0BE7-423D-A1D1-0E9F1936AD3A}" type="datetimeFigureOut">
              <a:rPr lang="fi-FI" smtClean="0"/>
              <a:pPr/>
              <a:t>2.1.2018</a:t>
            </a:fld>
            <a:endParaRPr lang="fi-FI"/>
          </a:p>
        </p:txBody>
      </p:sp>
      <p:sp>
        <p:nvSpPr>
          <p:cNvPr id="5" name="Alatunnisteen paikkamerk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91F16-78E2-4C6D-9D0C-86236917104C}" type="slidenum">
              <a:rPr lang="fi-FI" smtClean="0"/>
              <a:pPr/>
              <a:t>‹#›</a:t>
            </a:fld>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Process_(computer_science)" TargetMode="External"/><Relationship Id="rId2" Type="http://schemas.openxmlformats.org/officeDocument/2006/relationships/hyperlink" Target="http://en.wikipedia.org/wiki/Thread_(computer_sci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ocs.oracle.com/javase/tutorial/essential/concurrency/interfere.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hyperlink" Target="http://msdn.microsoft.com/en-us/library/system.threading.interlocked.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http://msdn.microsoft.com/en-us/library/aa645740(v=vs.71).aspx"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standard/parallel-programming/inde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www.yoda.arachsys.com/csharp/threads/deadlocks.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dotnet/csharp/programming-guide/concepts/threadin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en.wikipedia.org/wiki/Dining_philosophers_proble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blogs.msdn.com/b/csharpfaq/archive/2004/03/17/91685.aspx"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c-sharpcorner.com/UploadFile/mgold/ListViewInCSharp11172005021741AM/ListViewInCSharp.aspx"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Network</a:t>
            </a:r>
            <a:r>
              <a:rPr lang="fi-FI" dirty="0" smtClean="0"/>
              <a:t> Programming</a:t>
            </a:r>
            <a:endParaRPr lang="fi-FI" dirty="0"/>
          </a:p>
        </p:txBody>
      </p:sp>
      <p:sp>
        <p:nvSpPr>
          <p:cNvPr id="3" name="Alaotsikko 2"/>
          <p:cNvSpPr>
            <a:spLocks noGrp="1"/>
          </p:cNvSpPr>
          <p:nvPr>
            <p:ph type="subTitle" idx="1"/>
          </p:nvPr>
        </p:nvSpPr>
        <p:spPr/>
        <p:txBody>
          <a:bodyPr/>
          <a:lstStyle/>
          <a:p>
            <a:r>
              <a:rPr lang="fi-FI" dirty="0" err="1" smtClean="0"/>
              <a:t>Spring</a:t>
            </a:r>
            <a:r>
              <a:rPr lang="fi-FI" dirty="0" smtClean="0"/>
              <a:t> </a:t>
            </a:r>
            <a:r>
              <a:rPr lang="fi-FI" dirty="0" smtClean="0"/>
              <a:t>2018</a:t>
            </a:r>
            <a:endParaRPr lang="fi-FI" dirty="0" smtClean="0"/>
          </a:p>
          <a:p>
            <a:r>
              <a:rPr lang="fi-FI" dirty="0" smtClean="0"/>
              <a:t>Petteri Mäkelä</a:t>
            </a:r>
            <a:endParaRPr lang="fi-FI" dirty="0"/>
          </a:p>
        </p:txBody>
      </p:sp>
    </p:spTree>
    <p:extLst>
      <p:ext uri="{BB962C8B-B14F-4D97-AF65-F5344CB8AC3E}">
        <p14:creationId xmlns:p14="http://schemas.microsoft.com/office/powerpoint/2010/main" val="3768330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interface thread and worker thread</a:t>
            </a:r>
            <a:endParaRPr lang="en-US" dirty="0"/>
          </a:p>
        </p:txBody>
      </p:sp>
      <p:sp>
        <p:nvSpPr>
          <p:cNvPr id="5" name="Oval 4"/>
          <p:cNvSpPr/>
          <p:nvPr/>
        </p:nvSpPr>
        <p:spPr>
          <a:xfrm>
            <a:off x="323528" y="3573016"/>
            <a:ext cx="2952328" cy="28083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u="sng" dirty="0" smtClean="0"/>
              <a:t>Worker thread</a:t>
            </a:r>
            <a:br>
              <a:rPr lang="en-US" b="1" u="sng" dirty="0" smtClean="0"/>
            </a:br>
            <a:endParaRPr lang="en-US" b="1" u="sng" dirty="0" smtClean="0"/>
          </a:p>
          <a:p>
            <a:r>
              <a:rPr lang="en-US" b="1" dirty="0" err="1" smtClean="0"/>
              <a:t>int</a:t>
            </a:r>
            <a:r>
              <a:rPr lang="en-US" b="1" dirty="0" smtClean="0"/>
              <a:t> counter = 0;</a:t>
            </a:r>
          </a:p>
          <a:p>
            <a:r>
              <a:rPr lang="en-US" b="1" dirty="0" smtClean="0"/>
              <a:t>while(true)</a:t>
            </a:r>
            <a:br>
              <a:rPr lang="en-US" b="1" dirty="0" smtClean="0"/>
            </a:br>
            <a:r>
              <a:rPr lang="en-US" b="1" dirty="0" smtClean="0"/>
              <a:t>{</a:t>
            </a:r>
            <a:br>
              <a:rPr lang="en-US" b="1" dirty="0" smtClean="0"/>
            </a:br>
            <a:r>
              <a:rPr lang="en-US" b="1" dirty="0" smtClean="0"/>
              <a:t>   counter++;</a:t>
            </a:r>
            <a:br>
              <a:rPr lang="en-US" b="1" dirty="0" smtClean="0"/>
            </a:br>
            <a:r>
              <a:rPr lang="en-US" b="1" dirty="0" smtClean="0"/>
              <a:t>   Sleep(1000);</a:t>
            </a:r>
            <a:br>
              <a:rPr lang="en-US" b="1" dirty="0" smtClean="0"/>
            </a:br>
            <a:r>
              <a:rPr lang="en-US" b="1" dirty="0" smtClean="0"/>
              <a:t>}</a:t>
            </a:r>
            <a:endParaRPr lang="en-US" b="1" dirty="0"/>
          </a:p>
        </p:txBody>
      </p:sp>
      <p:sp>
        <p:nvSpPr>
          <p:cNvPr id="6" name="Right Arrow 5"/>
          <p:cNvSpPr/>
          <p:nvPr/>
        </p:nvSpPr>
        <p:spPr>
          <a:xfrm>
            <a:off x="3491880" y="5157192"/>
            <a:ext cx="100811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91880" y="3789040"/>
            <a:ext cx="1006366" cy="1200329"/>
          </a:xfrm>
          <a:prstGeom prst="rect">
            <a:avLst/>
          </a:prstGeom>
          <a:noFill/>
        </p:spPr>
        <p:txBody>
          <a:bodyPr wrap="none" rtlCol="0">
            <a:spAutoFit/>
          </a:bodyPr>
          <a:lstStyle/>
          <a:p>
            <a:r>
              <a:rPr lang="en-US" dirty="0" smtClean="0"/>
              <a:t>Send</a:t>
            </a:r>
            <a:br>
              <a:rPr lang="en-US" dirty="0" smtClean="0"/>
            </a:br>
            <a:r>
              <a:rPr lang="en-US" dirty="0" smtClean="0"/>
              <a:t>counter</a:t>
            </a:r>
            <a:br>
              <a:rPr lang="en-US" dirty="0" smtClean="0"/>
            </a:br>
            <a:r>
              <a:rPr lang="en-US" dirty="0" smtClean="0"/>
              <a:t>value to</a:t>
            </a:r>
            <a:br>
              <a:rPr lang="en-US" dirty="0" smtClean="0"/>
            </a:br>
            <a:r>
              <a:rPr lang="en-US" dirty="0" smtClean="0"/>
              <a:t>to the UI</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4860032" y="3501008"/>
            <a:ext cx="3995738" cy="2743200"/>
          </a:xfrm>
          <a:prstGeom prst="rect">
            <a:avLst/>
          </a:prstGeom>
          <a:noFill/>
          <a:ln w="9525">
            <a:noFill/>
            <a:miter lim="800000"/>
            <a:headEnd/>
            <a:tailEnd/>
          </a:ln>
          <a:effectLst/>
        </p:spPr>
      </p:pic>
      <p:sp>
        <p:nvSpPr>
          <p:cNvPr id="9" name="Content Placeholder 2"/>
          <p:cNvSpPr>
            <a:spLocks noGrp="1"/>
          </p:cNvSpPr>
          <p:nvPr>
            <p:ph idx="1"/>
          </p:nvPr>
        </p:nvSpPr>
        <p:spPr>
          <a:xfrm>
            <a:off x="457200" y="1600201"/>
            <a:ext cx="8229600" cy="1756792"/>
          </a:xfrm>
        </p:spPr>
        <p:txBody>
          <a:bodyPr>
            <a:noAutofit/>
          </a:bodyPr>
          <a:lstStyle/>
          <a:p>
            <a:r>
              <a:rPr lang="en-US" sz="2800" dirty="0" smtClean="0"/>
              <a:t>The user interface applications may contain a </a:t>
            </a:r>
            <a:r>
              <a:rPr lang="en-US" sz="2800" b="1" dirty="0" smtClean="0"/>
              <a:t>worker thread </a:t>
            </a:r>
            <a:r>
              <a:rPr lang="en-US" sz="2800" dirty="0" smtClean="0"/>
              <a:t>which performs background actions</a:t>
            </a:r>
          </a:p>
          <a:p>
            <a:r>
              <a:rPr lang="en-US" sz="2800" dirty="0" smtClean="0"/>
              <a:t>The main thread (the UI thread) waits for the user commands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 theory</a:t>
            </a:r>
            <a:endParaRPr lang="en-US" dirty="0"/>
          </a:p>
        </p:txBody>
      </p:sp>
      <p:sp>
        <p:nvSpPr>
          <p:cNvPr id="3" name="Content Placeholder 2"/>
          <p:cNvSpPr>
            <a:spLocks noGrp="1"/>
          </p:cNvSpPr>
          <p:nvPr>
            <p:ph idx="1"/>
          </p:nvPr>
        </p:nvSpPr>
        <p:spPr/>
        <p:txBody>
          <a:bodyPr>
            <a:noAutofit/>
          </a:bodyPr>
          <a:lstStyle/>
          <a:p>
            <a:r>
              <a:rPr lang="en-US" sz="2400" dirty="0" smtClean="0"/>
              <a:t>Operating systems use processes to separate the different applications that they are executing.</a:t>
            </a:r>
          </a:p>
          <a:p>
            <a:r>
              <a:rPr lang="en-US" sz="2400" dirty="0" smtClean="0"/>
              <a:t>Threads are the basic unit to which an operating system allocates processor time, and more than one thread can be executing code inside that process.</a:t>
            </a:r>
          </a:p>
          <a:p>
            <a:r>
              <a:rPr lang="en-US" sz="2400" dirty="0" smtClean="0"/>
              <a:t>An operating system that supports preemptive multitasking creates the effect of simultaneous execution of multiple threads from multiple processes.</a:t>
            </a:r>
          </a:p>
          <a:p>
            <a:r>
              <a:rPr lang="en-US" sz="2400" dirty="0" smtClean="0"/>
              <a:t>It does this by dividing the available processor time among the threads that need it, allocating a processor time slice to each thread one after another.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 theory</a:t>
            </a:r>
            <a:endParaRPr lang="en-US" dirty="0"/>
          </a:p>
        </p:txBody>
      </p:sp>
      <p:sp>
        <p:nvSpPr>
          <p:cNvPr id="3" name="Content Placeholder 2"/>
          <p:cNvSpPr>
            <a:spLocks noGrp="1"/>
          </p:cNvSpPr>
          <p:nvPr>
            <p:ph idx="1"/>
          </p:nvPr>
        </p:nvSpPr>
        <p:spPr/>
        <p:txBody>
          <a:bodyPr>
            <a:noAutofit/>
          </a:bodyPr>
          <a:lstStyle/>
          <a:p>
            <a:r>
              <a:rPr lang="en-US" sz="2000" dirty="0" smtClean="0"/>
              <a:t>The currently executing thread is suspended when its time slice elapses, and another thread resumes running.</a:t>
            </a:r>
          </a:p>
          <a:p>
            <a:r>
              <a:rPr lang="en-US" sz="2000" dirty="0" smtClean="0"/>
              <a:t>When the system switches from one thread to another, it saves the thread context of the preempted thread and reloads the saved thread context of the next thread in the thread queue</a:t>
            </a:r>
          </a:p>
          <a:p>
            <a:r>
              <a:rPr lang="en-US" sz="2000" dirty="0" smtClean="0"/>
              <a:t>The length of the time slice depends on the operating system and the processor.</a:t>
            </a:r>
          </a:p>
          <a:p>
            <a:r>
              <a:rPr lang="en-US" sz="2000" dirty="0" smtClean="0"/>
              <a:t>Because each time slice is small, multiple threads appear to be executing at the same time, even if there is only one processor.</a:t>
            </a:r>
          </a:p>
          <a:p>
            <a:r>
              <a:rPr lang="en-US" sz="2000" dirty="0" smtClean="0"/>
              <a:t>This is actually the case on multiprocessor systems, where the executable threads are distributed among the available processors.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multiple threads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Your application could use multiple threads to accomplish the following tasks</a:t>
            </a:r>
          </a:p>
          <a:p>
            <a:pPr lvl="1"/>
            <a:r>
              <a:rPr lang="en-US" dirty="0" smtClean="0"/>
              <a:t>Communicate over a network, to a Web server, and to a database.</a:t>
            </a:r>
          </a:p>
          <a:p>
            <a:pPr lvl="2"/>
            <a:r>
              <a:rPr lang="en-US" dirty="0" smtClean="0"/>
              <a:t>Network communication and database queries are slow -&gt; other tasks could be performed at the same time when the results are waited</a:t>
            </a:r>
          </a:p>
          <a:p>
            <a:pPr lvl="1"/>
            <a:r>
              <a:rPr lang="en-US" dirty="0" smtClean="0"/>
              <a:t>Perform operations that take a large amount of time.</a:t>
            </a:r>
          </a:p>
          <a:p>
            <a:pPr lvl="1"/>
            <a:r>
              <a:rPr lang="en-US" dirty="0" smtClean="0"/>
              <a:t>Distinguish tasks of varying priority. For example, a high-priority thread manages time-critical tasks, and a low-priority thread performs other tasks.</a:t>
            </a:r>
          </a:p>
          <a:p>
            <a:pPr lvl="2"/>
            <a:r>
              <a:rPr lang="en-US" dirty="0" smtClean="0"/>
              <a:t>Especially in embedded systems</a:t>
            </a:r>
          </a:p>
          <a:p>
            <a:pPr lvl="2"/>
            <a:r>
              <a:rPr lang="en-US" dirty="0" smtClean="0"/>
              <a:t>Real Time Operating Systems (RTOS)</a:t>
            </a:r>
          </a:p>
          <a:p>
            <a:pPr lvl="1"/>
            <a:r>
              <a:rPr lang="en-US" dirty="0" smtClean="0"/>
              <a:t>Allow the user interface to remain responsive, while allocating time to background tasks.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User interfaces. The background thread (worker thread) may do the following tasks</a:t>
            </a:r>
          </a:p>
          <a:p>
            <a:pPr lvl="1"/>
            <a:r>
              <a:rPr lang="en-US" dirty="0" smtClean="0"/>
              <a:t>Read data from serial port</a:t>
            </a:r>
          </a:p>
          <a:p>
            <a:pPr lvl="1"/>
            <a:r>
              <a:rPr lang="en-US" dirty="0" smtClean="0"/>
              <a:t>Communicate with other programs through TCP/IP sockets</a:t>
            </a:r>
          </a:p>
          <a:p>
            <a:r>
              <a:rPr lang="en-US" dirty="0" smtClean="0"/>
              <a:t>Client-Server programming</a:t>
            </a:r>
          </a:p>
          <a:p>
            <a:pPr lvl="1"/>
            <a:r>
              <a:rPr lang="en-US" dirty="0" smtClean="0"/>
              <a:t>At the server each client is served in its own thread. By this way the server can response to new client requests while the first client is waiting its response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and Client-Server model</a:t>
            </a:r>
            <a:endParaRPr lang="en-US" dirty="0"/>
          </a:p>
        </p:txBody>
      </p:sp>
      <p:sp>
        <p:nvSpPr>
          <p:cNvPr id="5" name="Rectangle 4"/>
          <p:cNvSpPr/>
          <p:nvPr/>
        </p:nvSpPr>
        <p:spPr>
          <a:xfrm>
            <a:off x="611560" y="1484784"/>
            <a:ext cx="2304256"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Client 1</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6" name="Rectangle 5"/>
          <p:cNvSpPr/>
          <p:nvPr/>
        </p:nvSpPr>
        <p:spPr>
          <a:xfrm>
            <a:off x="611560" y="4149080"/>
            <a:ext cx="2304256"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Client 2</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7" name="Oval 6"/>
          <p:cNvSpPr/>
          <p:nvPr/>
        </p:nvSpPr>
        <p:spPr>
          <a:xfrm>
            <a:off x="827584" y="1844824"/>
            <a:ext cx="1296144" cy="86409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UI Thread</a:t>
            </a:r>
            <a:endParaRPr lang="en-US" dirty="0"/>
          </a:p>
        </p:txBody>
      </p:sp>
      <p:sp>
        <p:nvSpPr>
          <p:cNvPr id="8" name="Oval 7"/>
          <p:cNvSpPr/>
          <p:nvPr/>
        </p:nvSpPr>
        <p:spPr>
          <a:xfrm>
            <a:off x="1475656" y="2780928"/>
            <a:ext cx="1296144" cy="86409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WorkerThread</a:t>
            </a:r>
            <a:endParaRPr lang="en-US" dirty="0"/>
          </a:p>
        </p:txBody>
      </p:sp>
      <p:sp>
        <p:nvSpPr>
          <p:cNvPr id="9" name="Oval 8"/>
          <p:cNvSpPr/>
          <p:nvPr/>
        </p:nvSpPr>
        <p:spPr>
          <a:xfrm>
            <a:off x="755576" y="4509120"/>
            <a:ext cx="1296144" cy="86409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UI Thread</a:t>
            </a:r>
            <a:endParaRPr lang="en-US" dirty="0"/>
          </a:p>
        </p:txBody>
      </p:sp>
      <p:sp>
        <p:nvSpPr>
          <p:cNvPr id="10" name="Oval 9"/>
          <p:cNvSpPr/>
          <p:nvPr/>
        </p:nvSpPr>
        <p:spPr>
          <a:xfrm>
            <a:off x="1403648" y="5445224"/>
            <a:ext cx="1296144" cy="86409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WorkerThread</a:t>
            </a:r>
            <a:endParaRPr lang="en-US" dirty="0"/>
          </a:p>
        </p:txBody>
      </p:sp>
      <p:sp>
        <p:nvSpPr>
          <p:cNvPr id="11" name="Rectangle 10"/>
          <p:cNvSpPr/>
          <p:nvPr/>
        </p:nvSpPr>
        <p:spPr>
          <a:xfrm>
            <a:off x="5076056" y="1700808"/>
            <a:ext cx="3672408" cy="4752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Server</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2" name="Oval 11"/>
          <p:cNvSpPr/>
          <p:nvPr/>
        </p:nvSpPr>
        <p:spPr>
          <a:xfrm>
            <a:off x="5364088" y="2348880"/>
            <a:ext cx="1296144" cy="86409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Main</a:t>
            </a:r>
            <a:br>
              <a:rPr lang="en-US" dirty="0" smtClean="0"/>
            </a:br>
            <a:r>
              <a:rPr lang="en-US" dirty="0" smtClean="0"/>
              <a:t>Thread</a:t>
            </a:r>
            <a:endParaRPr lang="en-US" dirty="0"/>
          </a:p>
        </p:txBody>
      </p:sp>
      <p:sp>
        <p:nvSpPr>
          <p:cNvPr id="13" name="Oval 12"/>
          <p:cNvSpPr/>
          <p:nvPr/>
        </p:nvSpPr>
        <p:spPr>
          <a:xfrm>
            <a:off x="5292080" y="3789040"/>
            <a:ext cx="1440160" cy="108012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Thread serving client 1</a:t>
            </a:r>
            <a:endParaRPr lang="en-US" dirty="0"/>
          </a:p>
        </p:txBody>
      </p:sp>
      <p:sp>
        <p:nvSpPr>
          <p:cNvPr id="14" name="Oval 13"/>
          <p:cNvSpPr/>
          <p:nvPr/>
        </p:nvSpPr>
        <p:spPr>
          <a:xfrm>
            <a:off x="5364088" y="5157192"/>
            <a:ext cx="1440160" cy="108012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Thread serving client 1</a:t>
            </a:r>
            <a:endParaRPr lang="en-US" dirty="0"/>
          </a:p>
        </p:txBody>
      </p:sp>
      <p:sp>
        <p:nvSpPr>
          <p:cNvPr id="15" name="Can 14"/>
          <p:cNvSpPr/>
          <p:nvPr/>
        </p:nvSpPr>
        <p:spPr>
          <a:xfrm>
            <a:off x="7380312" y="3645024"/>
            <a:ext cx="1224136" cy="18722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17" name="Straight Arrow Connector 16"/>
          <p:cNvCxnSpPr>
            <a:stCxn id="13" idx="6"/>
            <a:endCxn id="15" idx="2"/>
          </p:cNvCxnSpPr>
          <p:nvPr/>
        </p:nvCxnSpPr>
        <p:spPr>
          <a:xfrm>
            <a:off x="6732240" y="4329100"/>
            <a:ext cx="648072" cy="25202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a:endCxn id="15" idx="2"/>
          </p:cNvCxnSpPr>
          <p:nvPr/>
        </p:nvCxnSpPr>
        <p:spPr>
          <a:xfrm flipV="1">
            <a:off x="6804248" y="4581128"/>
            <a:ext cx="576064" cy="1008112"/>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4" name="Curved Connector 23"/>
          <p:cNvCxnSpPr>
            <a:stCxn id="10" idx="7"/>
            <a:endCxn id="12" idx="2"/>
          </p:cNvCxnSpPr>
          <p:nvPr/>
        </p:nvCxnSpPr>
        <p:spPr>
          <a:xfrm rot="5400000" flipH="1" flipV="1">
            <a:off x="2541612" y="2749292"/>
            <a:ext cx="2790840" cy="2854112"/>
          </a:xfrm>
          <a:prstGeom prst="curvedConnector2">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1" name="Curved Connector 23"/>
          <p:cNvCxnSpPr>
            <a:stCxn id="8" idx="7"/>
            <a:endCxn id="12" idx="1"/>
          </p:cNvCxnSpPr>
          <p:nvPr/>
        </p:nvCxnSpPr>
        <p:spPr>
          <a:xfrm rot="5400000" flipH="1" flipV="1">
            <a:off x="3851920" y="1205488"/>
            <a:ext cx="432048" cy="2971920"/>
          </a:xfrm>
          <a:prstGeom prst="curvedConnector3">
            <a:avLst>
              <a:gd name="adj1" fmla="val 182200"/>
            </a:avLst>
          </a:prstGeom>
          <a:ln>
            <a:tailEnd type="arrow"/>
          </a:ln>
        </p:spPr>
        <p:style>
          <a:lnRef idx="2">
            <a:schemeClr val="accent5"/>
          </a:lnRef>
          <a:fillRef idx="0">
            <a:schemeClr val="accent5"/>
          </a:fillRef>
          <a:effectRef idx="1">
            <a:schemeClr val="accent5"/>
          </a:effectRef>
          <a:fontRef idx="minor">
            <a:schemeClr val="tx1"/>
          </a:fontRef>
        </p:style>
      </p:cxnSp>
      <p:sp>
        <p:nvSpPr>
          <p:cNvPr id="34" name="TextBox 33"/>
          <p:cNvSpPr txBox="1"/>
          <p:nvPr/>
        </p:nvSpPr>
        <p:spPr>
          <a:xfrm>
            <a:off x="4067944" y="2276872"/>
            <a:ext cx="900439" cy="369332"/>
          </a:xfrm>
          <a:prstGeom prst="rect">
            <a:avLst/>
          </a:prstGeom>
          <a:noFill/>
        </p:spPr>
        <p:txBody>
          <a:bodyPr wrap="none" rtlCol="0">
            <a:spAutoFit/>
          </a:bodyPr>
          <a:lstStyle/>
          <a:p>
            <a:r>
              <a:rPr lang="en-US" dirty="0" smtClean="0"/>
              <a:t>request</a:t>
            </a:r>
            <a:endParaRPr lang="en-US" dirty="0"/>
          </a:p>
        </p:txBody>
      </p:sp>
      <p:cxnSp>
        <p:nvCxnSpPr>
          <p:cNvPr id="35" name="Curved Connector 23"/>
          <p:cNvCxnSpPr>
            <a:stCxn id="13" idx="2"/>
            <a:endCxn id="8" idx="4"/>
          </p:cNvCxnSpPr>
          <p:nvPr/>
        </p:nvCxnSpPr>
        <p:spPr>
          <a:xfrm rot="10800000">
            <a:off x="2123728" y="3645024"/>
            <a:ext cx="3168352" cy="684076"/>
          </a:xfrm>
          <a:prstGeom prst="curvedConnector2">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38" name="TextBox 37"/>
          <p:cNvSpPr txBox="1"/>
          <p:nvPr/>
        </p:nvSpPr>
        <p:spPr>
          <a:xfrm>
            <a:off x="3923928" y="4365104"/>
            <a:ext cx="1037656" cy="369332"/>
          </a:xfrm>
          <a:prstGeom prst="rect">
            <a:avLst/>
          </a:prstGeom>
          <a:noFill/>
        </p:spPr>
        <p:txBody>
          <a:bodyPr wrap="none" rtlCol="0">
            <a:spAutoFit/>
          </a:bodyPr>
          <a:lstStyle/>
          <a:p>
            <a:r>
              <a:rPr lang="en-US" dirty="0" smtClean="0"/>
              <a:t>response</a:t>
            </a:r>
            <a:endParaRPr lang="en-US" dirty="0"/>
          </a:p>
        </p:txBody>
      </p:sp>
      <p:cxnSp>
        <p:nvCxnSpPr>
          <p:cNvPr id="39" name="Curved Connector 23"/>
          <p:cNvCxnSpPr>
            <a:stCxn id="14" idx="2"/>
            <a:endCxn id="10" idx="6"/>
          </p:cNvCxnSpPr>
          <p:nvPr/>
        </p:nvCxnSpPr>
        <p:spPr>
          <a:xfrm rot="10800000" flipV="1">
            <a:off x="2699792" y="5697252"/>
            <a:ext cx="2664296" cy="180020"/>
          </a:xfrm>
          <a:prstGeom prst="curvedConnector3">
            <a:avLst>
              <a:gd name="adj1" fmla="val 50000"/>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multiple threads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recommended that you use as few threads as possible, thereby minimizing the use of operating-system resources and improving performance.</a:t>
            </a:r>
          </a:p>
          <a:p>
            <a:r>
              <a:rPr lang="en-US" dirty="0" smtClean="0"/>
              <a:t>Controlling code execution with many threads is complex, and can be a source of many bugs.</a:t>
            </a:r>
          </a:p>
          <a:p>
            <a:pPr lvl="1"/>
            <a:r>
              <a:rPr lang="en-US" dirty="0" smtClean="0"/>
              <a:t>Potential problems: deadlocks, race conditions …</a:t>
            </a:r>
          </a:p>
          <a:p>
            <a:pPr lvl="1"/>
            <a:r>
              <a:rPr lang="en-US" dirty="0" err="1" smtClean="0"/>
              <a:t>Degugging</a:t>
            </a:r>
            <a:r>
              <a:rPr lang="en-US" dirty="0" smtClean="0"/>
              <a:t> a program with multiple threads is difficult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and starting a thread</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starting a thread</a:t>
            </a:r>
            <a:endParaRPr lang="en-US" dirty="0"/>
          </a:p>
        </p:txBody>
      </p:sp>
      <p:sp>
        <p:nvSpPr>
          <p:cNvPr id="3" name="Content Placeholder 2"/>
          <p:cNvSpPr>
            <a:spLocks noGrp="1"/>
          </p:cNvSpPr>
          <p:nvPr>
            <p:ph idx="1"/>
          </p:nvPr>
        </p:nvSpPr>
        <p:spPr/>
        <p:txBody>
          <a:bodyPr/>
          <a:lstStyle/>
          <a:p>
            <a:r>
              <a:rPr lang="en-US" dirty="0" smtClean="0"/>
              <a:t>Creating and starting a thread is shown the example in two following slides</a:t>
            </a:r>
          </a:p>
          <a:p>
            <a:r>
              <a:rPr lang="en-US" dirty="0" smtClean="0"/>
              <a:t>The program consists of two classes</a:t>
            </a:r>
          </a:p>
          <a:p>
            <a:pPr lvl="1"/>
            <a:r>
              <a:rPr lang="en-US" dirty="0" smtClean="0"/>
              <a:t>Main (the main program)</a:t>
            </a:r>
          </a:p>
          <a:p>
            <a:pPr lvl="1"/>
            <a:r>
              <a:rPr lang="en-US" dirty="0" smtClean="0"/>
              <a:t>Worker</a:t>
            </a:r>
          </a:p>
          <a:p>
            <a:pPr lvl="2"/>
            <a:r>
              <a:rPr lang="en-US" dirty="0" smtClean="0"/>
              <a:t>Method </a:t>
            </a:r>
            <a:r>
              <a:rPr lang="en-US" dirty="0" err="1" smtClean="0"/>
              <a:t>DoWork</a:t>
            </a:r>
            <a:r>
              <a:rPr lang="en-US" dirty="0" smtClean="0"/>
              <a:t> will be executed in a separate thread</a:t>
            </a:r>
          </a:p>
          <a:p>
            <a:r>
              <a:rPr lang="en-US" dirty="0" smtClean="0"/>
              <a:t>Try the program by yourself!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for the background thread</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71599" y="1916832"/>
            <a:ext cx="6920997" cy="4176464"/>
          </a:xfrm>
          <a:prstGeom prst="rect">
            <a:avLst/>
          </a:prstGeom>
          <a:noFill/>
          <a:ln w="9525">
            <a:noFill/>
            <a:miter lim="800000"/>
            <a:headEnd/>
            <a:tailEnd/>
          </a:ln>
        </p:spPr>
      </p:pic>
      <p:sp>
        <p:nvSpPr>
          <p:cNvPr id="6" name="TextBox 5"/>
          <p:cNvSpPr txBox="1"/>
          <p:nvPr/>
        </p:nvSpPr>
        <p:spPr>
          <a:xfrm>
            <a:off x="1691680" y="2123564"/>
            <a:ext cx="5129546" cy="369332"/>
          </a:xfrm>
          <a:prstGeom prst="rect">
            <a:avLst/>
          </a:prstGeom>
          <a:solidFill>
            <a:srgbClr val="FDFEFC"/>
          </a:solidFill>
        </p:spPr>
        <p:txBody>
          <a:bodyPr wrap="none" rtlCol="0">
            <a:spAutoFit/>
          </a:bodyPr>
          <a:lstStyle/>
          <a:p>
            <a:r>
              <a:rPr lang="en-US" dirty="0" smtClean="0"/>
              <a:t>A variable which can be used for stopping the thread</a:t>
            </a:r>
            <a:endParaRPr lang="en-US" dirty="0"/>
          </a:p>
        </p:txBody>
      </p:sp>
      <p:sp>
        <p:nvSpPr>
          <p:cNvPr id="7" name="TextBox 6"/>
          <p:cNvSpPr txBox="1"/>
          <p:nvPr/>
        </p:nvSpPr>
        <p:spPr>
          <a:xfrm>
            <a:off x="1691680" y="2852936"/>
            <a:ext cx="6120680" cy="369332"/>
          </a:xfrm>
          <a:prstGeom prst="rect">
            <a:avLst/>
          </a:prstGeom>
          <a:solidFill>
            <a:srgbClr val="FDFEFC"/>
          </a:solidFill>
        </p:spPr>
        <p:txBody>
          <a:bodyPr wrap="square" rtlCol="0">
            <a:spAutoFit/>
          </a:bodyPr>
          <a:lstStyle/>
          <a:p>
            <a:r>
              <a:rPr lang="en-US" dirty="0" smtClean="0"/>
              <a:t>The method which is executed in a separate thread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Network</a:t>
            </a:r>
            <a:r>
              <a:rPr lang="fi-FI" dirty="0" smtClean="0"/>
              <a:t> Programming</a:t>
            </a:r>
            <a:endParaRPr lang="fi-FI" dirty="0"/>
          </a:p>
        </p:txBody>
      </p:sp>
      <p:sp>
        <p:nvSpPr>
          <p:cNvPr id="3" name="Sisällön paikkamerkki 2"/>
          <p:cNvSpPr>
            <a:spLocks noGrp="1"/>
          </p:cNvSpPr>
          <p:nvPr>
            <p:ph idx="1"/>
          </p:nvPr>
        </p:nvSpPr>
        <p:spPr/>
        <p:txBody>
          <a:bodyPr/>
          <a:lstStyle/>
          <a:p>
            <a:r>
              <a:rPr lang="fi-FI" dirty="0" smtClean="0"/>
              <a:t>3 ECTS</a:t>
            </a:r>
          </a:p>
          <a:p>
            <a:r>
              <a:rPr lang="fi-FI" dirty="0" smtClean="0"/>
              <a:t>40 </a:t>
            </a:r>
            <a:r>
              <a:rPr lang="fi-FI" dirty="0" err="1" smtClean="0"/>
              <a:t>hours</a:t>
            </a:r>
            <a:r>
              <a:rPr lang="fi-FI" dirty="0" smtClean="0"/>
              <a:t> </a:t>
            </a:r>
            <a:r>
              <a:rPr lang="fi-FI" dirty="0" err="1" smtClean="0"/>
              <a:t>lectures</a:t>
            </a:r>
            <a:endParaRPr lang="fi-FI" dirty="0" smtClean="0"/>
          </a:p>
          <a:p>
            <a:r>
              <a:rPr lang="fi-FI" dirty="0" smtClean="0"/>
              <a:t>3rd </a:t>
            </a:r>
            <a:r>
              <a:rPr lang="fi-FI" dirty="0" err="1" smtClean="0"/>
              <a:t>period</a:t>
            </a:r>
            <a:endParaRPr lang="fi-FI" dirty="0" smtClean="0"/>
          </a:p>
          <a:p>
            <a:r>
              <a:rPr lang="fi-FI" dirty="0" err="1" smtClean="0"/>
              <a:t>Assessment</a:t>
            </a:r>
            <a:r>
              <a:rPr lang="fi-FI" dirty="0" smtClean="0"/>
              <a:t> </a:t>
            </a:r>
            <a:r>
              <a:rPr lang="fi-FI" dirty="0" err="1" smtClean="0"/>
              <a:t>methods</a:t>
            </a:r>
            <a:endParaRPr lang="fi-FI" dirty="0" smtClean="0"/>
          </a:p>
          <a:p>
            <a:pPr lvl="1"/>
            <a:r>
              <a:rPr lang="fi-FI" dirty="0" err="1" smtClean="0"/>
              <a:t>Exam</a:t>
            </a:r>
            <a:endParaRPr lang="fi-FI" dirty="0" smtClean="0"/>
          </a:p>
          <a:p>
            <a:pPr lvl="1"/>
            <a:r>
              <a:rPr lang="fi-FI" dirty="0" err="1" smtClean="0"/>
              <a:t>Assignments</a:t>
            </a:r>
            <a:endParaRPr lang="fi-FI" dirty="0" smtClean="0"/>
          </a:p>
          <a:p>
            <a:endParaRPr lang="fi-FI" dirty="0"/>
          </a:p>
        </p:txBody>
      </p:sp>
    </p:spTree>
    <p:extLst>
      <p:ext uri="{BB962C8B-B14F-4D97-AF65-F5344CB8AC3E}">
        <p14:creationId xmlns:p14="http://schemas.microsoft.com/office/powerpoint/2010/main" val="2697410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program</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899592" y="1700808"/>
            <a:ext cx="7391400" cy="4768850"/>
          </a:xfrm>
          <a:prstGeom prst="rect">
            <a:avLst/>
          </a:prstGeom>
          <a:noFill/>
          <a:ln w="9525">
            <a:noFill/>
            <a:miter lim="800000"/>
            <a:headEnd/>
            <a:tailEnd/>
          </a:ln>
        </p:spPr>
      </p:pic>
      <p:sp>
        <p:nvSpPr>
          <p:cNvPr id="5" name="TextBox 4"/>
          <p:cNvSpPr txBox="1"/>
          <p:nvPr/>
        </p:nvSpPr>
        <p:spPr>
          <a:xfrm>
            <a:off x="6272252" y="2204864"/>
            <a:ext cx="2871748" cy="584775"/>
          </a:xfrm>
          <a:prstGeom prst="rect">
            <a:avLst/>
          </a:prstGeom>
          <a:noFill/>
        </p:spPr>
        <p:txBody>
          <a:bodyPr wrap="none" rtlCol="0">
            <a:spAutoFit/>
          </a:bodyPr>
          <a:lstStyle/>
          <a:p>
            <a:r>
              <a:rPr lang="en-US" sz="1600" dirty="0" smtClean="0"/>
              <a:t>Create an object of Worker class</a:t>
            </a:r>
          </a:p>
          <a:p>
            <a:r>
              <a:rPr lang="en-US" sz="1600" dirty="0" smtClean="0"/>
              <a:t>Create the thread</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Starting a thread</a:t>
            </a:r>
            <a:endParaRPr lang="en-US" dirty="0"/>
          </a:p>
        </p:txBody>
      </p:sp>
      <p:sp>
        <p:nvSpPr>
          <p:cNvPr id="3" name="Content Placeholder 2"/>
          <p:cNvSpPr>
            <a:spLocks noGrp="1"/>
          </p:cNvSpPr>
          <p:nvPr>
            <p:ph idx="1"/>
          </p:nvPr>
        </p:nvSpPr>
        <p:spPr/>
        <p:txBody>
          <a:bodyPr>
            <a:normAutofit/>
          </a:bodyPr>
          <a:lstStyle/>
          <a:p>
            <a:r>
              <a:rPr lang="en-US" dirty="0" smtClean="0"/>
              <a:t>Creating and starting a thread</a:t>
            </a:r>
          </a:p>
          <a:p>
            <a:pPr lvl="1"/>
            <a:r>
              <a:rPr lang="en-US" dirty="0" smtClean="0"/>
              <a:t>Thread worker = new Thread(</a:t>
            </a:r>
            <a:r>
              <a:rPr lang="en-US" dirty="0" err="1" smtClean="0"/>
              <a:t>workerObj.DoWork</a:t>
            </a:r>
            <a:r>
              <a:rPr lang="en-US" dirty="0" smtClean="0"/>
              <a:t>);</a:t>
            </a:r>
            <a:br>
              <a:rPr lang="en-US" dirty="0" smtClean="0"/>
            </a:br>
            <a:r>
              <a:rPr lang="en-US" dirty="0" err="1" smtClean="0"/>
              <a:t>worker.Start</a:t>
            </a:r>
            <a:r>
              <a:rPr lang="en-US" dirty="0" smtClean="0"/>
              <a:t>();</a:t>
            </a:r>
          </a:p>
          <a:p>
            <a:r>
              <a:rPr lang="en-US" dirty="0" smtClean="0"/>
              <a:t>Another way to create and start a thread</a:t>
            </a:r>
          </a:p>
          <a:p>
            <a:pPr lvl="1"/>
            <a:r>
              <a:rPr lang="en-US" dirty="0" smtClean="0"/>
              <a:t>Thread worker = new Thread(</a:t>
            </a:r>
            <a:br>
              <a:rPr lang="en-US" dirty="0" smtClean="0"/>
            </a:br>
            <a:r>
              <a:rPr lang="en-US" dirty="0" smtClean="0"/>
              <a:t>    new </a:t>
            </a:r>
            <a:r>
              <a:rPr lang="en-US" dirty="0" err="1" smtClean="0"/>
              <a:t>ThreadStart</a:t>
            </a:r>
            <a:r>
              <a:rPr lang="en-US" dirty="0" smtClean="0"/>
              <a:t>(</a:t>
            </a:r>
            <a:r>
              <a:rPr lang="en-US" dirty="0" err="1" smtClean="0"/>
              <a:t>workerObj.DoWork</a:t>
            </a:r>
            <a:r>
              <a:rPr lang="en-US" dirty="0" smtClean="0"/>
              <a:t>)); </a:t>
            </a:r>
            <a:br>
              <a:rPr lang="en-US" dirty="0" smtClean="0"/>
            </a:br>
            <a:r>
              <a:rPr lang="en-US" dirty="0" smtClean="0"/>
              <a:t> </a:t>
            </a:r>
            <a:r>
              <a:rPr lang="en-US" dirty="0" err="1" smtClean="0"/>
              <a:t>worker.Start</a:t>
            </a:r>
            <a:r>
              <a:rPr lang="en-US"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Waiting until the thread starts</a:t>
            </a:r>
            <a:endParaRPr lang="en-US" dirty="0"/>
          </a:p>
        </p:txBody>
      </p:sp>
      <p:sp>
        <p:nvSpPr>
          <p:cNvPr id="3" name="Content Placeholder 2"/>
          <p:cNvSpPr>
            <a:spLocks noGrp="1"/>
          </p:cNvSpPr>
          <p:nvPr>
            <p:ph idx="1"/>
          </p:nvPr>
        </p:nvSpPr>
        <p:spPr/>
        <p:txBody>
          <a:bodyPr/>
          <a:lstStyle/>
          <a:p>
            <a:r>
              <a:rPr lang="en-US" dirty="0" smtClean="0"/>
              <a:t>Method </a:t>
            </a:r>
            <a:r>
              <a:rPr lang="en-US" dirty="0" err="1" smtClean="0"/>
              <a:t>IsAlive</a:t>
            </a:r>
            <a:r>
              <a:rPr lang="en-US" dirty="0" smtClean="0"/>
              <a:t>() can be used to check whether the thread started is already running</a:t>
            </a:r>
          </a:p>
          <a:p>
            <a:r>
              <a:rPr lang="en-US" dirty="0" smtClean="0"/>
              <a:t>Usually we wait in the main thread that the thread started is running with following loop:</a:t>
            </a:r>
          </a:p>
          <a:p>
            <a:pPr lvl="1"/>
            <a:r>
              <a:rPr lang="en-US" dirty="0" smtClean="0">
                <a:solidFill>
                  <a:srgbClr val="008000"/>
                </a:solidFill>
              </a:rPr>
              <a:t>// Spin for a while waiting for the started</a:t>
            </a:r>
            <a:br>
              <a:rPr lang="en-US" dirty="0" smtClean="0">
                <a:solidFill>
                  <a:srgbClr val="008000"/>
                </a:solidFill>
              </a:rPr>
            </a:br>
            <a:r>
              <a:rPr lang="en-US" dirty="0" smtClean="0">
                <a:solidFill>
                  <a:srgbClr val="008000"/>
                </a:solidFill>
              </a:rPr>
              <a:t>// thread to become alive:</a:t>
            </a:r>
            <a:r>
              <a:rPr lang="en-US" dirty="0" smtClean="0"/>
              <a:t/>
            </a:r>
            <a:br>
              <a:rPr lang="en-US" dirty="0" smtClean="0"/>
            </a:br>
            <a:r>
              <a:rPr lang="en-US" dirty="0" smtClean="0"/>
              <a:t>while (!</a:t>
            </a:r>
            <a:r>
              <a:rPr lang="en-US" dirty="0" err="1" smtClean="0"/>
              <a:t>oThread.IsAlive</a:t>
            </a:r>
            <a:r>
              <a:rPr lang="en-US" dirty="0" smtClean="0"/>
              <a:t>)</a:t>
            </a:r>
            <a:r>
              <a:rPr lang="en-US" b="1" dirty="0" smtClean="0">
                <a:solidFill>
                  <a:srgbClr val="FF0000"/>
                </a:solidFill>
              </a:rPr>
              <a:t>;</a:t>
            </a:r>
            <a:r>
              <a:rPr lang="en-US" dirty="0" smtClean="0"/>
              <a:t/>
            </a:r>
            <a:br>
              <a:rPr lang="en-US" dirty="0" smtClean="0"/>
            </a:br>
            <a:r>
              <a:rPr lang="en-US" dirty="0" smtClean="0">
                <a:solidFill>
                  <a:srgbClr val="008000"/>
                </a:solidFill>
              </a:rPr>
              <a:t>// note the empty statement</a:t>
            </a:r>
            <a:endParaRPr lang="en-US" dirty="0">
              <a:solidFill>
                <a:srgbClr val="008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Suspending the thread</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Thread.Sleep</a:t>
            </a:r>
            <a:r>
              <a:rPr lang="en-US" dirty="0" smtClean="0"/>
              <a:t>(</a:t>
            </a:r>
            <a:r>
              <a:rPr lang="en-US" dirty="0" err="1" smtClean="0"/>
              <a:t>int</a:t>
            </a:r>
            <a:r>
              <a:rPr lang="en-US" dirty="0" smtClean="0"/>
              <a:t> milliseconds) method suspends the current thread for a specified time</a:t>
            </a:r>
          </a:p>
          <a:p>
            <a:r>
              <a:rPr lang="en-US" dirty="0" smtClean="0"/>
              <a:t>The time is given in milliseconds</a:t>
            </a:r>
          </a:p>
          <a:p>
            <a:r>
              <a:rPr lang="en-US" dirty="0" smtClean="0"/>
              <a:t>In our example the main thread goes to suspended state (do nothing) for 10 seconds</a:t>
            </a:r>
          </a:p>
          <a:p>
            <a:r>
              <a:rPr lang="en-US" dirty="0" smtClean="0"/>
              <a:t>There is also a one second sleep in the worker thread</a:t>
            </a:r>
          </a:p>
          <a:p>
            <a:r>
              <a:rPr lang="en-US" dirty="0" smtClean="0"/>
              <a:t>The worker thread should contain always a sleep unless it is blocked by I/O</a:t>
            </a:r>
          </a:p>
          <a:p>
            <a:pPr lvl="1"/>
            <a:r>
              <a:rPr lang="en-US" dirty="0" smtClean="0"/>
              <a:t>Busy loop must be avoided</a:t>
            </a:r>
          </a:p>
          <a:p>
            <a:pPr lvl="2"/>
            <a:r>
              <a:rPr lang="en-US" dirty="0" smtClean="0"/>
              <a:t>Try to remove the sleep from the worker thread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Terminating the thread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thread should always stop itself</a:t>
            </a:r>
          </a:p>
          <a:p>
            <a:pPr lvl="1"/>
            <a:r>
              <a:rPr lang="en-US" dirty="0" smtClean="0"/>
              <a:t>In some applications the thread method goes to the end of the method when it has completed its task. After executing the last statement the thread is terminated</a:t>
            </a:r>
          </a:p>
          <a:p>
            <a:pPr lvl="1"/>
            <a:r>
              <a:rPr lang="en-US" dirty="0" smtClean="0"/>
              <a:t>Sometimes the thread method contains an infinite while loop (as in our example). In this case the thread is stopped by using a </a:t>
            </a:r>
            <a:r>
              <a:rPr lang="en-US" dirty="0" err="1" smtClean="0"/>
              <a:t>boolean</a:t>
            </a:r>
            <a:r>
              <a:rPr lang="en-US" dirty="0" smtClean="0"/>
              <a:t> variable, whose state is changed from another thread</a:t>
            </a:r>
          </a:p>
          <a:p>
            <a:pPr lvl="2"/>
            <a:r>
              <a:rPr lang="en-US" dirty="0" smtClean="0"/>
              <a:t>Use </a:t>
            </a:r>
            <a:r>
              <a:rPr lang="en-US" b="1" dirty="0" smtClean="0"/>
              <a:t>volatile</a:t>
            </a:r>
            <a:r>
              <a:rPr lang="en-US" dirty="0" smtClean="0"/>
              <a:t> keyword for this variable</a:t>
            </a:r>
          </a:p>
          <a:p>
            <a:r>
              <a:rPr lang="en-US" dirty="0" smtClean="0"/>
              <a:t>The thread can be terminated also from another thread directly, but this should be avoided. The thread should always execute to the end.</a:t>
            </a:r>
          </a:p>
          <a:p>
            <a:pPr lvl="1"/>
            <a:r>
              <a:rPr lang="en-US" dirty="0" smtClean="0"/>
              <a:t>Avoid </a:t>
            </a:r>
            <a:r>
              <a:rPr lang="en-US" dirty="0" err="1" smtClean="0"/>
              <a:t>this:Thread.Abort</a:t>
            </a:r>
            <a:r>
              <a:rPr lang="en-US"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Waiting the thread termination</a:t>
            </a:r>
            <a:endParaRPr lang="en-US" dirty="0"/>
          </a:p>
        </p:txBody>
      </p:sp>
      <p:sp>
        <p:nvSpPr>
          <p:cNvPr id="3" name="Content Placeholder 2"/>
          <p:cNvSpPr>
            <a:spLocks noGrp="1"/>
          </p:cNvSpPr>
          <p:nvPr>
            <p:ph idx="1"/>
          </p:nvPr>
        </p:nvSpPr>
        <p:spPr/>
        <p:txBody>
          <a:bodyPr/>
          <a:lstStyle/>
          <a:p>
            <a:r>
              <a:rPr lang="en-US" dirty="0" smtClean="0"/>
              <a:t>Usually the thread (main) which started another thread (worker) should wait until the another thread has really terminated</a:t>
            </a:r>
          </a:p>
          <a:p>
            <a:r>
              <a:rPr lang="en-US" dirty="0" smtClean="0"/>
              <a:t>This is done by the join method</a:t>
            </a:r>
          </a:p>
          <a:p>
            <a:pPr lvl="1"/>
            <a:r>
              <a:rPr lang="en-US" dirty="0" err="1" smtClean="0"/>
              <a:t>workerThread.Join</a:t>
            </a:r>
            <a:r>
              <a:rPr lang="en-US" dirty="0" smtClean="0"/>
              <a:t>();</a:t>
            </a:r>
          </a:p>
          <a:p>
            <a:r>
              <a:rPr lang="en-US" dirty="0" smtClean="0"/>
              <a:t>Join method stops the execution of the current thread (main) and waits while the other thread (worker) is terminated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Exercises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1. Try a busy loop (a thread without sleep)</a:t>
            </a:r>
          </a:p>
          <a:p>
            <a:r>
              <a:rPr lang="en-US" dirty="0" smtClean="0"/>
              <a:t>2. Make a program, which starts two new threads</a:t>
            </a:r>
          </a:p>
          <a:p>
            <a:pPr lvl="1"/>
            <a:r>
              <a:rPr lang="en-US" dirty="0" smtClean="0"/>
              <a:t>Thread “A” writes a string “</a:t>
            </a:r>
            <a:r>
              <a:rPr lang="en-US" dirty="0" err="1" smtClean="0"/>
              <a:t>aaaa</a:t>
            </a:r>
            <a:r>
              <a:rPr lang="en-US" dirty="0" smtClean="0"/>
              <a:t> </a:t>
            </a:r>
            <a:r>
              <a:rPr lang="en-US" dirty="0" err="1" smtClean="0"/>
              <a:t>aaaa</a:t>
            </a:r>
            <a:r>
              <a:rPr lang="en-US" dirty="0" smtClean="0"/>
              <a:t> </a:t>
            </a:r>
            <a:r>
              <a:rPr lang="en-US" dirty="0" err="1" smtClean="0"/>
              <a:t>aaaa</a:t>
            </a:r>
            <a:r>
              <a:rPr lang="en-US" dirty="0" smtClean="0"/>
              <a:t> </a:t>
            </a:r>
            <a:r>
              <a:rPr lang="en-US" dirty="0" err="1" smtClean="0"/>
              <a:t>aaaa</a:t>
            </a:r>
            <a:r>
              <a:rPr lang="en-US" dirty="0" smtClean="0"/>
              <a:t>” to the console</a:t>
            </a:r>
          </a:p>
          <a:p>
            <a:pPr lvl="1"/>
            <a:r>
              <a:rPr lang="en-US" dirty="0" smtClean="0"/>
              <a:t>Thread “B” writes a string “</a:t>
            </a:r>
            <a:r>
              <a:rPr lang="en-US" dirty="0" err="1" smtClean="0"/>
              <a:t>bbbb</a:t>
            </a:r>
            <a:r>
              <a:rPr lang="en-US" dirty="0" smtClean="0"/>
              <a:t> </a:t>
            </a:r>
            <a:r>
              <a:rPr lang="en-US" dirty="0" err="1" smtClean="0"/>
              <a:t>bbbb</a:t>
            </a:r>
            <a:r>
              <a:rPr lang="en-US" dirty="0" smtClean="0"/>
              <a:t> </a:t>
            </a:r>
            <a:r>
              <a:rPr lang="en-US" dirty="0" err="1" smtClean="0"/>
              <a:t>bbbb</a:t>
            </a:r>
            <a:r>
              <a:rPr lang="en-US" dirty="0" smtClean="0"/>
              <a:t> </a:t>
            </a:r>
            <a:r>
              <a:rPr lang="en-US" dirty="0" err="1" smtClean="0"/>
              <a:t>bbbb</a:t>
            </a:r>
            <a:r>
              <a:rPr lang="en-US" dirty="0" smtClean="0"/>
              <a:t>” to the console</a:t>
            </a:r>
          </a:p>
          <a:p>
            <a:pPr lvl="1"/>
            <a:r>
              <a:rPr lang="en-US" dirty="0" smtClean="0"/>
              <a:t>Set the sleep time randomly (between 0 and 100 ms)</a:t>
            </a:r>
          </a:p>
          <a:p>
            <a:pPr>
              <a:buNone/>
            </a:pPr>
            <a:endParaRPr lang="en-US" sz="3600" dirty="0" smtClean="0"/>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Exercises</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smtClean="0"/>
              <a:t>3. Make a program, which starts two new threads</a:t>
            </a:r>
          </a:p>
          <a:p>
            <a:pPr lvl="1"/>
            <a:r>
              <a:rPr lang="en-US" sz="2400" dirty="0" smtClean="0"/>
              <a:t>Thread Producer updates contents of object “Data” with random intervals (between 0 and 100 ms)</a:t>
            </a:r>
          </a:p>
          <a:p>
            <a:pPr lvl="1"/>
            <a:r>
              <a:rPr lang="en-US" sz="2400" dirty="0" smtClean="0"/>
              <a:t>Thread Consumer outputs the contents of “Data” object to the screen with random intervals (between 0 and 100 ms)</a:t>
            </a:r>
          </a:p>
          <a:p>
            <a:pPr lvl="1"/>
            <a:r>
              <a:rPr lang="en-US" sz="2400" dirty="0" smtClean="0"/>
              <a:t>Class Data contains 10 public double type variables, whose values are incremented by one by the producer</a:t>
            </a:r>
          </a:p>
          <a:p>
            <a:pPr lvl="1"/>
            <a:r>
              <a:rPr lang="en-US" sz="2400" dirty="0" smtClean="0"/>
              <a:t>Both the Producer and Consumer have access to the same data object.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Producer</a:t>
            </a:r>
            <a:r>
              <a:rPr lang="fi-FI" dirty="0" smtClean="0"/>
              <a:t> – Consumer </a:t>
            </a:r>
            <a:r>
              <a:rPr lang="fi-FI" dirty="0" err="1" smtClean="0"/>
              <a:t>model</a:t>
            </a:r>
            <a:r>
              <a:rPr lang="fi-FI" dirty="0" smtClean="0"/>
              <a:t/>
            </a:r>
            <a:br>
              <a:rPr lang="fi-FI" dirty="0" smtClean="0"/>
            </a:br>
            <a:r>
              <a:rPr lang="fi-FI" dirty="0" err="1" smtClean="0"/>
              <a:t>Thread</a:t>
            </a:r>
            <a:r>
              <a:rPr lang="fi-FI" dirty="0" smtClean="0"/>
              <a:t> </a:t>
            </a:r>
            <a:r>
              <a:rPr lang="fi-FI" dirty="0" err="1" smtClean="0"/>
              <a:t>Synchronization</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1506490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Thread</a:t>
            </a:r>
            <a:r>
              <a:rPr lang="fi-FI" dirty="0" smtClean="0"/>
              <a:t> </a:t>
            </a:r>
            <a:r>
              <a:rPr lang="fi-FI" dirty="0" err="1" smtClean="0"/>
              <a:t>Synchronization</a:t>
            </a:r>
            <a:endParaRPr lang="fi-FI" dirty="0"/>
          </a:p>
        </p:txBody>
      </p:sp>
      <p:sp>
        <p:nvSpPr>
          <p:cNvPr id="3" name="Sisällön paikkamerkki 2"/>
          <p:cNvSpPr>
            <a:spLocks noGrp="1"/>
          </p:cNvSpPr>
          <p:nvPr>
            <p:ph idx="1"/>
          </p:nvPr>
        </p:nvSpPr>
        <p:spPr/>
        <p:txBody>
          <a:bodyPr>
            <a:normAutofit fontScale="85000" lnSpcReduction="10000"/>
          </a:bodyPr>
          <a:lstStyle/>
          <a:p>
            <a:r>
              <a:rPr lang="en-US" dirty="0"/>
              <a:t>Thread synchronization </a:t>
            </a:r>
            <a:r>
              <a:rPr lang="en-US" dirty="0" smtClean="0"/>
              <a:t>is a mechanisms </a:t>
            </a:r>
            <a:r>
              <a:rPr lang="en-US" dirty="0"/>
              <a:t>to ensure that two concurrently-executing </a:t>
            </a:r>
            <a:r>
              <a:rPr lang="en-US" dirty="0">
                <a:hlinkClick r:id="rId2" action="ppaction://hlinkfile" tooltip="Thread (computer science)"/>
              </a:rPr>
              <a:t>threads</a:t>
            </a:r>
            <a:r>
              <a:rPr lang="en-US" dirty="0"/>
              <a:t> </a:t>
            </a:r>
            <a:r>
              <a:rPr lang="en-US" dirty="0" smtClean="0"/>
              <a:t>(or </a:t>
            </a:r>
            <a:r>
              <a:rPr lang="en-US" dirty="0" smtClean="0">
                <a:hlinkClick r:id="rId3" action="ppaction://hlinkfile" tooltip="Process (computer science)"/>
              </a:rPr>
              <a:t>processes</a:t>
            </a:r>
            <a:r>
              <a:rPr lang="en-US" dirty="0" smtClean="0"/>
              <a:t>) </a:t>
            </a:r>
            <a:r>
              <a:rPr lang="en-US" dirty="0"/>
              <a:t>do not execute specific portions of a program at the same </a:t>
            </a:r>
            <a:r>
              <a:rPr lang="en-US" dirty="0" smtClean="0"/>
              <a:t>time</a:t>
            </a:r>
          </a:p>
          <a:p>
            <a:r>
              <a:rPr lang="en-US" dirty="0"/>
              <a:t>Threads communicate primarily by sharing access </a:t>
            </a:r>
            <a:r>
              <a:rPr lang="en-US" dirty="0" smtClean="0"/>
              <a:t>to common variables</a:t>
            </a:r>
          </a:p>
          <a:p>
            <a:r>
              <a:rPr lang="en-US" dirty="0"/>
              <a:t>This form of communication is extremely efficient, but makes two kinds of errors </a:t>
            </a:r>
            <a:r>
              <a:rPr lang="en-US" dirty="0" smtClean="0"/>
              <a:t>possible: </a:t>
            </a:r>
            <a:r>
              <a:rPr lang="en-US" i="1" dirty="0" smtClean="0"/>
              <a:t>thread </a:t>
            </a:r>
            <a:r>
              <a:rPr lang="en-US" i="1" dirty="0"/>
              <a:t>interference</a:t>
            </a:r>
            <a:r>
              <a:rPr lang="en-US" dirty="0"/>
              <a:t> and </a:t>
            </a:r>
            <a:r>
              <a:rPr lang="en-US" i="1" dirty="0"/>
              <a:t>memory consistency errors</a:t>
            </a:r>
            <a:r>
              <a:rPr lang="en-US" dirty="0" smtClean="0"/>
              <a:t>.</a:t>
            </a:r>
          </a:p>
          <a:p>
            <a:r>
              <a:rPr lang="en-US" dirty="0"/>
              <a:t>The tool needed to prevent these errors is </a:t>
            </a:r>
            <a:r>
              <a:rPr lang="en-US" i="1" dirty="0"/>
              <a:t>synchronization</a:t>
            </a:r>
            <a:r>
              <a:rPr lang="en-US" dirty="0"/>
              <a:t>.</a:t>
            </a:r>
            <a:endParaRPr lang="fi-FI" dirty="0"/>
          </a:p>
        </p:txBody>
      </p:sp>
    </p:spTree>
    <p:extLst>
      <p:ext uri="{BB962C8B-B14F-4D97-AF65-F5344CB8AC3E}">
        <p14:creationId xmlns:p14="http://schemas.microsoft.com/office/powerpoint/2010/main" val="336663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Network</a:t>
            </a:r>
            <a:r>
              <a:rPr lang="fi-FI" dirty="0"/>
              <a:t> Programming</a:t>
            </a:r>
          </a:p>
        </p:txBody>
      </p:sp>
      <p:sp>
        <p:nvSpPr>
          <p:cNvPr id="3" name="Sisällön paikkamerkki 2"/>
          <p:cNvSpPr>
            <a:spLocks noGrp="1"/>
          </p:cNvSpPr>
          <p:nvPr>
            <p:ph idx="1"/>
          </p:nvPr>
        </p:nvSpPr>
        <p:spPr/>
        <p:txBody>
          <a:bodyPr>
            <a:normAutofit fontScale="92500" lnSpcReduction="20000"/>
          </a:bodyPr>
          <a:lstStyle/>
          <a:p>
            <a:r>
              <a:rPr lang="fi-FI" dirty="0" smtClean="0"/>
              <a:t>Learning </a:t>
            </a:r>
            <a:r>
              <a:rPr lang="fi-FI" dirty="0" err="1" smtClean="0"/>
              <a:t>outcomes</a:t>
            </a:r>
            <a:endParaRPr lang="fi-FI" dirty="0" smtClean="0"/>
          </a:p>
          <a:p>
            <a:pPr lvl="1"/>
            <a:r>
              <a:rPr lang="en-US" dirty="0"/>
              <a:t>Student can design client-server applications. Student can design concurrent and distributed applications </a:t>
            </a:r>
            <a:endParaRPr lang="en-US" dirty="0" smtClean="0"/>
          </a:p>
          <a:p>
            <a:r>
              <a:rPr lang="en-US" dirty="0" smtClean="0"/>
              <a:t>Contents</a:t>
            </a:r>
          </a:p>
          <a:p>
            <a:pPr lvl="1">
              <a:buFontTx/>
              <a:buChar char="-"/>
            </a:pPr>
            <a:r>
              <a:rPr lang="en-US" dirty="0" smtClean="0"/>
              <a:t>Concurrent </a:t>
            </a:r>
            <a:r>
              <a:rPr lang="en-US" dirty="0"/>
              <a:t>programs </a:t>
            </a:r>
          </a:p>
          <a:p>
            <a:pPr lvl="1">
              <a:buFontTx/>
              <a:buChar char="-"/>
            </a:pPr>
            <a:r>
              <a:rPr lang="en-US" dirty="0" smtClean="0"/>
              <a:t>Threads </a:t>
            </a:r>
            <a:r>
              <a:rPr lang="en-US" dirty="0"/>
              <a:t>and </a:t>
            </a:r>
            <a:r>
              <a:rPr lang="en-US" dirty="0" smtClean="0"/>
              <a:t>synchronization</a:t>
            </a:r>
            <a:endParaRPr lang="fi-FI" dirty="0"/>
          </a:p>
          <a:p>
            <a:pPr lvl="1">
              <a:buFontTx/>
              <a:buChar char="-"/>
            </a:pPr>
            <a:r>
              <a:rPr lang="en-US" dirty="0" smtClean="0"/>
              <a:t>Client-server model</a:t>
            </a:r>
          </a:p>
          <a:p>
            <a:pPr lvl="1">
              <a:buFontTx/>
              <a:buChar char="-"/>
            </a:pPr>
            <a:r>
              <a:rPr lang="en-US" dirty="0" smtClean="0"/>
              <a:t>Socket programming</a:t>
            </a:r>
            <a:endParaRPr lang="en-US" dirty="0"/>
          </a:p>
          <a:p>
            <a:pPr lvl="1">
              <a:buFontTx/>
              <a:buChar char="-"/>
            </a:pPr>
            <a:r>
              <a:rPr lang="en-US" dirty="0" smtClean="0"/>
              <a:t>Supporting technologies</a:t>
            </a:r>
          </a:p>
          <a:p>
            <a:pPr lvl="2">
              <a:buFontTx/>
              <a:buChar char="-"/>
            </a:pPr>
            <a:r>
              <a:rPr lang="en-US" dirty="0" smtClean="0"/>
              <a:t>XML and JSON parsing</a:t>
            </a:r>
          </a:p>
          <a:p>
            <a:pPr lvl="2">
              <a:buFontTx/>
              <a:buChar char="-"/>
            </a:pPr>
            <a:r>
              <a:rPr lang="en-US" dirty="0" smtClean="0"/>
              <a:t>Handling binary data</a:t>
            </a:r>
          </a:p>
          <a:p>
            <a:pPr lvl="2">
              <a:buFontTx/>
              <a:buChar char="-"/>
            </a:pPr>
            <a:endParaRPr lang="fi-FI" dirty="0"/>
          </a:p>
        </p:txBody>
      </p:sp>
    </p:spTree>
    <p:extLst>
      <p:ext uri="{BB962C8B-B14F-4D97-AF65-F5344CB8AC3E}">
        <p14:creationId xmlns:p14="http://schemas.microsoft.com/office/powerpoint/2010/main" val="3612508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Thread</a:t>
            </a:r>
            <a:r>
              <a:rPr lang="fi-FI" dirty="0" smtClean="0"/>
              <a:t> </a:t>
            </a:r>
            <a:r>
              <a:rPr lang="fi-FI" dirty="0" err="1" smtClean="0"/>
              <a:t>interference</a:t>
            </a:r>
            <a:endParaRPr lang="fi-FI" dirty="0"/>
          </a:p>
        </p:txBody>
      </p:sp>
      <p:sp>
        <p:nvSpPr>
          <p:cNvPr id="3" name="Sisällön paikkamerkki 2"/>
          <p:cNvSpPr>
            <a:spLocks noGrp="1"/>
          </p:cNvSpPr>
          <p:nvPr>
            <p:ph idx="1"/>
          </p:nvPr>
        </p:nvSpPr>
        <p:spPr/>
        <p:txBody>
          <a:bodyPr>
            <a:normAutofit fontScale="92500" lnSpcReduction="10000"/>
          </a:bodyPr>
          <a:lstStyle/>
          <a:p>
            <a:r>
              <a:rPr lang="en-US" dirty="0"/>
              <a:t>Interference happens when two operations, running in different threads, but acting on the same data, </a:t>
            </a:r>
            <a:r>
              <a:rPr lang="en-US" i="1" dirty="0" smtClean="0"/>
              <a:t>interleave</a:t>
            </a:r>
            <a:r>
              <a:rPr lang="en-US" dirty="0" smtClean="0"/>
              <a:t>.</a:t>
            </a:r>
          </a:p>
          <a:p>
            <a:r>
              <a:rPr lang="en-US" dirty="0" smtClean="0"/>
              <a:t>This </a:t>
            </a:r>
            <a:r>
              <a:rPr lang="en-US" dirty="0"/>
              <a:t>means that the two operations consist of multiple steps, and the sequences of steps overlap</a:t>
            </a:r>
            <a:r>
              <a:rPr lang="en-US" dirty="0" smtClean="0"/>
              <a:t>.</a:t>
            </a:r>
          </a:p>
          <a:p>
            <a:r>
              <a:rPr lang="en-US" dirty="0" smtClean="0"/>
              <a:t>Examples</a:t>
            </a:r>
          </a:p>
          <a:p>
            <a:pPr lvl="1"/>
            <a:r>
              <a:rPr lang="fi-FI" dirty="0">
                <a:hlinkClick r:id="rId2"/>
              </a:rPr>
              <a:t>http://</a:t>
            </a:r>
            <a:r>
              <a:rPr lang="fi-FI" dirty="0" smtClean="0">
                <a:hlinkClick r:id="rId2"/>
              </a:rPr>
              <a:t>docs.oracle.com/javase/tutorial/essential/concurrency/interfere.html</a:t>
            </a:r>
            <a:r>
              <a:rPr lang="fi-FI" dirty="0" smtClean="0"/>
              <a:t> </a:t>
            </a:r>
            <a:endParaRPr lang="fi-FI" dirty="0"/>
          </a:p>
          <a:p>
            <a:pPr lvl="1"/>
            <a:r>
              <a:rPr lang="fi-FI" dirty="0" err="1" smtClean="0"/>
              <a:t>Network</a:t>
            </a:r>
            <a:r>
              <a:rPr lang="fi-FI" dirty="0" smtClean="0"/>
              <a:t> </a:t>
            </a:r>
            <a:r>
              <a:rPr lang="fi-FI" dirty="0" err="1"/>
              <a:t>Programming\Threads\ThreadInterference</a:t>
            </a:r>
            <a:endParaRPr lang="fi-FI" dirty="0"/>
          </a:p>
          <a:p>
            <a:pPr lvl="1"/>
            <a:endParaRPr lang="fi-FI" dirty="0"/>
          </a:p>
        </p:txBody>
      </p:sp>
    </p:spTree>
    <p:extLst>
      <p:ext uri="{BB962C8B-B14F-4D97-AF65-F5344CB8AC3E}">
        <p14:creationId xmlns:p14="http://schemas.microsoft.com/office/powerpoint/2010/main" val="1972025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Thread</a:t>
            </a:r>
            <a:r>
              <a:rPr lang="fi-FI" dirty="0"/>
              <a:t> </a:t>
            </a:r>
            <a:r>
              <a:rPr lang="fi-FI" dirty="0" err="1"/>
              <a:t>interference</a:t>
            </a:r>
            <a:endParaRPr lang="fi-FI" dirty="0"/>
          </a:p>
        </p:txBody>
      </p:sp>
      <p:sp>
        <p:nvSpPr>
          <p:cNvPr id="3" name="Sisällön paikkamerkki 2"/>
          <p:cNvSpPr>
            <a:spLocks noGrp="1"/>
          </p:cNvSpPr>
          <p:nvPr>
            <p:ph idx="1"/>
          </p:nvPr>
        </p:nvSpPr>
        <p:spPr/>
        <p:txBody>
          <a:bodyPr>
            <a:normAutofit fontScale="77500" lnSpcReduction="20000"/>
          </a:bodyPr>
          <a:lstStyle/>
          <a:p>
            <a:r>
              <a:rPr lang="en-US" dirty="0" smtClean="0"/>
              <a:t>See the examples on the previous page!</a:t>
            </a:r>
          </a:p>
          <a:p>
            <a:r>
              <a:rPr lang="en-US" dirty="0" smtClean="0"/>
              <a:t>Interference </a:t>
            </a:r>
            <a:r>
              <a:rPr lang="en-US" dirty="0"/>
              <a:t>happens when two operations, running in different threads, but acting on the same data, </a:t>
            </a:r>
            <a:r>
              <a:rPr lang="en-US" i="1" dirty="0" smtClean="0"/>
              <a:t>interleave</a:t>
            </a:r>
            <a:r>
              <a:rPr lang="en-US" dirty="0" smtClean="0"/>
              <a:t>.</a:t>
            </a:r>
          </a:p>
          <a:p>
            <a:r>
              <a:rPr lang="en-US" dirty="0" smtClean="0"/>
              <a:t>This </a:t>
            </a:r>
            <a:r>
              <a:rPr lang="en-US" dirty="0"/>
              <a:t>means that the two operations consist of multiple steps, and the sequences of steps overlap</a:t>
            </a:r>
            <a:r>
              <a:rPr lang="en-US" dirty="0" smtClean="0"/>
              <a:t>.</a:t>
            </a:r>
          </a:p>
          <a:p>
            <a:r>
              <a:rPr lang="en-US" dirty="0"/>
              <a:t>It might not seem possible for operations on instances of Counter to interleave, since both operations on c are single, simple statements. However, even simple </a:t>
            </a:r>
            <a:r>
              <a:rPr lang="en-US" dirty="0" smtClean="0"/>
              <a:t>statements, such as </a:t>
            </a:r>
            <a:r>
              <a:rPr lang="en-US" b="1" i="1" dirty="0" smtClean="0"/>
              <a:t>counter++</a:t>
            </a:r>
            <a:r>
              <a:rPr lang="en-US" dirty="0" smtClean="0"/>
              <a:t>, can </a:t>
            </a:r>
            <a:r>
              <a:rPr lang="en-US" dirty="0"/>
              <a:t>translate to multiple steps by the virtual </a:t>
            </a:r>
            <a:r>
              <a:rPr lang="en-US" dirty="0" smtClean="0"/>
              <a:t>machine (or CLR or C++ ASM):</a:t>
            </a:r>
          </a:p>
          <a:p>
            <a:pPr lvl="1"/>
            <a:r>
              <a:rPr lang="en-US" dirty="0"/>
              <a:t>Retrieve the current value of </a:t>
            </a:r>
            <a:r>
              <a:rPr lang="en-US" dirty="0" smtClean="0"/>
              <a:t>counter.</a:t>
            </a:r>
            <a:endParaRPr lang="en-US" dirty="0"/>
          </a:p>
          <a:p>
            <a:pPr lvl="1"/>
            <a:r>
              <a:rPr lang="en-US" dirty="0"/>
              <a:t>Increment the retrieved value by 1.</a:t>
            </a:r>
          </a:p>
          <a:p>
            <a:pPr lvl="1"/>
            <a:r>
              <a:rPr lang="en-US" dirty="0"/>
              <a:t>Store the incremented value back in </a:t>
            </a:r>
            <a:r>
              <a:rPr lang="en-US" dirty="0" smtClean="0"/>
              <a:t>counter.</a:t>
            </a:r>
            <a:endParaRPr lang="en-US" dirty="0"/>
          </a:p>
          <a:p>
            <a:pPr lvl="1"/>
            <a:endParaRPr lang="en-US" dirty="0" smtClean="0"/>
          </a:p>
          <a:p>
            <a:pPr lvl="1"/>
            <a:endParaRPr lang="en-US" dirty="0" smtClean="0"/>
          </a:p>
          <a:p>
            <a:endParaRPr lang="fi-FI" dirty="0"/>
          </a:p>
        </p:txBody>
      </p:sp>
    </p:spTree>
    <p:extLst>
      <p:ext uri="{BB962C8B-B14F-4D97-AF65-F5344CB8AC3E}">
        <p14:creationId xmlns:p14="http://schemas.microsoft.com/office/powerpoint/2010/main" val="1263776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Thread</a:t>
            </a:r>
            <a:r>
              <a:rPr lang="fi-FI" dirty="0"/>
              <a:t> </a:t>
            </a:r>
            <a:r>
              <a:rPr lang="fi-FI" dirty="0" err="1"/>
              <a:t>interference</a:t>
            </a:r>
            <a:endParaRPr lang="fi-FI" dirty="0"/>
          </a:p>
        </p:txBody>
      </p:sp>
      <p:sp>
        <p:nvSpPr>
          <p:cNvPr id="3" name="Sisällön paikkamerkki 2"/>
          <p:cNvSpPr>
            <a:spLocks noGrp="1"/>
          </p:cNvSpPr>
          <p:nvPr>
            <p:ph idx="1"/>
          </p:nvPr>
        </p:nvSpPr>
        <p:spPr/>
        <p:txBody>
          <a:bodyPr>
            <a:normAutofit fontScale="92500" lnSpcReduction="10000"/>
          </a:bodyPr>
          <a:lstStyle/>
          <a:p>
            <a:r>
              <a:rPr lang="en-US" dirty="0"/>
              <a:t>Suppose Thread A invokes increment at about the same time Thread B invokes decrement. If the initial value of c is 0, their interleaved actions might follow this sequence:</a:t>
            </a:r>
          </a:p>
          <a:p>
            <a:pPr lvl="1"/>
            <a:r>
              <a:rPr lang="en-US" dirty="0"/>
              <a:t>Thread A: Retrieve c.</a:t>
            </a:r>
          </a:p>
          <a:p>
            <a:pPr lvl="1"/>
            <a:r>
              <a:rPr lang="en-US" dirty="0"/>
              <a:t>Thread B: Retrieve c.</a:t>
            </a:r>
          </a:p>
          <a:p>
            <a:pPr lvl="1"/>
            <a:r>
              <a:rPr lang="en-US" dirty="0"/>
              <a:t>Thread A: Increment retrieved value; result is 1.</a:t>
            </a:r>
          </a:p>
          <a:p>
            <a:pPr lvl="1"/>
            <a:r>
              <a:rPr lang="en-US" dirty="0"/>
              <a:t>Thread B: Decrement retrieved value; result is -1.</a:t>
            </a:r>
          </a:p>
          <a:p>
            <a:pPr lvl="1"/>
            <a:r>
              <a:rPr lang="en-US" dirty="0"/>
              <a:t>Thread A: Store result in c; c is now 1.</a:t>
            </a:r>
          </a:p>
          <a:p>
            <a:pPr lvl="1"/>
            <a:r>
              <a:rPr lang="en-US" dirty="0"/>
              <a:t>Thread B: Store result in c; c is now -1.</a:t>
            </a:r>
          </a:p>
          <a:p>
            <a:endParaRPr lang="fi-FI" dirty="0"/>
          </a:p>
        </p:txBody>
      </p:sp>
    </p:spTree>
    <p:extLst>
      <p:ext uri="{BB962C8B-B14F-4D97-AF65-F5344CB8AC3E}">
        <p14:creationId xmlns:p14="http://schemas.microsoft.com/office/powerpoint/2010/main" val="3533952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Thread</a:t>
            </a:r>
            <a:r>
              <a:rPr lang="fi-FI" dirty="0"/>
              <a:t> </a:t>
            </a:r>
            <a:r>
              <a:rPr lang="fi-FI" dirty="0" err="1"/>
              <a:t>interference</a:t>
            </a:r>
            <a:endParaRPr lang="fi-FI" dirty="0"/>
          </a:p>
        </p:txBody>
      </p:sp>
      <p:sp>
        <p:nvSpPr>
          <p:cNvPr id="3" name="Sisällön paikkamerkki 2"/>
          <p:cNvSpPr>
            <a:spLocks noGrp="1"/>
          </p:cNvSpPr>
          <p:nvPr>
            <p:ph idx="1"/>
          </p:nvPr>
        </p:nvSpPr>
        <p:spPr/>
        <p:txBody>
          <a:bodyPr>
            <a:normAutofit fontScale="77500" lnSpcReduction="20000"/>
          </a:bodyPr>
          <a:lstStyle/>
          <a:p>
            <a:r>
              <a:rPr lang="en-US" dirty="0"/>
              <a:t>In C# incrementing and decrementing are not necessarily </a:t>
            </a:r>
            <a:r>
              <a:rPr lang="en-US" i="1" dirty="0"/>
              <a:t>atomic</a:t>
            </a:r>
            <a:r>
              <a:rPr lang="en-US" dirty="0" smtClean="0"/>
              <a:t>.</a:t>
            </a:r>
          </a:p>
          <a:p>
            <a:pPr lvl="1"/>
            <a:r>
              <a:rPr lang="en-US" dirty="0" smtClean="0"/>
              <a:t>Other thread may modify the same variable while the incrementing (consisting perhaps from 3 steps) is in process</a:t>
            </a:r>
          </a:p>
          <a:p>
            <a:r>
              <a:rPr lang="en-US" dirty="0" smtClean="0"/>
              <a:t>The problem can be avoid by using</a:t>
            </a:r>
          </a:p>
          <a:p>
            <a:pPr lvl="1"/>
            <a:r>
              <a:rPr lang="en-US" dirty="0" smtClean="0">
                <a:solidFill>
                  <a:srgbClr val="FF0000"/>
                </a:solidFill>
              </a:rPr>
              <a:t>lock or </a:t>
            </a:r>
            <a:r>
              <a:rPr lang="en-US" dirty="0" err="1" smtClean="0">
                <a:solidFill>
                  <a:srgbClr val="FF0000"/>
                </a:solidFill>
              </a:rPr>
              <a:t>Monitor.Enter</a:t>
            </a:r>
            <a:r>
              <a:rPr lang="en-US" dirty="0" smtClean="0">
                <a:solidFill>
                  <a:srgbClr val="FF0000"/>
                </a:solidFill>
              </a:rPr>
              <a:t> and </a:t>
            </a:r>
            <a:r>
              <a:rPr lang="en-US" dirty="0" err="1" smtClean="0">
                <a:solidFill>
                  <a:srgbClr val="FF0000"/>
                </a:solidFill>
              </a:rPr>
              <a:t>Monitor.Exit</a:t>
            </a:r>
            <a:endParaRPr lang="en-US" dirty="0" smtClean="0">
              <a:solidFill>
                <a:srgbClr val="FF0000"/>
              </a:solidFill>
            </a:endParaRPr>
          </a:p>
          <a:p>
            <a:pPr lvl="2"/>
            <a:r>
              <a:rPr lang="en-US" dirty="0" smtClean="0"/>
              <a:t>Try it</a:t>
            </a:r>
          </a:p>
          <a:p>
            <a:pPr lvl="1"/>
            <a:r>
              <a:rPr lang="en-US" dirty="0" smtClean="0"/>
              <a:t>Atomic increment and decrement can be done also with special methods</a:t>
            </a:r>
          </a:p>
          <a:p>
            <a:pPr lvl="2"/>
            <a:r>
              <a:rPr lang="fi-FI" dirty="0" err="1">
                <a:solidFill>
                  <a:srgbClr val="FF0000"/>
                </a:solidFill>
              </a:rPr>
              <a:t>Interlocked.Increment(ref</a:t>
            </a:r>
            <a:r>
              <a:rPr lang="fi-FI" dirty="0">
                <a:solidFill>
                  <a:srgbClr val="FF0000"/>
                </a:solidFill>
              </a:rPr>
              <a:t> </a:t>
            </a:r>
            <a:r>
              <a:rPr lang="fi-FI" dirty="0" err="1" smtClean="0">
                <a:solidFill>
                  <a:srgbClr val="FF0000"/>
                </a:solidFill>
              </a:rPr>
              <a:t>counter</a:t>
            </a:r>
            <a:r>
              <a:rPr lang="fi-FI" dirty="0" smtClean="0">
                <a:solidFill>
                  <a:srgbClr val="FF0000"/>
                </a:solidFill>
              </a:rPr>
              <a:t>);</a:t>
            </a:r>
          </a:p>
          <a:p>
            <a:pPr lvl="2"/>
            <a:r>
              <a:rPr lang="fi-FI" dirty="0" err="1" smtClean="0">
                <a:solidFill>
                  <a:srgbClr val="FF0000"/>
                </a:solidFill>
              </a:rPr>
              <a:t>Interlocked.Decrement(ref</a:t>
            </a:r>
            <a:r>
              <a:rPr lang="fi-FI" dirty="0" smtClean="0">
                <a:solidFill>
                  <a:srgbClr val="FF0000"/>
                </a:solidFill>
              </a:rPr>
              <a:t> </a:t>
            </a:r>
            <a:r>
              <a:rPr lang="fi-FI" dirty="0" err="1">
                <a:solidFill>
                  <a:srgbClr val="FF0000"/>
                </a:solidFill>
              </a:rPr>
              <a:t>counter</a:t>
            </a:r>
            <a:r>
              <a:rPr lang="fi-FI" dirty="0" smtClean="0">
                <a:solidFill>
                  <a:srgbClr val="FF0000"/>
                </a:solidFill>
              </a:rPr>
              <a:t>);</a:t>
            </a:r>
          </a:p>
          <a:p>
            <a:r>
              <a:rPr lang="fi-FI" dirty="0" err="1" smtClean="0"/>
              <a:t>Note</a:t>
            </a:r>
            <a:r>
              <a:rPr lang="fi-FI" dirty="0" smtClean="0"/>
              <a:t> </a:t>
            </a:r>
            <a:r>
              <a:rPr lang="fi-FI" dirty="0" err="1" smtClean="0"/>
              <a:t>that</a:t>
            </a:r>
            <a:r>
              <a:rPr lang="fi-FI" dirty="0" smtClean="0"/>
              <a:t> </a:t>
            </a:r>
            <a:r>
              <a:rPr lang="fi-FI" dirty="0" err="1" smtClean="0"/>
              <a:t>assignment</a:t>
            </a:r>
            <a:r>
              <a:rPr lang="fi-FI" dirty="0" smtClean="0"/>
              <a:t> of 32-bit </a:t>
            </a:r>
            <a:r>
              <a:rPr lang="fi-FI" dirty="0" err="1" smtClean="0"/>
              <a:t>variable</a:t>
            </a:r>
            <a:r>
              <a:rPr lang="fi-FI" dirty="0" smtClean="0"/>
              <a:t> is an </a:t>
            </a:r>
            <a:r>
              <a:rPr lang="fi-FI" dirty="0" err="1" smtClean="0"/>
              <a:t>atomic</a:t>
            </a:r>
            <a:r>
              <a:rPr lang="fi-FI" dirty="0" smtClean="0"/>
              <a:t> </a:t>
            </a:r>
            <a:r>
              <a:rPr lang="fi-FI" dirty="0" err="1" smtClean="0"/>
              <a:t>operation</a:t>
            </a:r>
            <a:endParaRPr lang="fi-FI" dirty="0" smtClean="0"/>
          </a:p>
          <a:p>
            <a:pPr lvl="1"/>
            <a:r>
              <a:rPr lang="fi-FI" dirty="0" err="1" smtClean="0"/>
              <a:t>int</a:t>
            </a:r>
            <a:r>
              <a:rPr lang="fi-FI" dirty="0" smtClean="0"/>
              <a:t> a = 22; // </a:t>
            </a:r>
            <a:r>
              <a:rPr lang="fi-FI" dirty="0" err="1" smtClean="0"/>
              <a:t>atomic</a:t>
            </a:r>
            <a:endParaRPr lang="en-US" dirty="0"/>
          </a:p>
          <a:p>
            <a:pPr lvl="2"/>
            <a:endParaRPr lang="en-US" dirty="0" smtClean="0"/>
          </a:p>
        </p:txBody>
      </p:sp>
    </p:spTree>
    <p:extLst>
      <p:ext uri="{BB962C8B-B14F-4D97-AF65-F5344CB8AC3E}">
        <p14:creationId xmlns:p14="http://schemas.microsoft.com/office/powerpoint/2010/main" val="36180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err="1"/>
              <a:t>Thread</a:t>
            </a:r>
            <a:r>
              <a:rPr lang="fi-FI" dirty="0"/>
              <a:t> </a:t>
            </a:r>
            <a:r>
              <a:rPr lang="fi-FI" dirty="0" err="1" smtClean="0"/>
              <a:t>interference</a:t>
            </a:r>
            <a:r>
              <a:rPr lang="fi-FI" dirty="0" smtClean="0"/>
              <a:t> – </a:t>
            </a:r>
            <a:r>
              <a:rPr lang="fi-FI" dirty="0" err="1" smtClean="0"/>
              <a:t>Atomic</a:t>
            </a:r>
            <a:r>
              <a:rPr lang="fi-FI" dirty="0" smtClean="0"/>
              <a:t> </a:t>
            </a:r>
            <a:r>
              <a:rPr lang="fi-FI" dirty="0" err="1" smtClean="0"/>
              <a:t>operations</a:t>
            </a:r>
            <a:r>
              <a:rPr lang="fi-FI" dirty="0" smtClean="0"/>
              <a:t> in C#</a:t>
            </a:r>
            <a:endParaRPr lang="fi-FI" dirty="0"/>
          </a:p>
        </p:txBody>
      </p:sp>
      <p:sp>
        <p:nvSpPr>
          <p:cNvPr id="3" name="Content Placeholder 2"/>
          <p:cNvSpPr>
            <a:spLocks noGrp="1"/>
          </p:cNvSpPr>
          <p:nvPr>
            <p:ph idx="1"/>
          </p:nvPr>
        </p:nvSpPr>
        <p:spPr/>
        <p:txBody>
          <a:bodyPr>
            <a:normAutofit fontScale="70000" lnSpcReduction="20000"/>
          </a:bodyPr>
          <a:lstStyle/>
          <a:p>
            <a:r>
              <a:rPr lang="en-US" dirty="0" smtClean="0"/>
              <a:t>C# specification:</a:t>
            </a:r>
          </a:p>
          <a:p>
            <a:pPr lvl="1"/>
            <a:r>
              <a:rPr lang="en-US" dirty="0" smtClean="0"/>
              <a:t>Reads </a:t>
            </a:r>
            <a:r>
              <a:rPr lang="en-US" dirty="0"/>
              <a:t>and writes of the following data types shall be atomic: </a:t>
            </a:r>
            <a:r>
              <a:rPr lang="en-US" dirty="0" err="1"/>
              <a:t>bool</a:t>
            </a:r>
            <a:r>
              <a:rPr lang="en-US" dirty="0"/>
              <a:t>, char, byte, </a:t>
            </a:r>
            <a:r>
              <a:rPr lang="en-US" dirty="0" err="1"/>
              <a:t>sbyte</a:t>
            </a:r>
            <a:r>
              <a:rPr lang="en-US" dirty="0"/>
              <a:t>, short, </a:t>
            </a:r>
            <a:r>
              <a:rPr lang="en-US" dirty="0" err="1"/>
              <a:t>ushort</a:t>
            </a:r>
            <a:r>
              <a:rPr lang="en-US" dirty="0"/>
              <a:t>, </a:t>
            </a:r>
            <a:r>
              <a:rPr lang="en-US" dirty="0" err="1"/>
              <a:t>uint</a:t>
            </a:r>
            <a:r>
              <a:rPr lang="en-US" dirty="0"/>
              <a:t>, </a:t>
            </a:r>
            <a:r>
              <a:rPr lang="en-US" dirty="0" err="1"/>
              <a:t>int</a:t>
            </a:r>
            <a:r>
              <a:rPr lang="en-US" dirty="0"/>
              <a:t>, float, and reference </a:t>
            </a:r>
            <a:r>
              <a:rPr lang="en-US" dirty="0" smtClean="0"/>
              <a:t>types.</a:t>
            </a:r>
          </a:p>
          <a:p>
            <a:pPr lvl="1"/>
            <a:r>
              <a:rPr lang="en-US" dirty="0" smtClean="0"/>
              <a:t>There </a:t>
            </a:r>
            <a:r>
              <a:rPr lang="en-US" dirty="0"/>
              <a:t>is no guarantee of atomic read-modify-write, such as in the case of increment or </a:t>
            </a:r>
            <a:r>
              <a:rPr lang="en-US" dirty="0" smtClean="0"/>
              <a:t>decrement</a:t>
            </a:r>
          </a:p>
          <a:p>
            <a:pPr lvl="1"/>
            <a:r>
              <a:rPr lang="en-US" dirty="0"/>
              <a:t>Read/write on a field of 32-bit or less is always atomic, operations on 64-bit are guaranteed to be atomic only in 64-bit OS, </a:t>
            </a:r>
            <a:r>
              <a:rPr lang="en-US" b="1" dirty="0"/>
              <a:t>statements that combine more than one read/write operation are never </a:t>
            </a:r>
            <a:r>
              <a:rPr lang="en-US" b="1" dirty="0" smtClean="0"/>
              <a:t>atomic</a:t>
            </a:r>
          </a:p>
          <a:p>
            <a:r>
              <a:rPr lang="en-US" dirty="0" smtClean="0"/>
              <a:t>Examples</a:t>
            </a:r>
          </a:p>
          <a:p>
            <a:pPr lvl="1"/>
            <a:r>
              <a:rPr lang="en-US" sz="2900" dirty="0" err="1" smtClean="0">
                <a:latin typeface="+mj-lt"/>
                <a:cs typeface="Courier New" panose="02070309020205020404" pitchFamily="49" charset="0"/>
              </a:rPr>
              <a:t>int</a:t>
            </a:r>
            <a:r>
              <a:rPr lang="en-US" sz="2900" dirty="0" smtClean="0">
                <a:latin typeface="+mj-lt"/>
                <a:cs typeface="Courier New" panose="02070309020205020404" pitchFamily="49" charset="0"/>
              </a:rPr>
              <a:t> </a:t>
            </a:r>
            <a:r>
              <a:rPr lang="en-US" sz="2900" dirty="0" err="1">
                <a:latin typeface="+mj-lt"/>
                <a:cs typeface="Courier New" panose="02070309020205020404" pitchFamily="49" charset="0"/>
              </a:rPr>
              <a:t>i</a:t>
            </a:r>
            <a:r>
              <a:rPr lang="en-US" sz="2900" dirty="0">
                <a:latin typeface="+mj-lt"/>
                <a:cs typeface="Courier New" panose="02070309020205020404" pitchFamily="49" charset="0"/>
              </a:rPr>
              <a:t> = 3; </a:t>
            </a:r>
            <a:r>
              <a:rPr lang="en-US" sz="2900" i="1" dirty="0">
                <a:latin typeface="+mj-lt"/>
                <a:cs typeface="Courier New" panose="02070309020205020404" pitchFamily="49" charset="0"/>
              </a:rPr>
              <a:t>// Always atomic</a:t>
            </a:r>
            <a:r>
              <a:rPr lang="en-US" sz="2900" dirty="0">
                <a:latin typeface="+mj-lt"/>
                <a:cs typeface="Courier New" panose="02070309020205020404" pitchFamily="49" charset="0"/>
              </a:rPr>
              <a:t/>
            </a:r>
            <a:br>
              <a:rPr lang="en-US" sz="2900" dirty="0">
                <a:latin typeface="+mj-lt"/>
                <a:cs typeface="Courier New" panose="02070309020205020404" pitchFamily="49" charset="0"/>
              </a:rPr>
            </a:br>
            <a:r>
              <a:rPr lang="en-US" sz="2900" dirty="0">
                <a:latin typeface="+mj-lt"/>
                <a:cs typeface="Courier New" panose="02070309020205020404" pitchFamily="49" charset="0"/>
              </a:rPr>
              <a:t>long l = Int64.MaxValue; </a:t>
            </a:r>
            <a:r>
              <a:rPr lang="en-US" sz="2900" i="1" dirty="0">
                <a:latin typeface="+mj-lt"/>
                <a:cs typeface="Courier New" panose="02070309020205020404" pitchFamily="49" charset="0"/>
              </a:rPr>
              <a:t>// Atomic in </a:t>
            </a:r>
            <a:r>
              <a:rPr lang="en-US" sz="2900" i="1" dirty="0" smtClean="0">
                <a:latin typeface="+mj-lt"/>
                <a:cs typeface="Courier New" panose="02070309020205020404" pitchFamily="49" charset="0"/>
              </a:rPr>
              <a:t>64-bit</a:t>
            </a:r>
            <a:br>
              <a:rPr lang="en-US" sz="2900" i="1" dirty="0" smtClean="0">
                <a:latin typeface="+mj-lt"/>
                <a:cs typeface="Courier New" panose="02070309020205020404" pitchFamily="49" charset="0"/>
              </a:rPr>
            </a:br>
            <a:r>
              <a:rPr lang="en-US" sz="2900" i="1" dirty="0" smtClean="0">
                <a:latin typeface="+mj-lt"/>
                <a:cs typeface="Courier New" panose="02070309020205020404" pitchFamily="49" charset="0"/>
              </a:rPr>
              <a:t>// </a:t>
            </a:r>
            <a:r>
              <a:rPr lang="en-US" sz="2900" i="1" dirty="0" err="1" smtClean="0">
                <a:latin typeface="+mj-lt"/>
                <a:cs typeface="Courier New" panose="02070309020205020404" pitchFamily="49" charset="0"/>
              </a:rPr>
              <a:t>enviroment</a:t>
            </a:r>
            <a:r>
              <a:rPr lang="en-US" sz="2900" i="1" dirty="0">
                <a:latin typeface="+mj-lt"/>
                <a:cs typeface="Courier New" panose="02070309020205020404" pitchFamily="49" charset="0"/>
              </a:rPr>
              <a:t>, non-atomic on 32-bit </a:t>
            </a:r>
            <a:r>
              <a:rPr lang="en-US" sz="2900" i="1" dirty="0" smtClean="0">
                <a:latin typeface="+mj-lt"/>
                <a:cs typeface="Courier New" panose="02070309020205020404" pitchFamily="49" charset="0"/>
              </a:rPr>
              <a:t>environment</a:t>
            </a:r>
          </a:p>
          <a:p>
            <a:pPr lvl="1"/>
            <a:r>
              <a:rPr lang="en-US" sz="2900" dirty="0" err="1"/>
              <a:t>int</a:t>
            </a:r>
            <a:r>
              <a:rPr lang="en-US" sz="2900" dirty="0"/>
              <a:t> </a:t>
            </a:r>
            <a:r>
              <a:rPr lang="en-US" sz="2900" dirty="0" err="1"/>
              <a:t>i</a:t>
            </a:r>
            <a:r>
              <a:rPr lang="en-US" sz="2900" dirty="0"/>
              <a:t> = 0;</a:t>
            </a:r>
            <a:br>
              <a:rPr lang="en-US" sz="2900" dirty="0"/>
            </a:br>
            <a:r>
              <a:rPr lang="en-US" sz="2900" dirty="0" err="1"/>
              <a:t>int</a:t>
            </a:r>
            <a:r>
              <a:rPr lang="en-US" sz="2900" dirty="0"/>
              <a:t> j += </a:t>
            </a:r>
            <a:r>
              <a:rPr lang="en-US" sz="2900" dirty="0" err="1"/>
              <a:t>i</a:t>
            </a:r>
            <a:r>
              <a:rPr lang="en-US" sz="2900" dirty="0"/>
              <a:t>;  </a:t>
            </a:r>
            <a:r>
              <a:rPr lang="en-US" sz="2900" i="1" dirty="0"/>
              <a:t>// Non-atomic, read and write operation</a:t>
            </a:r>
            <a:r>
              <a:rPr lang="en-US" sz="2900" dirty="0"/>
              <a:t/>
            </a:r>
            <a:br>
              <a:rPr lang="en-US" sz="2900" dirty="0"/>
            </a:br>
            <a:r>
              <a:rPr lang="en-US" sz="2900" dirty="0" err="1"/>
              <a:t>i</a:t>
            </a:r>
            <a:r>
              <a:rPr lang="en-US" sz="2900" dirty="0"/>
              <a:t>++;         </a:t>
            </a:r>
            <a:r>
              <a:rPr lang="en-US" sz="2900" i="1" dirty="0"/>
              <a:t>// Non-atomic, read and write operation</a:t>
            </a:r>
            <a:endParaRPr lang="fi-FI" sz="3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3649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Memory </a:t>
            </a:r>
            <a:r>
              <a:rPr lang="fi-FI" dirty="0" err="1" smtClean="0"/>
              <a:t>consistency</a:t>
            </a:r>
            <a:r>
              <a:rPr lang="fi-FI" dirty="0" smtClean="0"/>
              <a:t> </a:t>
            </a:r>
            <a:r>
              <a:rPr lang="fi-FI" dirty="0" err="1" smtClean="0"/>
              <a:t>errors</a:t>
            </a:r>
            <a:endParaRPr lang="fi-FI" dirty="0"/>
          </a:p>
        </p:txBody>
      </p:sp>
      <p:sp>
        <p:nvSpPr>
          <p:cNvPr id="3" name="Sisällön paikkamerkki 2"/>
          <p:cNvSpPr>
            <a:spLocks noGrp="1"/>
          </p:cNvSpPr>
          <p:nvPr>
            <p:ph idx="1"/>
          </p:nvPr>
        </p:nvSpPr>
        <p:spPr/>
        <p:txBody>
          <a:bodyPr>
            <a:normAutofit fontScale="77500" lnSpcReduction="20000"/>
          </a:bodyPr>
          <a:lstStyle/>
          <a:p>
            <a:r>
              <a:rPr lang="en-US" i="1" dirty="0"/>
              <a:t>Memory consistency errors</a:t>
            </a:r>
            <a:r>
              <a:rPr lang="en-US" dirty="0"/>
              <a:t> occur when different threads have inconsistent views of what should be the same data.</a:t>
            </a:r>
            <a:endParaRPr lang="fi-FI" dirty="0" smtClean="0"/>
          </a:p>
          <a:p>
            <a:r>
              <a:rPr lang="fi-FI" dirty="0" err="1" smtClean="0"/>
              <a:t>See</a:t>
            </a:r>
            <a:r>
              <a:rPr lang="fi-FI" dirty="0" smtClean="0"/>
              <a:t> the </a:t>
            </a:r>
            <a:r>
              <a:rPr lang="fi-FI" dirty="0" err="1" smtClean="0"/>
              <a:t>example</a:t>
            </a:r>
            <a:r>
              <a:rPr lang="fi-FI" dirty="0" smtClean="0"/>
              <a:t> and </a:t>
            </a:r>
            <a:r>
              <a:rPr lang="fi-FI" dirty="0" err="1" smtClean="0"/>
              <a:t>try</a:t>
            </a:r>
            <a:r>
              <a:rPr lang="fi-FI" dirty="0" smtClean="0"/>
              <a:t> to </a:t>
            </a:r>
            <a:r>
              <a:rPr lang="fi-FI" dirty="0" err="1" smtClean="0"/>
              <a:t>run</a:t>
            </a:r>
            <a:r>
              <a:rPr lang="fi-FI" dirty="0" smtClean="0"/>
              <a:t> </a:t>
            </a:r>
            <a:r>
              <a:rPr lang="fi-FI" dirty="0" err="1" smtClean="0"/>
              <a:t>it</a:t>
            </a:r>
            <a:r>
              <a:rPr lang="fi-FI" dirty="0" smtClean="0"/>
              <a:t>: </a:t>
            </a:r>
            <a:r>
              <a:rPr lang="fi-FI" dirty="0" err="1" smtClean="0"/>
              <a:t>Network</a:t>
            </a:r>
            <a:r>
              <a:rPr lang="fi-FI" dirty="0" smtClean="0"/>
              <a:t> Programming\Threads\ProducerConsumer0</a:t>
            </a:r>
          </a:p>
          <a:p>
            <a:r>
              <a:rPr lang="fi-FI" dirty="0" smtClean="0"/>
              <a:t>The </a:t>
            </a:r>
            <a:r>
              <a:rPr lang="fi-FI" dirty="0" err="1" smtClean="0"/>
              <a:t>consumer</a:t>
            </a:r>
            <a:r>
              <a:rPr lang="fi-FI" dirty="0" smtClean="0"/>
              <a:t> </a:t>
            </a:r>
            <a:r>
              <a:rPr lang="fi-FI" dirty="0" err="1" smtClean="0"/>
              <a:t>should</a:t>
            </a:r>
            <a:r>
              <a:rPr lang="fi-FI" dirty="0" smtClean="0"/>
              <a:t> </a:t>
            </a:r>
            <a:r>
              <a:rPr lang="fi-FI" dirty="0" err="1" smtClean="0"/>
              <a:t>print</a:t>
            </a:r>
            <a:r>
              <a:rPr lang="fi-FI" dirty="0" smtClean="0"/>
              <a:t> the </a:t>
            </a:r>
            <a:r>
              <a:rPr lang="fi-FI" dirty="0" err="1" smtClean="0"/>
              <a:t>time</a:t>
            </a:r>
            <a:r>
              <a:rPr lang="fi-FI" dirty="0" smtClean="0"/>
              <a:t> </a:t>
            </a:r>
            <a:r>
              <a:rPr lang="fi-FI" dirty="0" err="1" smtClean="0"/>
              <a:t>stamp</a:t>
            </a:r>
            <a:r>
              <a:rPr lang="fi-FI" dirty="0" smtClean="0"/>
              <a:t> and the </a:t>
            </a:r>
            <a:r>
              <a:rPr lang="fi-FI" dirty="0" err="1" smtClean="0"/>
              <a:t>corresponding</a:t>
            </a:r>
            <a:r>
              <a:rPr lang="fi-FI" dirty="0" smtClean="0"/>
              <a:t> </a:t>
            </a:r>
            <a:r>
              <a:rPr lang="fi-FI" dirty="0" err="1" smtClean="0"/>
              <a:t>measurements</a:t>
            </a:r>
            <a:r>
              <a:rPr lang="fi-FI" dirty="0" smtClean="0"/>
              <a:t> at </a:t>
            </a:r>
            <a:r>
              <a:rPr lang="fi-FI" dirty="0" err="1" smtClean="0"/>
              <a:t>once</a:t>
            </a:r>
            <a:endParaRPr lang="fi-FI" dirty="0" smtClean="0"/>
          </a:p>
          <a:p>
            <a:r>
              <a:rPr lang="fi-FI" dirty="0" err="1" smtClean="0"/>
              <a:t>However</a:t>
            </a:r>
            <a:r>
              <a:rPr lang="fi-FI" dirty="0" smtClean="0"/>
              <a:t>, </a:t>
            </a:r>
            <a:r>
              <a:rPr lang="fi-FI" dirty="0" err="1" smtClean="0"/>
              <a:t>from</a:t>
            </a:r>
            <a:r>
              <a:rPr lang="fi-FI" dirty="0" smtClean="0"/>
              <a:t> the output </a:t>
            </a:r>
            <a:r>
              <a:rPr lang="fi-FI" dirty="0" err="1" smtClean="0"/>
              <a:t>you</a:t>
            </a:r>
            <a:r>
              <a:rPr lang="fi-FI" dirty="0" smtClean="0"/>
              <a:t> </a:t>
            </a:r>
            <a:r>
              <a:rPr lang="fi-FI" dirty="0" err="1" smtClean="0"/>
              <a:t>can</a:t>
            </a:r>
            <a:r>
              <a:rPr lang="fi-FI" dirty="0" smtClean="0"/>
              <a:t> </a:t>
            </a:r>
            <a:r>
              <a:rPr lang="fi-FI" dirty="0" err="1" smtClean="0"/>
              <a:t>see</a:t>
            </a:r>
            <a:r>
              <a:rPr lang="fi-FI" dirty="0" smtClean="0"/>
              <a:t> </a:t>
            </a:r>
            <a:r>
              <a:rPr lang="fi-FI" dirty="0" err="1" smtClean="0"/>
              <a:t>that</a:t>
            </a:r>
            <a:r>
              <a:rPr lang="fi-FI" dirty="0" smtClean="0"/>
              <a:t> the </a:t>
            </a:r>
            <a:r>
              <a:rPr lang="fi-FI" dirty="0" err="1" smtClean="0"/>
              <a:t>measurements</a:t>
            </a:r>
            <a:r>
              <a:rPr lang="fi-FI" dirty="0" smtClean="0"/>
              <a:t> </a:t>
            </a:r>
            <a:r>
              <a:rPr lang="fi-FI" dirty="0" err="1" smtClean="0"/>
              <a:t>may</a:t>
            </a:r>
            <a:r>
              <a:rPr lang="fi-FI" dirty="0" smtClean="0"/>
              <a:t> </a:t>
            </a:r>
            <a:r>
              <a:rPr lang="fi-FI" dirty="0" err="1" smtClean="0"/>
              <a:t>sometimes</a:t>
            </a:r>
            <a:r>
              <a:rPr lang="fi-FI" dirty="0" smtClean="0"/>
              <a:t> </a:t>
            </a:r>
            <a:r>
              <a:rPr lang="fi-FI" dirty="0" err="1" smtClean="0"/>
              <a:t>be</a:t>
            </a:r>
            <a:r>
              <a:rPr lang="fi-FI" dirty="0" smtClean="0"/>
              <a:t> </a:t>
            </a:r>
            <a:r>
              <a:rPr lang="fi-FI" dirty="0" err="1" smtClean="0"/>
              <a:t>newer</a:t>
            </a:r>
            <a:r>
              <a:rPr lang="fi-FI" dirty="0" smtClean="0"/>
              <a:t> </a:t>
            </a:r>
            <a:r>
              <a:rPr lang="fi-FI" dirty="0" err="1" smtClean="0"/>
              <a:t>than</a:t>
            </a:r>
            <a:r>
              <a:rPr lang="fi-FI" dirty="0" smtClean="0"/>
              <a:t> the </a:t>
            </a:r>
            <a:r>
              <a:rPr lang="fi-FI" dirty="0" err="1" smtClean="0"/>
              <a:t>time</a:t>
            </a:r>
            <a:r>
              <a:rPr lang="fi-FI" dirty="0" smtClean="0"/>
              <a:t> </a:t>
            </a:r>
            <a:r>
              <a:rPr lang="fi-FI" dirty="0" err="1" smtClean="0"/>
              <a:t>stamp</a:t>
            </a:r>
            <a:endParaRPr lang="fi-FI" dirty="0" smtClean="0"/>
          </a:p>
          <a:p>
            <a:pPr lvl="1"/>
            <a:r>
              <a:rPr lang="fi-FI" dirty="0" err="1" smtClean="0"/>
              <a:t>Sometimes</a:t>
            </a:r>
            <a:r>
              <a:rPr lang="fi-FI" dirty="0" smtClean="0"/>
              <a:t> the </a:t>
            </a:r>
            <a:r>
              <a:rPr lang="fi-FI" dirty="0" err="1" smtClean="0"/>
              <a:t>Producer</a:t>
            </a:r>
            <a:r>
              <a:rPr lang="fi-FI" dirty="0" smtClean="0"/>
              <a:t> </a:t>
            </a:r>
            <a:r>
              <a:rPr lang="fi-FI" dirty="0" err="1" smtClean="0"/>
              <a:t>thread</a:t>
            </a:r>
            <a:r>
              <a:rPr lang="fi-FI" dirty="0" smtClean="0"/>
              <a:t> </a:t>
            </a:r>
            <a:r>
              <a:rPr lang="fi-FI" dirty="0" err="1" smtClean="0"/>
              <a:t>updates</a:t>
            </a:r>
            <a:r>
              <a:rPr lang="fi-FI" dirty="0" smtClean="0"/>
              <a:t> the </a:t>
            </a:r>
            <a:r>
              <a:rPr lang="fi-FI" dirty="0" err="1" smtClean="0"/>
              <a:t>measurements</a:t>
            </a:r>
            <a:r>
              <a:rPr lang="fi-FI" dirty="0" smtClean="0"/>
              <a:t> </a:t>
            </a:r>
            <a:r>
              <a:rPr lang="fi-FI" dirty="0" err="1" smtClean="0"/>
              <a:t>when</a:t>
            </a:r>
            <a:r>
              <a:rPr lang="fi-FI" dirty="0" smtClean="0"/>
              <a:t> the </a:t>
            </a:r>
            <a:r>
              <a:rPr lang="fi-FI" dirty="0" err="1" smtClean="0"/>
              <a:t>Consumer’s</a:t>
            </a:r>
            <a:r>
              <a:rPr lang="fi-FI" dirty="0" smtClean="0"/>
              <a:t> </a:t>
            </a:r>
            <a:r>
              <a:rPr lang="fi-FI" dirty="0" err="1" smtClean="0"/>
              <a:t>printing</a:t>
            </a:r>
            <a:r>
              <a:rPr lang="fi-FI" dirty="0" smtClean="0"/>
              <a:t> </a:t>
            </a:r>
            <a:r>
              <a:rPr lang="fi-FI" dirty="0" err="1" smtClean="0"/>
              <a:t>process</a:t>
            </a:r>
            <a:r>
              <a:rPr lang="fi-FI" dirty="0" smtClean="0"/>
              <a:t> is </a:t>
            </a:r>
            <a:r>
              <a:rPr lang="fi-FI" dirty="0" err="1" smtClean="0"/>
              <a:t>still</a:t>
            </a:r>
            <a:r>
              <a:rPr lang="fi-FI" dirty="0" smtClean="0"/>
              <a:t> </a:t>
            </a:r>
            <a:r>
              <a:rPr lang="fi-FI" dirty="0" err="1" smtClean="0"/>
              <a:t>going</a:t>
            </a:r>
            <a:endParaRPr lang="fi-FI" dirty="0"/>
          </a:p>
        </p:txBody>
      </p:sp>
    </p:spTree>
    <p:extLst>
      <p:ext uri="{BB962C8B-B14F-4D97-AF65-F5344CB8AC3E}">
        <p14:creationId xmlns:p14="http://schemas.microsoft.com/office/powerpoint/2010/main" val="41082545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051" y="328464"/>
            <a:ext cx="475297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051" y="3356992"/>
            <a:ext cx="51339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73" y="4293096"/>
            <a:ext cx="36385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iruutu 3"/>
          <p:cNvSpPr txBox="1"/>
          <p:nvPr/>
        </p:nvSpPr>
        <p:spPr>
          <a:xfrm>
            <a:off x="376409" y="406405"/>
            <a:ext cx="2917594" cy="3754874"/>
          </a:xfrm>
          <a:prstGeom prst="rect">
            <a:avLst/>
          </a:prstGeom>
          <a:noFill/>
        </p:spPr>
        <p:txBody>
          <a:bodyPr wrap="none" rtlCol="0">
            <a:spAutoFit/>
          </a:bodyPr>
          <a:lstStyle/>
          <a:p>
            <a:r>
              <a:rPr lang="fi-FI" sz="1400" dirty="0" err="1" smtClean="0"/>
              <a:t>Thread</a:t>
            </a:r>
            <a:r>
              <a:rPr lang="fi-FI" sz="1400" dirty="0" smtClean="0"/>
              <a:t> </a:t>
            </a:r>
            <a:r>
              <a:rPr lang="fi-FI" sz="1400" dirty="0" err="1" smtClean="0"/>
              <a:t>producer</a:t>
            </a:r>
            <a:r>
              <a:rPr lang="fi-FI" sz="1400" dirty="0" smtClean="0"/>
              <a:t> </a:t>
            </a:r>
            <a:r>
              <a:rPr lang="fi-FI" sz="1400" dirty="0" err="1" smtClean="0"/>
              <a:t>updates</a:t>
            </a:r>
            <a:r>
              <a:rPr lang="fi-FI" sz="1400" dirty="0" smtClean="0"/>
              <a:t/>
            </a:r>
            <a:br>
              <a:rPr lang="fi-FI" sz="1400" dirty="0" smtClean="0"/>
            </a:br>
            <a:r>
              <a:rPr lang="fi-FI" sz="1400" dirty="0" smtClean="0"/>
              <a:t>the </a:t>
            </a:r>
            <a:r>
              <a:rPr lang="fi-FI" sz="1400" dirty="0" err="1" smtClean="0"/>
              <a:t>measurements</a:t>
            </a:r>
            <a:endParaRPr lang="fi-FI" sz="1400" dirty="0" smtClean="0"/>
          </a:p>
          <a:p>
            <a:endParaRPr lang="fi-FI" sz="1400" dirty="0"/>
          </a:p>
          <a:p>
            <a:r>
              <a:rPr lang="fi-FI" sz="1400" dirty="0" err="1" smtClean="0"/>
              <a:t>Thread</a:t>
            </a:r>
            <a:r>
              <a:rPr lang="fi-FI" sz="1400" dirty="0" smtClean="0"/>
              <a:t> </a:t>
            </a:r>
            <a:r>
              <a:rPr lang="fi-FI" sz="1400" dirty="0" err="1" smtClean="0"/>
              <a:t>consumer</a:t>
            </a:r>
            <a:r>
              <a:rPr lang="fi-FI" sz="1400" dirty="0" smtClean="0"/>
              <a:t> </a:t>
            </a:r>
            <a:r>
              <a:rPr lang="fi-FI" sz="1400" dirty="0" err="1" smtClean="0"/>
              <a:t>writes</a:t>
            </a:r>
            <a:r>
              <a:rPr lang="fi-FI" sz="1400" dirty="0" smtClean="0"/>
              <a:t> the</a:t>
            </a:r>
            <a:br>
              <a:rPr lang="fi-FI" sz="1400" dirty="0" smtClean="0"/>
            </a:br>
            <a:r>
              <a:rPr lang="fi-FI" sz="1400" dirty="0" err="1" smtClean="0"/>
              <a:t>measurements</a:t>
            </a:r>
            <a:r>
              <a:rPr lang="fi-FI" sz="1400" dirty="0" smtClean="0"/>
              <a:t> to the </a:t>
            </a:r>
            <a:r>
              <a:rPr lang="fi-FI" sz="1400" dirty="0" err="1" smtClean="0"/>
              <a:t>screen</a:t>
            </a:r>
            <a:endParaRPr lang="fi-FI" sz="1400" dirty="0" smtClean="0"/>
          </a:p>
          <a:p>
            <a:endParaRPr lang="fi-FI" sz="1400" dirty="0"/>
          </a:p>
          <a:p>
            <a:r>
              <a:rPr lang="fi-FI" sz="1400" dirty="0" smtClean="0"/>
              <a:t>The </a:t>
            </a:r>
            <a:r>
              <a:rPr lang="fi-FI" sz="1400" dirty="0" err="1" smtClean="0"/>
              <a:t>producer</a:t>
            </a:r>
            <a:r>
              <a:rPr lang="fi-FI" sz="1400" dirty="0" smtClean="0"/>
              <a:t> </a:t>
            </a:r>
            <a:r>
              <a:rPr lang="fi-FI" sz="1400" dirty="0" err="1" smtClean="0"/>
              <a:t>may</a:t>
            </a:r>
            <a:r>
              <a:rPr lang="fi-FI" sz="1400" dirty="0" smtClean="0"/>
              <a:t> </a:t>
            </a:r>
            <a:r>
              <a:rPr lang="fi-FI" sz="1400" dirty="0" err="1" smtClean="0"/>
              <a:t>update</a:t>
            </a:r>
            <a:r>
              <a:rPr lang="fi-FI" sz="1400" dirty="0" smtClean="0"/>
              <a:t> the</a:t>
            </a:r>
            <a:br>
              <a:rPr lang="fi-FI" sz="1400" dirty="0" smtClean="0"/>
            </a:br>
            <a:r>
              <a:rPr lang="fi-FI" sz="1400" dirty="0" err="1" smtClean="0"/>
              <a:t>measurements</a:t>
            </a:r>
            <a:r>
              <a:rPr lang="fi-FI" sz="1400" dirty="0" smtClean="0"/>
              <a:t> at the </a:t>
            </a:r>
            <a:r>
              <a:rPr lang="fi-FI" sz="1400" dirty="0" err="1" smtClean="0"/>
              <a:t>same</a:t>
            </a:r>
            <a:r>
              <a:rPr lang="fi-FI" sz="1400" dirty="0" smtClean="0"/>
              <a:t/>
            </a:r>
            <a:br>
              <a:rPr lang="fi-FI" sz="1400" dirty="0" smtClean="0"/>
            </a:br>
            <a:r>
              <a:rPr lang="fi-FI" sz="1400" dirty="0" err="1" smtClean="0"/>
              <a:t>time</a:t>
            </a:r>
            <a:r>
              <a:rPr lang="fi-FI" sz="1400" dirty="0" smtClean="0"/>
              <a:t> as the </a:t>
            </a:r>
            <a:r>
              <a:rPr lang="fi-FI" sz="1400" dirty="0" err="1" smtClean="0"/>
              <a:t>consumer’s</a:t>
            </a:r>
            <a:r>
              <a:rPr lang="fi-FI" sz="1400" dirty="0" smtClean="0"/>
              <a:t> </a:t>
            </a:r>
            <a:r>
              <a:rPr lang="fi-FI" sz="1400" dirty="0" err="1" smtClean="0"/>
              <a:t>writing</a:t>
            </a:r>
            <a:r>
              <a:rPr lang="fi-FI" sz="1400" dirty="0" smtClean="0"/>
              <a:t/>
            </a:r>
            <a:br>
              <a:rPr lang="fi-FI" sz="1400" dirty="0" smtClean="0"/>
            </a:br>
            <a:r>
              <a:rPr lang="fi-FI" sz="1400" dirty="0" err="1" smtClean="0"/>
              <a:t>process</a:t>
            </a:r>
            <a:r>
              <a:rPr lang="fi-FI" sz="1400" dirty="0" smtClean="0"/>
              <a:t> is </a:t>
            </a:r>
            <a:r>
              <a:rPr lang="fi-FI" sz="1400" dirty="0" err="1" smtClean="0"/>
              <a:t>still</a:t>
            </a:r>
            <a:r>
              <a:rPr lang="fi-FI" sz="1400" dirty="0" smtClean="0"/>
              <a:t> </a:t>
            </a:r>
            <a:r>
              <a:rPr lang="fi-FI" sz="1400" dirty="0" err="1" smtClean="0"/>
              <a:t>going</a:t>
            </a:r>
            <a:endParaRPr lang="fi-FI" sz="1400" dirty="0" smtClean="0"/>
          </a:p>
          <a:p>
            <a:endParaRPr lang="fi-FI" sz="1400" dirty="0"/>
          </a:p>
          <a:p>
            <a:r>
              <a:rPr lang="fi-FI" sz="1400" dirty="0" smtClean="0"/>
              <a:t>As a </a:t>
            </a:r>
            <a:r>
              <a:rPr lang="fi-FI" sz="1400" dirty="0" err="1" smtClean="0"/>
              <a:t>result</a:t>
            </a:r>
            <a:r>
              <a:rPr lang="fi-FI" sz="1400" dirty="0" smtClean="0"/>
              <a:t> the </a:t>
            </a:r>
            <a:r>
              <a:rPr lang="fi-FI" sz="1400" dirty="0" err="1" smtClean="0"/>
              <a:t>measurements</a:t>
            </a:r>
            <a:r>
              <a:rPr lang="fi-FI" sz="1400" dirty="0" smtClean="0"/>
              <a:t/>
            </a:r>
            <a:br>
              <a:rPr lang="fi-FI" sz="1400" dirty="0" smtClean="0"/>
            </a:br>
            <a:r>
              <a:rPr lang="fi-FI" sz="1400" dirty="0" err="1" smtClean="0"/>
              <a:t>printed</a:t>
            </a:r>
            <a:r>
              <a:rPr lang="fi-FI" sz="1400" dirty="0" smtClean="0"/>
              <a:t> </a:t>
            </a:r>
            <a:r>
              <a:rPr lang="fi-FI" sz="1400" dirty="0" err="1" smtClean="0"/>
              <a:t>are</a:t>
            </a:r>
            <a:r>
              <a:rPr lang="fi-FI" sz="1400" dirty="0" smtClean="0"/>
              <a:t> </a:t>
            </a:r>
            <a:r>
              <a:rPr lang="fi-FI" sz="1400" dirty="0" err="1" smtClean="0"/>
              <a:t>not</a:t>
            </a:r>
            <a:r>
              <a:rPr lang="fi-FI" sz="1400" dirty="0" smtClean="0"/>
              <a:t> </a:t>
            </a:r>
            <a:r>
              <a:rPr lang="fi-FI" sz="1400" dirty="0" err="1" smtClean="0"/>
              <a:t>necessarily</a:t>
            </a:r>
            <a:r>
              <a:rPr lang="fi-FI" sz="1400" dirty="0" smtClean="0"/>
              <a:t> </a:t>
            </a:r>
            <a:r>
              <a:rPr lang="fi-FI" sz="1400" dirty="0" err="1" smtClean="0"/>
              <a:t>consistent</a:t>
            </a:r>
            <a:r>
              <a:rPr lang="fi-FI" sz="1400" dirty="0"/>
              <a:t/>
            </a:r>
            <a:br>
              <a:rPr lang="fi-FI" sz="1400" dirty="0"/>
            </a:br>
            <a:r>
              <a:rPr lang="fi-FI" sz="1400" dirty="0" smtClean="0"/>
              <a:t>with </a:t>
            </a:r>
            <a:r>
              <a:rPr lang="fi-FI" sz="1400" dirty="0" err="1" smtClean="0"/>
              <a:t>each</a:t>
            </a:r>
            <a:r>
              <a:rPr lang="fi-FI" sz="1400" dirty="0" smtClean="0"/>
              <a:t> </a:t>
            </a:r>
            <a:r>
              <a:rPr lang="fi-FI" sz="1400" dirty="0" err="1" smtClean="0"/>
              <a:t>other</a:t>
            </a:r>
            <a:r>
              <a:rPr lang="fi-FI" sz="1400" dirty="0" smtClean="0"/>
              <a:t> (</a:t>
            </a:r>
            <a:r>
              <a:rPr lang="fi-FI" sz="1400" dirty="0" err="1" smtClean="0"/>
              <a:t>measurements</a:t>
            </a:r>
            <a:r>
              <a:rPr lang="fi-FI" sz="1400" dirty="0" smtClean="0"/>
              <a:t> </a:t>
            </a:r>
            <a:r>
              <a:rPr lang="fi-FI" sz="1400" dirty="0" err="1" smtClean="0"/>
              <a:t>may</a:t>
            </a:r>
            <a:r>
              <a:rPr lang="fi-FI" sz="1400" dirty="0" smtClean="0"/>
              <a:t/>
            </a:r>
            <a:br>
              <a:rPr lang="fi-FI" sz="1400" dirty="0" smtClean="0"/>
            </a:br>
            <a:r>
              <a:rPr lang="fi-FI" sz="1400" dirty="0" err="1" smtClean="0"/>
              <a:t>not</a:t>
            </a:r>
            <a:r>
              <a:rPr lang="fi-FI" sz="1400" dirty="0" smtClean="0"/>
              <a:t> </a:t>
            </a:r>
            <a:r>
              <a:rPr lang="fi-FI" sz="1400" dirty="0" err="1" smtClean="0"/>
              <a:t>correspond</a:t>
            </a:r>
            <a:r>
              <a:rPr lang="fi-FI" sz="1400" dirty="0" smtClean="0"/>
              <a:t> the </a:t>
            </a:r>
            <a:r>
              <a:rPr lang="fi-FI" sz="1400" dirty="0" err="1" smtClean="0"/>
              <a:t>time</a:t>
            </a:r>
            <a:r>
              <a:rPr lang="fi-FI" sz="1400" dirty="0" smtClean="0"/>
              <a:t> </a:t>
            </a:r>
            <a:r>
              <a:rPr lang="fi-FI" sz="1400" dirty="0" err="1" smtClean="0"/>
              <a:t>stamp</a:t>
            </a:r>
            <a:r>
              <a:rPr lang="fi-FI" sz="1400" dirty="0" smtClean="0"/>
              <a:t>)</a:t>
            </a:r>
            <a:br>
              <a:rPr lang="fi-FI" sz="1400" dirty="0" smtClean="0"/>
            </a:br>
            <a:r>
              <a:rPr lang="fi-FI" sz="1400" dirty="0" smtClean="0"/>
              <a:t/>
            </a:r>
            <a:br>
              <a:rPr lang="fi-FI" sz="1400" dirty="0" smtClean="0"/>
            </a:br>
            <a:endParaRPr lang="fi-FI" sz="1400" dirty="0"/>
          </a:p>
        </p:txBody>
      </p:sp>
      <p:sp>
        <p:nvSpPr>
          <p:cNvPr id="5" name="Suorakulmio 4"/>
          <p:cNvSpPr/>
          <p:nvPr/>
        </p:nvSpPr>
        <p:spPr>
          <a:xfrm>
            <a:off x="1403648" y="6381328"/>
            <a:ext cx="6246440" cy="369332"/>
          </a:xfrm>
          <a:prstGeom prst="rect">
            <a:avLst/>
          </a:prstGeom>
        </p:spPr>
        <p:txBody>
          <a:bodyPr wrap="square">
            <a:spAutoFit/>
          </a:bodyPr>
          <a:lstStyle/>
          <a:p>
            <a:r>
              <a:rPr lang="fi-FI" dirty="0" err="1"/>
              <a:t>Network</a:t>
            </a:r>
            <a:r>
              <a:rPr lang="fi-FI" dirty="0"/>
              <a:t> Programming\Threads\ProducerConsumer0</a:t>
            </a:r>
          </a:p>
        </p:txBody>
      </p:sp>
      <p:sp>
        <p:nvSpPr>
          <p:cNvPr id="6" name="Nuoli oikealle 5"/>
          <p:cNvSpPr/>
          <p:nvPr/>
        </p:nvSpPr>
        <p:spPr>
          <a:xfrm>
            <a:off x="3960523" y="5217021"/>
            <a:ext cx="467461" cy="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14863898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Thread</a:t>
            </a:r>
            <a:r>
              <a:rPr lang="fi-FI" dirty="0" smtClean="0"/>
              <a:t> </a:t>
            </a:r>
            <a:r>
              <a:rPr lang="fi-FI" dirty="0" err="1" smtClean="0"/>
              <a:t>synchronization</a:t>
            </a:r>
            <a:endParaRPr lang="fi-FI" dirty="0"/>
          </a:p>
        </p:txBody>
      </p:sp>
      <p:sp>
        <p:nvSpPr>
          <p:cNvPr id="3" name="Sisällön paikkamerkki 2"/>
          <p:cNvSpPr>
            <a:spLocks noGrp="1"/>
          </p:cNvSpPr>
          <p:nvPr>
            <p:ph idx="1"/>
          </p:nvPr>
        </p:nvSpPr>
        <p:spPr/>
        <p:txBody>
          <a:bodyPr>
            <a:normAutofit fontScale="77500" lnSpcReduction="20000"/>
          </a:bodyPr>
          <a:lstStyle/>
          <a:p>
            <a:r>
              <a:rPr lang="en-US" dirty="0"/>
              <a:t>T</a:t>
            </a:r>
            <a:r>
              <a:rPr lang="en-US" dirty="0" smtClean="0"/>
              <a:t>he </a:t>
            </a:r>
            <a:r>
              <a:rPr lang="en-US" dirty="0"/>
              <a:t>asynchronous nature of threads means that access to resources such as file handles, network connections, and </a:t>
            </a:r>
            <a:r>
              <a:rPr lang="en-US" dirty="0" smtClean="0"/>
              <a:t>memory (variables) </a:t>
            </a:r>
            <a:r>
              <a:rPr lang="en-US" dirty="0"/>
              <a:t>must be </a:t>
            </a:r>
            <a:r>
              <a:rPr lang="en-US" dirty="0" smtClean="0"/>
              <a:t>coordinated.</a:t>
            </a:r>
          </a:p>
          <a:p>
            <a:r>
              <a:rPr lang="en-US" dirty="0" smtClean="0"/>
              <a:t>Otherwise</a:t>
            </a:r>
            <a:r>
              <a:rPr lang="en-US" dirty="0"/>
              <a:t>, two or more threads could access the same resource at the same time, each unaware of the other's actions. The result is unpredictable data corruption. </a:t>
            </a:r>
            <a:endParaRPr lang="en-US" dirty="0" smtClean="0"/>
          </a:p>
          <a:p>
            <a:r>
              <a:rPr lang="en-US" dirty="0"/>
              <a:t>For simple operations on integral numeric data types, synchronizing threads can be accomplished with members of the </a:t>
            </a:r>
            <a:r>
              <a:rPr lang="en-US" dirty="0">
                <a:hlinkClick r:id="rId2"/>
              </a:rPr>
              <a:t>Interlocked</a:t>
            </a:r>
            <a:r>
              <a:rPr lang="en-US" dirty="0"/>
              <a:t> </a:t>
            </a:r>
            <a:r>
              <a:rPr lang="en-US" dirty="0" smtClean="0"/>
              <a:t>class</a:t>
            </a:r>
          </a:p>
          <a:p>
            <a:r>
              <a:rPr lang="en-US" dirty="0"/>
              <a:t>U</a:t>
            </a:r>
            <a:r>
              <a:rPr lang="en-US" dirty="0" smtClean="0"/>
              <a:t>sually other mechanisms are needed</a:t>
            </a:r>
          </a:p>
          <a:p>
            <a:pPr lvl="1"/>
            <a:r>
              <a:rPr lang="en-US" dirty="0" smtClean="0"/>
              <a:t>lock keyword</a:t>
            </a:r>
          </a:p>
          <a:p>
            <a:pPr lvl="1"/>
            <a:r>
              <a:rPr lang="en-US" dirty="0" smtClean="0"/>
              <a:t>Monitor class</a:t>
            </a:r>
          </a:p>
          <a:p>
            <a:pPr lvl="1"/>
            <a:r>
              <a:rPr lang="en-US" dirty="0" err="1" smtClean="0"/>
              <a:t>Mutex</a:t>
            </a:r>
            <a:r>
              <a:rPr lang="en-US" dirty="0" smtClean="0"/>
              <a:t>, Semaphore</a:t>
            </a:r>
          </a:p>
          <a:p>
            <a:pPr lvl="1"/>
            <a:endParaRPr lang="fi-FI" dirty="0"/>
          </a:p>
        </p:txBody>
      </p:sp>
    </p:spTree>
    <p:extLst>
      <p:ext uri="{BB962C8B-B14F-4D97-AF65-F5344CB8AC3E}">
        <p14:creationId xmlns:p14="http://schemas.microsoft.com/office/powerpoint/2010/main" val="187490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Synchronization</a:t>
            </a:r>
            <a:r>
              <a:rPr lang="fi-FI" dirty="0" smtClean="0"/>
              <a:t> with </a:t>
            </a:r>
            <a:r>
              <a:rPr lang="fi-FI" b="1" dirty="0" err="1" smtClean="0"/>
              <a:t>lock</a:t>
            </a:r>
            <a:r>
              <a:rPr lang="fi-FI" dirty="0" smtClean="0"/>
              <a:t> </a:t>
            </a:r>
            <a:r>
              <a:rPr lang="fi-FI" dirty="0" err="1" smtClean="0"/>
              <a:t>keyword</a:t>
            </a:r>
            <a:endParaRPr lang="fi-FI" dirty="0"/>
          </a:p>
        </p:txBody>
      </p:sp>
      <p:sp>
        <p:nvSpPr>
          <p:cNvPr id="3" name="Sisällön paikkamerkki 2"/>
          <p:cNvSpPr>
            <a:spLocks noGrp="1"/>
          </p:cNvSpPr>
          <p:nvPr>
            <p:ph idx="1"/>
          </p:nvPr>
        </p:nvSpPr>
        <p:spPr/>
        <p:txBody>
          <a:bodyPr>
            <a:normAutofit/>
          </a:bodyPr>
          <a:lstStyle/>
          <a:p>
            <a:r>
              <a:rPr lang="en-US" dirty="0"/>
              <a:t>The lock </a:t>
            </a:r>
            <a:r>
              <a:rPr lang="en-US" dirty="0" smtClean="0"/>
              <a:t>statement </a:t>
            </a:r>
            <a:r>
              <a:rPr lang="en-US" dirty="0"/>
              <a:t>can be used to ensure that a block of code runs to completion without interruption by other </a:t>
            </a:r>
            <a:r>
              <a:rPr lang="en-US" dirty="0" smtClean="0"/>
              <a:t>threads.</a:t>
            </a:r>
          </a:p>
          <a:p>
            <a:r>
              <a:rPr lang="en-US" dirty="0" smtClean="0"/>
              <a:t>This </a:t>
            </a:r>
            <a:r>
              <a:rPr lang="en-US" dirty="0"/>
              <a:t>is accomplished by obtaining a mutual-exclusion lock for a given object for the duration of the code block. </a:t>
            </a:r>
            <a:endParaRPr lang="en-US" dirty="0" smtClean="0"/>
          </a:p>
          <a:p>
            <a:pPr lvl="1"/>
            <a:r>
              <a:rPr lang="en-US" dirty="0" smtClean="0"/>
              <a:t>Usually we create single instance of class object, which will be locked for synchronization purposes</a:t>
            </a:r>
          </a:p>
          <a:p>
            <a:pPr lvl="2"/>
            <a:r>
              <a:rPr lang="en-US" dirty="0" smtClean="0"/>
              <a:t>private object </a:t>
            </a:r>
            <a:r>
              <a:rPr lang="en-US" dirty="0" err="1" smtClean="0"/>
              <a:t>lockThis</a:t>
            </a:r>
            <a:r>
              <a:rPr lang="en-US" dirty="0" smtClean="0"/>
              <a:t> = new object();</a:t>
            </a:r>
            <a:endParaRPr lang="fi-FI" dirty="0"/>
          </a:p>
        </p:txBody>
      </p:sp>
    </p:spTree>
    <p:extLst>
      <p:ext uri="{BB962C8B-B14F-4D97-AF65-F5344CB8AC3E}">
        <p14:creationId xmlns:p14="http://schemas.microsoft.com/office/powerpoint/2010/main" val="3173029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Synchronization</a:t>
            </a:r>
            <a:r>
              <a:rPr lang="fi-FI" dirty="0"/>
              <a:t> with </a:t>
            </a:r>
            <a:r>
              <a:rPr lang="fi-FI" b="1" dirty="0" err="1"/>
              <a:t>lock</a:t>
            </a:r>
            <a:r>
              <a:rPr lang="fi-FI" dirty="0"/>
              <a:t> </a:t>
            </a:r>
            <a:r>
              <a:rPr lang="fi-FI" dirty="0" err="1"/>
              <a:t>keyword</a:t>
            </a:r>
            <a:endParaRPr lang="fi-FI" dirty="0"/>
          </a:p>
        </p:txBody>
      </p:sp>
      <p:sp>
        <p:nvSpPr>
          <p:cNvPr id="3" name="Sisällön paikkamerkki 2"/>
          <p:cNvSpPr>
            <a:spLocks noGrp="1"/>
          </p:cNvSpPr>
          <p:nvPr>
            <p:ph idx="1"/>
          </p:nvPr>
        </p:nvSpPr>
        <p:spPr/>
        <p:txBody>
          <a:bodyPr/>
          <a:lstStyle/>
          <a:p>
            <a:r>
              <a:rPr lang="fi-FI" dirty="0" smtClean="0"/>
              <a:t>The </a:t>
            </a:r>
            <a:r>
              <a:rPr lang="fi-FI" dirty="0" err="1" smtClean="0"/>
              <a:t>critical</a:t>
            </a:r>
            <a:r>
              <a:rPr lang="fi-FI" dirty="0" smtClean="0"/>
              <a:t> </a:t>
            </a:r>
            <a:r>
              <a:rPr lang="fi-FI" dirty="0" err="1" smtClean="0"/>
              <a:t>section</a:t>
            </a:r>
            <a:r>
              <a:rPr lang="fi-FI" dirty="0" smtClean="0"/>
              <a:t> </a:t>
            </a:r>
            <a:r>
              <a:rPr lang="fi-FI" dirty="0" err="1" smtClean="0"/>
              <a:t>can</a:t>
            </a:r>
            <a:r>
              <a:rPr lang="fi-FI" dirty="0" smtClean="0"/>
              <a:t> </a:t>
            </a:r>
            <a:r>
              <a:rPr lang="fi-FI" dirty="0" err="1" smtClean="0"/>
              <a:t>be</a:t>
            </a:r>
            <a:r>
              <a:rPr lang="fi-FI" dirty="0" smtClean="0"/>
              <a:t> </a:t>
            </a:r>
            <a:r>
              <a:rPr lang="fi-FI" dirty="0" err="1" smtClean="0"/>
              <a:t>implemented</a:t>
            </a:r>
            <a:r>
              <a:rPr lang="fi-FI" dirty="0" smtClean="0"/>
              <a:t> </a:t>
            </a:r>
            <a:r>
              <a:rPr lang="fi-FI" dirty="0" err="1" smtClean="0"/>
              <a:t>now</a:t>
            </a:r>
            <a:r>
              <a:rPr lang="fi-FI" dirty="0" smtClean="0"/>
              <a:t> as </a:t>
            </a:r>
            <a:r>
              <a:rPr lang="fi-FI" dirty="0" err="1" smtClean="0"/>
              <a:t>follows</a:t>
            </a:r>
            <a:endParaRPr lang="fi-FI" dirty="0" smtClean="0"/>
          </a:p>
          <a:p>
            <a:pPr lvl="1"/>
            <a:endParaRPr lang="fi-FI"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0671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950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Network</a:t>
            </a:r>
            <a:r>
              <a:rPr lang="fi-FI" dirty="0" smtClean="0"/>
              <a:t> Programming</a:t>
            </a:r>
            <a:endParaRPr lang="fi-FI" dirty="0"/>
          </a:p>
        </p:txBody>
      </p:sp>
      <p:sp>
        <p:nvSpPr>
          <p:cNvPr id="3" name="Sisällön paikkamerkki 2"/>
          <p:cNvSpPr>
            <a:spLocks noGrp="1"/>
          </p:cNvSpPr>
          <p:nvPr>
            <p:ph idx="1"/>
          </p:nvPr>
        </p:nvSpPr>
        <p:spPr/>
        <p:txBody>
          <a:bodyPr>
            <a:normAutofit/>
          </a:bodyPr>
          <a:lstStyle/>
          <a:p>
            <a:r>
              <a:rPr lang="fi-FI" dirty="0" err="1" smtClean="0"/>
              <a:t>Contents</a:t>
            </a:r>
            <a:r>
              <a:rPr lang="fi-FI" dirty="0" smtClean="0"/>
              <a:t> in </a:t>
            </a:r>
            <a:r>
              <a:rPr lang="fi-FI" dirty="0" err="1" smtClean="0"/>
              <a:t>more</a:t>
            </a:r>
            <a:r>
              <a:rPr lang="fi-FI" dirty="0" smtClean="0"/>
              <a:t> </a:t>
            </a:r>
            <a:r>
              <a:rPr lang="fi-FI" dirty="0" err="1" smtClean="0"/>
              <a:t>detail</a:t>
            </a:r>
            <a:endParaRPr lang="fi-FI" dirty="0" smtClean="0"/>
          </a:p>
          <a:p>
            <a:pPr lvl="1"/>
            <a:r>
              <a:rPr lang="fi-FI" dirty="0" err="1" smtClean="0"/>
              <a:t>Threads</a:t>
            </a:r>
            <a:r>
              <a:rPr lang="fi-FI" dirty="0" smtClean="0"/>
              <a:t> and </a:t>
            </a:r>
            <a:r>
              <a:rPr lang="fi-FI" dirty="0" err="1" smtClean="0"/>
              <a:t>concurrent</a:t>
            </a:r>
            <a:r>
              <a:rPr lang="fi-FI" dirty="0" smtClean="0"/>
              <a:t> </a:t>
            </a:r>
            <a:r>
              <a:rPr lang="fi-FI" dirty="0" err="1" smtClean="0"/>
              <a:t>programming</a:t>
            </a:r>
            <a:endParaRPr lang="fi-FI" dirty="0" smtClean="0"/>
          </a:p>
          <a:p>
            <a:pPr lvl="2"/>
            <a:r>
              <a:rPr lang="fi-FI" dirty="0" err="1" smtClean="0"/>
              <a:t>Starting</a:t>
            </a:r>
            <a:r>
              <a:rPr lang="fi-FI" dirty="0" smtClean="0"/>
              <a:t> a </a:t>
            </a:r>
            <a:r>
              <a:rPr lang="fi-FI" dirty="0" err="1" smtClean="0"/>
              <a:t>thread</a:t>
            </a:r>
            <a:r>
              <a:rPr lang="fi-FI" dirty="0" smtClean="0"/>
              <a:t>, </a:t>
            </a:r>
            <a:r>
              <a:rPr lang="fi-FI" dirty="0" err="1" smtClean="0"/>
              <a:t>thread</a:t>
            </a:r>
            <a:r>
              <a:rPr lang="fi-FI" dirty="0" smtClean="0"/>
              <a:t> </a:t>
            </a:r>
            <a:r>
              <a:rPr lang="fi-FI" dirty="0" err="1" smtClean="0"/>
              <a:t>synchronization</a:t>
            </a:r>
            <a:r>
              <a:rPr lang="fi-FI" dirty="0" smtClean="0"/>
              <a:t>, </a:t>
            </a:r>
            <a:r>
              <a:rPr lang="fi-FI" dirty="0" err="1" smtClean="0"/>
              <a:t>producer-consumer</a:t>
            </a:r>
            <a:r>
              <a:rPr lang="fi-FI" dirty="0" smtClean="0"/>
              <a:t> </a:t>
            </a:r>
            <a:r>
              <a:rPr lang="fi-FI" dirty="0" err="1" smtClean="0"/>
              <a:t>model</a:t>
            </a:r>
            <a:r>
              <a:rPr lang="fi-FI" dirty="0" smtClean="0"/>
              <a:t>, </a:t>
            </a:r>
            <a:r>
              <a:rPr lang="fi-FI" dirty="0" err="1" smtClean="0"/>
              <a:t>threads</a:t>
            </a:r>
            <a:r>
              <a:rPr lang="fi-FI" dirty="0" smtClean="0"/>
              <a:t> and </a:t>
            </a:r>
            <a:r>
              <a:rPr lang="fi-FI" dirty="0" err="1" smtClean="0"/>
              <a:t>user</a:t>
            </a:r>
            <a:r>
              <a:rPr lang="fi-FI" dirty="0" smtClean="0"/>
              <a:t> </a:t>
            </a:r>
            <a:r>
              <a:rPr lang="fi-FI" dirty="0" err="1" smtClean="0"/>
              <a:t>interface</a:t>
            </a:r>
            <a:endParaRPr lang="fi-FI" dirty="0" smtClean="0"/>
          </a:p>
          <a:p>
            <a:pPr lvl="1"/>
            <a:r>
              <a:rPr lang="fi-FI" dirty="0" err="1" smtClean="0"/>
              <a:t>Serialization</a:t>
            </a:r>
            <a:endParaRPr lang="fi-FI" dirty="0" smtClean="0"/>
          </a:p>
          <a:p>
            <a:pPr lvl="1"/>
            <a:r>
              <a:rPr lang="fi-FI" dirty="0" err="1" smtClean="0"/>
              <a:t>Binary</a:t>
            </a:r>
            <a:r>
              <a:rPr lang="fi-FI" dirty="0" smtClean="0"/>
              <a:t> data in C#</a:t>
            </a:r>
          </a:p>
          <a:p>
            <a:pPr lvl="1"/>
            <a:r>
              <a:rPr lang="fi-FI" dirty="0" smtClean="0"/>
              <a:t>XML</a:t>
            </a:r>
          </a:p>
          <a:p>
            <a:pPr lvl="1"/>
            <a:r>
              <a:rPr lang="fi-FI" dirty="0" smtClean="0"/>
              <a:t>Client-Server </a:t>
            </a:r>
            <a:r>
              <a:rPr lang="fi-FI" dirty="0" err="1" smtClean="0"/>
              <a:t>model</a:t>
            </a:r>
            <a:endParaRPr lang="fi-FI" dirty="0" smtClean="0"/>
          </a:p>
          <a:p>
            <a:pPr lvl="1"/>
            <a:r>
              <a:rPr lang="fi-FI" dirty="0" smtClean="0"/>
              <a:t>TCP/IP </a:t>
            </a:r>
            <a:r>
              <a:rPr lang="fi-FI" dirty="0" err="1" smtClean="0"/>
              <a:t>Socket</a:t>
            </a:r>
            <a:r>
              <a:rPr lang="fi-FI" dirty="0" smtClean="0"/>
              <a:t> </a:t>
            </a:r>
            <a:r>
              <a:rPr lang="fi-FI" dirty="0" err="1" smtClean="0"/>
              <a:t>programming</a:t>
            </a:r>
            <a:endParaRPr lang="fi-FI" dirty="0" smtClean="0"/>
          </a:p>
          <a:p>
            <a:pPr lvl="1"/>
            <a:endParaRPr lang="fi-FI" dirty="0"/>
          </a:p>
        </p:txBody>
      </p:sp>
    </p:spTree>
    <p:extLst>
      <p:ext uri="{BB962C8B-B14F-4D97-AF65-F5344CB8AC3E}">
        <p14:creationId xmlns:p14="http://schemas.microsoft.com/office/powerpoint/2010/main" val="1152718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Synchronization</a:t>
            </a:r>
            <a:r>
              <a:rPr lang="fi-FI" dirty="0"/>
              <a:t> with </a:t>
            </a:r>
            <a:r>
              <a:rPr lang="fi-FI" b="1" dirty="0" err="1"/>
              <a:t>lock</a:t>
            </a:r>
            <a:r>
              <a:rPr lang="fi-FI" dirty="0"/>
              <a:t> </a:t>
            </a:r>
            <a:r>
              <a:rPr lang="fi-FI" dirty="0" err="1"/>
              <a:t>keyword</a:t>
            </a:r>
            <a:endParaRPr lang="fi-FI" dirty="0"/>
          </a:p>
        </p:txBody>
      </p:sp>
      <p:sp>
        <p:nvSpPr>
          <p:cNvPr id="3" name="Sisällön paikkamerkki 2"/>
          <p:cNvSpPr>
            <a:spLocks noGrp="1"/>
          </p:cNvSpPr>
          <p:nvPr>
            <p:ph idx="1"/>
          </p:nvPr>
        </p:nvSpPr>
        <p:spPr/>
        <p:txBody>
          <a:bodyPr>
            <a:normAutofit/>
          </a:bodyPr>
          <a:lstStyle/>
          <a:p>
            <a:r>
              <a:rPr lang="fi-FI" sz="2000" dirty="0" smtClean="0"/>
              <a:t>The </a:t>
            </a:r>
            <a:r>
              <a:rPr lang="fi-FI" sz="2000" dirty="0" err="1" smtClean="0"/>
              <a:t>program</a:t>
            </a:r>
            <a:r>
              <a:rPr lang="fi-FI" sz="2000" dirty="0" smtClean="0"/>
              <a:t> ProducerConsumer0 </a:t>
            </a:r>
            <a:r>
              <a:rPr lang="fi-FI" sz="2000" dirty="0" err="1" smtClean="0"/>
              <a:t>can</a:t>
            </a:r>
            <a:r>
              <a:rPr lang="fi-FI" sz="2000" dirty="0" smtClean="0"/>
              <a:t> </a:t>
            </a:r>
            <a:r>
              <a:rPr lang="fi-FI" sz="2000" dirty="0" err="1" smtClean="0"/>
              <a:t>be</a:t>
            </a:r>
            <a:r>
              <a:rPr lang="fi-FI" sz="2000" dirty="0" smtClean="0"/>
              <a:t> </a:t>
            </a:r>
            <a:r>
              <a:rPr lang="fi-FI" sz="2000" dirty="0" err="1" smtClean="0"/>
              <a:t>corrected</a:t>
            </a:r>
            <a:r>
              <a:rPr lang="fi-FI" sz="2000" dirty="0" smtClean="0"/>
              <a:t> </a:t>
            </a:r>
            <a:r>
              <a:rPr lang="fi-FI" sz="2000" dirty="0" err="1" smtClean="0"/>
              <a:t>now</a:t>
            </a:r>
            <a:r>
              <a:rPr lang="fi-FI" sz="2000" dirty="0" smtClean="0"/>
              <a:t> with </a:t>
            </a:r>
            <a:r>
              <a:rPr lang="fi-FI" sz="2000" b="1" dirty="0" err="1" smtClean="0"/>
              <a:t>lock</a:t>
            </a:r>
            <a:r>
              <a:rPr lang="fi-FI" sz="2000" dirty="0" smtClean="0"/>
              <a:t> </a:t>
            </a:r>
            <a:r>
              <a:rPr lang="fi-FI" sz="2000" dirty="0" err="1" smtClean="0"/>
              <a:t>so</a:t>
            </a:r>
            <a:r>
              <a:rPr lang="fi-FI" sz="2000" dirty="0" smtClean="0"/>
              <a:t> </a:t>
            </a:r>
            <a:r>
              <a:rPr lang="fi-FI" sz="2000" dirty="0" err="1" smtClean="0"/>
              <a:t>that</a:t>
            </a:r>
            <a:r>
              <a:rPr lang="fi-FI" sz="2000" dirty="0" smtClean="0"/>
              <a:t> the </a:t>
            </a:r>
            <a:r>
              <a:rPr lang="fi-FI" sz="2000" dirty="0" err="1" smtClean="0"/>
              <a:t>time</a:t>
            </a:r>
            <a:r>
              <a:rPr lang="fi-FI" sz="2000" dirty="0" smtClean="0"/>
              <a:t> </a:t>
            </a:r>
            <a:r>
              <a:rPr lang="fi-FI" sz="2000" dirty="0" err="1" smtClean="0"/>
              <a:t>stamp</a:t>
            </a:r>
            <a:r>
              <a:rPr lang="fi-FI" sz="2000" dirty="0" smtClean="0"/>
              <a:t> and the </a:t>
            </a:r>
            <a:r>
              <a:rPr lang="fi-FI" sz="2000" dirty="0" err="1" smtClean="0"/>
              <a:t>measurements</a:t>
            </a:r>
            <a:r>
              <a:rPr lang="fi-FI" sz="2000" dirty="0" smtClean="0"/>
              <a:t> </a:t>
            </a:r>
            <a:r>
              <a:rPr lang="fi-FI" sz="2000" dirty="0" err="1" smtClean="0"/>
              <a:t>will</a:t>
            </a:r>
            <a:r>
              <a:rPr lang="fi-FI" sz="2000" dirty="0" smtClean="0"/>
              <a:t> </a:t>
            </a:r>
            <a:r>
              <a:rPr lang="fi-FI" sz="2000" dirty="0" err="1" smtClean="0"/>
              <a:t>be</a:t>
            </a:r>
            <a:r>
              <a:rPr lang="fi-FI" sz="2000" dirty="0" smtClean="0"/>
              <a:t> </a:t>
            </a:r>
            <a:r>
              <a:rPr lang="fi-FI" sz="2000" dirty="0" err="1" smtClean="0"/>
              <a:t>consistent</a:t>
            </a:r>
            <a:endParaRPr lang="fi-FI" sz="2000" dirty="0"/>
          </a:p>
          <a:p>
            <a:endParaRPr lang="fi-FI"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87960"/>
            <a:ext cx="45339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492895"/>
            <a:ext cx="50768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1150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Synchronization</a:t>
            </a:r>
            <a:r>
              <a:rPr lang="fi-FI" dirty="0"/>
              <a:t> with </a:t>
            </a:r>
            <a:r>
              <a:rPr lang="fi-FI" b="1" dirty="0" err="1"/>
              <a:t>lock</a:t>
            </a:r>
            <a:r>
              <a:rPr lang="fi-FI" dirty="0"/>
              <a:t> </a:t>
            </a:r>
            <a:r>
              <a:rPr lang="fi-FI" dirty="0" err="1"/>
              <a:t>keyword</a:t>
            </a:r>
            <a:endParaRPr lang="fi-FI" dirty="0"/>
          </a:p>
        </p:txBody>
      </p:sp>
      <p:sp>
        <p:nvSpPr>
          <p:cNvPr id="3" name="Sisällön paikkamerkki 2"/>
          <p:cNvSpPr>
            <a:spLocks noGrp="1"/>
          </p:cNvSpPr>
          <p:nvPr>
            <p:ph idx="1"/>
          </p:nvPr>
        </p:nvSpPr>
        <p:spPr/>
        <p:txBody>
          <a:bodyPr>
            <a:normAutofit lnSpcReduction="10000"/>
          </a:bodyPr>
          <a:lstStyle/>
          <a:p>
            <a:r>
              <a:rPr lang="fi-FI" sz="2800" dirty="0" smtClean="0"/>
              <a:t>The </a:t>
            </a:r>
            <a:r>
              <a:rPr lang="fi-FI" sz="2800" dirty="0" err="1" smtClean="0"/>
              <a:t>corrected</a:t>
            </a:r>
            <a:r>
              <a:rPr lang="fi-FI" sz="2800" dirty="0" smtClean="0"/>
              <a:t> version </a:t>
            </a:r>
            <a:r>
              <a:rPr lang="fi-FI" sz="2800" dirty="0" err="1" smtClean="0"/>
              <a:t>can</a:t>
            </a:r>
            <a:r>
              <a:rPr lang="fi-FI" sz="2800" dirty="0" smtClean="0"/>
              <a:t> </a:t>
            </a:r>
            <a:r>
              <a:rPr lang="fi-FI" sz="2800" dirty="0" err="1" smtClean="0"/>
              <a:t>be</a:t>
            </a:r>
            <a:r>
              <a:rPr lang="fi-FI" sz="2800" dirty="0" smtClean="0"/>
              <a:t> </a:t>
            </a:r>
            <a:r>
              <a:rPr lang="fi-FI" sz="2800" dirty="0" err="1" smtClean="0"/>
              <a:t>found</a:t>
            </a:r>
            <a:r>
              <a:rPr lang="fi-FI" sz="2800" dirty="0" smtClean="0"/>
              <a:t> </a:t>
            </a:r>
            <a:r>
              <a:rPr lang="fi-FI" sz="2800" dirty="0" err="1" smtClean="0"/>
              <a:t>from</a:t>
            </a:r>
            <a:r>
              <a:rPr lang="fi-FI" sz="2800" dirty="0"/>
              <a:t> </a:t>
            </a:r>
            <a:r>
              <a:rPr lang="fi-FI" sz="2800" dirty="0" smtClean="0"/>
              <a:t>”</a:t>
            </a:r>
            <a:r>
              <a:rPr lang="fi-FI" sz="2800" dirty="0" err="1" smtClean="0"/>
              <a:t>Network</a:t>
            </a:r>
            <a:r>
              <a:rPr lang="fi-FI" sz="2800" dirty="0" smtClean="0"/>
              <a:t> Programming\Threads\</a:t>
            </a:r>
            <a:r>
              <a:rPr lang="fi-FI" sz="2800" b="1" dirty="0" smtClean="0"/>
              <a:t>ProducerConsumer1a</a:t>
            </a:r>
            <a:r>
              <a:rPr lang="fi-FI" sz="2800" dirty="0" smtClean="0"/>
              <a:t>”</a:t>
            </a:r>
          </a:p>
          <a:p>
            <a:r>
              <a:rPr lang="fi-FI" sz="2800" dirty="0" err="1" smtClean="0"/>
              <a:t>Now</a:t>
            </a:r>
            <a:r>
              <a:rPr lang="fi-FI" sz="2800" dirty="0" smtClean="0"/>
              <a:t> the </a:t>
            </a:r>
            <a:r>
              <a:rPr lang="fi-FI" sz="2800" dirty="0" err="1" smtClean="0"/>
              <a:t>handling</a:t>
            </a:r>
            <a:r>
              <a:rPr lang="fi-FI" sz="2800" dirty="0" smtClean="0"/>
              <a:t> of the </a:t>
            </a:r>
            <a:r>
              <a:rPr lang="fi-FI" sz="2800" dirty="0" err="1" smtClean="0"/>
              <a:t>measurements</a:t>
            </a:r>
            <a:r>
              <a:rPr lang="fi-FI" sz="2800" dirty="0" smtClean="0"/>
              <a:t> is </a:t>
            </a:r>
            <a:r>
              <a:rPr lang="fi-FI" sz="2800" dirty="0" err="1" smtClean="0"/>
              <a:t>protected</a:t>
            </a:r>
            <a:r>
              <a:rPr lang="fi-FI" sz="2800" dirty="0" smtClean="0"/>
              <a:t> with the </a:t>
            </a:r>
            <a:r>
              <a:rPr lang="fi-FI" sz="2800" dirty="0" err="1" smtClean="0"/>
              <a:t>lock</a:t>
            </a:r>
            <a:r>
              <a:rPr lang="fi-FI" sz="2800" dirty="0" smtClean="0"/>
              <a:t> </a:t>
            </a:r>
            <a:r>
              <a:rPr lang="fi-FI" sz="2800" dirty="0" err="1" smtClean="0"/>
              <a:t>keyword</a:t>
            </a:r>
            <a:r>
              <a:rPr lang="fi-FI" sz="2800" dirty="0" smtClean="0"/>
              <a:t>. </a:t>
            </a:r>
          </a:p>
          <a:p>
            <a:r>
              <a:rPr lang="fi-FI" sz="2800" dirty="0" err="1" smtClean="0"/>
              <a:t>If</a:t>
            </a:r>
            <a:r>
              <a:rPr lang="fi-FI" sz="2800" dirty="0" smtClean="0"/>
              <a:t> the </a:t>
            </a:r>
            <a:r>
              <a:rPr lang="fi-FI" sz="2800" dirty="0" err="1" smtClean="0"/>
              <a:t>consumer</a:t>
            </a:r>
            <a:r>
              <a:rPr lang="fi-FI" sz="2800" dirty="0" smtClean="0"/>
              <a:t> </a:t>
            </a:r>
            <a:r>
              <a:rPr lang="fi-FI" sz="2800" dirty="0" err="1" smtClean="0"/>
              <a:t>thread</a:t>
            </a:r>
            <a:r>
              <a:rPr lang="fi-FI" sz="2800" dirty="0" smtClean="0"/>
              <a:t> is </a:t>
            </a:r>
            <a:r>
              <a:rPr lang="fi-FI" sz="2800" dirty="0" err="1" smtClean="0"/>
              <a:t>writing</a:t>
            </a:r>
            <a:r>
              <a:rPr lang="fi-FI" sz="2800" dirty="0" smtClean="0"/>
              <a:t> to the </a:t>
            </a:r>
            <a:r>
              <a:rPr lang="fi-FI" sz="2800" dirty="0" err="1" smtClean="0"/>
              <a:t>screen</a:t>
            </a:r>
            <a:r>
              <a:rPr lang="fi-FI" sz="2800" dirty="0" smtClean="0"/>
              <a:t> (</a:t>
            </a:r>
            <a:r>
              <a:rPr lang="fi-FI" sz="2800" dirty="0" err="1" smtClean="0"/>
              <a:t>has</a:t>
            </a:r>
            <a:r>
              <a:rPr lang="fi-FI" sz="2800" dirty="0" smtClean="0"/>
              <a:t> </a:t>
            </a:r>
            <a:r>
              <a:rPr lang="fi-FI" sz="2800" dirty="0" err="1" smtClean="0"/>
              <a:t>reserved</a:t>
            </a:r>
            <a:r>
              <a:rPr lang="fi-FI" sz="2800" dirty="0" smtClean="0"/>
              <a:t> the </a:t>
            </a:r>
            <a:r>
              <a:rPr lang="fi-FI" sz="2800" dirty="0" err="1" smtClean="0"/>
              <a:t>lock</a:t>
            </a:r>
            <a:r>
              <a:rPr lang="fi-FI" sz="2800" dirty="0" smtClean="0"/>
              <a:t>) the </a:t>
            </a:r>
            <a:r>
              <a:rPr lang="fi-FI" sz="2800" dirty="0" err="1" smtClean="0"/>
              <a:t>producer</a:t>
            </a:r>
            <a:r>
              <a:rPr lang="fi-FI" sz="2800" dirty="0" smtClean="0"/>
              <a:t> </a:t>
            </a:r>
            <a:r>
              <a:rPr lang="fi-FI" sz="2800" dirty="0" err="1" smtClean="0"/>
              <a:t>thread</a:t>
            </a:r>
            <a:r>
              <a:rPr lang="fi-FI" sz="2800" dirty="0" smtClean="0"/>
              <a:t> </a:t>
            </a:r>
            <a:r>
              <a:rPr lang="fi-FI" sz="2800" dirty="0" err="1" smtClean="0"/>
              <a:t>waits</a:t>
            </a:r>
            <a:r>
              <a:rPr lang="fi-FI" sz="2800" dirty="0" smtClean="0"/>
              <a:t> at the </a:t>
            </a:r>
            <a:r>
              <a:rPr lang="fi-FI" sz="2800" dirty="0" err="1" smtClean="0"/>
              <a:t>lock</a:t>
            </a:r>
            <a:r>
              <a:rPr lang="fi-FI" sz="2800" dirty="0" smtClean="0"/>
              <a:t> </a:t>
            </a:r>
            <a:r>
              <a:rPr lang="fi-FI" sz="2800" dirty="0" err="1" smtClean="0"/>
              <a:t>statement</a:t>
            </a:r>
            <a:endParaRPr lang="fi-FI" sz="2800" dirty="0" smtClean="0"/>
          </a:p>
          <a:p>
            <a:r>
              <a:rPr lang="fi-FI" sz="2800" dirty="0" err="1" smtClean="0"/>
              <a:t>After</a:t>
            </a:r>
            <a:r>
              <a:rPr lang="fi-FI" sz="2800" dirty="0" smtClean="0"/>
              <a:t> the </a:t>
            </a:r>
            <a:r>
              <a:rPr lang="fi-FI" sz="2800" dirty="0" err="1" smtClean="0"/>
              <a:t>consumer</a:t>
            </a:r>
            <a:r>
              <a:rPr lang="fi-FI" sz="2800" dirty="0" smtClean="0"/>
              <a:t> </a:t>
            </a:r>
            <a:r>
              <a:rPr lang="fi-FI" sz="2800" dirty="0" err="1" smtClean="0"/>
              <a:t>has</a:t>
            </a:r>
            <a:r>
              <a:rPr lang="fi-FI" sz="2800" dirty="0" smtClean="0"/>
              <a:t> </a:t>
            </a:r>
            <a:r>
              <a:rPr lang="fi-FI" sz="2800" dirty="0" err="1" smtClean="0"/>
              <a:t>finished</a:t>
            </a:r>
            <a:r>
              <a:rPr lang="fi-FI" sz="2800" dirty="0" smtClean="0"/>
              <a:t> the </a:t>
            </a:r>
            <a:r>
              <a:rPr lang="fi-FI" sz="2800" dirty="0" err="1" smtClean="0"/>
              <a:t>writing</a:t>
            </a:r>
            <a:r>
              <a:rPr lang="fi-FI" sz="2800" dirty="0" smtClean="0"/>
              <a:t> </a:t>
            </a:r>
            <a:r>
              <a:rPr lang="fi-FI" sz="2800" dirty="0" err="1" smtClean="0"/>
              <a:t>it</a:t>
            </a:r>
            <a:r>
              <a:rPr lang="fi-FI" sz="2800" dirty="0" smtClean="0"/>
              <a:t> </a:t>
            </a:r>
            <a:r>
              <a:rPr lang="fi-FI" sz="2800" dirty="0" err="1" smtClean="0"/>
              <a:t>releases</a:t>
            </a:r>
            <a:r>
              <a:rPr lang="fi-FI" sz="2800" dirty="0" smtClean="0"/>
              <a:t> the </a:t>
            </a:r>
            <a:r>
              <a:rPr lang="fi-FI" sz="2800" dirty="0" err="1" smtClean="0"/>
              <a:t>lock</a:t>
            </a:r>
            <a:r>
              <a:rPr lang="fi-FI" sz="2800" dirty="0" smtClean="0"/>
              <a:t>. The </a:t>
            </a:r>
            <a:r>
              <a:rPr lang="fi-FI" sz="2800" dirty="0" err="1" smtClean="0"/>
              <a:t>producer</a:t>
            </a:r>
            <a:r>
              <a:rPr lang="fi-FI" sz="2800" dirty="0" smtClean="0"/>
              <a:t> </a:t>
            </a:r>
            <a:r>
              <a:rPr lang="fi-FI" sz="2800" dirty="0" err="1" smtClean="0"/>
              <a:t>stops</a:t>
            </a:r>
            <a:r>
              <a:rPr lang="fi-FI" sz="2800" dirty="0" smtClean="0"/>
              <a:t> </a:t>
            </a:r>
            <a:r>
              <a:rPr lang="fi-FI" sz="2800" dirty="0" err="1" smtClean="0"/>
              <a:t>waiting</a:t>
            </a:r>
            <a:r>
              <a:rPr lang="fi-FI" sz="2800" dirty="0" smtClean="0"/>
              <a:t> and </a:t>
            </a:r>
            <a:r>
              <a:rPr lang="fi-FI" sz="2800" dirty="0" err="1" smtClean="0"/>
              <a:t>reserves</a:t>
            </a:r>
            <a:r>
              <a:rPr lang="fi-FI" sz="2800" dirty="0" smtClean="0"/>
              <a:t> the </a:t>
            </a:r>
            <a:r>
              <a:rPr lang="fi-FI" sz="2800" dirty="0" err="1" smtClean="0"/>
              <a:t>lock</a:t>
            </a:r>
            <a:r>
              <a:rPr lang="fi-FI" sz="2800" dirty="0" smtClean="0"/>
              <a:t> for </a:t>
            </a:r>
            <a:r>
              <a:rPr lang="fi-FI" sz="2800" dirty="0" err="1" smtClean="0"/>
              <a:t>updating</a:t>
            </a:r>
            <a:r>
              <a:rPr lang="fi-FI" sz="2800" dirty="0" smtClean="0"/>
              <a:t> the </a:t>
            </a:r>
            <a:r>
              <a:rPr lang="fi-FI" sz="2800" dirty="0" err="1" smtClean="0"/>
              <a:t>values</a:t>
            </a:r>
            <a:endParaRPr lang="fi-FI" sz="2800" dirty="0"/>
          </a:p>
        </p:txBody>
      </p:sp>
    </p:spTree>
    <p:extLst>
      <p:ext uri="{BB962C8B-B14F-4D97-AF65-F5344CB8AC3E}">
        <p14:creationId xmlns:p14="http://schemas.microsoft.com/office/powerpoint/2010/main" val="2725812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Synchronization</a:t>
            </a:r>
            <a:r>
              <a:rPr lang="fi-FI" dirty="0"/>
              <a:t> with </a:t>
            </a:r>
            <a:r>
              <a:rPr lang="fi-FI" b="1" dirty="0" err="1"/>
              <a:t>lock</a:t>
            </a:r>
            <a:r>
              <a:rPr lang="fi-FI" dirty="0"/>
              <a:t> </a:t>
            </a:r>
            <a:r>
              <a:rPr lang="fi-FI" dirty="0" err="1"/>
              <a:t>keyword</a:t>
            </a:r>
            <a:endParaRPr lang="fi-FI" dirty="0"/>
          </a:p>
        </p:txBody>
      </p:sp>
      <p:sp>
        <p:nvSpPr>
          <p:cNvPr id="3" name="Sisällön paikkamerkki 2"/>
          <p:cNvSpPr>
            <a:spLocks noGrp="1"/>
          </p:cNvSpPr>
          <p:nvPr>
            <p:ph idx="1"/>
          </p:nvPr>
        </p:nvSpPr>
        <p:spPr>
          <a:xfrm>
            <a:off x="457200" y="1600201"/>
            <a:ext cx="8229600" cy="1828800"/>
          </a:xfrm>
        </p:spPr>
        <p:txBody>
          <a:bodyPr>
            <a:noAutofit/>
          </a:bodyPr>
          <a:lstStyle/>
          <a:p>
            <a:r>
              <a:rPr lang="fi-FI" sz="2000" dirty="0" smtClean="0"/>
              <a:t>The </a:t>
            </a:r>
            <a:r>
              <a:rPr lang="fi-FI" sz="2000" dirty="0" err="1" smtClean="0"/>
              <a:t>approach</a:t>
            </a:r>
            <a:r>
              <a:rPr lang="fi-FI" sz="2000" dirty="0" smtClean="0"/>
              <a:t> of the </a:t>
            </a:r>
            <a:r>
              <a:rPr lang="fi-FI" sz="2000" dirty="0" err="1" smtClean="0"/>
              <a:t>program</a:t>
            </a:r>
            <a:r>
              <a:rPr lang="fi-FI" sz="2000" dirty="0" smtClean="0"/>
              <a:t> </a:t>
            </a:r>
            <a:r>
              <a:rPr lang="fi-FI" sz="2000" b="1" dirty="0"/>
              <a:t>ProducerConsumer1a</a:t>
            </a:r>
            <a:r>
              <a:rPr lang="fi-FI" sz="2000" dirty="0" smtClean="0"/>
              <a:t> </a:t>
            </a:r>
            <a:r>
              <a:rPr lang="fi-FI" sz="2000" dirty="0" err="1" smtClean="0"/>
              <a:t>can</a:t>
            </a:r>
            <a:r>
              <a:rPr lang="fi-FI" sz="2000" dirty="0" smtClean="0"/>
              <a:t> </a:t>
            </a:r>
            <a:r>
              <a:rPr lang="fi-FI" sz="2000" dirty="0" err="1" smtClean="0"/>
              <a:t>be</a:t>
            </a:r>
            <a:r>
              <a:rPr lang="fi-FI" sz="2000" dirty="0" smtClean="0"/>
              <a:t> </a:t>
            </a:r>
            <a:r>
              <a:rPr lang="fi-FI" sz="2000" dirty="0" err="1" smtClean="0"/>
              <a:t>utilized</a:t>
            </a:r>
            <a:r>
              <a:rPr lang="fi-FI" sz="2000" dirty="0" smtClean="0"/>
              <a:t> in </a:t>
            </a:r>
            <a:r>
              <a:rPr lang="fi-FI" sz="2000" dirty="0" err="1" smtClean="0"/>
              <a:t>many</a:t>
            </a:r>
            <a:r>
              <a:rPr lang="fi-FI" sz="2000" dirty="0" smtClean="0"/>
              <a:t> </a:t>
            </a:r>
            <a:r>
              <a:rPr lang="fi-FI" sz="2000" dirty="0" err="1" smtClean="0"/>
              <a:t>situations</a:t>
            </a:r>
            <a:endParaRPr lang="fi-FI" sz="2000" dirty="0" smtClean="0"/>
          </a:p>
          <a:p>
            <a:r>
              <a:rPr lang="fi-FI" sz="2000" dirty="0" smtClean="0"/>
              <a:t>For </a:t>
            </a:r>
            <a:r>
              <a:rPr lang="fi-FI" sz="2000" dirty="0" err="1" smtClean="0"/>
              <a:t>example</a:t>
            </a:r>
            <a:r>
              <a:rPr lang="fi-FI" sz="2000" dirty="0" smtClean="0"/>
              <a:t>, the </a:t>
            </a:r>
            <a:r>
              <a:rPr lang="fi-FI" sz="2000" dirty="0" err="1" smtClean="0"/>
              <a:t>producer</a:t>
            </a:r>
            <a:r>
              <a:rPr lang="fi-FI" sz="2000" dirty="0" smtClean="0"/>
              <a:t> </a:t>
            </a:r>
            <a:r>
              <a:rPr lang="fi-FI" sz="2000" dirty="0" err="1" smtClean="0"/>
              <a:t>may</a:t>
            </a:r>
            <a:r>
              <a:rPr lang="fi-FI" sz="2000" dirty="0" smtClean="0"/>
              <a:t> </a:t>
            </a:r>
            <a:r>
              <a:rPr lang="fi-FI" sz="2000" dirty="0" err="1" smtClean="0"/>
              <a:t>be</a:t>
            </a:r>
            <a:r>
              <a:rPr lang="fi-FI" sz="2000" dirty="0" smtClean="0"/>
              <a:t> </a:t>
            </a:r>
            <a:r>
              <a:rPr lang="fi-FI" sz="2000" dirty="0" err="1" smtClean="0"/>
              <a:t>connected</a:t>
            </a:r>
            <a:r>
              <a:rPr lang="fi-FI" sz="2000" dirty="0" smtClean="0"/>
              <a:t> to </a:t>
            </a:r>
            <a:r>
              <a:rPr lang="fi-FI" sz="2000" dirty="0" err="1" smtClean="0"/>
              <a:t>some</a:t>
            </a:r>
            <a:r>
              <a:rPr lang="fi-FI" sz="2000" dirty="0" smtClean="0"/>
              <a:t> </a:t>
            </a:r>
            <a:r>
              <a:rPr lang="fi-FI" sz="2000" dirty="0" err="1" smtClean="0"/>
              <a:t>sensor</a:t>
            </a:r>
            <a:r>
              <a:rPr lang="fi-FI" sz="2000" dirty="0" smtClean="0"/>
              <a:t>. The </a:t>
            </a:r>
            <a:r>
              <a:rPr lang="fi-FI" sz="2000" dirty="0" err="1" smtClean="0"/>
              <a:t>consumer</a:t>
            </a:r>
            <a:r>
              <a:rPr lang="fi-FI" sz="2000" dirty="0" smtClean="0"/>
              <a:t> </a:t>
            </a:r>
            <a:r>
              <a:rPr lang="fi-FI" sz="2000" dirty="0" err="1" smtClean="0"/>
              <a:t>may</a:t>
            </a:r>
            <a:r>
              <a:rPr lang="fi-FI" sz="2000" dirty="0" smtClean="0"/>
              <a:t> </a:t>
            </a:r>
            <a:r>
              <a:rPr lang="fi-FI" sz="2000" dirty="0" err="1" smtClean="0"/>
              <a:t>read</a:t>
            </a:r>
            <a:r>
              <a:rPr lang="fi-FI" sz="2000" dirty="0" smtClean="0"/>
              <a:t> the </a:t>
            </a:r>
            <a:r>
              <a:rPr lang="fi-FI" sz="2000" dirty="0" err="1" smtClean="0"/>
              <a:t>newest</a:t>
            </a:r>
            <a:r>
              <a:rPr lang="fi-FI" sz="2000" dirty="0" smtClean="0"/>
              <a:t> </a:t>
            </a:r>
            <a:r>
              <a:rPr lang="fi-FI" sz="2000" dirty="0" err="1" smtClean="0"/>
              <a:t>measurements</a:t>
            </a:r>
            <a:r>
              <a:rPr lang="fi-FI" sz="2000" dirty="0" smtClean="0"/>
              <a:t> </a:t>
            </a:r>
            <a:r>
              <a:rPr lang="fi-FI" sz="2000" dirty="0" err="1" smtClean="0"/>
              <a:t>once</a:t>
            </a:r>
            <a:r>
              <a:rPr lang="fi-FI" sz="2000" dirty="0" smtClean="0"/>
              <a:t> per </a:t>
            </a:r>
            <a:r>
              <a:rPr lang="fi-FI" sz="2000" dirty="0" err="1" smtClean="0"/>
              <a:t>second</a:t>
            </a:r>
            <a:r>
              <a:rPr lang="fi-FI" sz="2000" dirty="0" smtClean="0"/>
              <a:t> and </a:t>
            </a:r>
            <a:r>
              <a:rPr lang="fi-FI" sz="2000" dirty="0" err="1" smtClean="0"/>
              <a:t>send</a:t>
            </a:r>
            <a:r>
              <a:rPr lang="fi-FI" sz="2000" dirty="0" smtClean="0"/>
              <a:t> </a:t>
            </a:r>
            <a:r>
              <a:rPr lang="fi-FI" sz="2000" dirty="0" err="1" smtClean="0"/>
              <a:t>them</a:t>
            </a:r>
            <a:r>
              <a:rPr lang="fi-FI" sz="2000" dirty="0" smtClean="0"/>
              <a:t> </a:t>
            </a:r>
            <a:r>
              <a:rPr lang="fi-FI" sz="2000" dirty="0" err="1" smtClean="0"/>
              <a:t>forwards</a:t>
            </a:r>
            <a:endParaRPr lang="fi-FI" sz="2000" dirty="0" smtClean="0"/>
          </a:p>
          <a:p>
            <a:r>
              <a:rPr lang="fi-FI" sz="2000" dirty="0" smtClean="0"/>
              <a:t>The </a:t>
            </a:r>
            <a:r>
              <a:rPr lang="fi-FI" sz="2000" dirty="0" err="1" smtClean="0"/>
              <a:t>locking</a:t>
            </a:r>
            <a:r>
              <a:rPr lang="fi-FI" sz="2000" dirty="0" smtClean="0"/>
              <a:t> </a:t>
            </a:r>
            <a:r>
              <a:rPr lang="fi-FI" sz="2000" dirty="0" err="1" smtClean="0"/>
              <a:t>mechanism</a:t>
            </a:r>
            <a:r>
              <a:rPr lang="fi-FI" sz="2000" dirty="0" smtClean="0"/>
              <a:t> </a:t>
            </a:r>
            <a:r>
              <a:rPr lang="fi-FI" sz="2000" dirty="0" err="1" smtClean="0"/>
              <a:t>take</a:t>
            </a:r>
            <a:r>
              <a:rPr lang="fi-FI" sz="2000" dirty="0" smtClean="0"/>
              <a:t> </a:t>
            </a:r>
            <a:r>
              <a:rPr lang="fi-FI" sz="2000" dirty="0" err="1" smtClean="0"/>
              <a:t>care</a:t>
            </a:r>
            <a:r>
              <a:rPr lang="fi-FI" sz="2000" dirty="0" smtClean="0"/>
              <a:t> </a:t>
            </a:r>
            <a:r>
              <a:rPr lang="fi-FI" sz="2000" dirty="0" err="1" smtClean="0"/>
              <a:t>that</a:t>
            </a:r>
            <a:r>
              <a:rPr lang="fi-FI" sz="2000" dirty="0" smtClean="0"/>
              <a:t> the data </a:t>
            </a:r>
            <a:r>
              <a:rPr lang="fi-FI" sz="2000" dirty="0" err="1" smtClean="0"/>
              <a:t>transferred</a:t>
            </a:r>
            <a:r>
              <a:rPr lang="fi-FI" sz="2000" dirty="0" smtClean="0"/>
              <a:t> is </a:t>
            </a:r>
            <a:r>
              <a:rPr lang="fi-FI" sz="2000" dirty="0" err="1" smtClean="0"/>
              <a:t>always</a:t>
            </a:r>
            <a:r>
              <a:rPr lang="fi-FI" sz="2000" dirty="0" smtClean="0"/>
              <a:t> </a:t>
            </a:r>
            <a:r>
              <a:rPr lang="fi-FI" sz="2000" b="1" dirty="0" err="1" smtClean="0"/>
              <a:t>consistent</a:t>
            </a:r>
            <a:endParaRPr lang="fi-FI" sz="2000" b="1" dirty="0"/>
          </a:p>
        </p:txBody>
      </p:sp>
      <p:sp>
        <p:nvSpPr>
          <p:cNvPr id="4" name="Ellipsi 3"/>
          <p:cNvSpPr/>
          <p:nvPr/>
        </p:nvSpPr>
        <p:spPr>
          <a:xfrm>
            <a:off x="211713" y="4725144"/>
            <a:ext cx="2376264"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smtClean="0"/>
              <a:t>Producer</a:t>
            </a:r>
            <a:endParaRPr lang="fi-FI" dirty="0" smtClean="0"/>
          </a:p>
          <a:p>
            <a:pPr algn="ctr"/>
            <a:r>
              <a:rPr lang="fi-FI" dirty="0" smtClean="0"/>
              <a:t>(</a:t>
            </a:r>
            <a:r>
              <a:rPr lang="fi-FI" dirty="0" err="1" smtClean="0"/>
              <a:t>produces</a:t>
            </a:r>
            <a:r>
              <a:rPr lang="fi-FI" dirty="0" smtClean="0"/>
              <a:t> data)</a:t>
            </a:r>
            <a:endParaRPr lang="fi-FI" dirty="0"/>
          </a:p>
        </p:txBody>
      </p:sp>
      <p:sp>
        <p:nvSpPr>
          <p:cNvPr id="5" name="Ellipsi 4"/>
          <p:cNvSpPr/>
          <p:nvPr/>
        </p:nvSpPr>
        <p:spPr>
          <a:xfrm>
            <a:off x="6588224" y="4617031"/>
            <a:ext cx="2376264"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smtClean="0"/>
              <a:t>Consumer</a:t>
            </a:r>
          </a:p>
          <a:p>
            <a:pPr algn="ctr"/>
            <a:r>
              <a:rPr lang="fi-FI" dirty="0" smtClean="0"/>
              <a:t>(</a:t>
            </a:r>
            <a:r>
              <a:rPr lang="fi-FI" dirty="0" err="1" smtClean="0"/>
              <a:t>consumes</a:t>
            </a:r>
            <a:r>
              <a:rPr lang="fi-FI" dirty="0" smtClean="0"/>
              <a:t> data, </a:t>
            </a:r>
            <a:r>
              <a:rPr lang="fi-FI" dirty="0" err="1" smtClean="0"/>
              <a:t>e.g</a:t>
            </a:r>
            <a:r>
              <a:rPr lang="fi-FI" dirty="0" smtClean="0"/>
              <a:t>., </a:t>
            </a:r>
            <a:r>
              <a:rPr lang="fi-FI" dirty="0" err="1" smtClean="0"/>
              <a:t>writes</a:t>
            </a:r>
            <a:r>
              <a:rPr lang="fi-FI" dirty="0" smtClean="0"/>
              <a:t> data to the </a:t>
            </a:r>
            <a:r>
              <a:rPr lang="fi-FI" dirty="0" err="1" smtClean="0"/>
              <a:t>screen</a:t>
            </a:r>
            <a:endParaRPr lang="fi-FI" dirty="0"/>
          </a:p>
        </p:txBody>
      </p:sp>
      <p:sp>
        <p:nvSpPr>
          <p:cNvPr id="6" name="Suorakulmio 5"/>
          <p:cNvSpPr/>
          <p:nvPr/>
        </p:nvSpPr>
        <p:spPr>
          <a:xfrm>
            <a:off x="3448271" y="4797152"/>
            <a:ext cx="2376264"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dirty="0" err="1" smtClean="0"/>
              <a:t>Measurements</a:t>
            </a:r>
            <a:r>
              <a:rPr lang="fi-FI" dirty="0" smtClean="0"/>
              <a:t/>
            </a:r>
            <a:br>
              <a:rPr lang="fi-FI" dirty="0" smtClean="0"/>
            </a:br>
            <a:r>
              <a:rPr lang="fi-FI" dirty="0" err="1" smtClean="0"/>
              <a:t>double</a:t>
            </a:r>
            <a:r>
              <a:rPr lang="fi-FI" dirty="0" smtClean="0"/>
              <a:t> </a:t>
            </a:r>
            <a:r>
              <a:rPr lang="fi-FI" dirty="0" err="1"/>
              <a:t>t</a:t>
            </a:r>
            <a:r>
              <a:rPr lang="fi-FI" dirty="0" err="1" smtClean="0"/>
              <a:t>imeStamp</a:t>
            </a:r>
            <a:endParaRPr lang="fi-FI" dirty="0" smtClean="0"/>
          </a:p>
          <a:p>
            <a:r>
              <a:rPr lang="fi-FI" dirty="0" err="1"/>
              <a:t>d</a:t>
            </a:r>
            <a:r>
              <a:rPr lang="fi-FI" dirty="0" err="1" smtClean="0"/>
              <a:t>ouble</a:t>
            </a:r>
            <a:r>
              <a:rPr lang="fi-FI" dirty="0" smtClean="0"/>
              <a:t> </a:t>
            </a:r>
            <a:r>
              <a:rPr lang="fi-FI" dirty="0" err="1" smtClean="0"/>
              <a:t>measA</a:t>
            </a:r>
            <a:r>
              <a:rPr lang="fi-FI" dirty="0" smtClean="0"/>
              <a:t/>
            </a:r>
            <a:br>
              <a:rPr lang="fi-FI" dirty="0" smtClean="0"/>
            </a:br>
            <a:r>
              <a:rPr lang="fi-FI" dirty="0" err="1"/>
              <a:t>double</a:t>
            </a:r>
            <a:r>
              <a:rPr lang="fi-FI" dirty="0"/>
              <a:t> </a:t>
            </a:r>
            <a:r>
              <a:rPr lang="fi-FI" dirty="0" err="1" smtClean="0"/>
              <a:t>measB</a:t>
            </a:r>
            <a:endParaRPr lang="fi-FI" dirty="0"/>
          </a:p>
        </p:txBody>
      </p:sp>
      <p:cxnSp>
        <p:nvCxnSpPr>
          <p:cNvPr id="8" name="Kaareva yhdysviiva 7"/>
          <p:cNvCxnSpPr>
            <a:stCxn id="4" idx="7"/>
            <a:endCxn id="6" idx="1"/>
          </p:cNvCxnSpPr>
          <p:nvPr/>
        </p:nvCxnSpPr>
        <p:spPr>
          <a:xfrm rot="16200000" flipH="1">
            <a:off x="2660907" y="4567850"/>
            <a:ext cx="366437" cy="1208290"/>
          </a:xfrm>
          <a:prstGeom prst="curvedConnector4">
            <a:avLst>
              <a:gd name="adj1" fmla="val -62385"/>
              <a:gd name="adj2" fmla="val 64400"/>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kstiruutu 8"/>
          <p:cNvSpPr txBox="1"/>
          <p:nvPr/>
        </p:nvSpPr>
        <p:spPr>
          <a:xfrm>
            <a:off x="2239980" y="4305929"/>
            <a:ext cx="848502" cy="369332"/>
          </a:xfrm>
          <a:prstGeom prst="rect">
            <a:avLst/>
          </a:prstGeom>
          <a:noFill/>
        </p:spPr>
        <p:txBody>
          <a:bodyPr wrap="none" rtlCol="0">
            <a:spAutoFit/>
          </a:bodyPr>
          <a:lstStyle/>
          <a:p>
            <a:r>
              <a:rPr lang="fi-FI" dirty="0" err="1" smtClean="0"/>
              <a:t>update</a:t>
            </a:r>
            <a:endParaRPr lang="fi-FI" dirty="0"/>
          </a:p>
        </p:txBody>
      </p:sp>
      <p:cxnSp>
        <p:nvCxnSpPr>
          <p:cNvPr id="10" name="Kaareva yhdysviiva 9"/>
          <p:cNvCxnSpPr>
            <a:stCxn id="6" idx="3"/>
            <a:endCxn id="5" idx="1"/>
          </p:cNvCxnSpPr>
          <p:nvPr/>
        </p:nvCxnSpPr>
        <p:spPr>
          <a:xfrm flipV="1">
            <a:off x="5824535" y="4880664"/>
            <a:ext cx="1111685" cy="474550"/>
          </a:xfrm>
          <a:prstGeom prst="curvedConnector4">
            <a:avLst>
              <a:gd name="adj1" fmla="val 47078"/>
              <a:gd name="adj2" fmla="val 114264"/>
            </a:avLst>
          </a:prstGeom>
          <a:ln>
            <a:tailEnd type="arrow"/>
          </a:ln>
        </p:spPr>
        <p:style>
          <a:lnRef idx="2">
            <a:schemeClr val="accent2"/>
          </a:lnRef>
          <a:fillRef idx="0">
            <a:schemeClr val="accent2"/>
          </a:fillRef>
          <a:effectRef idx="1">
            <a:schemeClr val="accent2"/>
          </a:effectRef>
          <a:fontRef idx="minor">
            <a:schemeClr val="tx1"/>
          </a:fontRef>
        </p:style>
      </p:cxnSp>
      <p:sp>
        <p:nvSpPr>
          <p:cNvPr id="13" name="Tekstiruutu 12"/>
          <p:cNvSpPr txBox="1"/>
          <p:nvPr/>
        </p:nvSpPr>
        <p:spPr>
          <a:xfrm>
            <a:off x="6609464" y="4242435"/>
            <a:ext cx="653512" cy="369332"/>
          </a:xfrm>
          <a:prstGeom prst="rect">
            <a:avLst/>
          </a:prstGeom>
          <a:noFill/>
        </p:spPr>
        <p:txBody>
          <a:bodyPr wrap="none" rtlCol="0">
            <a:spAutoFit/>
          </a:bodyPr>
          <a:lstStyle/>
          <a:p>
            <a:r>
              <a:rPr lang="fi-FI" dirty="0" smtClean="0"/>
              <a:t>Read</a:t>
            </a:r>
            <a:endParaRPr lang="fi-FI" dirty="0"/>
          </a:p>
        </p:txBody>
      </p:sp>
    </p:spTree>
    <p:extLst>
      <p:ext uri="{BB962C8B-B14F-4D97-AF65-F5344CB8AC3E}">
        <p14:creationId xmlns:p14="http://schemas.microsoft.com/office/powerpoint/2010/main" val="6060280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Producer</a:t>
            </a:r>
            <a:r>
              <a:rPr lang="fi-FI" dirty="0" smtClean="0"/>
              <a:t> Consumer – Version 1</a:t>
            </a:r>
            <a:endParaRPr lang="fi-FI" dirty="0"/>
          </a:p>
        </p:txBody>
      </p:sp>
      <p:sp>
        <p:nvSpPr>
          <p:cNvPr id="3" name="Sisällön paikkamerkki 2"/>
          <p:cNvSpPr>
            <a:spLocks noGrp="1"/>
          </p:cNvSpPr>
          <p:nvPr>
            <p:ph idx="1"/>
          </p:nvPr>
        </p:nvSpPr>
        <p:spPr/>
        <p:txBody>
          <a:bodyPr>
            <a:normAutofit fontScale="77500" lnSpcReduction="20000"/>
          </a:bodyPr>
          <a:lstStyle/>
          <a:p>
            <a:r>
              <a:rPr lang="fi-FI" dirty="0" smtClean="0"/>
              <a:t>The </a:t>
            </a:r>
            <a:r>
              <a:rPr lang="fi-FI" dirty="0" err="1" smtClean="0"/>
              <a:t>previous</a:t>
            </a:r>
            <a:r>
              <a:rPr lang="fi-FI" dirty="0" smtClean="0"/>
              <a:t> </a:t>
            </a:r>
            <a:r>
              <a:rPr lang="fi-FI" dirty="0" err="1" smtClean="0"/>
              <a:t>program</a:t>
            </a:r>
            <a:r>
              <a:rPr lang="fi-FI" dirty="0" smtClean="0"/>
              <a:t> is </a:t>
            </a:r>
            <a:r>
              <a:rPr lang="fi-FI" dirty="0" err="1" smtClean="0"/>
              <a:t>named</a:t>
            </a:r>
            <a:r>
              <a:rPr lang="fi-FI" dirty="0" smtClean="0"/>
              <a:t> as </a:t>
            </a:r>
            <a:r>
              <a:rPr lang="fi-FI" b="1" dirty="0" smtClean="0"/>
              <a:t>ProducerConsumer</a:t>
            </a:r>
            <a:r>
              <a:rPr lang="fi-FI" dirty="0" smtClean="0"/>
              <a:t>1a. </a:t>
            </a:r>
            <a:r>
              <a:rPr lang="fi-FI" dirty="0" err="1" smtClean="0"/>
              <a:t>This</a:t>
            </a:r>
            <a:r>
              <a:rPr lang="fi-FI" dirty="0" smtClean="0"/>
              <a:t> is the </a:t>
            </a:r>
            <a:r>
              <a:rPr lang="fi-FI" dirty="0" err="1" smtClean="0"/>
              <a:t>first</a:t>
            </a:r>
            <a:r>
              <a:rPr lang="fi-FI" dirty="0" smtClean="0"/>
              <a:t> version of a general </a:t>
            </a:r>
            <a:r>
              <a:rPr lang="fi-FI" dirty="0" err="1" smtClean="0"/>
              <a:t>Producer</a:t>
            </a:r>
            <a:r>
              <a:rPr lang="fi-FI" dirty="0" smtClean="0"/>
              <a:t> Consumer </a:t>
            </a:r>
            <a:r>
              <a:rPr lang="fi-FI" dirty="0" err="1" smtClean="0"/>
              <a:t>model</a:t>
            </a:r>
            <a:r>
              <a:rPr lang="fi-FI" dirty="0" smtClean="0"/>
              <a:t>. </a:t>
            </a:r>
            <a:r>
              <a:rPr lang="fi-FI" dirty="0" err="1" smtClean="0"/>
              <a:t>This</a:t>
            </a:r>
            <a:r>
              <a:rPr lang="fi-FI" dirty="0" smtClean="0"/>
              <a:t> version </a:t>
            </a:r>
            <a:r>
              <a:rPr lang="fi-FI" dirty="0" err="1" smtClean="0"/>
              <a:t>takes</a:t>
            </a:r>
            <a:r>
              <a:rPr lang="fi-FI" dirty="0" smtClean="0"/>
              <a:t> </a:t>
            </a:r>
            <a:r>
              <a:rPr lang="fi-FI" dirty="0" err="1" smtClean="0"/>
              <a:t>only</a:t>
            </a:r>
            <a:r>
              <a:rPr lang="fi-FI" dirty="0" smtClean="0"/>
              <a:t> </a:t>
            </a:r>
            <a:r>
              <a:rPr lang="fi-FI" dirty="0" err="1" smtClean="0"/>
              <a:t>care</a:t>
            </a:r>
            <a:r>
              <a:rPr lang="fi-FI" dirty="0" smtClean="0"/>
              <a:t> </a:t>
            </a:r>
            <a:r>
              <a:rPr lang="fi-FI" dirty="0" err="1" smtClean="0"/>
              <a:t>that</a:t>
            </a:r>
            <a:r>
              <a:rPr lang="fi-FI" dirty="0" smtClean="0"/>
              <a:t> the data is </a:t>
            </a:r>
            <a:r>
              <a:rPr lang="fi-FI" dirty="0" err="1" smtClean="0"/>
              <a:t>consistent</a:t>
            </a:r>
            <a:r>
              <a:rPr lang="fi-FI" dirty="0" smtClean="0"/>
              <a:t>. In </a:t>
            </a:r>
            <a:r>
              <a:rPr lang="fi-FI" dirty="0" err="1" smtClean="0"/>
              <a:t>many</a:t>
            </a:r>
            <a:r>
              <a:rPr lang="fi-FI" dirty="0" smtClean="0"/>
              <a:t> </a:t>
            </a:r>
            <a:r>
              <a:rPr lang="fi-FI" dirty="0" err="1" smtClean="0"/>
              <a:t>applications</a:t>
            </a:r>
            <a:r>
              <a:rPr lang="fi-FI" dirty="0" smtClean="0"/>
              <a:t> </a:t>
            </a:r>
            <a:r>
              <a:rPr lang="fi-FI" dirty="0" err="1" smtClean="0"/>
              <a:t>this</a:t>
            </a:r>
            <a:r>
              <a:rPr lang="fi-FI" dirty="0" smtClean="0"/>
              <a:t> </a:t>
            </a:r>
            <a:r>
              <a:rPr lang="fi-FI" dirty="0" err="1" smtClean="0"/>
              <a:t>sufficient</a:t>
            </a:r>
            <a:r>
              <a:rPr lang="fi-FI" dirty="0" smtClean="0"/>
              <a:t>.</a:t>
            </a:r>
          </a:p>
          <a:p>
            <a:r>
              <a:rPr lang="fi-FI" dirty="0" smtClean="0"/>
              <a:t>With </a:t>
            </a:r>
            <a:r>
              <a:rPr lang="fi-FI" dirty="0" err="1" smtClean="0"/>
              <a:t>this</a:t>
            </a:r>
            <a:r>
              <a:rPr lang="fi-FI" dirty="0" smtClean="0"/>
              <a:t> version a </a:t>
            </a:r>
            <a:r>
              <a:rPr lang="fi-FI" dirty="0" err="1" smtClean="0"/>
              <a:t>situation</a:t>
            </a:r>
            <a:r>
              <a:rPr lang="fi-FI" dirty="0" smtClean="0"/>
              <a:t> </a:t>
            </a:r>
            <a:r>
              <a:rPr lang="fi-FI" dirty="0" err="1" smtClean="0"/>
              <a:t>called</a:t>
            </a:r>
            <a:r>
              <a:rPr lang="fi-FI" dirty="0" smtClean="0"/>
              <a:t> </a:t>
            </a:r>
            <a:r>
              <a:rPr lang="fi-FI" b="1" dirty="0" err="1" smtClean="0"/>
              <a:t>race</a:t>
            </a:r>
            <a:r>
              <a:rPr lang="fi-FI" b="1" dirty="0" smtClean="0"/>
              <a:t> </a:t>
            </a:r>
            <a:r>
              <a:rPr lang="fi-FI" b="1" dirty="0" err="1" smtClean="0"/>
              <a:t>condition</a:t>
            </a:r>
            <a:r>
              <a:rPr lang="fi-FI" dirty="0" smtClean="0"/>
              <a:t> (</a:t>
            </a:r>
            <a:r>
              <a:rPr lang="fi-FI" dirty="0" err="1" smtClean="0"/>
              <a:t>Finnish</a:t>
            </a:r>
            <a:r>
              <a:rPr lang="fi-FI" dirty="0" smtClean="0"/>
              <a:t> </a:t>
            </a:r>
            <a:r>
              <a:rPr lang="fi-FI" i="1" dirty="0" smtClean="0"/>
              <a:t>kilpatilanne</a:t>
            </a:r>
            <a:r>
              <a:rPr lang="fi-FI" dirty="0" smtClean="0"/>
              <a:t>) </a:t>
            </a:r>
            <a:r>
              <a:rPr lang="fi-FI" dirty="0" err="1" smtClean="0"/>
              <a:t>may</a:t>
            </a:r>
            <a:r>
              <a:rPr lang="fi-FI" dirty="0" smtClean="0"/>
              <a:t> </a:t>
            </a:r>
            <a:r>
              <a:rPr lang="fi-FI" dirty="0" err="1" smtClean="0"/>
              <a:t>occur</a:t>
            </a:r>
            <a:endParaRPr lang="fi-FI" dirty="0" smtClean="0"/>
          </a:p>
          <a:p>
            <a:pPr lvl="1"/>
            <a:r>
              <a:rPr lang="fi-FI" dirty="0" err="1" smtClean="0"/>
              <a:t>If</a:t>
            </a:r>
            <a:r>
              <a:rPr lang="fi-FI" dirty="0" smtClean="0"/>
              <a:t> the </a:t>
            </a:r>
            <a:r>
              <a:rPr lang="fi-FI" dirty="0" err="1" smtClean="0"/>
              <a:t>Producer</a:t>
            </a:r>
            <a:r>
              <a:rPr lang="fi-FI" dirty="0" smtClean="0"/>
              <a:t> is </a:t>
            </a:r>
            <a:r>
              <a:rPr lang="fi-FI" dirty="0" err="1" smtClean="0"/>
              <a:t>faster</a:t>
            </a:r>
            <a:r>
              <a:rPr lang="fi-FI" dirty="0" smtClean="0"/>
              <a:t> </a:t>
            </a:r>
            <a:r>
              <a:rPr lang="fi-FI" dirty="0" err="1" smtClean="0"/>
              <a:t>than</a:t>
            </a:r>
            <a:r>
              <a:rPr lang="fi-FI" dirty="0" smtClean="0"/>
              <a:t> the Consumer, the Consumer </a:t>
            </a:r>
            <a:r>
              <a:rPr lang="fi-FI" dirty="0" err="1" smtClean="0"/>
              <a:t>losts</a:t>
            </a:r>
            <a:r>
              <a:rPr lang="fi-FI" dirty="0" smtClean="0"/>
              <a:t> </a:t>
            </a:r>
            <a:r>
              <a:rPr lang="fi-FI" dirty="0" err="1" smtClean="0"/>
              <a:t>some</a:t>
            </a:r>
            <a:r>
              <a:rPr lang="fi-FI" dirty="0" smtClean="0"/>
              <a:t> data</a:t>
            </a:r>
          </a:p>
          <a:p>
            <a:pPr lvl="1"/>
            <a:r>
              <a:rPr lang="fi-FI" dirty="0" err="1" smtClean="0"/>
              <a:t>If</a:t>
            </a:r>
            <a:r>
              <a:rPr lang="fi-FI" dirty="0" smtClean="0"/>
              <a:t> the Consumer is </a:t>
            </a:r>
            <a:r>
              <a:rPr lang="fi-FI" dirty="0" err="1" smtClean="0"/>
              <a:t>faster</a:t>
            </a:r>
            <a:r>
              <a:rPr lang="fi-FI" dirty="0" smtClean="0"/>
              <a:t> </a:t>
            </a:r>
            <a:r>
              <a:rPr lang="fi-FI" dirty="0" err="1" smtClean="0"/>
              <a:t>than</a:t>
            </a:r>
            <a:r>
              <a:rPr lang="fi-FI" dirty="0" smtClean="0"/>
              <a:t> the </a:t>
            </a:r>
            <a:r>
              <a:rPr lang="fi-FI" dirty="0" err="1" smtClean="0"/>
              <a:t>Producer</a:t>
            </a:r>
            <a:r>
              <a:rPr lang="fi-FI" dirty="0" smtClean="0"/>
              <a:t>, the Consumer </a:t>
            </a:r>
            <a:r>
              <a:rPr lang="fi-FI" dirty="0" err="1" smtClean="0"/>
              <a:t>may</a:t>
            </a:r>
            <a:r>
              <a:rPr lang="fi-FI" dirty="0" smtClean="0"/>
              <a:t> </a:t>
            </a:r>
            <a:r>
              <a:rPr lang="fi-FI" dirty="0" err="1" smtClean="0"/>
              <a:t>print</a:t>
            </a:r>
            <a:r>
              <a:rPr lang="fi-FI" dirty="0" smtClean="0"/>
              <a:t> the </a:t>
            </a:r>
            <a:r>
              <a:rPr lang="fi-FI" dirty="0" err="1" smtClean="0"/>
              <a:t>same</a:t>
            </a:r>
            <a:r>
              <a:rPr lang="fi-FI" dirty="0" smtClean="0"/>
              <a:t> data (</a:t>
            </a:r>
            <a:r>
              <a:rPr lang="fi-FI" dirty="0" err="1" smtClean="0"/>
              <a:t>measurements</a:t>
            </a:r>
            <a:r>
              <a:rPr lang="fi-FI" dirty="0" smtClean="0"/>
              <a:t> with the </a:t>
            </a:r>
            <a:r>
              <a:rPr lang="fi-FI" dirty="0" err="1" smtClean="0"/>
              <a:t>same</a:t>
            </a:r>
            <a:r>
              <a:rPr lang="fi-FI" dirty="0" smtClean="0"/>
              <a:t> </a:t>
            </a:r>
            <a:r>
              <a:rPr lang="fi-FI" dirty="0" err="1" smtClean="0"/>
              <a:t>time</a:t>
            </a:r>
            <a:r>
              <a:rPr lang="fi-FI" dirty="0" smtClean="0"/>
              <a:t> </a:t>
            </a:r>
            <a:r>
              <a:rPr lang="fi-FI" dirty="0" err="1" smtClean="0"/>
              <a:t>stamp</a:t>
            </a:r>
            <a:r>
              <a:rPr lang="fi-FI" dirty="0" smtClean="0"/>
              <a:t>) </a:t>
            </a:r>
            <a:r>
              <a:rPr lang="fi-FI" dirty="0" err="1" smtClean="0"/>
              <a:t>twice</a:t>
            </a:r>
            <a:endParaRPr lang="fi-FI" dirty="0" smtClean="0"/>
          </a:p>
          <a:p>
            <a:r>
              <a:rPr lang="fi-FI" dirty="0" smtClean="0"/>
              <a:t>In </a:t>
            </a:r>
            <a:r>
              <a:rPr lang="fi-FI" dirty="0" err="1" smtClean="0"/>
              <a:t>many</a:t>
            </a:r>
            <a:r>
              <a:rPr lang="fi-FI" dirty="0" smtClean="0"/>
              <a:t> </a:t>
            </a:r>
            <a:r>
              <a:rPr lang="fi-FI" dirty="0" err="1" smtClean="0"/>
              <a:t>applications</a:t>
            </a:r>
            <a:r>
              <a:rPr lang="fi-FI" dirty="0" smtClean="0"/>
              <a:t>, the </a:t>
            </a:r>
            <a:r>
              <a:rPr lang="fi-FI" dirty="0" err="1" smtClean="0"/>
              <a:t>race</a:t>
            </a:r>
            <a:r>
              <a:rPr lang="fi-FI" dirty="0" smtClean="0"/>
              <a:t> </a:t>
            </a:r>
            <a:r>
              <a:rPr lang="fi-FI" dirty="0" err="1" smtClean="0"/>
              <a:t>condition</a:t>
            </a:r>
            <a:r>
              <a:rPr lang="fi-FI" dirty="0" smtClean="0"/>
              <a:t> is </a:t>
            </a:r>
            <a:r>
              <a:rPr lang="fi-FI" dirty="0" err="1" smtClean="0"/>
              <a:t>not</a:t>
            </a:r>
            <a:r>
              <a:rPr lang="fi-FI" dirty="0" smtClean="0"/>
              <a:t> a </a:t>
            </a:r>
            <a:r>
              <a:rPr lang="fi-FI" dirty="0" err="1" smtClean="0"/>
              <a:t>problem</a:t>
            </a:r>
            <a:r>
              <a:rPr lang="fi-FI" dirty="0" smtClean="0"/>
              <a:t>. </a:t>
            </a:r>
            <a:r>
              <a:rPr lang="fi-FI" dirty="0" err="1" smtClean="0"/>
              <a:t>Quite</a:t>
            </a:r>
            <a:r>
              <a:rPr lang="fi-FI" dirty="0" smtClean="0"/>
              <a:t> </a:t>
            </a:r>
            <a:r>
              <a:rPr lang="fi-FI" dirty="0" err="1" smtClean="0"/>
              <a:t>often</a:t>
            </a:r>
            <a:r>
              <a:rPr lang="fi-FI" dirty="0" smtClean="0"/>
              <a:t> </a:t>
            </a:r>
            <a:r>
              <a:rPr lang="fi-FI" dirty="0" err="1" smtClean="0"/>
              <a:t>it</a:t>
            </a:r>
            <a:r>
              <a:rPr lang="fi-FI" dirty="0" smtClean="0"/>
              <a:t> is OK, </a:t>
            </a:r>
            <a:r>
              <a:rPr lang="fi-FI" dirty="0" err="1" smtClean="0"/>
              <a:t>that</a:t>
            </a:r>
            <a:r>
              <a:rPr lang="fi-FI" dirty="0" smtClean="0"/>
              <a:t> the Consumer </a:t>
            </a:r>
            <a:r>
              <a:rPr lang="fi-FI" dirty="0" err="1" smtClean="0"/>
              <a:t>gets</a:t>
            </a:r>
            <a:r>
              <a:rPr lang="fi-FI" dirty="0" smtClean="0"/>
              <a:t> </a:t>
            </a:r>
            <a:r>
              <a:rPr lang="fi-FI" dirty="0" err="1" smtClean="0"/>
              <a:t>only</a:t>
            </a:r>
            <a:r>
              <a:rPr lang="fi-FI" dirty="0" smtClean="0"/>
              <a:t> the </a:t>
            </a:r>
            <a:r>
              <a:rPr lang="fi-FI" dirty="0" err="1" smtClean="0"/>
              <a:t>newest</a:t>
            </a:r>
            <a:r>
              <a:rPr lang="fi-FI" dirty="0" smtClean="0"/>
              <a:t> </a:t>
            </a:r>
            <a:r>
              <a:rPr lang="fi-FI" dirty="0" err="1" smtClean="0"/>
              <a:t>measurement</a:t>
            </a:r>
            <a:r>
              <a:rPr lang="fi-FI" dirty="0" smtClean="0"/>
              <a:t>.</a:t>
            </a:r>
          </a:p>
        </p:txBody>
      </p:sp>
    </p:spTree>
    <p:extLst>
      <p:ext uri="{BB962C8B-B14F-4D97-AF65-F5344CB8AC3E}">
        <p14:creationId xmlns:p14="http://schemas.microsoft.com/office/powerpoint/2010/main" val="145280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Race</a:t>
            </a:r>
            <a:r>
              <a:rPr lang="fi-FI" dirty="0" smtClean="0"/>
              <a:t> </a:t>
            </a:r>
            <a:r>
              <a:rPr lang="fi-FI" dirty="0" err="1" smtClean="0"/>
              <a:t>Condition</a:t>
            </a:r>
            <a:endParaRPr lang="fi-FI" dirty="0"/>
          </a:p>
        </p:txBody>
      </p:sp>
      <p:sp>
        <p:nvSpPr>
          <p:cNvPr id="3" name="Sisällön paikkamerkki 2"/>
          <p:cNvSpPr>
            <a:spLocks noGrp="1"/>
          </p:cNvSpPr>
          <p:nvPr>
            <p:ph idx="1"/>
          </p:nvPr>
        </p:nvSpPr>
        <p:spPr/>
        <p:txBody>
          <a:bodyPr>
            <a:normAutofit lnSpcReduction="10000"/>
          </a:bodyPr>
          <a:lstStyle/>
          <a:p>
            <a:r>
              <a:rPr lang="fi-FI" dirty="0" err="1" smtClean="0"/>
              <a:t>Producer</a:t>
            </a:r>
            <a:r>
              <a:rPr lang="fi-FI" dirty="0" smtClean="0"/>
              <a:t> is </a:t>
            </a:r>
            <a:r>
              <a:rPr lang="fi-FI" dirty="0" err="1" smtClean="0"/>
              <a:t>faster</a:t>
            </a:r>
            <a:r>
              <a:rPr lang="fi-FI" dirty="0" smtClean="0"/>
              <a:t> </a:t>
            </a:r>
            <a:r>
              <a:rPr lang="fi-FI" dirty="0" err="1" smtClean="0"/>
              <a:t>than</a:t>
            </a:r>
            <a:r>
              <a:rPr lang="fi-FI" dirty="0" smtClean="0"/>
              <a:t> the Consumer</a:t>
            </a:r>
          </a:p>
          <a:p>
            <a:pPr lvl="1"/>
            <a:r>
              <a:rPr lang="fi-FI" dirty="0" smtClean="0"/>
              <a:t>Consumer output (data is </a:t>
            </a:r>
            <a:r>
              <a:rPr lang="fi-FI" dirty="0" err="1" smtClean="0"/>
              <a:t>lost</a:t>
            </a:r>
            <a:r>
              <a:rPr lang="fi-FI" dirty="0" smtClean="0"/>
              <a:t>):</a:t>
            </a:r>
          </a:p>
          <a:p>
            <a:pPr lvl="2"/>
            <a:r>
              <a:rPr lang="fi-FI" dirty="0" smtClean="0"/>
              <a:t>Time = 1, </a:t>
            </a:r>
            <a:r>
              <a:rPr lang="fi-FI" dirty="0" err="1" smtClean="0"/>
              <a:t>MeasA</a:t>
            </a:r>
            <a:r>
              <a:rPr lang="fi-FI" dirty="0" smtClean="0"/>
              <a:t> = 10; </a:t>
            </a:r>
            <a:r>
              <a:rPr lang="fi-FI" dirty="0" err="1" smtClean="0"/>
              <a:t>MeasB</a:t>
            </a:r>
            <a:r>
              <a:rPr lang="fi-FI" dirty="0" smtClean="0"/>
              <a:t> = 100;</a:t>
            </a:r>
          </a:p>
          <a:p>
            <a:pPr lvl="2"/>
            <a:r>
              <a:rPr lang="fi-FI" dirty="0"/>
              <a:t>Time = </a:t>
            </a:r>
            <a:r>
              <a:rPr lang="fi-FI" dirty="0" smtClean="0"/>
              <a:t>3, </a:t>
            </a:r>
            <a:r>
              <a:rPr lang="fi-FI" dirty="0" err="1"/>
              <a:t>MeasA</a:t>
            </a:r>
            <a:r>
              <a:rPr lang="fi-FI" dirty="0"/>
              <a:t> = </a:t>
            </a:r>
            <a:r>
              <a:rPr lang="fi-FI" dirty="0" smtClean="0"/>
              <a:t>30</a:t>
            </a:r>
            <a:r>
              <a:rPr lang="fi-FI" dirty="0"/>
              <a:t>; </a:t>
            </a:r>
            <a:r>
              <a:rPr lang="fi-FI" dirty="0" err="1"/>
              <a:t>MeasB</a:t>
            </a:r>
            <a:r>
              <a:rPr lang="fi-FI" dirty="0"/>
              <a:t> = </a:t>
            </a:r>
            <a:r>
              <a:rPr lang="fi-FI" dirty="0" smtClean="0"/>
              <a:t>300</a:t>
            </a:r>
            <a:r>
              <a:rPr lang="fi-FI" dirty="0"/>
              <a:t>;</a:t>
            </a:r>
          </a:p>
          <a:p>
            <a:pPr lvl="2"/>
            <a:r>
              <a:rPr lang="fi-FI" dirty="0"/>
              <a:t>Time = </a:t>
            </a:r>
            <a:r>
              <a:rPr lang="fi-FI" dirty="0" smtClean="0"/>
              <a:t>8, </a:t>
            </a:r>
            <a:r>
              <a:rPr lang="fi-FI" dirty="0" err="1"/>
              <a:t>MeasA</a:t>
            </a:r>
            <a:r>
              <a:rPr lang="fi-FI" dirty="0"/>
              <a:t> = </a:t>
            </a:r>
            <a:r>
              <a:rPr lang="fi-FI" dirty="0" smtClean="0"/>
              <a:t>80</a:t>
            </a:r>
            <a:r>
              <a:rPr lang="fi-FI" dirty="0"/>
              <a:t>; </a:t>
            </a:r>
            <a:r>
              <a:rPr lang="fi-FI" dirty="0" err="1"/>
              <a:t>MeasB</a:t>
            </a:r>
            <a:r>
              <a:rPr lang="fi-FI" dirty="0"/>
              <a:t> = </a:t>
            </a:r>
            <a:r>
              <a:rPr lang="fi-FI" dirty="0" smtClean="0"/>
              <a:t>800</a:t>
            </a:r>
            <a:r>
              <a:rPr lang="fi-FI" dirty="0"/>
              <a:t>;</a:t>
            </a:r>
          </a:p>
          <a:p>
            <a:r>
              <a:rPr lang="fi-FI" dirty="0" smtClean="0"/>
              <a:t>Consumer is </a:t>
            </a:r>
            <a:r>
              <a:rPr lang="fi-FI" dirty="0" err="1"/>
              <a:t>faster</a:t>
            </a:r>
            <a:r>
              <a:rPr lang="fi-FI" dirty="0"/>
              <a:t> </a:t>
            </a:r>
            <a:r>
              <a:rPr lang="fi-FI" dirty="0" err="1"/>
              <a:t>than</a:t>
            </a:r>
            <a:r>
              <a:rPr lang="fi-FI" dirty="0"/>
              <a:t> the </a:t>
            </a:r>
            <a:r>
              <a:rPr lang="fi-FI" dirty="0" err="1" smtClean="0"/>
              <a:t>Producer</a:t>
            </a:r>
            <a:endParaRPr lang="fi-FI" dirty="0"/>
          </a:p>
          <a:p>
            <a:pPr lvl="1"/>
            <a:r>
              <a:rPr lang="fi-FI" dirty="0"/>
              <a:t>Consumer output </a:t>
            </a:r>
            <a:r>
              <a:rPr lang="fi-FI" dirty="0" smtClean="0"/>
              <a:t>(</a:t>
            </a:r>
            <a:r>
              <a:rPr lang="fi-FI" dirty="0" err="1" smtClean="0"/>
              <a:t>some</a:t>
            </a:r>
            <a:r>
              <a:rPr lang="fi-FI" dirty="0" smtClean="0"/>
              <a:t> data is </a:t>
            </a:r>
            <a:r>
              <a:rPr lang="fi-FI" dirty="0" err="1" smtClean="0"/>
              <a:t>written</a:t>
            </a:r>
            <a:r>
              <a:rPr lang="fi-FI" dirty="0" smtClean="0"/>
              <a:t> </a:t>
            </a:r>
            <a:r>
              <a:rPr lang="fi-FI" dirty="0" err="1" smtClean="0"/>
              <a:t>twice</a:t>
            </a:r>
            <a:r>
              <a:rPr lang="fi-FI" dirty="0" smtClean="0"/>
              <a:t>):</a:t>
            </a:r>
            <a:endParaRPr lang="fi-FI" dirty="0"/>
          </a:p>
          <a:p>
            <a:pPr lvl="2"/>
            <a:r>
              <a:rPr lang="fi-FI" dirty="0"/>
              <a:t>Time = 1, </a:t>
            </a:r>
            <a:r>
              <a:rPr lang="fi-FI" dirty="0" err="1"/>
              <a:t>MeasA</a:t>
            </a:r>
            <a:r>
              <a:rPr lang="fi-FI" dirty="0"/>
              <a:t> = 10; </a:t>
            </a:r>
            <a:r>
              <a:rPr lang="fi-FI" dirty="0" err="1"/>
              <a:t>MeasB</a:t>
            </a:r>
            <a:r>
              <a:rPr lang="fi-FI" dirty="0"/>
              <a:t> = 100;</a:t>
            </a:r>
          </a:p>
          <a:p>
            <a:pPr lvl="2"/>
            <a:r>
              <a:rPr lang="fi-FI" dirty="0"/>
              <a:t>Time = </a:t>
            </a:r>
            <a:r>
              <a:rPr lang="fi-FI" dirty="0" smtClean="0"/>
              <a:t>1, </a:t>
            </a:r>
            <a:r>
              <a:rPr lang="fi-FI" dirty="0" err="1"/>
              <a:t>MeasA</a:t>
            </a:r>
            <a:r>
              <a:rPr lang="fi-FI" dirty="0"/>
              <a:t> = </a:t>
            </a:r>
            <a:r>
              <a:rPr lang="fi-FI" dirty="0" smtClean="0"/>
              <a:t>10</a:t>
            </a:r>
            <a:r>
              <a:rPr lang="fi-FI" dirty="0"/>
              <a:t>; </a:t>
            </a:r>
            <a:r>
              <a:rPr lang="fi-FI" dirty="0" err="1"/>
              <a:t>MeasB</a:t>
            </a:r>
            <a:r>
              <a:rPr lang="fi-FI" dirty="0"/>
              <a:t> = </a:t>
            </a:r>
            <a:r>
              <a:rPr lang="fi-FI" dirty="0" smtClean="0"/>
              <a:t>100</a:t>
            </a:r>
            <a:r>
              <a:rPr lang="fi-FI" dirty="0"/>
              <a:t>;</a:t>
            </a:r>
          </a:p>
          <a:p>
            <a:pPr lvl="2"/>
            <a:r>
              <a:rPr lang="fi-FI" dirty="0"/>
              <a:t>Time = </a:t>
            </a:r>
            <a:r>
              <a:rPr lang="fi-FI" dirty="0" smtClean="0"/>
              <a:t>2, </a:t>
            </a:r>
            <a:r>
              <a:rPr lang="fi-FI" dirty="0" err="1"/>
              <a:t>MeasA</a:t>
            </a:r>
            <a:r>
              <a:rPr lang="fi-FI" dirty="0"/>
              <a:t> = </a:t>
            </a:r>
            <a:r>
              <a:rPr lang="fi-FI" dirty="0" smtClean="0"/>
              <a:t>20</a:t>
            </a:r>
            <a:r>
              <a:rPr lang="fi-FI" dirty="0"/>
              <a:t>; </a:t>
            </a:r>
            <a:r>
              <a:rPr lang="fi-FI" dirty="0" err="1"/>
              <a:t>MeasB</a:t>
            </a:r>
            <a:r>
              <a:rPr lang="fi-FI" dirty="0"/>
              <a:t> = </a:t>
            </a:r>
            <a:r>
              <a:rPr lang="fi-FI" dirty="0" smtClean="0"/>
              <a:t>200</a:t>
            </a:r>
            <a:r>
              <a:rPr lang="fi-FI" dirty="0"/>
              <a:t>;</a:t>
            </a:r>
          </a:p>
          <a:p>
            <a:pPr marL="914400" lvl="2" indent="0">
              <a:buNone/>
            </a:pPr>
            <a:endParaRPr lang="fi-FI" dirty="0"/>
          </a:p>
        </p:txBody>
      </p:sp>
    </p:spTree>
    <p:extLst>
      <p:ext uri="{BB962C8B-B14F-4D97-AF65-F5344CB8AC3E}">
        <p14:creationId xmlns:p14="http://schemas.microsoft.com/office/powerpoint/2010/main" val="37583034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fi-FI" dirty="0" err="1" smtClean="0"/>
              <a:t>Synchronization</a:t>
            </a:r>
            <a:r>
              <a:rPr lang="fi-FI" dirty="0" smtClean="0"/>
              <a:t> with </a:t>
            </a:r>
            <a:r>
              <a:rPr lang="fi-FI" b="1" dirty="0" err="1" smtClean="0"/>
              <a:t>Monitor</a:t>
            </a:r>
            <a:r>
              <a:rPr lang="fi-FI" b="1" dirty="0" smtClean="0"/>
              <a:t> </a:t>
            </a:r>
            <a:r>
              <a:rPr lang="fi-FI" dirty="0" err="1" smtClean="0"/>
              <a:t>class</a:t>
            </a:r>
            <a:endParaRPr lang="fi-FI" dirty="0"/>
          </a:p>
        </p:txBody>
      </p:sp>
      <p:sp>
        <p:nvSpPr>
          <p:cNvPr id="3" name="Sisällön paikkamerkki 2"/>
          <p:cNvSpPr>
            <a:spLocks noGrp="1"/>
          </p:cNvSpPr>
          <p:nvPr>
            <p:ph idx="1"/>
          </p:nvPr>
        </p:nvSpPr>
        <p:spPr/>
        <p:txBody>
          <a:bodyPr>
            <a:normAutofit fontScale="92500" lnSpcReduction="20000"/>
          </a:bodyPr>
          <a:lstStyle/>
          <a:p>
            <a:r>
              <a:rPr lang="en-US" sz="2400" dirty="0" smtClean="0"/>
              <a:t>The Monitor class can be used instead of lock keyword for thread synchronization</a:t>
            </a:r>
          </a:p>
          <a:p>
            <a:r>
              <a:rPr lang="en-US" sz="2400" dirty="0" smtClean="0"/>
              <a:t>The following examples are equal</a:t>
            </a:r>
          </a:p>
          <a:p>
            <a:pPr lvl="1"/>
            <a:r>
              <a:rPr lang="fi-FI" sz="2000" dirty="0" err="1"/>
              <a:t>lock</a:t>
            </a:r>
            <a:r>
              <a:rPr lang="fi-FI" sz="2000" dirty="0"/>
              <a:t> </a:t>
            </a:r>
            <a:r>
              <a:rPr lang="fi-FI" sz="2000" dirty="0" smtClean="0"/>
              <a:t>(</a:t>
            </a:r>
            <a:r>
              <a:rPr lang="fi-FI" sz="2000" dirty="0" err="1" smtClean="0"/>
              <a:t>obj</a:t>
            </a:r>
            <a:r>
              <a:rPr lang="fi-FI" sz="2000" dirty="0" smtClean="0"/>
              <a:t>)</a:t>
            </a:r>
            <a:br>
              <a:rPr lang="fi-FI" sz="2000" dirty="0" smtClean="0"/>
            </a:br>
            <a:r>
              <a:rPr lang="fi-FI" sz="2000" dirty="0" smtClean="0"/>
              <a:t>{</a:t>
            </a:r>
            <a:br>
              <a:rPr lang="fi-FI" sz="2000" dirty="0" smtClean="0"/>
            </a:br>
            <a:r>
              <a:rPr lang="fi-FI" sz="2000" dirty="0" smtClean="0"/>
              <a:t>   </a:t>
            </a:r>
            <a:r>
              <a:rPr lang="fi-FI" sz="2000" dirty="0" err="1" smtClean="0"/>
              <a:t>DoSomething</a:t>
            </a:r>
            <a:r>
              <a:rPr lang="fi-FI" sz="2000" dirty="0" smtClean="0"/>
              <a:t>();</a:t>
            </a:r>
            <a:br>
              <a:rPr lang="fi-FI" sz="2000" dirty="0" smtClean="0"/>
            </a:br>
            <a:r>
              <a:rPr lang="fi-FI" sz="2000" dirty="0" smtClean="0"/>
              <a:t>}</a:t>
            </a:r>
          </a:p>
          <a:p>
            <a:pPr lvl="1"/>
            <a:r>
              <a:rPr lang="fi-FI" sz="2000" dirty="0" err="1" smtClean="0"/>
              <a:t>Monitor.Enter(obj</a:t>
            </a:r>
            <a:r>
              <a:rPr lang="fi-FI" sz="2000" dirty="0" smtClean="0"/>
              <a:t>);</a:t>
            </a:r>
            <a:br>
              <a:rPr lang="fi-FI" sz="2000" dirty="0" smtClean="0"/>
            </a:br>
            <a:r>
              <a:rPr lang="fi-FI" sz="2000" dirty="0" err="1" smtClean="0"/>
              <a:t>try</a:t>
            </a:r>
            <a:r>
              <a:rPr lang="fi-FI" sz="2000" dirty="0" smtClean="0"/>
              <a:t/>
            </a:r>
            <a:br>
              <a:rPr lang="fi-FI" sz="2000" dirty="0" smtClean="0"/>
            </a:br>
            <a:r>
              <a:rPr lang="fi-FI" sz="2000" dirty="0" smtClean="0"/>
              <a:t>{</a:t>
            </a:r>
            <a:br>
              <a:rPr lang="fi-FI" sz="2000" dirty="0" smtClean="0"/>
            </a:br>
            <a:r>
              <a:rPr lang="fi-FI" sz="2000" dirty="0" smtClean="0"/>
              <a:t>   </a:t>
            </a:r>
            <a:r>
              <a:rPr lang="fi-FI" sz="2000" dirty="0" err="1" smtClean="0"/>
              <a:t>DoSomething</a:t>
            </a:r>
            <a:r>
              <a:rPr lang="fi-FI" sz="2000" dirty="0" smtClean="0"/>
              <a:t>();</a:t>
            </a:r>
            <a:br>
              <a:rPr lang="fi-FI" sz="2000" dirty="0" smtClean="0"/>
            </a:br>
            <a:r>
              <a:rPr lang="fi-FI" sz="2000" dirty="0" smtClean="0"/>
              <a:t>}</a:t>
            </a:r>
            <a:br>
              <a:rPr lang="fi-FI" sz="2000" dirty="0" smtClean="0"/>
            </a:br>
            <a:r>
              <a:rPr lang="fi-FI" sz="2000" dirty="0" err="1" smtClean="0"/>
              <a:t>finally</a:t>
            </a:r>
            <a:r>
              <a:rPr lang="fi-FI" sz="2000" dirty="0"/>
              <a:t/>
            </a:r>
            <a:br>
              <a:rPr lang="fi-FI" sz="2000" dirty="0"/>
            </a:br>
            <a:r>
              <a:rPr lang="fi-FI" sz="2000" dirty="0" smtClean="0"/>
              <a:t>{</a:t>
            </a:r>
            <a:br>
              <a:rPr lang="fi-FI" sz="2000" dirty="0" smtClean="0"/>
            </a:br>
            <a:r>
              <a:rPr lang="fi-FI" sz="2000" dirty="0" smtClean="0"/>
              <a:t>   </a:t>
            </a:r>
            <a:r>
              <a:rPr lang="fi-FI" sz="2000" dirty="0" err="1" smtClean="0"/>
              <a:t>System.Threading.Monitor.Exit(obj</a:t>
            </a:r>
            <a:r>
              <a:rPr lang="fi-FI" sz="2000" dirty="0" smtClean="0"/>
              <a:t>);</a:t>
            </a:r>
            <a:br>
              <a:rPr lang="fi-FI" sz="2000" dirty="0" smtClean="0"/>
            </a:br>
            <a:r>
              <a:rPr lang="fi-FI" sz="2000" dirty="0" smtClean="0"/>
              <a:t>}</a:t>
            </a:r>
            <a:endParaRPr lang="en-US" sz="2400" dirty="0" smtClean="0"/>
          </a:p>
          <a:p>
            <a:r>
              <a:rPr lang="en-US" sz="2400" dirty="0" smtClean="0"/>
              <a:t>See example </a:t>
            </a:r>
            <a:r>
              <a:rPr lang="fi-FI" sz="2400" b="1" dirty="0" smtClean="0"/>
              <a:t>ProducerConsumer1b</a:t>
            </a:r>
            <a:endParaRPr lang="en-US" sz="2400" dirty="0" smtClean="0"/>
          </a:p>
        </p:txBody>
      </p:sp>
    </p:spTree>
    <p:extLst>
      <p:ext uri="{BB962C8B-B14F-4D97-AF65-F5344CB8AC3E}">
        <p14:creationId xmlns:p14="http://schemas.microsoft.com/office/powerpoint/2010/main" val="2569738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Producer</a:t>
            </a:r>
            <a:r>
              <a:rPr lang="fi-FI" dirty="0" smtClean="0"/>
              <a:t> – Consumer </a:t>
            </a:r>
            <a:r>
              <a:rPr lang="fi-FI" dirty="0" err="1" smtClean="0"/>
              <a:t>Model</a:t>
            </a:r>
            <a:r>
              <a:rPr lang="fi-FI" dirty="0" smtClean="0"/>
              <a:t/>
            </a:r>
            <a:br>
              <a:rPr lang="fi-FI" dirty="0" smtClean="0"/>
            </a:br>
            <a:r>
              <a:rPr lang="fi-FI" dirty="0" smtClean="0"/>
              <a:t>Version 2</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18166550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Producer</a:t>
            </a:r>
            <a:r>
              <a:rPr lang="fi-FI" dirty="0" smtClean="0"/>
              <a:t> – Consumer </a:t>
            </a:r>
            <a:r>
              <a:rPr lang="fi-FI" dirty="0" err="1" smtClean="0"/>
              <a:t>Model</a:t>
            </a:r>
            <a:endParaRPr lang="fi-FI" dirty="0"/>
          </a:p>
        </p:txBody>
      </p:sp>
      <p:sp>
        <p:nvSpPr>
          <p:cNvPr id="3" name="Sisällön paikkamerkki 2"/>
          <p:cNvSpPr>
            <a:spLocks noGrp="1"/>
          </p:cNvSpPr>
          <p:nvPr>
            <p:ph idx="1"/>
          </p:nvPr>
        </p:nvSpPr>
        <p:spPr/>
        <p:txBody>
          <a:bodyPr/>
          <a:lstStyle/>
          <a:p>
            <a:r>
              <a:rPr lang="fi-FI" dirty="0">
                <a:hlinkClick r:id="rId2"/>
              </a:rPr>
              <a:t>http://msdn.microsoft.com/en-us/library/aa645740(v=vs.71).</a:t>
            </a:r>
            <a:r>
              <a:rPr lang="fi-FI" dirty="0" smtClean="0">
                <a:hlinkClick r:id="rId2"/>
              </a:rPr>
              <a:t>aspx#vcwlkthreadingtutorialexample2synchronizing</a:t>
            </a:r>
            <a:r>
              <a:rPr lang="fi-FI" dirty="0" smtClean="0"/>
              <a:t> </a:t>
            </a:r>
            <a:endParaRPr lang="fi-FI" dirty="0"/>
          </a:p>
        </p:txBody>
      </p:sp>
      <p:sp>
        <p:nvSpPr>
          <p:cNvPr id="4" name="Oval 4"/>
          <p:cNvSpPr>
            <a:spLocks noChangeArrowheads="1"/>
          </p:cNvSpPr>
          <p:nvPr/>
        </p:nvSpPr>
        <p:spPr bwMode="auto">
          <a:xfrm>
            <a:off x="1301254" y="3680445"/>
            <a:ext cx="1728788" cy="158432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fi-FI">
                <a:latin typeface="Arial" charset="0"/>
              </a:rPr>
              <a:t>Producer</a:t>
            </a:r>
          </a:p>
        </p:txBody>
      </p:sp>
      <p:sp>
        <p:nvSpPr>
          <p:cNvPr id="5" name="Oval 5"/>
          <p:cNvSpPr>
            <a:spLocks noChangeArrowheads="1"/>
          </p:cNvSpPr>
          <p:nvPr/>
        </p:nvSpPr>
        <p:spPr bwMode="auto">
          <a:xfrm>
            <a:off x="5838329" y="3680445"/>
            <a:ext cx="1728788" cy="158432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fi-FI">
                <a:latin typeface="Arial" charset="0"/>
              </a:rPr>
              <a:t>Consumer</a:t>
            </a:r>
          </a:p>
        </p:txBody>
      </p:sp>
      <p:sp>
        <p:nvSpPr>
          <p:cNvPr id="6" name="Rectangle 6"/>
          <p:cNvSpPr>
            <a:spLocks noChangeArrowheads="1"/>
          </p:cNvSpPr>
          <p:nvPr/>
        </p:nvSpPr>
        <p:spPr bwMode="auto">
          <a:xfrm>
            <a:off x="3707904" y="4509120"/>
            <a:ext cx="1439863" cy="1295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fi-FI" dirty="0" smtClean="0">
                <a:latin typeface="Arial" charset="0"/>
              </a:rPr>
              <a:t>”</a:t>
            </a:r>
            <a:r>
              <a:rPr lang="fi-FI" dirty="0" err="1" smtClean="0">
                <a:latin typeface="Arial" charset="0"/>
              </a:rPr>
              <a:t>Buffer</a:t>
            </a:r>
            <a:r>
              <a:rPr lang="fi-FI" dirty="0" smtClean="0">
                <a:latin typeface="Arial" charset="0"/>
              </a:rPr>
              <a:t>”</a:t>
            </a:r>
            <a:endParaRPr lang="fi-FI" dirty="0">
              <a:latin typeface="Arial" charset="0"/>
            </a:endParaRPr>
          </a:p>
          <a:p>
            <a:pPr algn="ctr"/>
            <a:r>
              <a:rPr lang="fi-FI" dirty="0">
                <a:latin typeface="Arial" charset="0"/>
              </a:rPr>
              <a:t>data</a:t>
            </a:r>
          </a:p>
          <a:p>
            <a:pPr algn="ctr"/>
            <a:r>
              <a:rPr lang="fi-FI" dirty="0" err="1">
                <a:latin typeface="Arial" charset="0"/>
              </a:rPr>
              <a:t>P</a:t>
            </a:r>
            <a:r>
              <a:rPr lang="fi-FI" dirty="0" err="1" smtClean="0">
                <a:latin typeface="Arial" charset="0"/>
              </a:rPr>
              <a:t>ut</a:t>
            </a:r>
            <a:r>
              <a:rPr lang="fi-FI" dirty="0">
                <a:latin typeface="Arial" charset="0"/>
              </a:rPr>
              <a:t>()</a:t>
            </a:r>
          </a:p>
          <a:p>
            <a:pPr algn="ctr"/>
            <a:r>
              <a:rPr lang="fi-FI" dirty="0" err="1">
                <a:latin typeface="Arial" charset="0"/>
              </a:rPr>
              <a:t>G</a:t>
            </a:r>
            <a:r>
              <a:rPr lang="fi-FI" dirty="0" err="1" smtClean="0">
                <a:latin typeface="Arial" charset="0"/>
              </a:rPr>
              <a:t>et</a:t>
            </a:r>
            <a:r>
              <a:rPr lang="fi-FI" dirty="0">
                <a:latin typeface="Arial" charset="0"/>
              </a:rPr>
              <a:t>()</a:t>
            </a:r>
          </a:p>
        </p:txBody>
      </p:sp>
      <p:sp>
        <p:nvSpPr>
          <p:cNvPr id="7" name="Line 7"/>
          <p:cNvSpPr>
            <a:spLocks noChangeShapeType="1"/>
          </p:cNvSpPr>
          <p:nvPr/>
        </p:nvSpPr>
        <p:spPr bwMode="auto">
          <a:xfrm>
            <a:off x="3101479" y="4472608"/>
            <a:ext cx="2663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Tree>
    <p:extLst>
      <p:ext uri="{BB962C8B-B14F-4D97-AF65-F5344CB8AC3E}">
        <p14:creationId xmlns:p14="http://schemas.microsoft.com/office/powerpoint/2010/main" val="7362174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err="1" smtClean="0"/>
              <a:t>Producer</a:t>
            </a:r>
            <a:r>
              <a:rPr lang="fi-FI" dirty="0" smtClean="0"/>
              <a:t> Consumer </a:t>
            </a:r>
            <a:r>
              <a:rPr lang="fi-FI" dirty="0" err="1" smtClean="0"/>
              <a:t>Model</a:t>
            </a:r>
            <a:r>
              <a:rPr lang="fi-FI" dirty="0" smtClean="0"/>
              <a:t/>
            </a:r>
            <a:br>
              <a:rPr lang="fi-FI" dirty="0" smtClean="0"/>
            </a:br>
            <a:r>
              <a:rPr lang="fi-FI" dirty="0" smtClean="0"/>
              <a:t>Version 2</a:t>
            </a:r>
            <a:endParaRPr lang="fi-FI" dirty="0"/>
          </a:p>
        </p:txBody>
      </p:sp>
      <p:sp>
        <p:nvSpPr>
          <p:cNvPr id="3" name="Sisällön paikkamerkki 2"/>
          <p:cNvSpPr>
            <a:spLocks noGrp="1"/>
          </p:cNvSpPr>
          <p:nvPr>
            <p:ph idx="1"/>
          </p:nvPr>
        </p:nvSpPr>
        <p:spPr/>
        <p:txBody>
          <a:bodyPr>
            <a:normAutofit/>
          </a:bodyPr>
          <a:lstStyle/>
          <a:p>
            <a:r>
              <a:rPr lang="fi-FI" dirty="0" smtClean="0"/>
              <a:t>In </a:t>
            </a:r>
            <a:r>
              <a:rPr lang="fi-FI" dirty="0" err="1" smtClean="0"/>
              <a:t>actual</a:t>
            </a:r>
            <a:r>
              <a:rPr lang="fi-FI" dirty="0" smtClean="0"/>
              <a:t> </a:t>
            </a:r>
            <a:r>
              <a:rPr lang="fi-FI" dirty="0" err="1" smtClean="0"/>
              <a:t>Producer</a:t>
            </a:r>
            <a:r>
              <a:rPr lang="fi-FI" dirty="0" smtClean="0"/>
              <a:t> Consumer </a:t>
            </a:r>
            <a:r>
              <a:rPr lang="fi-FI" dirty="0" err="1" smtClean="0"/>
              <a:t>model</a:t>
            </a:r>
            <a:r>
              <a:rPr lang="fi-FI" dirty="0" smtClean="0"/>
              <a:t> the </a:t>
            </a:r>
            <a:r>
              <a:rPr lang="fi-FI" dirty="0" err="1" smtClean="0"/>
              <a:t>race</a:t>
            </a:r>
            <a:r>
              <a:rPr lang="fi-FI" dirty="0" smtClean="0"/>
              <a:t> </a:t>
            </a:r>
            <a:r>
              <a:rPr lang="fi-FI" dirty="0" err="1" smtClean="0"/>
              <a:t>condition</a:t>
            </a:r>
            <a:r>
              <a:rPr lang="fi-FI" dirty="0" smtClean="0"/>
              <a:t> is </a:t>
            </a:r>
            <a:r>
              <a:rPr lang="fi-FI" dirty="0" err="1" smtClean="0"/>
              <a:t>not</a:t>
            </a:r>
            <a:r>
              <a:rPr lang="fi-FI" dirty="0" smtClean="0"/>
              <a:t> </a:t>
            </a:r>
            <a:r>
              <a:rPr lang="fi-FI" dirty="0" err="1" smtClean="0"/>
              <a:t>accepted</a:t>
            </a:r>
            <a:endParaRPr lang="fi-FI" dirty="0" smtClean="0"/>
          </a:p>
          <a:p>
            <a:r>
              <a:rPr lang="fi-FI" dirty="0" smtClean="0"/>
              <a:t>In the version 2 of </a:t>
            </a:r>
            <a:r>
              <a:rPr lang="fi-FI" dirty="0" err="1" smtClean="0"/>
              <a:t>our</a:t>
            </a:r>
            <a:r>
              <a:rPr lang="fi-FI" dirty="0" smtClean="0"/>
              <a:t> </a:t>
            </a:r>
            <a:r>
              <a:rPr lang="fi-FI" dirty="0" err="1" smtClean="0"/>
              <a:t>model</a:t>
            </a:r>
            <a:r>
              <a:rPr lang="fi-FI" dirty="0" smtClean="0"/>
              <a:t> </a:t>
            </a:r>
            <a:r>
              <a:rPr lang="fi-FI" dirty="0" err="1" smtClean="0"/>
              <a:t>we</a:t>
            </a:r>
            <a:r>
              <a:rPr lang="fi-FI" dirty="0" smtClean="0"/>
              <a:t> </a:t>
            </a:r>
            <a:r>
              <a:rPr lang="fi-FI" dirty="0" err="1" smtClean="0"/>
              <a:t>have</a:t>
            </a:r>
            <a:r>
              <a:rPr lang="fi-FI" dirty="0" smtClean="0"/>
              <a:t> the </a:t>
            </a:r>
            <a:r>
              <a:rPr lang="fi-FI" dirty="0" err="1" smtClean="0"/>
              <a:t>following</a:t>
            </a:r>
            <a:r>
              <a:rPr lang="fi-FI" dirty="0" smtClean="0"/>
              <a:t> </a:t>
            </a:r>
            <a:r>
              <a:rPr lang="fi-FI" dirty="0" err="1" smtClean="0"/>
              <a:t>requirements</a:t>
            </a:r>
            <a:r>
              <a:rPr lang="fi-FI" dirty="0" smtClean="0"/>
              <a:t>:</a:t>
            </a:r>
          </a:p>
          <a:p>
            <a:pPr lvl="1"/>
            <a:r>
              <a:rPr lang="fi-FI" dirty="0" smtClean="0"/>
              <a:t>1. The data </a:t>
            </a:r>
            <a:r>
              <a:rPr lang="fi-FI" dirty="0" err="1" smtClean="0"/>
              <a:t>stays</a:t>
            </a:r>
            <a:r>
              <a:rPr lang="fi-FI" dirty="0" smtClean="0"/>
              <a:t> </a:t>
            </a:r>
            <a:r>
              <a:rPr lang="fi-FI" dirty="0" err="1" smtClean="0"/>
              <a:t>always</a:t>
            </a:r>
            <a:r>
              <a:rPr lang="fi-FI" dirty="0" smtClean="0"/>
              <a:t> </a:t>
            </a:r>
            <a:r>
              <a:rPr lang="fi-FI" dirty="0" err="1" smtClean="0"/>
              <a:t>consistent</a:t>
            </a:r>
            <a:r>
              <a:rPr lang="fi-FI" dirty="0" smtClean="0"/>
              <a:t> </a:t>
            </a:r>
          </a:p>
          <a:p>
            <a:pPr lvl="1"/>
            <a:r>
              <a:rPr lang="fi-FI" dirty="0" smtClean="0"/>
              <a:t>2. No data </a:t>
            </a:r>
            <a:r>
              <a:rPr lang="fi-FI" dirty="0" err="1" smtClean="0"/>
              <a:t>provided</a:t>
            </a:r>
            <a:r>
              <a:rPr lang="fi-FI" dirty="0" smtClean="0"/>
              <a:t> </a:t>
            </a:r>
            <a:r>
              <a:rPr lang="fi-FI" dirty="0" err="1" smtClean="0"/>
              <a:t>by</a:t>
            </a:r>
            <a:r>
              <a:rPr lang="fi-FI" dirty="0" smtClean="0"/>
              <a:t> the </a:t>
            </a:r>
            <a:r>
              <a:rPr lang="fi-FI" dirty="0" err="1" smtClean="0"/>
              <a:t>Producer</a:t>
            </a:r>
            <a:r>
              <a:rPr lang="fi-FI" dirty="0" smtClean="0"/>
              <a:t> is </a:t>
            </a:r>
            <a:r>
              <a:rPr lang="fi-FI" dirty="0" err="1" smtClean="0"/>
              <a:t>lost</a:t>
            </a:r>
            <a:endParaRPr lang="fi-FI" dirty="0" smtClean="0"/>
          </a:p>
          <a:p>
            <a:pPr lvl="1"/>
            <a:r>
              <a:rPr lang="fi-FI" dirty="0" smtClean="0"/>
              <a:t>3. No data is </a:t>
            </a:r>
            <a:r>
              <a:rPr lang="fi-FI" dirty="0" err="1" smtClean="0"/>
              <a:t>written</a:t>
            </a:r>
            <a:r>
              <a:rPr lang="fi-FI" dirty="0" smtClean="0"/>
              <a:t> </a:t>
            </a:r>
            <a:r>
              <a:rPr lang="fi-FI" dirty="0" err="1" smtClean="0"/>
              <a:t>twice</a:t>
            </a:r>
            <a:r>
              <a:rPr lang="fi-FI" dirty="0" smtClean="0"/>
              <a:t> </a:t>
            </a:r>
            <a:r>
              <a:rPr lang="fi-FI" dirty="0" err="1" smtClean="0"/>
              <a:t>by</a:t>
            </a:r>
            <a:r>
              <a:rPr lang="fi-FI" dirty="0" smtClean="0"/>
              <a:t> the Consumer</a:t>
            </a:r>
          </a:p>
        </p:txBody>
      </p:sp>
    </p:spTree>
    <p:extLst>
      <p:ext uri="{BB962C8B-B14F-4D97-AF65-F5344CB8AC3E}">
        <p14:creationId xmlns:p14="http://schemas.microsoft.com/office/powerpoint/2010/main" val="34782838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err="1"/>
              <a:t>Producer</a:t>
            </a:r>
            <a:r>
              <a:rPr lang="fi-FI" dirty="0"/>
              <a:t> Consumer </a:t>
            </a:r>
            <a:r>
              <a:rPr lang="fi-FI" dirty="0" err="1"/>
              <a:t>Model</a:t>
            </a:r>
            <a:r>
              <a:rPr lang="fi-FI" dirty="0"/>
              <a:t/>
            </a:r>
            <a:br>
              <a:rPr lang="fi-FI" dirty="0"/>
            </a:br>
            <a:r>
              <a:rPr lang="fi-FI" dirty="0"/>
              <a:t>Version 2</a:t>
            </a:r>
          </a:p>
        </p:txBody>
      </p:sp>
      <p:sp>
        <p:nvSpPr>
          <p:cNvPr id="3" name="Sisällön paikkamerkki 2"/>
          <p:cNvSpPr>
            <a:spLocks noGrp="1"/>
          </p:cNvSpPr>
          <p:nvPr>
            <p:ph idx="1"/>
          </p:nvPr>
        </p:nvSpPr>
        <p:spPr/>
        <p:txBody>
          <a:bodyPr>
            <a:normAutofit fontScale="77500" lnSpcReduction="20000"/>
          </a:bodyPr>
          <a:lstStyle/>
          <a:p>
            <a:r>
              <a:rPr lang="fi-FI" dirty="0"/>
              <a:t>The </a:t>
            </a:r>
            <a:r>
              <a:rPr lang="fi-FI" dirty="0" err="1"/>
              <a:t>requirements</a:t>
            </a:r>
            <a:r>
              <a:rPr lang="fi-FI" dirty="0"/>
              <a:t> 1 </a:t>
            </a:r>
            <a:r>
              <a:rPr lang="fi-FI" dirty="0" err="1"/>
              <a:t>was</a:t>
            </a:r>
            <a:r>
              <a:rPr lang="fi-FI" dirty="0"/>
              <a:t> </a:t>
            </a:r>
            <a:r>
              <a:rPr lang="fi-FI" dirty="0" err="1"/>
              <a:t>taken</a:t>
            </a:r>
            <a:r>
              <a:rPr lang="fi-FI" dirty="0"/>
              <a:t> </a:t>
            </a:r>
            <a:r>
              <a:rPr lang="fi-FI" dirty="0" err="1"/>
              <a:t>care</a:t>
            </a:r>
            <a:r>
              <a:rPr lang="fi-FI" dirty="0"/>
              <a:t> </a:t>
            </a:r>
            <a:r>
              <a:rPr lang="fi-FI" dirty="0" err="1"/>
              <a:t>already</a:t>
            </a:r>
            <a:r>
              <a:rPr lang="fi-FI" dirty="0"/>
              <a:t> in the version 1 </a:t>
            </a:r>
            <a:r>
              <a:rPr lang="fi-FI" dirty="0" err="1"/>
              <a:t>by</a:t>
            </a:r>
            <a:r>
              <a:rPr lang="fi-FI" dirty="0"/>
              <a:t> </a:t>
            </a:r>
            <a:r>
              <a:rPr lang="fi-FI" dirty="0" err="1"/>
              <a:t>lock</a:t>
            </a:r>
            <a:r>
              <a:rPr lang="fi-FI" dirty="0"/>
              <a:t> </a:t>
            </a:r>
            <a:r>
              <a:rPr lang="fi-FI" dirty="0" err="1"/>
              <a:t>keyword</a:t>
            </a:r>
            <a:r>
              <a:rPr lang="fi-FI" dirty="0"/>
              <a:t>.</a:t>
            </a:r>
          </a:p>
          <a:p>
            <a:r>
              <a:rPr lang="fi-FI" dirty="0"/>
              <a:t>To </a:t>
            </a:r>
            <a:r>
              <a:rPr lang="fi-FI" dirty="0" err="1"/>
              <a:t>satisfy</a:t>
            </a:r>
            <a:r>
              <a:rPr lang="fi-FI" dirty="0"/>
              <a:t> the </a:t>
            </a:r>
            <a:r>
              <a:rPr lang="fi-FI" dirty="0" err="1"/>
              <a:t>requirements</a:t>
            </a:r>
            <a:r>
              <a:rPr lang="fi-FI" dirty="0"/>
              <a:t> 2 and 3 the </a:t>
            </a:r>
            <a:r>
              <a:rPr lang="fi-FI" dirty="0" err="1"/>
              <a:t>Producer</a:t>
            </a:r>
            <a:r>
              <a:rPr lang="fi-FI" dirty="0"/>
              <a:t> and the Consumer </a:t>
            </a:r>
            <a:r>
              <a:rPr lang="fi-FI" dirty="0" err="1"/>
              <a:t>must</a:t>
            </a:r>
            <a:r>
              <a:rPr lang="fi-FI" dirty="0"/>
              <a:t> </a:t>
            </a:r>
            <a:r>
              <a:rPr lang="fi-FI" dirty="0" err="1" smtClean="0"/>
              <a:t>co-operate</a:t>
            </a:r>
            <a:endParaRPr lang="fi-FI" dirty="0" smtClean="0"/>
          </a:p>
          <a:p>
            <a:pPr lvl="1"/>
            <a:r>
              <a:rPr lang="fi-FI" dirty="0" smtClean="0"/>
              <a:t>The </a:t>
            </a:r>
            <a:r>
              <a:rPr lang="fi-FI" dirty="0" err="1" smtClean="0"/>
              <a:t>producer</a:t>
            </a:r>
            <a:r>
              <a:rPr lang="fi-FI" dirty="0" smtClean="0"/>
              <a:t> </a:t>
            </a:r>
            <a:r>
              <a:rPr lang="fi-FI" dirty="0" err="1" smtClean="0"/>
              <a:t>must</a:t>
            </a:r>
            <a:r>
              <a:rPr lang="fi-FI" dirty="0" smtClean="0"/>
              <a:t> </a:t>
            </a:r>
            <a:r>
              <a:rPr lang="fi-FI" dirty="0" err="1" smtClean="0"/>
              <a:t>tell</a:t>
            </a:r>
            <a:r>
              <a:rPr lang="fi-FI" dirty="0" smtClean="0"/>
              <a:t> to the </a:t>
            </a:r>
            <a:r>
              <a:rPr lang="fi-FI" dirty="0" err="1" smtClean="0"/>
              <a:t>consumer</a:t>
            </a:r>
            <a:r>
              <a:rPr lang="fi-FI" dirty="0" smtClean="0"/>
              <a:t> </a:t>
            </a:r>
            <a:r>
              <a:rPr lang="fi-FI" dirty="0" err="1" smtClean="0"/>
              <a:t>that</a:t>
            </a:r>
            <a:r>
              <a:rPr lang="fi-FI" dirty="0" smtClean="0"/>
              <a:t> a new </a:t>
            </a:r>
            <a:r>
              <a:rPr lang="fi-FI" dirty="0" err="1" smtClean="0"/>
              <a:t>measurement</a:t>
            </a:r>
            <a:r>
              <a:rPr lang="fi-FI" dirty="0" smtClean="0"/>
              <a:t> is </a:t>
            </a:r>
            <a:r>
              <a:rPr lang="fi-FI" dirty="0" err="1" smtClean="0"/>
              <a:t>ready</a:t>
            </a:r>
            <a:endParaRPr lang="fi-FI" dirty="0" smtClean="0"/>
          </a:p>
          <a:p>
            <a:pPr lvl="2"/>
            <a:r>
              <a:rPr lang="fi-FI" dirty="0" smtClean="0"/>
              <a:t>The </a:t>
            </a:r>
            <a:r>
              <a:rPr lang="fi-FI" dirty="0" err="1" smtClean="0"/>
              <a:t>consumer</a:t>
            </a:r>
            <a:r>
              <a:rPr lang="fi-FI" dirty="0" smtClean="0"/>
              <a:t> </a:t>
            </a:r>
            <a:r>
              <a:rPr lang="fi-FI" dirty="0" err="1" smtClean="0"/>
              <a:t>can</a:t>
            </a:r>
            <a:r>
              <a:rPr lang="fi-FI" dirty="0" smtClean="0"/>
              <a:t> </a:t>
            </a:r>
            <a:r>
              <a:rPr lang="fi-FI" dirty="0" err="1" smtClean="0"/>
              <a:t>read</a:t>
            </a:r>
            <a:r>
              <a:rPr lang="fi-FI" dirty="0" smtClean="0"/>
              <a:t> a new </a:t>
            </a:r>
            <a:r>
              <a:rPr lang="fi-FI" dirty="0" err="1" smtClean="0"/>
              <a:t>measurement</a:t>
            </a:r>
            <a:endParaRPr lang="fi-FI" dirty="0" smtClean="0"/>
          </a:p>
          <a:p>
            <a:pPr lvl="1"/>
            <a:r>
              <a:rPr lang="fi-FI" dirty="0" smtClean="0"/>
              <a:t>The </a:t>
            </a:r>
            <a:r>
              <a:rPr lang="fi-FI" dirty="0" err="1" smtClean="0"/>
              <a:t>consumer</a:t>
            </a:r>
            <a:r>
              <a:rPr lang="fi-FI" dirty="0" smtClean="0"/>
              <a:t> </a:t>
            </a:r>
            <a:r>
              <a:rPr lang="fi-FI" dirty="0" err="1" smtClean="0"/>
              <a:t>must</a:t>
            </a:r>
            <a:r>
              <a:rPr lang="fi-FI" dirty="0" smtClean="0"/>
              <a:t> </a:t>
            </a:r>
            <a:r>
              <a:rPr lang="fi-FI" dirty="0" err="1" smtClean="0"/>
              <a:t>tell</a:t>
            </a:r>
            <a:r>
              <a:rPr lang="fi-FI" dirty="0" smtClean="0"/>
              <a:t> to the </a:t>
            </a:r>
            <a:r>
              <a:rPr lang="fi-FI" dirty="0" err="1" smtClean="0"/>
              <a:t>producer</a:t>
            </a:r>
            <a:r>
              <a:rPr lang="fi-FI" dirty="0" smtClean="0"/>
              <a:t> </a:t>
            </a:r>
            <a:r>
              <a:rPr lang="fi-FI" dirty="0" err="1" smtClean="0"/>
              <a:t>that</a:t>
            </a:r>
            <a:r>
              <a:rPr lang="fi-FI" dirty="0" smtClean="0"/>
              <a:t> </a:t>
            </a:r>
            <a:r>
              <a:rPr lang="fi-FI" dirty="0" err="1" smtClean="0"/>
              <a:t>it</a:t>
            </a:r>
            <a:r>
              <a:rPr lang="fi-FI" dirty="0" smtClean="0"/>
              <a:t> </a:t>
            </a:r>
            <a:r>
              <a:rPr lang="fi-FI" dirty="0" err="1" smtClean="0"/>
              <a:t>has</a:t>
            </a:r>
            <a:r>
              <a:rPr lang="fi-FI" dirty="0" smtClean="0"/>
              <a:t> </a:t>
            </a:r>
            <a:r>
              <a:rPr lang="fi-FI" dirty="0" err="1" smtClean="0"/>
              <a:t>read</a:t>
            </a:r>
            <a:r>
              <a:rPr lang="fi-FI" dirty="0" smtClean="0"/>
              <a:t> the new </a:t>
            </a:r>
            <a:r>
              <a:rPr lang="fi-FI" dirty="0" err="1" smtClean="0"/>
              <a:t>measurement</a:t>
            </a:r>
            <a:endParaRPr lang="fi-FI" dirty="0" smtClean="0"/>
          </a:p>
          <a:p>
            <a:pPr lvl="2"/>
            <a:r>
              <a:rPr lang="fi-FI" dirty="0" smtClean="0"/>
              <a:t>The </a:t>
            </a:r>
            <a:r>
              <a:rPr lang="fi-FI" dirty="0" err="1" smtClean="0"/>
              <a:t>producer</a:t>
            </a:r>
            <a:r>
              <a:rPr lang="fi-FI" dirty="0" smtClean="0"/>
              <a:t> </a:t>
            </a:r>
            <a:r>
              <a:rPr lang="fi-FI" dirty="0" err="1" smtClean="0"/>
              <a:t>can</a:t>
            </a:r>
            <a:r>
              <a:rPr lang="fi-FI" dirty="0" smtClean="0"/>
              <a:t> </a:t>
            </a:r>
            <a:r>
              <a:rPr lang="fi-FI" dirty="0" err="1" smtClean="0"/>
              <a:t>produce</a:t>
            </a:r>
            <a:r>
              <a:rPr lang="fi-FI" dirty="0" smtClean="0"/>
              <a:t> a new </a:t>
            </a:r>
            <a:r>
              <a:rPr lang="fi-FI" dirty="0" err="1" smtClean="0"/>
              <a:t>measurement</a:t>
            </a:r>
            <a:endParaRPr lang="fi-FI" dirty="0" smtClean="0"/>
          </a:p>
          <a:p>
            <a:pPr lvl="1"/>
            <a:r>
              <a:rPr lang="fi-FI" dirty="0" err="1" smtClean="0"/>
              <a:t>Neither</a:t>
            </a:r>
            <a:r>
              <a:rPr lang="fi-FI" dirty="0" smtClean="0"/>
              <a:t> </a:t>
            </a:r>
            <a:r>
              <a:rPr lang="fi-FI" dirty="0" err="1" smtClean="0"/>
              <a:t>producer</a:t>
            </a:r>
            <a:r>
              <a:rPr lang="fi-FI" dirty="0" smtClean="0"/>
              <a:t> </a:t>
            </a:r>
            <a:r>
              <a:rPr lang="fi-FI" dirty="0" err="1" smtClean="0"/>
              <a:t>nor</a:t>
            </a:r>
            <a:r>
              <a:rPr lang="fi-FI" dirty="0" smtClean="0"/>
              <a:t> </a:t>
            </a:r>
            <a:r>
              <a:rPr lang="fi-FI" dirty="0" err="1" smtClean="0"/>
              <a:t>consumer</a:t>
            </a:r>
            <a:r>
              <a:rPr lang="fi-FI" dirty="0" smtClean="0"/>
              <a:t> </a:t>
            </a:r>
            <a:r>
              <a:rPr lang="fi-FI" dirty="0" err="1" smtClean="0"/>
              <a:t>may</a:t>
            </a:r>
            <a:r>
              <a:rPr lang="fi-FI" dirty="0" smtClean="0"/>
              <a:t> </a:t>
            </a:r>
            <a:r>
              <a:rPr lang="fi-FI" dirty="0" err="1" smtClean="0"/>
              <a:t>use</a:t>
            </a:r>
            <a:r>
              <a:rPr lang="fi-FI" dirty="0" smtClean="0"/>
              <a:t> </a:t>
            </a:r>
            <a:r>
              <a:rPr lang="fi-FI" dirty="0" err="1" smtClean="0"/>
              <a:t>much</a:t>
            </a:r>
            <a:r>
              <a:rPr lang="fi-FI" dirty="0" smtClean="0"/>
              <a:t> </a:t>
            </a:r>
            <a:r>
              <a:rPr lang="fi-FI" dirty="0" err="1" smtClean="0"/>
              <a:t>processing</a:t>
            </a:r>
            <a:r>
              <a:rPr lang="fi-FI" dirty="0" smtClean="0"/>
              <a:t> </a:t>
            </a:r>
            <a:r>
              <a:rPr lang="fi-FI" dirty="0" err="1" smtClean="0"/>
              <a:t>power</a:t>
            </a:r>
            <a:r>
              <a:rPr lang="fi-FI" dirty="0" smtClean="0"/>
              <a:t> for </a:t>
            </a:r>
            <a:r>
              <a:rPr lang="fi-FI" dirty="0" err="1" smtClean="0"/>
              <a:t>waiting</a:t>
            </a:r>
            <a:endParaRPr lang="fi-FI" dirty="0" smtClean="0"/>
          </a:p>
          <a:p>
            <a:r>
              <a:rPr lang="fi-FI" dirty="0" smtClean="0"/>
              <a:t>The </a:t>
            </a:r>
            <a:r>
              <a:rPr lang="fi-FI" dirty="0" err="1" smtClean="0"/>
              <a:t>co-operation</a:t>
            </a:r>
            <a:r>
              <a:rPr lang="fi-FI" dirty="0" smtClean="0"/>
              <a:t> is </a:t>
            </a:r>
            <a:r>
              <a:rPr lang="fi-FI" dirty="0" err="1" smtClean="0"/>
              <a:t>implemeted</a:t>
            </a:r>
            <a:r>
              <a:rPr lang="fi-FI" dirty="0" smtClean="0"/>
              <a:t> </a:t>
            </a:r>
            <a:r>
              <a:rPr lang="fi-FI" dirty="0" err="1" smtClean="0"/>
              <a:t>by</a:t>
            </a:r>
            <a:r>
              <a:rPr lang="fi-FI" dirty="0" smtClean="0"/>
              <a:t> </a:t>
            </a:r>
            <a:r>
              <a:rPr lang="fi-FI" dirty="0" err="1" smtClean="0"/>
              <a:t>methods</a:t>
            </a:r>
            <a:r>
              <a:rPr lang="fi-FI" dirty="0" smtClean="0"/>
              <a:t> </a:t>
            </a:r>
            <a:r>
              <a:rPr lang="fi-FI" b="1" dirty="0" err="1" smtClean="0"/>
              <a:t>Pulse</a:t>
            </a:r>
            <a:r>
              <a:rPr lang="fi-FI" dirty="0" smtClean="0"/>
              <a:t> and </a:t>
            </a:r>
            <a:r>
              <a:rPr lang="fi-FI" b="1" dirty="0" err="1" smtClean="0"/>
              <a:t>Wait</a:t>
            </a:r>
            <a:r>
              <a:rPr lang="fi-FI" dirty="0" smtClean="0"/>
              <a:t> of </a:t>
            </a:r>
            <a:r>
              <a:rPr lang="fi-FI" b="1" dirty="0" err="1" smtClean="0"/>
              <a:t>Monitor</a:t>
            </a:r>
            <a:r>
              <a:rPr lang="fi-FI" dirty="0" smtClean="0"/>
              <a:t> </a:t>
            </a:r>
            <a:r>
              <a:rPr lang="fi-FI" dirty="0" err="1" smtClean="0"/>
              <a:t>class</a:t>
            </a:r>
            <a:endParaRPr lang="fi-FI" dirty="0"/>
          </a:p>
          <a:p>
            <a:endParaRPr lang="fi-FI" dirty="0"/>
          </a:p>
        </p:txBody>
      </p:sp>
    </p:spTree>
    <p:extLst>
      <p:ext uri="{BB962C8B-B14F-4D97-AF65-F5344CB8AC3E}">
        <p14:creationId xmlns:p14="http://schemas.microsoft.com/office/powerpoint/2010/main" val="2878142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Updates</a:t>
            </a:r>
            <a:r>
              <a:rPr lang="fi-FI" dirty="0" smtClean="0"/>
              <a:t> </a:t>
            </a:r>
            <a:r>
              <a:rPr lang="fi-FI" dirty="0" err="1" smtClean="0"/>
              <a:t>needed</a:t>
            </a:r>
            <a:endParaRPr lang="fi-FI" dirty="0"/>
          </a:p>
        </p:txBody>
      </p:sp>
      <p:sp>
        <p:nvSpPr>
          <p:cNvPr id="3" name="Content Placeholder 2"/>
          <p:cNvSpPr>
            <a:spLocks noGrp="1"/>
          </p:cNvSpPr>
          <p:nvPr>
            <p:ph idx="1"/>
          </p:nvPr>
        </p:nvSpPr>
        <p:spPr/>
        <p:txBody>
          <a:bodyPr/>
          <a:lstStyle/>
          <a:p>
            <a:r>
              <a:rPr lang="fi-FI" dirty="0" err="1" smtClean="0"/>
              <a:t>Wait-async</a:t>
            </a:r>
            <a:endParaRPr lang="fi-FI" dirty="0" smtClean="0"/>
          </a:p>
          <a:p>
            <a:r>
              <a:rPr lang="fi-FI" dirty="0">
                <a:hlinkClick r:id="rId2"/>
              </a:rPr>
              <a:t>https://</a:t>
            </a:r>
            <a:r>
              <a:rPr lang="fi-FI" dirty="0" smtClean="0">
                <a:hlinkClick r:id="rId2"/>
              </a:rPr>
              <a:t>docs.microsoft.com/en-us/dotnet/standard/parallel-programming/index</a:t>
            </a:r>
            <a:r>
              <a:rPr lang="fi-FI" dirty="0" smtClean="0"/>
              <a:t> </a:t>
            </a:r>
            <a:endParaRPr lang="fi-FI" dirty="0" smtClean="0"/>
          </a:p>
        </p:txBody>
      </p:sp>
    </p:spTree>
    <p:extLst>
      <p:ext uri="{BB962C8B-B14F-4D97-AF65-F5344CB8AC3E}">
        <p14:creationId xmlns:p14="http://schemas.microsoft.com/office/powerpoint/2010/main" val="29448374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err="1"/>
              <a:t>Producer</a:t>
            </a:r>
            <a:r>
              <a:rPr lang="fi-FI" dirty="0"/>
              <a:t> Consumer </a:t>
            </a:r>
            <a:r>
              <a:rPr lang="fi-FI" dirty="0" err="1"/>
              <a:t>Model</a:t>
            </a:r>
            <a:r>
              <a:rPr lang="fi-FI" dirty="0"/>
              <a:t/>
            </a:r>
            <a:br>
              <a:rPr lang="fi-FI" dirty="0"/>
            </a:br>
            <a:r>
              <a:rPr lang="fi-FI" dirty="0"/>
              <a:t>Version 2</a:t>
            </a:r>
          </a:p>
        </p:txBody>
      </p:sp>
      <p:sp>
        <p:nvSpPr>
          <p:cNvPr id="3" name="Sisällön paikkamerkki 2"/>
          <p:cNvSpPr>
            <a:spLocks noGrp="1"/>
          </p:cNvSpPr>
          <p:nvPr>
            <p:ph idx="1"/>
          </p:nvPr>
        </p:nvSpPr>
        <p:spPr>
          <a:xfrm>
            <a:off x="457200" y="1600201"/>
            <a:ext cx="8229600" cy="2044824"/>
          </a:xfrm>
        </p:spPr>
        <p:txBody>
          <a:bodyPr>
            <a:normAutofit fontScale="70000" lnSpcReduction="20000"/>
          </a:bodyPr>
          <a:lstStyle/>
          <a:p>
            <a:r>
              <a:rPr lang="fi-FI" dirty="0" smtClean="0"/>
              <a:t>Consumer </a:t>
            </a:r>
            <a:r>
              <a:rPr lang="fi-FI" b="1" dirty="0" err="1" smtClean="0"/>
              <a:t>waits</a:t>
            </a:r>
            <a:r>
              <a:rPr lang="fi-FI" dirty="0" smtClean="0"/>
              <a:t> new data</a:t>
            </a:r>
          </a:p>
          <a:p>
            <a:r>
              <a:rPr lang="fi-FI" dirty="0" err="1" smtClean="0"/>
              <a:t>Producer</a:t>
            </a:r>
            <a:r>
              <a:rPr lang="fi-FI" dirty="0" smtClean="0"/>
              <a:t> </a:t>
            </a:r>
            <a:r>
              <a:rPr lang="fi-FI" dirty="0" err="1" smtClean="0"/>
              <a:t>produces</a:t>
            </a:r>
            <a:r>
              <a:rPr lang="fi-FI" dirty="0" smtClean="0"/>
              <a:t> new data and </a:t>
            </a:r>
            <a:r>
              <a:rPr lang="fi-FI" b="1" dirty="0" err="1" smtClean="0"/>
              <a:t>notifies</a:t>
            </a:r>
            <a:r>
              <a:rPr lang="fi-FI" dirty="0" smtClean="0"/>
              <a:t> Consumer </a:t>
            </a:r>
            <a:r>
              <a:rPr lang="fi-FI" dirty="0" err="1" smtClean="0"/>
              <a:t>that</a:t>
            </a:r>
            <a:r>
              <a:rPr lang="fi-FI" dirty="0" smtClean="0"/>
              <a:t> </a:t>
            </a:r>
            <a:r>
              <a:rPr lang="fi-FI" dirty="0" err="1" smtClean="0"/>
              <a:t>there</a:t>
            </a:r>
            <a:r>
              <a:rPr lang="fi-FI" dirty="0" smtClean="0"/>
              <a:t> is new data </a:t>
            </a:r>
          </a:p>
          <a:p>
            <a:r>
              <a:rPr lang="fi-FI" dirty="0" smtClean="0"/>
              <a:t>Consumer </a:t>
            </a:r>
            <a:r>
              <a:rPr lang="fi-FI" dirty="0" err="1" smtClean="0"/>
              <a:t>stops</a:t>
            </a:r>
            <a:r>
              <a:rPr lang="fi-FI" dirty="0" smtClean="0"/>
              <a:t> </a:t>
            </a:r>
            <a:r>
              <a:rPr lang="fi-FI" dirty="0" err="1" smtClean="0"/>
              <a:t>waiting</a:t>
            </a:r>
            <a:r>
              <a:rPr lang="fi-FI" dirty="0" smtClean="0"/>
              <a:t> and </a:t>
            </a:r>
            <a:r>
              <a:rPr lang="fi-FI" dirty="0" err="1" smtClean="0"/>
              <a:t>consumes</a:t>
            </a:r>
            <a:r>
              <a:rPr lang="fi-FI" dirty="0" smtClean="0"/>
              <a:t> the new data (</a:t>
            </a:r>
            <a:r>
              <a:rPr lang="fi-FI" dirty="0" err="1" smtClean="0"/>
              <a:t>calls</a:t>
            </a:r>
            <a:r>
              <a:rPr lang="fi-FI" dirty="0" smtClean="0"/>
              <a:t> </a:t>
            </a:r>
            <a:r>
              <a:rPr lang="fi-FI" dirty="0" err="1" smtClean="0"/>
              <a:t>get</a:t>
            </a:r>
            <a:r>
              <a:rPr lang="fi-FI" dirty="0" smtClean="0"/>
              <a:t>() </a:t>
            </a:r>
            <a:r>
              <a:rPr lang="fi-FI" dirty="0" err="1" smtClean="0"/>
              <a:t>method</a:t>
            </a:r>
            <a:r>
              <a:rPr lang="fi-FI" dirty="0" smtClean="0"/>
              <a:t>)</a:t>
            </a:r>
          </a:p>
          <a:p>
            <a:r>
              <a:rPr lang="fi-FI" dirty="0" smtClean="0"/>
              <a:t>Consumer </a:t>
            </a:r>
            <a:r>
              <a:rPr lang="fi-FI" b="1" dirty="0" err="1" smtClean="0"/>
              <a:t>notifies</a:t>
            </a:r>
            <a:r>
              <a:rPr lang="fi-FI" dirty="0" smtClean="0"/>
              <a:t> the </a:t>
            </a:r>
            <a:r>
              <a:rPr lang="fi-FI" dirty="0" err="1" smtClean="0"/>
              <a:t>producer</a:t>
            </a:r>
            <a:r>
              <a:rPr lang="fi-FI" dirty="0" smtClean="0"/>
              <a:t> </a:t>
            </a:r>
            <a:r>
              <a:rPr lang="fi-FI" dirty="0" err="1" smtClean="0"/>
              <a:t>that</a:t>
            </a:r>
            <a:r>
              <a:rPr lang="fi-FI" dirty="0" smtClean="0"/>
              <a:t> </a:t>
            </a:r>
            <a:r>
              <a:rPr lang="fi-FI" dirty="0" err="1" smtClean="0"/>
              <a:t>it</a:t>
            </a:r>
            <a:r>
              <a:rPr lang="fi-FI" dirty="0" smtClean="0"/>
              <a:t> </a:t>
            </a:r>
            <a:r>
              <a:rPr lang="fi-FI" dirty="0" err="1" smtClean="0"/>
              <a:t>has</a:t>
            </a:r>
            <a:r>
              <a:rPr lang="fi-FI" dirty="0" smtClean="0"/>
              <a:t> </a:t>
            </a:r>
            <a:r>
              <a:rPr lang="fi-FI" dirty="0" err="1" smtClean="0"/>
              <a:t>read</a:t>
            </a:r>
            <a:r>
              <a:rPr lang="fi-FI" dirty="0" smtClean="0"/>
              <a:t> the data</a:t>
            </a:r>
            <a:endParaRPr lang="fi-FI" dirty="0"/>
          </a:p>
        </p:txBody>
      </p:sp>
      <p:sp>
        <p:nvSpPr>
          <p:cNvPr id="4" name="Ellipsi 3"/>
          <p:cNvSpPr/>
          <p:nvPr/>
        </p:nvSpPr>
        <p:spPr>
          <a:xfrm>
            <a:off x="211713" y="4455114"/>
            <a:ext cx="2376264"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smtClean="0"/>
              <a:t>Producer</a:t>
            </a:r>
            <a:endParaRPr lang="fi-FI" dirty="0" smtClean="0"/>
          </a:p>
          <a:p>
            <a:pPr algn="ctr"/>
            <a:r>
              <a:rPr lang="fi-FI" dirty="0" smtClean="0"/>
              <a:t>(</a:t>
            </a:r>
            <a:r>
              <a:rPr lang="fi-FI" dirty="0" err="1" smtClean="0"/>
              <a:t>produces</a:t>
            </a:r>
            <a:r>
              <a:rPr lang="fi-FI" dirty="0" smtClean="0"/>
              <a:t> data)</a:t>
            </a:r>
            <a:endParaRPr lang="fi-FI" dirty="0"/>
          </a:p>
        </p:txBody>
      </p:sp>
      <p:sp>
        <p:nvSpPr>
          <p:cNvPr id="5" name="Ellipsi 4"/>
          <p:cNvSpPr/>
          <p:nvPr/>
        </p:nvSpPr>
        <p:spPr>
          <a:xfrm>
            <a:off x="6588224" y="4617031"/>
            <a:ext cx="2448272"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smtClean="0"/>
              <a:t>Consumer</a:t>
            </a:r>
          </a:p>
          <a:p>
            <a:pPr algn="ctr"/>
            <a:r>
              <a:rPr lang="fi-FI" dirty="0" smtClean="0"/>
              <a:t>(</a:t>
            </a:r>
            <a:r>
              <a:rPr lang="fi-FI" dirty="0" err="1" smtClean="0"/>
              <a:t>consumes</a:t>
            </a:r>
            <a:r>
              <a:rPr lang="fi-FI" dirty="0" smtClean="0"/>
              <a:t> data)</a:t>
            </a:r>
            <a:endParaRPr lang="fi-FI" dirty="0"/>
          </a:p>
        </p:txBody>
      </p:sp>
      <p:sp>
        <p:nvSpPr>
          <p:cNvPr id="6" name="Suorakulmio 5"/>
          <p:cNvSpPr/>
          <p:nvPr/>
        </p:nvSpPr>
        <p:spPr>
          <a:xfrm>
            <a:off x="3448271" y="4797152"/>
            <a:ext cx="2376264"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dirty="0" err="1" smtClean="0"/>
              <a:t>Measurements</a:t>
            </a:r>
            <a:r>
              <a:rPr lang="fi-FI" dirty="0" smtClean="0"/>
              <a:t/>
            </a:r>
            <a:br>
              <a:rPr lang="fi-FI" dirty="0" smtClean="0"/>
            </a:br>
            <a:r>
              <a:rPr lang="fi-FI" dirty="0" err="1" smtClean="0"/>
              <a:t>double</a:t>
            </a:r>
            <a:r>
              <a:rPr lang="fi-FI" dirty="0" smtClean="0"/>
              <a:t> </a:t>
            </a:r>
            <a:r>
              <a:rPr lang="fi-FI" dirty="0" err="1"/>
              <a:t>t</a:t>
            </a:r>
            <a:r>
              <a:rPr lang="fi-FI" dirty="0" err="1" smtClean="0"/>
              <a:t>imeStamp</a:t>
            </a:r>
            <a:endParaRPr lang="fi-FI" dirty="0" smtClean="0"/>
          </a:p>
          <a:p>
            <a:r>
              <a:rPr lang="fi-FI" dirty="0" err="1"/>
              <a:t>d</a:t>
            </a:r>
            <a:r>
              <a:rPr lang="fi-FI" dirty="0" err="1" smtClean="0"/>
              <a:t>ouble</a:t>
            </a:r>
            <a:r>
              <a:rPr lang="fi-FI" dirty="0" smtClean="0"/>
              <a:t> </a:t>
            </a:r>
            <a:r>
              <a:rPr lang="fi-FI" dirty="0" err="1" smtClean="0"/>
              <a:t>measA</a:t>
            </a:r>
            <a:r>
              <a:rPr lang="fi-FI" dirty="0" smtClean="0"/>
              <a:t/>
            </a:r>
            <a:br>
              <a:rPr lang="fi-FI" dirty="0" smtClean="0"/>
            </a:br>
            <a:r>
              <a:rPr lang="fi-FI" dirty="0" err="1"/>
              <a:t>double</a:t>
            </a:r>
            <a:r>
              <a:rPr lang="fi-FI" dirty="0"/>
              <a:t> </a:t>
            </a:r>
            <a:r>
              <a:rPr lang="fi-FI" dirty="0" err="1" smtClean="0"/>
              <a:t>measB</a:t>
            </a:r>
            <a:endParaRPr lang="fi-FI" dirty="0"/>
          </a:p>
        </p:txBody>
      </p:sp>
      <p:cxnSp>
        <p:nvCxnSpPr>
          <p:cNvPr id="7" name="Kaareva yhdysviiva 6"/>
          <p:cNvCxnSpPr>
            <a:stCxn id="4" idx="6"/>
            <a:endCxn id="6" idx="1"/>
          </p:cNvCxnSpPr>
          <p:nvPr/>
        </p:nvCxnSpPr>
        <p:spPr>
          <a:xfrm>
            <a:off x="2587977" y="5355214"/>
            <a:ext cx="860294" cy="12700"/>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kstiruutu 7"/>
          <p:cNvSpPr txBox="1"/>
          <p:nvPr/>
        </p:nvSpPr>
        <p:spPr>
          <a:xfrm>
            <a:off x="2696561" y="4846767"/>
            <a:ext cx="643125" cy="369332"/>
          </a:xfrm>
          <a:prstGeom prst="rect">
            <a:avLst/>
          </a:prstGeom>
          <a:noFill/>
        </p:spPr>
        <p:txBody>
          <a:bodyPr wrap="none" rtlCol="0">
            <a:spAutoFit/>
          </a:bodyPr>
          <a:lstStyle/>
          <a:p>
            <a:r>
              <a:rPr lang="fi-FI" dirty="0" err="1" smtClean="0"/>
              <a:t>Put</a:t>
            </a:r>
            <a:r>
              <a:rPr lang="fi-FI" dirty="0" smtClean="0"/>
              <a:t>()</a:t>
            </a:r>
            <a:endParaRPr lang="fi-FI" dirty="0"/>
          </a:p>
        </p:txBody>
      </p:sp>
      <p:cxnSp>
        <p:nvCxnSpPr>
          <p:cNvPr id="9" name="Kaareva yhdysviiva 8"/>
          <p:cNvCxnSpPr>
            <a:stCxn id="6" idx="3"/>
            <a:endCxn id="5" idx="2"/>
          </p:cNvCxnSpPr>
          <p:nvPr/>
        </p:nvCxnSpPr>
        <p:spPr>
          <a:xfrm>
            <a:off x="5824535" y="5355214"/>
            <a:ext cx="763689" cy="161917"/>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kstiruutu 9"/>
          <p:cNvSpPr txBox="1"/>
          <p:nvPr/>
        </p:nvSpPr>
        <p:spPr>
          <a:xfrm>
            <a:off x="5955952" y="4869160"/>
            <a:ext cx="662746" cy="369332"/>
          </a:xfrm>
          <a:prstGeom prst="rect">
            <a:avLst/>
          </a:prstGeom>
          <a:noFill/>
        </p:spPr>
        <p:txBody>
          <a:bodyPr wrap="none" rtlCol="0">
            <a:spAutoFit/>
          </a:bodyPr>
          <a:lstStyle/>
          <a:p>
            <a:r>
              <a:rPr lang="fi-FI" dirty="0" err="1" smtClean="0"/>
              <a:t>Get</a:t>
            </a:r>
            <a:r>
              <a:rPr lang="fi-FI" dirty="0" smtClean="0"/>
              <a:t>()</a:t>
            </a:r>
            <a:endParaRPr lang="fi-FI" dirty="0"/>
          </a:p>
        </p:txBody>
      </p:sp>
      <p:cxnSp>
        <p:nvCxnSpPr>
          <p:cNvPr id="14" name="Kaareva yhdysviiva 13"/>
          <p:cNvCxnSpPr>
            <a:stCxn id="4" idx="5"/>
            <a:endCxn id="5" idx="3"/>
          </p:cNvCxnSpPr>
          <p:nvPr/>
        </p:nvCxnSpPr>
        <p:spPr>
          <a:xfrm rot="16200000" flipH="1">
            <a:off x="4512415" y="3719247"/>
            <a:ext cx="161917" cy="4706784"/>
          </a:xfrm>
          <a:prstGeom prst="curvedConnector3">
            <a:avLst>
              <a:gd name="adj1" fmla="val 404003"/>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Tekstiruutu 18"/>
          <p:cNvSpPr txBox="1"/>
          <p:nvPr/>
        </p:nvSpPr>
        <p:spPr>
          <a:xfrm>
            <a:off x="3923928" y="6271159"/>
            <a:ext cx="1707262" cy="369332"/>
          </a:xfrm>
          <a:prstGeom prst="rect">
            <a:avLst/>
          </a:prstGeom>
          <a:noFill/>
        </p:spPr>
        <p:txBody>
          <a:bodyPr wrap="none" rtlCol="0">
            <a:spAutoFit/>
          </a:bodyPr>
          <a:lstStyle/>
          <a:p>
            <a:r>
              <a:rPr lang="fi-FI" dirty="0" err="1" smtClean="0"/>
              <a:t>Monitor.Notify</a:t>
            </a:r>
            <a:r>
              <a:rPr lang="fi-FI" dirty="0" smtClean="0"/>
              <a:t>()</a:t>
            </a:r>
            <a:endParaRPr lang="fi-FI" dirty="0"/>
          </a:p>
        </p:txBody>
      </p:sp>
      <p:cxnSp>
        <p:nvCxnSpPr>
          <p:cNvPr id="22" name="Kaareva yhdysviiva 21"/>
          <p:cNvCxnSpPr>
            <a:stCxn id="5" idx="1"/>
            <a:endCxn id="4" idx="7"/>
          </p:cNvCxnSpPr>
          <p:nvPr/>
        </p:nvCxnSpPr>
        <p:spPr>
          <a:xfrm rot="16200000" flipV="1">
            <a:off x="4512415" y="2446314"/>
            <a:ext cx="161917" cy="4706784"/>
          </a:xfrm>
          <a:prstGeom prst="curvedConnector3">
            <a:avLst>
              <a:gd name="adj1" fmla="val 404003"/>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ekstiruutu 24"/>
          <p:cNvSpPr txBox="1"/>
          <p:nvPr/>
        </p:nvSpPr>
        <p:spPr>
          <a:xfrm>
            <a:off x="3782772" y="4247699"/>
            <a:ext cx="1707262" cy="369332"/>
          </a:xfrm>
          <a:prstGeom prst="rect">
            <a:avLst/>
          </a:prstGeom>
          <a:noFill/>
        </p:spPr>
        <p:txBody>
          <a:bodyPr wrap="none" rtlCol="0">
            <a:spAutoFit/>
          </a:bodyPr>
          <a:lstStyle/>
          <a:p>
            <a:r>
              <a:rPr lang="fi-FI" dirty="0" err="1" smtClean="0"/>
              <a:t>Monitor.Notify</a:t>
            </a:r>
            <a:r>
              <a:rPr lang="fi-FI" dirty="0" smtClean="0"/>
              <a:t>()</a:t>
            </a:r>
            <a:endParaRPr lang="fi-FI" dirty="0"/>
          </a:p>
        </p:txBody>
      </p:sp>
    </p:spTree>
    <p:extLst>
      <p:ext uri="{BB962C8B-B14F-4D97-AF65-F5344CB8AC3E}">
        <p14:creationId xmlns:p14="http://schemas.microsoft.com/office/powerpoint/2010/main" val="13841442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Class </a:t>
            </a:r>
            <a:r>
              <a:rPr lang="fi-FI" dirty="0" err="1" smtClean="0"/>
              <a:t>Buffer</a:t>
            </a:r>
            <a:endParaRPr lang="fi-FI" dirty="0"/>
          </a:p>
        </p:txBody>
      </p:sp>
      <p:sp>
        <p:nvSpPr>
          <p:cNvPr id="4" name="Sisällön paikkamerkki 2"/>
          <p:cNvSpPr>
            <a:spLocks noGrp="1"/>
          </p:cNvSpPr>
          <p:nvPr>
            <p:ph idx="1"/>
          </p:nvPr>
        </p:nvSpPr>
        <p:spPr/>
        <p:txBody>
          <a:bodyPr>
            <a:normAutofit lnSpcReduction="10000"/>
          </a:bodyPr>
          <a:lstStyle/>
          <a:p>
            <a:r>
              <a:rPr lang="fi-FI" sz="2800" dirty="0" smtClean="0"/>
              <a:t>Class </a:t>
            </a:r>
            <a:r>
              <a:rPr lang="fi-FI" sz="2800" dirty="0" err="1" smtClean="0"/>
              <a:t>Buffer</a:t>
            </a:r>
            <a:r>
              <a:rPr lang="fi-FI" sz="2800" dirty="0" smtClean="0"/>
              <a:t> is </a:t>
            </a:r>
            <a:r>
              <a:rPr lang="fi-FI" sz="2800" dirty="0" err="1" smtClean="0"/>
              <a:t>used</a:t>
            </a:r>
            <a:r>
              <a:rPr lang="fi-FI" sz="2800" dirty="0" smtClean="0"/>
              <a:t> to </a:t>
            </a:r>
            <a:r>
              <a:rPr lang="fi-FI" sz="2800" dirty="0" err="1" smtClean="0"/>
              <a:t>transfer</a:t>
            </a:r>
            <a:r>
              <a:rPr lang="fi-FI" sz="2800" dirty="0" smtClean="0"/>
              <a:t> the data </a:t>
            </a:r>
            <a:r>
              <a:rPr lang="fi-FI" sz="2800" dirty="0" err="1" smtClean="0"/>
              <a:t>between</a:t>
            </a:r>
            <a:r>
              <a:rPr lang="fi-FI" sz="2800" dirty="0" smtClean="0"/>
              <a:t> the </a:t>
            </a:r>
            <a:r>
              <a:rPr lang="fi-FI" sz="2800" dirty="0" err="1" smtClean="0"/>
              <a:t>Producer</a:t>
            </a:r>
            <a:r>
              <a:rPr lang="fi-FI" sz="2800" dirty="0" smtClean="0"/>
              <a:t> and </a:t>
            </a:r>
            <a:r>
              <a:rPr lang="fi-FI" sz="2800" dirty="0" err="1" smtClean="0"/>
              <a:t>consumer</a:t>
            </a:r>
            <a:r>
              <a:rPr lang="fi-FI" sz="2800" dirty="0" smtClean="0"/>
              <a:t> (</a:t>
            </a:r>
            <a:r>
              <a:rPr lang="fi-FI" sz="2800" dirty="0" err="1" smtClean="0"/>
              <a:t>sometimes</a:t>
            </a:r>
            <a:r>
              <a:rPr lang="fi-FI" sz="2800" dirty="0" smtClean="0"/>
              <a:t> </a:t>
            </a:r>
            <a:r>
              <a:rPr lang="fi-FI" sz="2800" dirty="0" err="1" smtClean="0"/>
              <a:t>named</a:t>
            </a:r>
            <a:r>
              <a:rPr lang="fi-FI" sz="2800" dirty="0" smtClean="0"/>
              <a:t> as ”</a:t>
            </a:r>
            <a:r>
              <a:rPr lang="fi-FI" sz="2800" dirty="0" err="1" smtClean="0"/>
              <a:t>Cubbyhole</a:t>
            </a:r>
            <a:r>
              <a:rPr lang="fi-FI" sz="2800" dirty="0" smtClean="0"/>
              <a:t>”)</a:t>
            </a:r>
          </a:p>
          <a:p>
            <a:r>
              <a:rPr lang="fi-FI" sz="2800" dirty="0" err="1" smtClean="0"/>
              <a:t>Member</a:t>
            </a:r>
            <a:r>
              <a:rPr lang="fi-FI" sz="2800" dirty="0"/>
              <a:t/>
            </a:r>
            <a:br>
              <a:rPr lang="fi-FI" sz="2800" dirty="0"/>
            </a:br>
            <a:r>
              <a:rPr lang="fi-FI" sz="2800" dirty="0" err="1" smtClean="0"/>
              <a:t>variables</a:t>
            </a:r>
            <a:r>
              <a:rPr lang="fi-FI" sz="2800" dirty="0" smtClean="0"/>
              <a:t>:</a:t>
            </a:r>
          </a:p>
          <a:p>
            <a:endParaRPr lang="fi-FI" sz="2800" dirty="0"/>
          </a:p>
          <a:p>
            <a:endParaRPr lang="fi-FI" sz="2800" dirty="0" smtClean="0"/>
          </a:p>
          <a:p>
            <a:r>
              <a:rPr lang="fi-FI" sz="2800" dirty="0" err="1" smtClean="0"/>
              <a:t>Methods</a:t>
            </a:r>
            <a:endParaRPr lang="fi-FI" sz="2800" dirty="0" smtClean="0"/>
          </a:p>
          <a:p>
            <a:pPr lvl="1"/>
            <a:r>
              <a:rPr lang="fi-FI" sz="2400" dirty="0" err="1" smtClean="0"/>
              <a:t>Put</a:t>
            </a:r>
            <a:r>
              <a:rPr lang="fi-FI" sz="2400" dirty="0"/>
              <a:t> </a:t>
            </a:r>
            <a:r>
              <a:rPr lang="fi-FI" sz="2400" dirty="0" smtClean="0"/>
              <a:t>for </a:t>
            </a:r>
            <a:r>
              <a:rPr lang="fi-FI" sz="2400" dirty="0" err="1" smtClean="0"/>
              <a:t>Producer</a:t>
            </a:r>
            <a:endParaRPr lang="fi-FI" sz="2400" dirty="0" smtClean="0"/>
          </a:p>
          <a:p>
            <a:pPr lvl="1"/>
            <a:r>
              <a:rPr lang="fi-FI" sz="2400" dirty="0" err="1" smtClean="0"/>
              <a:t>Get</a:t>
            </a:r>
            <a:r>
              <a:rPr lang="fi-FI" sz="2400" dirty="0" smtClean="0"/>
              <a:t> for Consumer</a:t>
            </a:r>
            <a:endParaRPr lang="fi-FI" sz="24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852936"/>
            <a:ext cx="432761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443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4638"/>
            <a:ext cx="3250704" cy="1143000"/>
          </a:xfrm>
        </p:spPr>
        <p:txBody>
          <a:bodyPr>
            <a:normAutofit fontScale="90000"/>
          </a:bodyPr>
          <a:lstStyle/>
          <a:p>
            <a:pPr algn="l"/>
            <a:r>
              <a:rPr lang="fi-FI" sz="3600" dirty="0" err="1" smtClean="0"/>
              <a:t>Put</a:t>
            </a:r>
            <a:r>
              <a:rPr lang="fi-FI" sz="3600" dirty="0" smtClean="0"/>
              <a:t> </a:t>
            </a:r>
            <a:r>
              <a:rPr lang="fi-FI" sz="3600" dirty="0" err="1" smtClean="0"/>
              <a:t>method</a:t>
            </a:r>
            <a:r>
              <a:rPr lang="fi-FI" sz="3600" dirty="0" smtClean="0"/>
              <a:t/>
            </a:r>
            <a:br>
              <a:rPr lang="fi-FI" sz="3600" dirty="0" smtClean="0"/>
            </a:br>
            <a:r>
              <a:rPr lang="fi-FI" sz="3600" dirty="0" smtClean="0"/>
              <a:t>for the </a:t>
            </a:r>
            <a:r>
              <a:rPr lang="fi-FI" sz="3600" dirty="0" err="1" smtClean="0"/>
              <a:t>Producer</a:t>
            </a:r>
            <a:endParaRPr lang="fi-FI"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980728"/>
            <a:ext cx="52959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772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1"/>
          <p:cNvSpPr>
            <a:spLocks noGrp="1"/>
          </p:cNvSpPr>
          <p:nvPr>
            <p:ph type="title"/>
          </p:nvPr>
        </p:nvSpPr>
        <p:spPr>
          <a:xfrm>
            <a:off x="457200" y="274638"/>
            <a:ext cx="3250704" cy="1143000"/>
          </a:xfrm>
        </p:spPr>
        <p:txBody>
          <a:bodyPr>
            <a:normAutofit fontScale="90000"/>
          </a:bodyPr>
          <a:lstStyle/>
          <a:p>
            <a:pPr algn="l"/>
            <a:r>
              <a:rPr lang="fi-FI" sz="3600" dirty="0" err="1" smtClean="0"/>
              <a:t>Get</a:t>
            </a:r>
            <a:r>
              <a:rPr lang="fi-FI" sz="3600" dirty="0" smtClean="0"/>
              <a:t> </a:t>
            </a:r>
            <a:r>
              <a:rPr lang="fi-FI" sz="3600" dirty="0" err="1" smtClean="0"/>
              <a:t>method</a:t>
            </a:r>
            <a:r>
              <a:rPr lang="fi-FI" sz="3600" dirty="0" smtClean="0"/>
              <a:t/>
            </a:r>
            <a:br>
              <a:rPr lang="fi-FI" sz="3600" dirty="0" smtClean="0"/>
            </a:br>
            <a:r>
              <a:rPr lang="fi-FI" sz="3600" dirty="0" smtClean="0"/>
              <a:t>for the Consumer</a:t>
            </a:r>
            <a:endParaRPr lang="fi-FI"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3" y="1556792"/>
            <a:ext cx="580484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orakulmio 4"/>
          <p:cNvSpPr/>
          <p:nvPr/>
        </p:nvSpPr>
        <p:spPr>
          <a:xfrm>
            <a:off x="683568" y="5373216"/>
            <a:ext cx="7416824" cy="369332"/>
          </a:xfrm>
          <a:prstGeom prst="rect">
            <a:avLst/>
          </a:prstGeom>
        </p:spPr>
        <p:txBody>
          <a:bodyPr wrap="square">
            <a:spAutoFit/>
          </a:bodyPr>
          <a:lstStyle/>
          <a:p>
            <a:r>
              <a:rPr lang="fi-FI" dirty="0" err="1"/>
              <a:t>Network</a:t>
            </a:r>
            <a:r>
              <a:rPr lang="fi-FI" dirty="0"/>
              <a:t> Programming\Threads\</a:t>
            </a:r>
            <a:r>
              <a:rPr lang="fi-FI" b="1" dirty="0"/>
              <a:t>ProducerConsumer2</a:t>
            </a:r>
          </a:p>
        </p:txBody>
      </p:sp>
    </p:spTree>
    <p:extLst>
      <p:ext uri="{BB962C8B-B14F-4D97-AF65-F5344CB8AC3E}">
        <p14:creationId xmlns:p14="http://schemas.microsoft.com/office/powerpoint/2010/main" val="13233517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457200" y="1209509"/>
            <a:ext cx="2242592" cy="1143000"/>
          </a:xfrm>
        </p:spPr>
        <p:txBody>
          <a:bodyPr>
            <a:noAutofit/>
          </a:bodyPr>
          <a:lstStyle/>
          <a:p>
            <a:pPr algn="l"/>
            <a:r>
              <a:rPr lang="fi-FI" sz="3600" dirty="0" err="1" smtClean="0"/>
              <a:t>Producer</a:t>
            </a:r>
            <a:r>
              <a:rPr lang="fi-FI" sz="3600" dirty="0" smtClean="0"/>
              <a:t> and Consumer </a:t>
            </a:r>
            <a:r>
              <a:rPr lang="fi-FI" sz="3600" dirty="0" err="1" smtClean="0"/>
              <a:t>threads</a:t>
            </a:r>
            <a:endParaRPr lang="fi-FI" sz="3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654" y="332656"/>
            <a:ext cx="437197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199681"/>
            <a:ext cx="52197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8138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Main </a:t>
            </a:r>
            <a:r>
              <a:rPr lang="fi-FI" dirty="0" err="1" smtClean="0"/>
              <a:t>method</a:t>
            </a:r>
            <a:endParaRPr lang="fi-FI" dirty="0"/>
          </a:p>
        </p:txBody>
      </p:sp>
      <p:sp>
        <p:nvSpPr>
          <p:cNvPr id="3" name="Sisällön paikkamerkki 2"/>
          <p:cNvSpPr>
            <a:spLocks noGrp="1"/>
          </p:cNvSpPr>
          <p:nvPr>
            <p:ph idx="1"/>
          </p:nvPr>
        </p:nvSpPr>
        <p:spPr>
          <a:xfrm>
            <a:off x="457200" y="1600200"/>
            <a:ext cx="3394720" cy="4525963"/>
          </a:xfrm>
        </p:spPr>
        <p:txBody>
          <a:bodyPr>
            <a:normAutofit/>
          </a:bodyPr>
          <a:lstStyle/>
          <a:p>
            <a:r>
              <a:rPr lang="fi-FI" sz="2800" dirty="0" smtClean="0"/>
              <a:t>Main </a:t>
            </a:r>
            <a:r>
              <a:rPr lang="fi-FI" sz="2800" dirty="0" err="1" smtClean="0"/>
              <a:t>method</a:t>
            </a:r>
            <a:r>
              <a:rPr lang="fi-FI" sz="2800" dirty="0" smtClean="0"/>
              <a:t> is the </a:t>
            </a:r>
            <a:r>
              <a:rPr lang="fi-FI" sz="2800" dirty="0" err="1" smtClean="0"/>
              <a:t>same</a:t>
            </a:r>
            <a:r>
              <a:rPr lang="fi-FI" sz="2800" dirty="0" smtClean="0"/>
              <a:t> as in </a:t>
            </a:r>
            <a:r>
              <a:rPr lang="fi-FI" sz="2800" dirty="0" err="1" smtClean="0"/>
              <a:t>previous</a:t>
            </a:r>
            <a:r>
              <a:rPr lang="fi-FI" sz="2800" dirty="0" smtClean="0"/>
              <a:t> </a:t>
            </a:r>
            <a:r>
              <a:rPr lang="fi-FI" sz="2800" dirty="0" err="1" smtClean="0"/>
              <a:t>examples</a:t>
            </a:r>
            <a:endParaRPr lang="fi-FI" sz="2800" dirty="0" smtClean="0"/>
          </a:p>
          <a:p>
            <a:r>
              <a:rPr lang="fi-FI" sz="2800" dirty="0" err="1" smtClean="0"/>
              <a:t>It</a:t>
            </a:r>
            <a:r>
              <a:rPr lang="fi-FI" sz="2800" dirty="0" smtClean="0"/>
              <a:t> </a:t>
            </a:r>
            <a:r>
              <a:rPr lang="fi-FI" sz="2800" dirty="0" err="1" smtClean="0"/>
              <a:t>starts</a:t>
            </a:r>
            <a:r>
              <a:rPr lang="fi-FI" sz="2800" dirty="0" smtClean="0"/>
              <a:t> the </a:t>
            </a:r>
            <a:r>
              <a:rPr lang="fi-FI" sz="2800" dirty="0" err="1" smtClean="0"/>
              <a:t>producer</a:t>
            </a:r>
            <a:r>
              <a:rPr lang="fi-FI" sz="2800" dirty="0" smtClean="0"/>
              <a:t> and </a:t>
            </a:r>
            <a:r>
              <a:rPr lang="fi-FI" sz="2800" dirty="0" err="1" smtClean="0"/>
              <a:t>consumer</a:t>
            </a:r>
            <a:r>
              <a:rPr lang="fi-FI" sz="2800" dirty="0" smtClean="0"/>
              <a:t> </a:t>
            </a:r>
            <a:r>
              <a:rPr lang="fi-FI" sz="2800" dirty="0" err="1" smtClean="0"/>
              <a:t>threads</a:t>
            </a:r>
            <a:endParaRPr lang="fi-FI" sz="2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7" y="1556792"/>
            <a:ext cx="510614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8094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4638"/>
            <a:ext cx="3466728" cy="1143000"/>
          </a:xfrm>
        </p:spPr>
        <p:txBody>
          <a:bodyPr>
            <a:normAutofit fontScale="90000"/>
          </a:bodyPr>
          <a:lstStyle/>
          <a:p>
            <a:r>
              <a:rPr lang="fi-FI" dirty="0" err="1" smtClean="0"/>
              <a:t>Another</a:t>
            </a:r>
            <a:r>
              <a:rPr lang="fi-FI" dirty="0" smtClean="0"/>
              <a:t> </a:t>
            </a:r>
            <a:r>
              <a:rPr lang="fi-FI" dirty="0" err="1"/>
              <a:t>a</a:t>
            </a:r>
            <a:r>
              <a:rPr lang="fi-FI" dirty="0" err="1" smtClean="0"/>
              <a:t>pproach</a:t>
            </a:r>
            <a:endParaRPr lang="fi-FI" dirty="0"/>
          </a:p>
        </p:txBody>
      </p:sp>
      <p:sp>
        <p:nvSpPr>
          <p:cNvPr id="3" name="Sisällön paikkamerkki 2"/>
          <p:cNvSpPr>
            <a:spLocks noGrp="1"/>
          </p:cNvSpPr>
          <p:nvPr>
            <p:ph idx="1"/>
          </p:nvPr>
        </p:nvSpPr>
        <p:spPr>
          <a:xfrm>
            <a:off x="457200" y="1600200"/>
            <a:ext cx="3754760" cy="4525963"/>
          </a:xfrm>
        </p:spPr>
        <p:txBody>
          <a:bodyPr>
            <a:normAutofit/>
          </a:bodyPr>
          <a:lstStyle/>
          <a:p>
            <a:r>
              <a:rPr lang="fi-FI" sz="2800" dirty="0" err="1" smtClean="0"/>
              <a:t>Monitor.Enter</a:t>
            </a:r>
            <a:r>
              <a:rPr lang="fi-FI" sz="2800" dirty="0" smtClean="0"/>
              <a:t> and </a:t>
            </a:r>
            <a:r>
              <a:rPr lang="fi-FI" sz="2800" dirty="0" err="1" smtClean="0"/>
              <a:t>Monitor.Exit</a:t>
            </a:r>
            <a:r>
              <a:rPr lang="fi-FI" sz="2800" dirty="0" smtClean="0"/>
              <a:t> </a:t>
            </a:r>
            <a:r>
              <a:rPr lang="fi-FI" sz="2800" dirty="0" err="1" smtClean="0"/>
              <a:t>used</a:t>
            </a:r>
            <a:r>
              <a:rPr lang="fi-FI" sz="2800" dirty="0" smtClean="0"/>
              <a:t> </a:t>
            </a:r>
            <a:r>
              <a:rPr lang="fi-FI" sz="2800" dirty="0" err="1" smtClean="0"/>
              <a:t>instead</a:t>
            </a:r>
            <a:r>
              <a:rPr lang="fi-FI" sz="2800" dirty="0" smtClean="0"/>
              <a:t> of </a:t>
            </a:r>
            <a:r>
              <a:rPr lang="fi-FI" sz="2800" dirty="0" err="1" smtClean="0"/>
              <a:t>lock</a:t>
            </a:r>
            <a:r>
              <a:rPr lang="fi-FI" sz="2800" dirty="0" smtClean="0"/>
              <a:t> </a:t>
            </a:r>
            <a:r>
              <a:rPr lang="fi-FI" sz="2800" dirty="0" err="1" smtClean="0"/>
              <a:t>keyword</a:t>
            </a:r>
            <a:endParaRPr lang="fi-FI"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400"/>
            <a:ext cx="43053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663" y="3657600"/>
            <a:ext cx="23907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0835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Buffered</a:t>
            </a:r>
            <a:r>
              <a:rPr lang="fi-FI" dirty="0" smtClean="0"/>
              <a:t> </a:t>
            </a:r>
            <a:r>
              <a:rPr lang="fi-FI" dirty="0" err="1" smtClean="0"/>
              <a:t>Producer</a:t>
            </a:r>
            <a:r>
              <a:rPr lang="fi-FI" dirty="0" smtClean="0"/>
              <a:t> Consumer</a:t>
            </a:r>
            <a:br>
              <a:rPr lang="fi-FI" dirty="0" smtClean="0"/>
            </a:br>
            <a:r>
              <a:rPr lang="fi-FI" dirty="0" smtClean="0"/>
              <a:t>Version 3</a:t>
            </a:r>
            <a:endParaRPr lang="fi-FI" dirty="0"/>
          </a:p>
        </p:txBody>
      </p:sp>
      <p:sp>
        <p:nvSpPr>
          <p:cNvPr id="3" name="Alaotsikko 2"/>
          <p:cNvSpPr>
            <a:spLocks noGrp="1"/>
          </p:cNvSpPr>
          <p:nvPr>
            <p:ph type="subTitle" idx="1"/>
          </p:nvPr>
        </p:nvSpPr>
        <p:spPr/>
        <p:txBody>
          <a:bodyPr/>
          <a:lstStyle/>
          <a:p>
            <a:endParaRPr lang="fi-FI" dirty="0" smtClean="0"/>
          </a:p>
        </p:txBody>
      </p:sp>
    </p:spTree>
    <p:extLst>
      <p:ext uri="{BB962C8B-B14F-4D97-AF65-F5344CB8AC3E}">
        <p14:creationId xmlns:p14="http://schemas.microsoft.com/office/powerpoint/2010/main" val="18388758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Buffered</a:t>
            </a:r>
            <a:r>
              <a:rPr lang="fi-FI" dirty="0" smtClean="0"/>
              <a:t> </a:t>
            </a:r>
            <a:r>
              <a:rPr lang="fi-FI" dirty="0" err="1" smtClean="0"/>
              <a:t>Producer</a:t>
            </a:r>
            <a:r>
              <a:rPr lang="fi-FI" dirty="0" smtClean="0"/>
              <a:t> Consumer</a:t>
            </a:r>
            <a:endParaRPr lang="fi-FI" dirty="0"/>
          </a:p>
        </p:txBody>
      </p:sp>
      <p:sp>
        <p:nvSpPr>
          <p:cNvPr id="3" name="Sisällön paikkamerkki 2"/>
          <p:cNvSpPr>
            <a:spLocks noGrp="1"/>
          </p:cNvSpPr>
          <p:nvPr>
            <p:ph idx="1"/>
          </p:nvPr>
        </p:nvSpPr>
        <p:spPr/>
        <p:txBody>
          <a:bodyPr>
            <a:normAutofit fontScale="92500" lnSpcReduction="10000"/>
          </a:bodyPr>
          <a:lstStyle/>
          <a:p>
            <a:r>
              <a:rPr lang="fi-FI" dirty="0" smtClean="0"/>
              <a:t>The </a:t>
            </a:r>
            <a:r>
              <a:rPr lang="fi-FI" dirty="0" err="1" smtClean="0"/>
              <a:t>actual</a:t>
            </a:r>
            <a:r>
              <a:rPr lang="fi-FI" dirty="0" smtClean="0"/>
              <a:t> </a:t>
            </a:r>
            <a:r>
              <a:rPr lang="fi-FI" dirty="0" err="1" smtClean="0"/>
              <a:t>Producer</a:t>
            </a:r>
            <a:r>
              <a:rPr lang="fi-FI" dirty="0" smtClean="0"/>
              <a:t> Consumer </a:t>
            </a:r>
            <a:r>
              <a:rPr lang="fi-FI" dirty="0" err="1" smtClean="0"/>
              <a:t>model</a:t>
            </a:r>
            <a:r>
              <a:rPr lang="fi-FI" dirty="0" smtClean="0"/>
              <a:t> is </a:t>
            </a:r>
            <a:r>
              <a:rPr lang="fi-FI" dirty="0" err="1" smtClean="0"/>
              <a:t>not</a:t>
            </a:r>
            <a:r>
              <a:rPr lang="fi-FI" dirty="0" smtClean="0"/>
              <a:t> </a:t>
            </a:r>
            <a:r>
              <a:rPr lang="fi-FI" dirty="0" err="1" smtClean="0"/>
              <a:t>suitable</a:t>
            </a:r>
            <a:r>
              <a:rPr lang="fi-FI" dirty="0" smtClean="0"/>
              <a:t> for </a:t>
            </a:r>
            <a:r>
              <a:rPr lang="fi-FI" dirty="0" err="1" smtClean="0"/>
              <a:t>some</a:t>
            </a:r>
            <a:r>
              <a:rPr lang="fi-FI" dirty="0" smtClean="0"/>
              <a:t> </a:t>
            </a:r>
            <a:r>
              <a:rPr lang="fi-FI" dirty="0" err="1" smtClean="0"/>
              <a:t>applications</a:t>
            </a:r>
            <a:endParaRPr lang="fi-FI" dirty="0" smtClean="0"/>
          </a:p>
          <a:p>
            <a:r>
              <a:rPr lang="fi-FI" dirty="0" smtClean="0"/>
              <a:t>The </a:t>
            </a:r>
            <a:r>
              <a:rPr lang="fi-FI" dirty="0" err="1" smtClean="0"/>
              <a:t>problem</a:t>
            </a:r>
            <a:r>
              <a:rPr lang="fi-FI" dirty="0" smtClean="0"/>
              <a:t> is </a:t>
            </a:r>
            <a:r>
              <a:rPr lang="fi-FI" dirty="0" err="1" smtClean="0"/>
              <a:t>that</a:t>
            </a:r>
            <a:r>
              <a:rPr lang="fi-FI" dirty="0" smtClean="0"/>
              <a:t> the </a:t>
            </a:r>
            <a:r>
              <a:rPr lang="fi-FI" dirty="0" err="1" smtClean="0"/>
              <a:t>producer</a:t>
            </a:r>
            <a:r>
              <a:rPr lang="fi-FI" dirty="0" smtClean="0"/>
              <a:t> </a:t>
            </a:r>
            <a:r>
              <a:rPr lang="fi-FI" dirty="0" err="1" smtClean="0"/>
              <a:t>must</a:t>
            </a:r>
            <a:r>
              <a:rPr lang="fi-FI" dirty="0" smtClean="0"/>
              <a:t> </a:t>
            </a:r>
            <a:r>
              <a:rPr lang="fi-FI" dirty="0" err="1" smtClean="0"/>
              <a:t>wait</a:t>
            </a:r>
            <a:r>
              <a:rPr lang="fi-FI" dirty="0" smtClean="0"/>
              <a:t> </a:t>
            </a:r>
            <a:r>
              <a:rPr lang="fi-FI" dirty="0" err="1" smtClean="0"/>
              <a:t>consumer</a:t>
            </a:r>
            <a:r>
              <a:rPr lang="fi-FI" dirty="0" smtClean="0"/>
              <a:t> to </a:t>
            </a:r>
            <a:r>
              <a:rPr lang="fi-FI" dirty="0" err="1" smtClean="0"/>
              <a:t>consume</a:t>
            </a:r>
            <a:r>
              <a:rPr lang="fi-FI" dirty="0" smtClean="0"/>
              <a:t> the </a:t>
            </a:r>
            <a:r>
              <a:rPr lang="fi-FI" dirty="0" err="1" smtClean="0"/>
              <a:t>previous</a:t>
            </a:r>
            <a:r>
              <a:rPr lang="fi-FI" dirty="0" smtClean="0"/>
              <a:t> data </a:t>
            </a:r>
            <a:r>
              <a:rPr lang="fi-FI" dirty="0" err="1" smtClean="0"/>
              <a:t>before</a:t>
            </a:r>
            <a:r>
              <a:rPr lang="fi-FI" dirty="0" smtClean="0"/>
              <a:t> new data </a:t>
            </a:r>
            <a:r>
              <a:rPr lang="fi-FI" dirty="0" err="1" smtClean="0"/>
              <a:t>can</a:t>
            </a:r>
            <a:r>
              <a:rPr lang="fi-FI" dirty="0" smtClean="0"/>
              <a:t> </a:t>
            </a:r>
            <a:r>
              <a:rPr lang="fi-FI" dirty="0" err="1" smtClean="0"/>
              <a:t>be</a:t>
            </a:r>
            <a:r>
              <a:rPr lang="fi-FI" dirty="0" smtClean="0"/>
              <a:t> </a:t>
            </a:r>
            <a:r>
              <a:rPr lang="fi-FI" dirty="0" err="1" smtClean="0"/>
              <a:t>produced</a:t>
            </a:r>
            <a:endParaRPr lang="fi-FI" dirty="0" smtClean="0"/>
          </a:p>
          <a:p>
            <a:r>
              <a:rPr lang="fi-FI" dirty="0" err="1" smtClean="0"/>
              <a:t>Quite</a:t>
            </a:r>
            <a:r>
              <a:rPr lang="fi-FI" dirty="0" smtClean="0"/>
              <a:t> </a:t>
            </a:r>
            <a:r>
              <a:rPr lang="fi-FI" dirty="0" err="1" smtClean="0"/>
              <a:t>often</a:t>
            </a:r>
            <a:r>
              <a:rPr lang="fi-FI" dirty="0" smtClean="0"/>
              <a:t> </a:t>
            </a:r>
            <a:r>
              <a:rPr lang="fi-FI" dirty="0" err="1" smtClean="0"/>
              <a:t>this</a:t>
            </a:r>
            <a:r>
              <a:rPr lang="fi-FI" dirty="0" smtClean="0"/>
              <a:t> is </a:t>
            </a:r>
            <a:r>
              <a:rPr lang="fi-FI" dirty="0" err="1" smtClean="0"/>
              <a:t>not</a:t>
            </a:r>
            <a:r>
              <a:rPr lang="fi-FI" dirty="0" smtClean="0"/>
              <a:t> </a:t>
            </a:r>
            <a:r>
              <a:rPr lang="fi-FI" dirty="0" err="1" smtClean="0"/>
              <a:t>possible</a:t>
            </a:r>
            <a:r>
              <a:rPr lang="fi-FI" dirty="0" smtClean="0"/>
              <a:t>. In </a:t>
            </a:r>
            <a:r>
              <a:rPr lang="fi-FI" dirty="0" err="1" smtClean="0"/>
              <a:t>some</a:t>
            </a:r>
            <a:r>
              <a:rPr lang="fi-FI" dirty="0" smtClean="0"/>
              <a:t> </a:t>
            </a:r>
            <a:r>
              <a:rPr lang="fi-FI" dirty="0" err="1" smtClean="0"/>
              <a:t>applications</a:t>
            </a:r>
            <a:r>
              <a:rPr lang="fi-FI" dirty="0" smtClean="0"/>
              <a:t> the </a:t>
            </a:r>
            <a:r>
              <a:rPr lang="fi-FI" dirty="0" err="1" smtClean="0"/>
              <a:t>producer</a:t>
            </a:r>
            <a:r>
              <a:rPr lang="fi-FI" dirty="0" smtClean="0"/>
              <a:t> </a:t>
            </a:r>
            <a:r>
              <a:rPr lang="fi-FI" dirty="0" err="1" smtClean="0"/>
              <a:t>generates</a:t>
            </a:r>
            <a:r>
              <a:rPr lang="fi-FI" dirty="0" smtClean="0"/>
              <a:t> new data </a:t>
            </a:r>
            <a:r>
              <a:rPr lang="fi-FI" dirty="0" err="1" smtClean="0"/>
              <a:t>independently</a:t>
            </a:r>
            <a:r>
              <a:rPr lang="fi-FI" dirty="0" smtClean="0"/>
              <a:t>. </a:t>
            </a:r>
            <a:r>
              <a:rPr lang="fi-FI" dirty="0" err="1" smtClean="0"/>
              <a:t>It</a:t>
            </a:r>
            <a:r>
              <a:rPr lang="fi-FI" dirty="0" smtClean="0"/>
              <a:t> </a:t>
            </a:r>
            <a:r>
              <a:rPr lang="fi-FI" dirty="0" err="1" smtClean="0"/>
              <a:t>can’t</a:t>
            </a:r>
            <a:r>
              <a:rPr lang="fi-FI" dirty="0" smtClean="0"/>
              <a:t> </a:t>
            </a:r>
            <a:r>
              <a:rPr lang="fi-FI" dirty="0" err="1" smtClean="0"/>
              <a:t>wait</a:t>
            </a:r>
            <a:r>
              <a:rPr lang="fi-FI" dirty="0" smtClean="0"/>
              <a:t> </a:t>
            </a:r>
            <a:r>
              <a:rPr lang="fi-FI" dirty="0" err="1" smtClean="0"/>
              <a:t>any</a:t>
            </a:r>
            <a:r>
              <a:rPr lang="fi-FI" dirty="0" smtClean="0"/>
              <a:t> </a:t>
            </a:r>
            <a:r>
              <a:rPr lang="fi-FI" dirty="0" err="1" smtClean="0"/>
              <a:t>other</a:t>
            </a:r>
            <a:r>
              <a:rPr lang="fi-FI" dirty="0" smtClean="0"/>
              <a:t> </a:t>
            </a:r>
            <a:r>
              <a:rPr lang="fi-FI" dirty="0" err="1" smtClean="0"/>
              <a:t>tasks</a:t>
            </a:r>
            <a:endParaRPr lang="fi-FI" dirty="0" smtClean="0"/>
          </a:p>
          <a:p>
            <a:r>
              <a:rPr lang="fi-FI" dirty="0" smtClean="0"/>
              <a:t>The </a:t>
            </a:r>
            <a:r>
              <a:rPr lang="fi-FI" dirty="0" err="1" smtClean="0"/>
              <a:t>solution</a:t>
            </a:r>
            <a:r>
              <a:rPr lang="fi-FI" dirty="0" smtClean="0"/>
              <a:t> is to </a:t>
            </a:r>
            <a:r>
              <a:rPr lang="fi-FI" dirty="0" err="1" smtClean="0"/>
              <a:t>add</a:t>
            </a:r>
            <a:r>
              <a:rPr lang="fi-FI" dirty="0" smtClean="0"/>
              <a:t> a </a:t>
            </a:r>
            <a:r>
              <a:rPr lang="fi-FI" dirty="0" err="1" smtClean="0"/>
              <a:t>buffer</a:t>
            </a:r>
            <a:r>
              <a:rPr lang="fi-FI" dirty="0" smtClean="0"/>
              <a:t> (Queue) </a:t>
            </a:r>
            <a:r>
              <a:rPr lang="fi-FI" dirty="0" err="1" smtClean="0"/>
              <a:t>between</a:t>
            </a:r>
            <a:r>
              <a:rPr lang="fi-FI" dirty="0" smtClean="0"/>
              <a:t> the </a:t>
            </a:r>
            <a:r>
              <a:rPr lang="fi-FI" dirty="0" err="1" smtClean="0"/>
              <a:t>producer</a:t>
            </a:r>
            <a:r>
              <a:rPr lang="fi-FI" dirty="0" smtClean="0"/>
              <a:t> and </a:t>
            </a:r>
            <a:r>
              <a:rPr lang="fi-FI" dirty="0" err="1" smtClean="0"/>
              <a:t>consumer</a:t>
            </a:r>
            <a:endParaRPr lang="fi-FI" dirty="0"/>
          </a:p>
        </p:txBody>
      </p:sp>
    </p:spTree>
    <p:extLst>
      <p:ext uri="{BB962C8B-B14F-4D97-AF65-F5344CB8AC3E}">
        <p14:creationId xmlns:p14="http://schemas.microsoft.com/office/powerpoint/2010/main" val="11859454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Buffered</a:t>
            </a:r>
            <a:r>
              <a:rPr lang="fi-FI" dirty="0"/>
              <a:t> </a:t>
            </a:r>
            <a:r>
              <a:rPr lang="fi-FI" dirty="0" err="1"/>
              <a:t>Producer</a:t>
            </a:r>
            <a:r>
              <a:rPr lang="fi-FI" dirty="0"/>
              <a:t> Consumer</a:t>
            </a:r>
          </a:p>
        </p:txBody>
      </p:sp>
      <p:sp>
        <p:nvSpPr>
          <p:cNvPr id="3" name="Sisällön paikkamerkki 2"/>
          <p:cNvSpPr>
            <a:spLocks noGrp="1"/>
          </p:cNvSpPr>
          <p:nvPr>
            <p:ph idx="1"/>
          </p:nvPr>
        </p:nvSpPr>
        <p:spPr>
          <a:xfrm>
            <a:off x="457200" y="1600201"/>
            <a:ext cx="8229600" cy="2692896"/>
          </a:xfrm>
        </p:spPr>
        <p:txBody>
          <a:bodyPr>
            <a:normAutofit fontScale="62500" lnSpcReduction="20000"/>
          </a:bodyPr>
          <a:lstStyle/>
          <a:p>
            <a:r>
              <a:rPr lang="fi-FI" dirty="0" smtClean="0"/>
              <a:t>In the </a:t>
            </a:r>
            <a:r>
              <a:rPr lang="fi-FI" dirty="0" err="1" smtClean="0"/>
              <a:t>buffered</a:t>
            </a:r>
            <a:r>
              <a:rPr lang="fi-FI" dirty="0" smtClean="0"/>
              <a:t> version the </a:t>
            </a:r>
            <a:r>
              <a:rPr lang="fi-FI" dirty="0" err="1" smtClean="0"/>
              <a:t>producer</a:t>
            </a:r>
            <a:r>
              <a:rPr lang="fi-FI" dirty="0" smtClean="0"/>
              <a:t> </a:t>
            </a:r>
            <a:r>
              <a:rPr lang="fi-FI" dirty="0" err="1" smtClean="0"/>
              <a:t>does</a:t>
            </a:r>
            <a:r>
              <a:rPr lang="fi-FI" dirty="0" smtClean="0"/>
              <a:t> </a:t>
            </a:r>
            <a:r>
              <a:rPr lang="fi-FI" dirty="0" err="1" smtClean="0"/>
              <a:t>not</a:t>
            </a:r>
            <a:r>
              <a:rPr lang="fi-FI" dirty="0" smtClean="0"/>
              <a:t> </a:t>
            </a:r>
            <a:r>
              <a:rPr lang="fi-FI" dirty="0" err="1" smtClean="0"/>
              <a:t>wait</a:t>
            </a:r>
            <a:r>
              <a:rPr lang="fi-FI" dirty="0" smtClean="0"/>
              <a:t> </a:t>
            </a:r>
            <a:r>
              <a:rPr lang="fi-FI" dirty="0" err="1" smtClean="0"/>
              <a:t>consumer</a:t>
            </a:r>
            <a:r>
              <a:rPr lang="fi-FI" dirty="0" smtClean="0"/>
              <a:t>.</a:t>
            </a:r>
          </a:p>
          <a:p>
            <a:r>
              <a:rPr lang="fi-FI" dirty="0" smtClean="0"/>
              <a:t>The </a:t>
            </a:r>
            <a:r>
              <a:rPr lang="fi-FI" dirty="0" err="1" smtClean="0"/>
              <a:t>producer</a:t>
            </a:r>
            <a:r>
              <a:rPr lang="fi-FI" dirty="0" smtClean="0"/>
              <a:t> </a:t>
            </a:r>
            <a:r>
              <a:rPr lang="fi-FI" dirty="0" err="1" smtClean="0"/>
              <a:t>produces</a:t>
            </a:r>
            <a:r>
              <a:rPr lang="fi-FI" dirty="0" smtClean="0"/>
              <a:t> new data at </a:t>
            </a:r>
            <a:r>
              <a:rPr lang="fi-FI" dirty="0" err="1" smtClean="0"/>
              <a:t>its</a:t>
            </a:r>
            <a:r>
              <a:rPr lang="fi-FI" dirty="0" smtClean="0"/>
              <a:t> </a:t>
            </a:r>
            <a:r>
              <a:rPr lang="fi-FI" dirty="0" err="1" smtClean="0"/>
              <a:t>own</a:t>
            </a:r>
            <a:r>
              <a:rPr lang="fi-FI" dirty="0" smtClean="0"/>
              <a:t> </a:t>
            </a:r>
            <a:r>
              <a:rPr lang="fi-FI" dirty="0" err="1" smtClean="0"/>
              <a:t>speed</a:t>
            </a:r>
            <a:r>
              <a:rPr lang="fi-FI" dirty="0" smtClean="0"/>
              <a:t>. The data is </a:t>
            </a:r>
            <a:r>
              <a:rPr lang="fi-FI" dirty="0" err="1" smtClean="0"/>
              <a:t>written</a:t>
            </a:r>
            <a:r>
              <a:rPr lang="fi-FI" dirty="0" smtClean="0"/>
              <a:t> to a </a:t>
            </a:r>
            <a:r>
              <a:rPr lang="fi-FI" dirty="0" err="1" smtClean="0"/>
              <a:t>queue</a:t>
            </a:r>
            <a:r>
              <a:rPr lang="fi-FI" dirty="0" smtClean="0"/>
              <a:t> data </a:t>
            </a:r>
            <a:r>
              <a:rPr lang="fi-FI" dirty="0" err="1" smtClean="0"/>
              <a:t>structure</a:t>
            </a:r>
            <a:r>
              <a:rPr lang="fi-FI" dirty="0" smtClean="0"/>
              <a:t> (FIFO)</a:t>
            </a:r>
          </a:p>
          <a:p>
            <a:r>
              <a:rPr lang="fi-FI" dirty="0" smtClean="0"/>
              <a:t>The </a:t>
            </a:r>
            <a:r>
              <a:rPr lang="fi-FI" dirty="0" err="1" smtClean="0"/>
              <a:t>producer</a:t>
            </a:r>
            <a:r>
              <a:rPr lang="fi-FI" dirty="0" smtClean="0"/>
              <a:t> </a:t>
            </a:r>
            <a:r>
              <a:rPr lang="fi-FI" dirty="0" err="1" smtClean="0"/>
              <a:t>writes</a:t>
            </a:r>
            <a:r>
              <a:rPr lang="fi-FI" dirty="0" smtClean="0"/>
              <a:t> data to the </a:t>
            </a:r>
            <a:r>
              <a:rPr lang="fi-FI" dirty="0" err="1" smtClean="0"/>
              <a:t>buffer</a:t>
            </a:r>
            <a:r>
              <a:rPr lang="fi-FI" dirty="0" smtClean="0"/>
              <a:t> and </a:t>
            </a:r>
            <a:r>
              <a:rPr lang="fi-FI" dirty="0" err="1" smtClean="0"/>
              <a:t>notifies</a:t>
            </a:r>
            <a:r>
              <a:rPr lang="fi-FI" dirty="0" smtClean="0"/>
              <a:t> the </a:t>
            </a:r>
            <a:r>
              <a:rPr lang="fi-FI" dirty="0" err="1" smtClean="0"/>
              <a:t>consumer</a:t>
            </a:r>
            <a:r>
              <a:rPr lang="fi-FI" dirty="0" smtClean="0"/>
              <a:t> </a:t>
            </a:r>
            <a:r>
              <a:rPr lang="fi-FI" dirty="0" err="1" smtClean="0"/>
              <a:t>that</a:t>
            </a:r>
            <a:r>
              <a:rPr lang="fi-FI" dirty="0" smtClean="0"/>
              <a:t> </a:t>
            </a:r>
            <a:r>
              <a:rPr lang="fi-FI" dirty="0" err="1" smtClean="0"/>
              <a:t>there</a:t>
            </a:r>
            <a:r>
              <a:rPr lang="fi-FI" dirty="0" smtClean="0"/>
              <a:t> is new data</a:t>
            </a:r>
          </a:p>
          <a:p>
            <a:r>
              <a:rPr lang="fi-FI" dirty="0" smtClean="0"/>
              <a:t>The </a:t>
            </a:r>
            <a:r>
              <a:rPr lang="fi-FI" dirty="0" err="1" smtClean="0"/>
              <a:t>consumer</a:t>
            </a:r>
            <a:r>
              <a:rPr lang="fi-FI" dirty="0" smtClean="0"/>
              <a:t> </a:t>
            </a:r>
            <a:r>
              <a:rPr lang="fi-FI" dirty="0" err="1" smtClean="0"/>
              <a:t>stops</a:t>
            </a:r>
            <a:r>
              <a:rPr lang="fi-FI" dirty="0" smtClean="0"/>
              <a:t> </a:t>
            </a:r>
            <a:r>
              <a:rPr lang="fi-FI" dirty="0" err="1" smtClean="0"/>
              <a:t>waiting</a:t>
            </a:r>
            <a:r>
              <a:rPr lang="fi-FI" dirty="0" smtClean="0"/>
              <a:t> </a:t>
            </a:r>
            <a:r>
              <a:rPr lang="fi-FI" dirty="0" err="1" smtClean="0"/>
              <a:t>after</a:t>
            </a:r>
            <a:r>
              <a:rPr lang="fi-FI" dirty="0" smtClean="0"/>
              <a:t> the </a:t>
            </a:r>
            <a:r>
              <a:rPr lang="fi-FI" dirty="0" err="1" smtClean="0"/>
              <a:t>notification</a:t>
            </a:r>
            <a:r>
              <a:rPr lang="fi-FI" dirty="0" smtClean="0"/>
              <a:t> and </a:t>
            </a:r>
            <a:r>
              <a:rPr lang="fi-FI" dirty="0" err="1" smtClean="0"/>
              <a:t>tries</a:t>
            </a:r>
            <a:r>
              <a:rPr lang="fi-FI" dirty="0" smtClean="0"/>
              <a:t> to </a:t>
            </a:r>
            <a:r>
              <a:rPr lang="fi-FI" dirty="0" err="1" smtClean="0"/>
              <a:t>read</a:t>
            </a:r>
            <a:r>
              <a:rPr lang="fi-FI" dirty="0" smtClean="0"/>
              <a:t> the </a:t>
            </a:r>
            <a:r>
              <a:rPr lang="fi-FI" dirty="0" err="1" smtClean="0"/>
              <a:t>buffer</a:t>
            </a:r>
            <a:r>
              <a:rPr lang="fi-FI" dirty="0" smtClean="0"/>
              <a:t> </a:t>
            </a:r>
            <a:r>
              <a:rPr lang="fi-FI" dirty="0" err="1" smtClean="0"/>
              <a:t>empty</a:t>
            </a:r>
            <a:endParaRPr lang="fi-FI" dirty="0" smtClean="0"/>
          </a:p>
          <a:p>
            <a:r>
              <a:rPr lang="fi-FI" dirty="0" smtClean="0"/>
              <a:t>The </a:t>
            </a:r>
            <a:r>
              <a:rPr lang="fi-FI" dirty="0" err="1" smtClean="0"/>
              <a:t>consumer</a:t>
            </a:r>
            <a:r>
              <a:rPr lang="fi-FI" dirty="0" smtClean="0"/>
              <a:t> </a:t>
            </a:r>
            <a:r>
              <a:rPr lang="fi-FI" dirty="0" err="1" smtClean="0"/>
              <a:t>does</a:t>
            </a:r>
            <a:r>
              <a:rPr lang="fi-FI" dirty="0" smtClean="0"/>
              <a:t> </a:t>
            </a:r>
            <a:r>
              <a:rPr lang="fi-FI" dirty="0" err="1" smtClean="0"/>
              <a:t>not</a:t>
            </a:r>
            <a:r>
              <a:rPr lang="fi-FI" dirty="0" smtClean="0"/>
              <a:t> </a:t>
            </a:r>
            <a:r>
              <a:rPr lang="fi-FI" dirty="0" err="1" smtClean="0"/>
              <a:t>notify</a:t>
            </a:r>
            <a:r>
              <a:rPr lang="fi-FI" dirty="0" smtClean="0"/>
              <a:t> the </a:t>
            </a:r>
            <a:r>
              <a:rPr lang="fi-FI" dirty="0" err="1" smtClean="0"/>
              <a:t>producer</a:t>
            </a:r>
            <a:r>
              <a:rPr lang="fi-FI" dirty="0" smtClean="0"/>
              <a:t>. The </a:t>
            </a:r>
            <a:r>
              <a:rPr lang="fi-FI" dirty="0" err="1" smtClean="0"/>
              <a:t>producer</a:t>
            </a:r>
            <a:r>
              <a:rPr lang="fi-FI" dirty="0" smtClean="0"/>
              <a:t> </a:t>
            </a:r>
            <a:r>
              <a:rPr lang="fi-FI" dirty="0" err="1" smtClean="0"/>
              <a:t>does</a:t>
            </a:r>
            <a:r>
              <a:rPr lang="fi-FI" dirty="0" smtClean="0"/>
              <a:t> </a:t>
            </a:r>
            <a:r>
              <a:rPr lang="fi-FI" dirty="0" err="1" smtClean="0"/>
              <a:t>not</a:t>
            </a:r>
            <a:r>
              <a:rPr lang="fi-FI" dirty="0" smtClean="0"/>
              <a:t> </a:t>
            </a:r>
            <a:r>
              <a:rPr lang="fi-FI" dirty="0" err="1" smtClean="0"/>
              <a:t>wait</a:t>
            </a:r>
            <a:r>
              <a:rPr lang="fi-FI" dirty="0" smtClean="0"/>
              <a:t> the </a:t>
            </a:r>
            <a:r>
              <a:rPr lang="fi-FI" dirty="0" err="1" smtClean="0"/>
              <a:t>consumer</a:t>
            </a:r>
            <a:endParaRPr lang="fi-FI" dirty="0" smtClean="0"/>
          </a:p>
        </p:txBody>
      </p:sp>
      <p:sp>
        <p:nvSpPr>
          <p:cNvPr id="4" name="Ellipsi 3"/>
          <p:cNvSpPr/>
          <p:nvPr/>
        </p:nvSpPr>
        <p:spPr>
          <a:xfrm>
            <a:off x="211713" y="4455114"/>
            <a:ext cx="2376264"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smtClean="0"/>
              <a:t>Producer</a:t>
            </a:r>
            <a:endParaRPr lang="fi-FI" dirty="0" smtClean="0"/>
          </a:p>
          <a:p>
            <a:pPr algn="ctr"/>
            <a:r>
              <a:rPr lang="fi-FI" dirty="0" smtClean="0"/>
              <a:t>(</a:t>
            </a:r>
            <a:r>
              <a:rPr lang="fi-FI" dirty="0" err="1" smtClean="0"/>
              <a:t>produces</a:t>
            </a:r>
            <a:r>
              <a:rPr lang="fi-FI" dirty="0" smtClean="0"/>
              <a:t> data)</a:t>
            </a:r>
            <a:endParaRPr lang="fi-FI" dirty="0"/>
          </a:p>
        </p:txBody>
      </p:sp>
      <p:sp>
        <p:nvSpPr>
          <p:cNvPr id="5" name="Ellipsi 4"/>
          <p:cNvSpPr/>
          <p:nvPr/>
        </p:nvSpPr>
        <p:spPr>
          <a:xfrm>
            <a:off x="6588224" y="4617031"/>
            <a:ext cx="2448272"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smtClean="0"/>
              <a:t>Consumer</a:t>
            </a:r>
          </a:p>
          <a:p>
            <a:pPr algn="ctr"/>
            <a:r>
              <a:rPr lang="fi-FI" dirty="0" smtClean="0"/>
              <a:t>(</a:t>
            </a:r>
            <a:r>
              <a:rPr lang="fi-FI" dirty="0" err="1" smtClean="0"/>
              <a:t>consumes</a:t>
            </a:r>
            <a:r>
              <a:rPr lang="fi-FI" dirty="0" smtClean="0"/>
              <a:t> data)</a:t>
            </a:r>
            <a:endParaRPr lang="fi-FI" dirty="0"/>
          </a:p>
        </p:txBody>
      </p:sp>
      <p:sp>
        <p:nvSpPr>
          <p:cNvPr id="6" name="Suorakulmio 5"/>
          <p:cNvSpPr/>
          <p:nvPr/>
        </p:nvSpPr>
        <p:spPr>
          <a:xfrm>
            <a:off x="3448271" y="4797152"/>
            <a:ext cx="2376264" cy="11161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fi-FI" dirty="0" err="1" smtClean="0"/>
              <a:t>Measurement</a:t>
            </a:r>
            <a:r>
              <a:rPr lang="fi-FI" dirty="0" smtClean="0"/>
              <a:t> </a:t>
            </a:r>
            <a:r>
              <a:rPr lang="fi-FI" dirty="0" err="1" smtClean="0"/>
              <a:t>buffer</a:t>
            </a:r>
            <a:r>
              <a:rPr lang="fi-FI" dirty="0" smtClean="0"/>
              <a:t> (Queue)</a:t>
            </a:r>
            <a:br>
              <a:rPr lang="fi-FI" dirty="0" smtClean="0"/>
            </a:br>
            <a:r>
              <a:rPr lang="fi-FI" dirty="0" smtClean="0"/>
              <a:t/>
            </a:r>
            <a:br>
              <a:rPr lang="fi-FI" dirty="0" smtClean="0"/>
            </a:br>
            <a:endParaRPr lang="fi-FI" dirty="0"/>
          </a:p>
        </p:txBody>
      </p:sp>
      <p:cxnSp>
        <p:nvCxnSpPr>
          <p:cNvPr id="7" name="Kaareva yhdysviiva 6"/>
          <p:cNvCxnSpPr>
            <a:stCxn id="4" idx="6"/>
            <a:endCxn id="6" idx="1"/>
          </p:cNvCxnSpPr>
          <p:nvPr/>
        </p:nvCxnSpPr>
        <p:spPr>
          <a:xfrm>
            <a:off x="2587977" y="5355214"/>
            <a:ext cx="860294" cy="12700"/>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kstiruutu 7"/>
          <p:cNvSpPr txBox="1"/>
          <p:nvPr/>
        </p:nvSpPr>
        <p:spPr>
          <a:xfrm>
            <a:off x="2696561" y="4846767"/>
            <a:ext cx="643125" cy="369332"/>
          </a:xfrm>
          <a:prstGeom prst="rect">
            <a:avLst/>
          </a:prstGeom>
          <a:noFill/>
        </p:spPr>
        <p:txBody>
          <a:bodyPr wrap="none" rtlCol="0">
            <a:spAutoFit/>
          </a:bodyPr>
          <a:lstStyle/>
          <a:p>
            <a:r>
              <a:rPr lang="fi-FI" dirty="0" err="1" smtClean="0"/>
              <a:t>Put</a:t>
            </a:r>
            <a:r>
              <a:rPr lang="fi-FI" dirty="0" smtClean="0"/>
              <a:t>()</a:t>
            </a:r>
            <a:endParaRPr lang="fi-FI" dirty="0"/>
          </a:p>
        </p:txBody>
      </p:sp>
      <p:cxnSp>
        <p:nvCxnSpPr>
          <p:cNvPr id="9" name="Kaareva yhdysviiva 8"/>
          <p:cNvCxnSpPr>
            <a:stCxn id="6" idx="3"/>
            <a:endCxn id="5" idx="2"/>
          </p:cNvCxnSpPr>
          <p:nvPr/>
        </p:nvCxnSpPr>
        <p:spPr>
          <a:xfrm>
            <a:off x="5824535" y="5355214"/>
            <a:ext cx="763689" cy="161917"/>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kstiruutu 9"/>
          <p:cNvSpPr txBox="1"/>
          <p:nvPr/>
        </p:nvSpPr>
        <p:spPr>
          <a:xfrm>
            <a:off x="5955952" y="4869160"/>
            <a:ext cx="662746" cy="369332"/>
          </a:xfrm>
          <a:prstGeom prst="rect">
            <a:avLst/>
          </a:prstGeom>
          <a:noFill/>
        </p:spPr>
        <p:txBody>
          <a:bodyPr wrap="none" rtlCol="0">
            <a:spAutoFit/>
          </a:bodyPr>
          <a:lstStyle/>
          <a:p>
            <a:r>
              <a:rPr lang="fi-FI" dirty="0" err="1" smtClean="0"/>
              <a:t>Get</a:t>
            </a:r>
            <a:r>
              <a:rPr lang="fi-FI" dirty="0" smtClean="0"/>
              <a:t>()</a:t>
            </a:r>
            <a:endParaRPr lang="fi-FI" dirty="0"/>
          </a:p>
        </p:txBody>
      </p:sp>
      <p:cxnSp>
        <p:nvCxnSpPr>
          <p:cNvPr id="11" name="Kaareva yhdysviiva 10"/>
          <p:cNvCxnSpPr>
            <a:stCxn id="4" idx="5"/>
            <a:endCxn id="5" idx="3"/>
          </p:cNvCxnSpPr>
          <p:nvPr/>
        </p:nvCxnSpPr>
        <p:spPr>
          <a:xfrm rot="16200000" flipH="1">
            <a:off x="4512415" y="3719247"/>
            <a:ext cx="161917" cy="4706784"/>
          </a:xfrm>
          <a:prstGeom prst="curvedConnector3">
            <a:avLst>
              <a:gd name="adj1" fmla="val 404003"/>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kstiruutu 11"/>
          <p:cNvSpPr txBox="1"/>
          <p:nvPr/>
        </p:nvSpPr>
        <p:spPr>
          <a:xfrm>
            <a:off x="3923928" y="6271159"/>
            <a:ext cx="1707262" cy="369332"/>
          </a:xfrm>
          <a:prstGeom prst="rect">
            <a:avLst/>
          </a:prstGeom>
          <a:noFill/>
        </p:spPr>
        <p:txBody>
          <a:bodyPr wrap="none" rtlCol="0">
            <a:spAutoFit/>
          </a:bodyPr>
          <a:lstStyle/>
          <a:p>
            <a:r>
              <a:rPr lang="fi-FI" dirty="0" err="1" smtClean="0"/>
              <a:t>Monitor.Notify</a:t>
            </a:r>
            <a:r>
              <a:rPr lang="fi-FI" dirty="0" smtClean="0"/>
              <a:t>()</a:t>
            </a:r>
            <a:endParaRPr lang="fi-FI" dirty="0"/>
          </a:p>
        </p:txBody>
      </p:sp>
      <p:sp>
        <p:nvSpPr>
          <p:cNvPr id="15" name="Suorakulmio 14"/>
          <p:cNvSpPr/>
          <p:nvPr/>
        </p:nvSpPr>
        <p:spPr>
          <a:xfrm>
            <a:off x="3563888" y="5517131"/>
            <a:ext cx="360040" cy="2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6" name="Suorakulmio 15"/>
          <p:cNvSpPr/>
          <p:nvPr/>
        </p:nvSpPr>
        <p:spPr>
          <a:xfrm>
            <a:off x="3934036" y="5517131"/>
            <a:ext cx="360040" cy="2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7" name="Suorakulmio 16"/>
          <p:cNvSpPr/>
          <p:nvPr/>
        </p:nvSpPr>
        <p:spPr>
          <a:xfrm>
            <a:off x="4309255" y="5517130"/>
            <a:ext cx="360040" cy="2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8" name="Suorakulmio 17"/>
          <p:cNvSpPr/>
          <p:nvPr/>
        </p:nvSpPr>
        <p:spPr>
          <a:xfrm>
            <a:off x="4679269" y="5517131"/>
            <a:ext cx="360040" cy="2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9" name="Suorakulmio 18"/>
          <p:cNvSpPr/>
          <p:nvPr/>
        </p:nvSpPr>
        <p:spPr>
          <a:xfrm>
            <a:off x="5039309" y="5523823"/>
            <a:ext cx="360040" cy="2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1763025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Threads</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12912103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Buffered</a:t>
            </a:r>
            <a:r>
              <a:rPr lang="fi-FI" dirty="0"/>
              <a:t> </a:t>
            </a:r>
            <a:r>
              <a:rPr lang="fi-FI" dirty="0" err="1"/>
              <a:t>Producer</a:t>
            </a:r>
            <a:r>
              <a:rPr lang="fi-FI" dirty="0"/>
              <a:t> Consumer</a:t>
            </a:r>
          </a:p>
        </p:txBody>
      </p:sp>
      <p:sp>
        <p:nvSpPr>
          <p:cNvPr id="3" name="Sisällön paikkamerkki 2"/>
          <p:cNvSpPr>
            <a:spLocks noGrp="1"/>
          </p:cNvSpPr>
          <p:nvPr>
            <p:ph idx="1"/>
          </p:nvPr>
        </p:nvSpPr>
        <p:spPr>
          <a:xfrm>
            <a:off x="457200" y="1600201"/>
            <a:ext cx="8229600" cy="2692896"/>
          </a:xfrm>
        </p:spPr>
        <p:txBody>
          <a:bodyPr>
            <a:normAutofit/>
          </a:bodyPr>
          <a:lstStyle/>
          <a:p>
            <a:r>
              <a:rPr lang="fi-FI" dirty="0" err="1" smtClean="0"/>
              <a:t>If</a:t>
            </a:r>
            <a:r>
              <a:rPr lang="fi-FI" dirty="0" smtClean="0"/>
              <a:t> the </a:t>
            </a:r>
            <a:r>
              <a:rPr lang="fi-FI" dirty="0" err="1" smtClean="0"/>
              <a:t>producer</a:t>
            </a:r>
            <a:r>
              <a:rPr lang="fi-FI" dirty="0" smtClean="0"/>
              <a:t> is </a:t>
            </a:r>
            <a:r>
              <a:rPr lang="fi-FI" dirty="0" err="1" smtClean="0"/>
              <a:t>faster</a:t>
            </a:r>
            <a:r>
              <a:rPr lang="fi-FI" dirty="0" smtClean="0"/>
              <a:t> </a:t>
            </a:r>
            <a:r>
              <a:rPr lang="fi-FI" dirty="0" err="1" smtClean="0"/>
              <a:t>than</a:t>
            </a:r>
            <a:r>
              <a:rPr lang="fi-FI" dirty="0" smtClean="0"/>
              <a:t> the </a:t>
            </a:r>
            <a:r>
              <a:rPr lang="fi-FI" dirty="0" err="1" smtClean="0"/>
              <a:t>consumer</a:t>
            </a:r>
            <a:r>
              <a:rPr lang="fi-FI" dirty="0" smtClean="0"/>
              <a:t>, the </a:t>
            </a:r>
            <a:r>
              <a:rPr lang="fi-FI" dirty="0" err="1" smtClean="0"/>
              <a:t>size</a:t>
            </a:r>
            <a:r>
              <a:rPr lang="fi-FI" dirty="0" smtClean="0"/>
              <a:t> of the </a:t>
            </a:r>
            <a:r>
              <a:rPr lang="fi-FI" dirty="0" err="1" smtClean="0"/>
              <a:t>buffer</a:t>
            </a:r>
            <a:r>
              <a:rPr lang="fi-FI" dirty="0" smtClean="0"/>
              <a:t> </a:t>
            </a:r>
            <a:r>
              <a:rPr lang="fi-FI" dirty="0" err="1" smtClean="0"/>
              <a:t>grows</a:t>
            </a:r>
            <a:endParaRPr lang="fi-FI" dirty="0" smtClean="0"/>
          </a:p>
          <a:p>
            <a:r>
              <a:rPr lang="fi-FI" dirty="0" err="1" smtClean="0"/>
              <a:t>Obviously</a:t>
            </a:r>
            <a:r>
              <a:rPr lang="fi-FI" dirty="0" smtClean="0"/>
              <a:t>, the </a:t>
            </a:r>
            <a:r>
              <a:rPr lang="fi-FI" dirty="0" err="1" smtClean="0"/>
              <a:t>consumer</a:t>
            </a:r>
            <a:r>
              <a:rPr lang="fi-FI" dirty="0" smtClean="0"/>
              <a:t> </a:t>
            </a:r>
            <a:r>
              <a:rPr lang="fi-FI" dirty="0" err="1" smtClean="0"/>
              <a:t>must</a:t>
            </a:r>
            <a:r>
              <a:rPr lang="fi-FI" dirty="0" smtClean="0"/>
              <a:t> </a:t>
            </a:r>
            <a:r>
              <a:rPr lang="fi-FI" dirty="0" err="1" smtClean="0"/>
              <a:t>be</a:t>
            </a:r>
            <a:r>
              <a:rPr lang="fi-FI" dirty="0" smtClean="0"/>
              <a:t> </a:t>
            </a:r>
            <a:r>
              <a:rPr lang="fi-FI" dirty="0" err="1" smtClean="0"/>
              <a:t>faster</a:t>
            </a:r>
            <a:r>
              <a:rPr lang="fi-FI" dirty="0" smtClean="0"/>
              <a:t> </a:t>
            </a:r>
            <a:r>
              <a:rPr lang="fi-FI" dirty="0" err="1" smtClean="0"/>
              <a:t>than</a:t>
            </a:r>
            <a:r>
              <a:rPr lang="fi-FI" dirty="0" smtClean="0"/>
              <a:t> the </a:t>
            </a:r>
            <a:r>
              <a:rPr lang="fi-FI" dirty="0" err="1" smtClean="0"/>
              <a:t>producer</a:t>
            </a:r>
            <a:r>
              <a:rPr lang="fi-FI" dirty="0" smtClean="0"/>
              <a:t> in the long </a:t>
            </a:r>
            <a:r>
              <a:rPr lang="fi-FI" dirty="0" err="1" smtClean="0"/>
              <a:t>run</a:t>
            </a:r>
            <a:endParaRPr lang="fi-FI" dirty="0" smtClean="0"/>
          </a:p>
        </p:txBody>
      </p:sp>
      <p:sp>
        <p:nvSpPr>
          <p:cNvPr id="4" name="Ellipsi 3"/>
          <p:cNvSpPr/>
          <p:nvPr/>
        </p:nvSpPr>
        <p:spPr>
          <a:xfrm>
            <a:off x="211713" y="4455114"/>
            <a:ext cx="2376264"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smtClean="0"/>
              <a:t>Producer</a:t>
            </a:r>
            <a:endParaRPr lang="fi-FI" dirty="0" smtClean="0"/>
          </a:p>
          <a:p>
            <a:pPr algn="ctr"/>
            <a:r>
              <a:rPr lang="fi-FI" dirty="0" smtClean="0"/>
              <a:t>(</a:t>
            </a:r>
            <a:r>
              <a:rPr lang="fi-FI" dirty="0" err="1" smtClean="0"/>
              <a:t>produces</a:t>
            </a:r>
            <a:r>
              <a:rPr lang="fi-FI" dirty="0" smtClean="0"/>
              <a:t> data)</a:t>
            </a:r>
            <a:endParaRPr lang="fi-FI" dirty="0"/>
          </a:p>
        </p:txBody>
      </p:sp>
      <p:sp>
        <p:nvSpPr>
          <p:cNvPr id="5" name="Ellipsi 4"/>
          <p:cNvSpPr/>
          <p:nvPr/>
        </p:nvSpPr>
        <p:spPr>
          <a:xfrm>
            <a:off x="6588224" y="4617031"/>
            <a:ext cx="2448272"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smtClean="0"/>
              <a:t>Consumer</a:t>
            </a:r>
          </a:p>
          <a:p>
            <a:pPr algn="ctr"/>
            <a:r>
              <a:rPr lang="fi-FI" dirty="0" smtClean="0"/>
              <a:t>(</a:t>
            </a:r>
            <a:r>
              <a:rPr lang="fi-FI" dirty="0" err="1" smtClean="0"/>
              <a:t>consumes</a:t>
            </a:r>
            <a:r>
              <a:rPr lang="fi-FI" dirty="0" smtClean="0"/>
              <a:t> data)</a:t>
            </a:r>
            <a:endParaRPr lang="fi-FI" dirty="0"/>
          </a:p>
        </p:txBody>
      </p:sp>
      <p:sp>
        <p:nvSpPr>
          <p:cNvPr id="6" name="Suorakulmio 5"/>
          <p:cNvSpPr/>
          <p:nvPr/>
        </p:nvSpPr>
        <p:spPr>
          <a:xfrm>
            <a:off x="3448271" y="4797152"/>
            <a:ext cx="2376264" cy="11161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fi-FI" dirty="0" err="1" smtClean="0"/>
              <a:t>Measurement</a:t>
            </a:r>
            <a:r>
              <a:rPr lang="fi-FI" dirty="0" smtClean="0"/>
              <a:t> </a:t>
            </a:r>
            <a:r>
              <a:rPr lang="fi-FI" dirty="0" err="1" smtClean="0"/>
              <a:t>buffer</a:t>
            </a:r>
            <a:r>
              <a:rPr lang="fi-FI" dirty="0" smtClean="0"/>
              <a:t> (Queue)</a:t>
            </a:r>
            <a:br>
              <a:rPr lang="fi-FI" dirty="0" smtClean="0"/>
            </a:br>
            <a:r>
              <a:rPr lang="fi-FI" dirty="0" smtClean="0"/>
              <a:t/>
            </a:r>
            <a:br>
              <a:rPr lang="fi-FI" dirty="0" smtClean="0"/>
            </a:br>
            <a:endParaRPr lang="fi-FI" dirty="0"/>
          </a:p>
        </p:txBody>
      </p:sp>
      <p:cxnSp>
        <p:nvCxnSpPr>
          <p:cNvPr id="7" name="Kaareva yhdysviiva 6"/>
          <p:cNvCxnSpPr>
            <a:stCxn id="4" idx="6"/>
            <a:endCxn id="6" idx="1"/>
          </p:cNvCxnSpPr>
          <p:nvPr/>
        </p:nvCxnSpPr>
        <p:spPr>
          <a:xfrm>
            <a:off x="2587977" y="5355214"/>
            <a:ext cx="860294" cy="12700"/>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kstiruutu 7"/>
          <p:cNvSpPr txBox="1"/>
          <p:nvPr/>
        </p:nvSpPr>
        <p:spPr>
          <a:xfrm>
            <a:off x="2696561" y="4846767"/>
            <a:ext cx="643125" cy="369332"/>
          </a:xfrm>
          <a:prstGeom prst="rect">
            <a:avLst/>
          </a:prstGeom>
          <a:noFill/>
        </p:spPr>
        <p:txBody>
          <a:bodyPr wrap="none" rtlCol="0">
            <a:spAutoFit/>
          </a:bodyPr>
          <a:lstStyle/>
          <a:p>
            <a:r>
              <a:rPr lang="fi-FI" dirty="0" err="1" smtClean="0"/>
              <a:t>Put</a:t>
            </a:r>
            <a:r>
              <a:rPr lang="fi-FI" dirty="0" smtClean="0"/>
              <a:t>()</a:t>
            </a:r>
            <a:endParaRPr lang="fi-FI" dirty="0"/>
          </a:p>
        </p:txBody>
      </p:sp>
      <p:cxnSp>
        <p:nvCxnSpPr>
          <p:cNvPr id="9" name="Kaareva yhdysviiva 8"/>
          <p:cNvCxnSpPr>
            <a:stCxn id="6" idx="3"/>
            <a:endCxn id="5" idx="2"/>
          </p:cNvCxnSpPr>
          <p:nvPr/>
        </p:nvCxnSpPr>
        <p:spPr>
          <a:xfrm>
            <a:off x="5824535" y="5355214"/>
            <a:ext cx="763689" cy="161917"/>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kstiruutu 9"/>
          <p:cNvSpPr txBox="1"/>
          <p:nvPr/>
        </p:nvSpPr>
        <p:spPr>
          <a:xfrm>
            <a:off x="5955952" y="4869160"/>
            <a:ext cx="662746" cy="369332"/>
          </a:xfrm>
          <a:prstGeom prst="rect">
            <a:avLst/>
          </a:prstGeom>
          <a:noFill/>
        </p:spPr>
        <p:txBody>
          <a:bodyPr wrap="none" rtlCol="0">
            <a:spAutoFit/>
          </a:bodyPr>
          <a:lstStyle/>
          <a:p>
            <a:r>
              <a:rPr lang="fi-FI" dirty="0" err="1" smtClean="0"/>
              <a:t>Get</a:t>
            </a:r>
            <a:r>
              <a:rPr lang="fi-FI" dirty="0" smtClean="0"/>
              <a:t>()</a:t>
            </a:r>
            <a:endParaRPr lang="fi-FI" dirty="0"/>
          </a:p>
        </p:txBody>
      </p:sp>
      <p:cxnSp>
        <p:nvCxnSpPr>
          <p:cNvPr id="11" name="Kaareva yhdysviiva 10"/>
          <p:cNvCxnSpPr>
            <a:stCxn id="4" idx="5"/>
            <a:endCxn id="5" idx="3"/>
          </p:cNvCxnSpPr>
          <p:nvPr/>
        </p:nvCxnSpPr>
        <p:spPr>
          <a:xfrm rot="16200000" flipH="1">
            <a:off x="4512415" y="3719247"/>
            <a:ext cx="161917" cy="4706784"/>
          </a:xfrm>
          <a:prstGeom prst="curvedConnector3">
            <a:avLst>
              <a:gd name="adj1" fmla="val 404003"/>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kstiruutu 11"/>
          <p:cNvSpPr txBox="1"/>
          <p:nvPr/>
        </p:nvSpPr>
        <p:spPr>
          <a:xfrm>
            <a:off x="3923928" y="6271159"/>
            <a:ext cx="1707262" cy="369332"/>
          </a:xfrm>
          <a:prstGeom prst="rect">
            <a:avLst/>
          </a:prstGeom>
          <a:noFill/>
        </p:spPr>
        <p:txBody>
          <a:bodyPr wrap="none" rtlCol="0">
            <a:spAutoFit/>
          </a:bodyPr>
          <a:lstStyle/>
          <a:p>
            <a:r>
              <a:rPr lang="fi-FI" dirty="0" err="1" smtClean="0"/>
              <a:t>Monitor.Notify</a:t>
            </a:r>
            <a:r>
              <a:rPr lang="fi-FI" dirty="0" smtClean="0"/>
              <a:t>()</a:t>
            </a:r>
            <a:endParaRPr lang="fi-FI" dirty="0"/>
          </a:p>
        </p:txBody>
      </p:sp>
      <p:sp>
        <p:nvSpPr>
          <p:cNvPr id="15" name="Suorakulmio 14"/>
          <p:cNvSpPr/>
          <p:nvPr/>
        </p:nvSpPr>
        <p:spPr>
          <a:xfrm>
            <a:off x="3563888" y="5517131"/>
            <a:ext cx="360040" cy="2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6" name="Suorakulmio 15"/>
          <p:cNvSpPr/>
          <p:nvPr/>
        </p:nvSpPr>
        <p:spPr>
          <a:xfrm>
            <a:off x="3934036" y="5517131"/>
            <a:ext cx="360040" cy="2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7" name="Suorakulmio 16"/>
          <p:cNvSpPr/>
          <p:nvPr/>
        </p:nvSpPr>
        <p:spPr>
          <a:xfrm>
            <a:off x="4309255" y="5517130"/>
            <a:ext cx="360040" cy="2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8" name="Suorakulmio 17"/>
          <p:cNvSpPr/>
          <p:nvPr/>
        </p:nvSpPr>
        <p:spPr>
          <a:xfrm>
            <a:off x="4679269" y="5517131"/>
            <a:ext cx="360040" cy="2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9" name="Suorakulmio 18"/>
          <p:cNvSpPr/>
          <p:nvPr/>
        </p:nvSpPr>
        <p:spPr>
          <a:xfrm>
            <a:off x="5039309" y="5523823"/>
            <a:ext cx="360040" cy="2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40222548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Buffered</a:t>
            </a:r>
            <a:r>
              <a:rPr lang="fi-FI" dirty="0"/>
              <a:t> </a:t>
            </a:r>
            <a:r>
              <a:rPr lang="fi-FI" dirty="0" err="1"/>
              <a:t>Producer</a:t>
            </a:r>
            <a:r>
              <a:rPr lang="fi-FI" dirty="0"/>
              <a:t> Consumer</a:t>
            </a:r>
          </a:p>
        </p:txBody>
      </p:sp>
      <p:sp>
        <p:nvSpPr>
          <p:cNvPr id="3" name="Sisällön paikkamerkki 2"/>
          <p:cNvSpPr>
            <a:spLocks noGrp="1"/>
          </p:cNvSpPr>
          <p:nvPr>
            <p:ph idx="1"/>
          </p:nvPr>
        </p:nvSpPr>
        <p:spPr>
          <a:xfrm>
            <a:off x="457200" y="1600200"/>
            <a:ext cx="4114800" cy="4525963"/>
          </a:xfrm>
        </p:spPr>
        <p:txBody>
          <a:bodyPr>
            <a:normAutofit lnSpcReduction="10000"/>
          </a:bodyPr>
          <a:lstStyle/>
          <a:p>
            <a:r>
              <a:rPr lang="fi-FI" dirty="0" smtClean="0"/>
              <a:t>Here is </a:t>
            </a:r>
            <a:r>
              <a:rPr lang="fi-FI" dirty="0" err="1" smtClean="0"/>
              <a:t>one</a:t>
            </a:r>
            <a:r>
              <a:rPr lang="fi-FI" dirty="0" smtClean="0"/>
              <a:t> version of the </a:t>
            </a:r>
            <a:r>
              <a:rPr lang="fi-FI" dirty="0" err="1" smtClean="0"/>
              <a:t>buffer</a:t>
            </a:r>
            <a:r>
              <a:rPr lang="fi-FI" dirty="0" smtClean="0"/>
              <a:t> </a:t>
            </a:r>
            <a:r>
              <a:rPr lang="fi-FI" dirty="0" err="1" smtClean="0"/>
              <a:t>class</a:t>
            </a:r>
            <a:endParaRPr lang="fi-FI" dirty="0" smtClean="0"/>
          </a:p>
          <a:p>
            <a:r>
              <a:rPr lang="fi-FI" dirty="0" err="1" smtClean="0"/>
              <a:t>Try</a:t>
            </a:r>
            <a:r>
              <a:rPr lang="fi-FI" dirty="0" smtClean="0"/>
              <a:t> to </a:t>
            </a:r>
            <a:r>
              <a:rPr lang="fi-FI" dirty="0" err="1" smtClean="0"/>
              <a:t>do</a:t>
            </a:r>
            <a:r>
              <a:rPr lang="fi-FI" dirty="0" smtClean="0"/>
              <a:t> </a:t>
            </a:r>
            <a:r>
              <a:rPr lang="fi-FI" dirty="0" err="1" smtClean="0"/>
              <a:t>your</a:t>
            </a:r>
            <a:r>
              <a:rPr lang="fi-FI" dirty="0" smtClean="0"/>
              <a:t> </a:t>
            </a:r>
            <a:r>
              <a:rPr lang="fi-FI" dirty="0" err="1" smtClean="0"/>
              <a:t>own</a:t>
            </a:r>
            <a:r>
              <a:rPr lang="fi-FI" dirty="0" smtClean="0"/>
              <a:t> version </a:t>
            </a:r>
            <a:r>
              <a:rPr lang="fi-FI" dirty="0" err="1" smtClean="0"/>
              <a:t>using</a:t>
            </a:r>
            <a:r>
              <a:rPr lang="fi-FI" dirty="0" smtClean="0"/>
              <a:t> </a:t>
            </a:r>
            <a:r>
              <a:rPr lang="fi-FI" dirty="0" err="1" smtClean="0"/>
              <a:t>lock</a:t>
            </a:r>
            <a:r>
              <a:rPr lang="fi-FI" dirty="0" smtClean="0"/>
              <a:t> </a:t>
            </a:r>
            <a:r>
              <a:rPr lang="fi-FI" dirty="0" err="1" smtClean="0"/>
              <a:t>keyword</a:t>
            </a:r>
            <a:endParaRPr lang="fi-FI" dirty="0" smtClean="0"/>
          </a:p>
          <a:p>
            <a:r>
              <a:rPr lang="fi-FI" dirty="0" err="1" smtClean="0"/>
              <a:t>Modify</a:t>
            </a:r>
            <a:r>
              <a:rPr lang="fi-FI" dirty="0" smtClean="0"/>
              <a:t> the </a:t>
            </a:r>
            <a:r>
              <a:rPr lang="fi-FI" dirty="0" err="1" smtClean="0"/>
              <a:t>consumer</a:t>
            </a:r>
            <a:r>
              <a:rPr lang="fi-FI" dirty="0" smtClean="0"/>
              <a:t> </a:t>
            </a:r>
            <a:r>
              <a:rPr lang="fi-FI" dirty="0" err="1" smtClean="0"/>
              <a:t>so</a:t>
            </a:r>
            <a:r>
              <a:rPr lang="fi-FI" dirty="0" smtClean="0"/>
              <a:t> </a:t>
            </a:r>
            <a:r>
              <a:rPr lang="fi-FI" dirty="0" err="1" smtClean="0"/>
              <a:t>that</a:t>
            </a:r>
            <a:r>
              <a:rPr lang="fi-FI" dirty="0" smtClean="0"/>
              <a:t> </a:t>
            </a:r>
            <a:r>
              <a:rPr lang="fi-FI" dirty="0" err="1" smtClean="0"/>
              <a:t>it</a:t>
            </a:r>
            <a:r>
              <a:rPr lang="fi-FI" dirty="0" smtClean="0"/>
              <a:t> is </a:t>
            </a:r>
            <a:r>
              <a:rPr lang="fi-FI" dirty="0" err="1" smtClean="0"/>
              <a:t>occasionally</a:t>
            </a:r>
            <a:r>
              <a:rPr lang="fi-FI" dirty="0" smtClean="0"/>
              <a:t> </a:t>
            </a:r>
            <a:r>
              <a:rPr lang="fi-FI" dirty="0" err="1" smtClean="0"/>
              <a:t>slower</a:t>
            </a:r>
            <a:r>
              <a:rPr lang="fi-FI" dirty="0" smtClean="0"/>
              <a:t> </a:t>
            </a:r>
            <a:r>
              <a:rPr lang="fi-FI" dirty="0" err="1" smtClean="0"/>
              <a:t>than</a:t>
            </a:r>
            <a:r>
              <a:rPr lang="fi-FI" dirty="0" smtClean="0"/>
              <a:t> the </a:t>
            </a:r>
            <a:r>
              <a:rPr lang="fi-FI" dirty="0" err="1" smtClean="0"/>
              <a:t>producer</a:t>
            </a:r>
            <a:endParaRPr lang="fi-FI"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484784"/>
            <a:ext cx="3096344" cy="4786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8953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fi-FI" dirty="0" err="1" smtClean="0">
                <a:solidFill>
                  <a:srgbClr val="FF0000"/>
                </a:solidFill>
              </a:rPr>
              <a:t>Exercise</a:t>
            </a:r>
            <a:endParaRPr lang="fi-FI" dirty="0">
              <a:solidFill>
                <a:srgbClr val="FF0000"/>
              </a:solidFill>
            </a:endParaRPr>
          </a:p>
        </p:txBody>
      </p:sp>
      <p:sp>
        <p:nvSpPr>
          <p:cNvPr id="3" name="Sisällön paikkamerkki 2"/>
          <p:cNvSpPr>
            <a:spLocks noGrp="1"/>
          </p:cNvSpPr>
          <p:nvPr>
            <p:ph idx="1"/>
          </p:nvPr>
        </p:nvSpPr>
        <p:spPr/>
        <p:txBody>
          <a:bodyPr/>
          <a:lstStyle/>
          <a:p>
            <a:r>
              <a:rPr lang="fi-FI" dirty="0" err="1" smtClean="0"/>
              <a:t>Modify</a:t>
            </a:r>
            <a:r>
              <a:rPr lang="fi-FI" dirty="0" smtClean="0"/>
              <a:t> the version 2 </a:t>
            </a:r>
            <a:r>
              <a:rPr lang="fi-FI" dirty="0" err="1" smtClean="0"/>
              <a:t>so</a:t>
            </a:r>
            <a:r>
              <a:rPr lang="fi-FI" dirty="0" smtClean="0"/>
              <a:t> </a:t>
            </a:r>
            <a:r>
              <a:rPr lang="fi-FI" dirty="0" err="1" smtClean="0"/>
              <a:t>that</a:t>
            </a:r>
            <a:r>
              <a:rPr lang="fi-FI" dirty="0" smtClean="0"/>
              <a:t> </a:t>
            </a:r>
            <a:r>
              <a:rPr lang="fi-FI" dirty="0" err="1" smtClean="0"/>
              <a:t>it</a:t>
            </a:r>
            <a:r>
              <a:rPr lang="fi-FI" dirty="0" smtClean="0"/>
              <a:t> </a:t>
            </a:r>
            <a:r>
              <a:rPr lang="fi-FI" dirty="0" err="1" smtClean="0"/>
              <a:t>uses</a:t>
            </a:r>
            <a:r>
              <a:rPr lang="fi-FI" dirty="0" smtClean="0"/>
              <a:t> </a:t>
            </a:r>
            <a:r>
              <a:rPr lang="fi-FI" dirty="0" err="1" smtClean="0"/>
              <a:t>queue</a:t>
            </a:r>
            <a:r>
              <a:rPr lang="fi-FI" dirty="0" smtClean="0"/>
              <a:t> (FIFO)</a:t>
            </a:r>
          </a:p>
          <a:p>
            <a:pPr lvl="1"/>
            <a:r>
              <a:rPr lang="fi-FI" dirty="0" smtClean="0"/>
              <a:t>The </a:t>
            </a:r>
            <a:r>
              <a:rPr lang="fi-FI" dirty="0" err="1" smtClean="0"/>
              <a:t>solution</a:t>
            </a:r>
            <a:r>
              <a:rPr lang="fi-FI" dirty="0" smtClean="0"/>
              <a:t> is </a:t>
            </a:r>
            <a:r>
              <a:rPr lang="fi-FI" dirty="0" err="1" smtClean="0"/>
              <a:t>stored</a:t>
            </a:r>
            <a:r>
              <a:rPr lang="fi-FI" dirty="0" smtClean="0"/>
              <a:t> </a:t>
            </a:r>
            <a:r>
              <a:rPr lang="fi-FI" dirty="0" err="1" smtClean="0"/>
              <a:t>here</a:t>
            </a:r>
            <a:r>
              <a:rPr lang="fi-FI" dirty="0" smtClean="0"/>
              <a:t>:</a:t>
            </a:r>
          </a:p>
          <a:p>
            <a:pPr lvl="2"/>
            <a:r>
              <a:rPr lang="fi-FI" dirty="0" err="1" smtClean="0"/>
              <a:t>Network</a:t>
            </a:r>
            <a:r>
              <a:rPr lang="fi-FI" dirty="0" smtClean="0"/>
              <a:t> Programming\Threads\ProducerConsumer3FIFO </a:t>
            </a:r>
          </a:p>
          <a:p>
            <a:r>
              <a:rPr lang="fi-FI" dirty="0" err="1" smtClean="0"/>
              <a:t>Modify</a:t>
            </a:r>
            <a:r>
              <a:rPr lang="fi-FI" dirty="0" smtClean="0"/>
              <a:t> the </a:t>
            </a:r>
            <a:r>
              <a:rPr lang="fi-FI" dirty="0" err="1" smtClean="0"/>
              <a:t>program</a:t>
            </a:r>
            <a:r>
              <a:rPr lang="fi-FI" dirty="0" smtClean="0"/>
              <a:t> </a:t>
            </a:r>
            <a:r>
              <a:rPr lang="fi-FI" dirty="0" err="1" smtClean="0"/>
              <a:t>so</a:t>
            </a:r>
            <a:r>
              <a:rPr lang="fi-FI" dirty="0" smtClean="0"/>
              <a:t> </a:t>
            </a:r>
            <a:r>
              <a:rPr lang="fi-FI" dirty="0" err="1" smtClean="0"/>
              <a:t>that</a:t>
            </a:r>
            <a:r>
              <a:rPr lang="fi-FI" dirty="0" smtClean="0"/>
              <a:t> the </a:t>
            </a:r>
            <a:r>
              <a:rPr lang="fi-FI" dirty="0" err="1" smtClean="0"/>
              <a:t>producer</a:t>
            </a:r>
            <a:r>
              <a:rPr lang="fi-FI" dirty="0" smtClean="0"/>
              <a:t> </a:t>
            </a:r>
            <a:r>
              <a:rPr lang="fi-FI" dirty="0" err="1" smtClean="0"/>
              <a:t>produces</a:t>
            </a:r>
            <a:r>
              <a:rPr lang="fi-FI" dirty="0" smtClean="0"/>
              <a:t> data </a:t>
            </a:r>
            <a:r>
              <a:rPr lang="fi-FI" dirty="0" err="1" smtClean="0"/>
              <a:t>sometimes</a:t>
            </a:r>
            <a:r>
              <a:rPr lang="fi-FI" dirty="0" smtClean="0"/>
              <a:t> in </a:t>
            </a:r>
            <a:r>
              <a:rPr lang="fi-FI" dirty="0" err="1" smtClean="0"/>
              <a:t>bursts</a:t>
            </a:r>
            <a:endParaRPr lang="fi-FI" dirty="0" smtClean="0"/>
          </a:p>
          <a:p>
            <a:pPr lvl="1"/>
            <a:r>
              <a:rPr lang="fi-FI" dirty="0" err="1" smtClean="0"/>
              <a:t>Observe</a:t>
            </a:r>
            <a:r>
              <a:rPr lang="fi-FI" dirty="0" smtClean="0"/>
              <a:t> the </a:t>
            </a:r>
            <a:r>
              <a:rPr lang="fi-FI" dirty="0" err="1" smtClean="0"/>
              <a:t>length</a:t>
            </a:r>
            <a:r>
              <a:rPr lang="fi-FI" dirty="0" smtClean="0"/>
              <a:t> of the </a:t>
            </a:r>
            <a:r>
              <a:rPr lang="fi-FI" dirty="0" err="1" smtClean="0"/>
              <a:t>buffer</a:t>
            </a:r>
            <a:endParaRPr lang="fi-FI" dirty="0"/>
          </a:p>
        </p:txBody>
      </p:sp>
    </p:spTree>
    <p:extLst>
      <p:ext uri="{BB962C8B-B14F-4D97-AF65-F5344CB8AC3E}">
        <p14:creationId xmlns:p14="http://schemas.microsoft.com/office/powerpoint/2010/main" val="37430709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normAutofit fontScale="90000"/>
          </a:bodyPr>
          <a:lstStyle/>
          <a:p>
            <a:r>
              <a:rPr lang="fi-FI" dirty="0" err="1" smtClean="0"/>
              <a:t>Buffered</a:t>
            </a:r>
            <a:r>
              <a:rPr lang="fi-FI" dirty="0" smtClean="0"/>
              <a:t> </a:t>
            </a:r>
            <a:r>
              <a:rPr lang="fi-FI" dirty="0" err="1" smtClean="0"/>
              <a:t>Producer</a:t>
            </a:r>
            <a:r>
              <a:rPr lang="fi-FI" dirty="0" smtClean="0"/>
              <a:t> Consumer</a:t>
            </a:r>
            <a:br>
              <a:rPr lang="fi-FI" dirty="0" smtClean="0"/>
            </a:br>
            <a:r>
              <a:rPr lang="fi-FI" dirty="0" smtClean="0"/>
              <a:t>with </a:t>
            </a:r>
            <a:r>
              <a:rPr lang="fi-FI" dirty="0" err="1" smtClean="0"/>
              <a:t>Timeout</a:t>
            </a:r>
            <a:r>
              <a:rPr lang="fi-FI" dirty="0" smtClean="0"/>
              <a:t/>
            </a:r>
            <a:br>
              <a:rPr lang="fi-FI" dirty="0" smtClean="0"/>
            </a:br>
            <a:r>
              <a:rPr lang="fi-FI" dirty="0" smtClean="0"/>
              <a:t>Version 4</a:t>
            </a:r>
            <a:endParaRPr lang="fi-FI" dirty="0"/>
          </a:p>
        </p:txBody>
      </p:sp>
      <p:sp>
        <p:nvSpPr>
          <p:cNvPr id="3" name="Alaotsikko 2"/>
          <p:cNvSpPr>
            <a:spLocks noGrp="1"/>
          </p:cNvSpPr>
          <p:nvPr>
            <p:ph type="subTitle" idx="1"/>
          </p:nvPr>
        </p:nvSpPr>
        <p:spPr/>
        <p:txBody>
          <a:bodyPr/>
          <a:lstStyle/>
          <a:p>
            <a:endParaRPr lang="fi-FI" dirty="0" smtClean="0"/>
          </a:p>
        </p:txBody>
      </p:sp>
    </p:spTree>
    <p:extLst>
      <p:ext uri="{BB962C8B-B14F-4D97-AF65-F5344CB8AC3E}">
        <p14:creationId xmlns:p14="http://schemas.microsoft.com/office/powerpoint/2010/main" val="15468228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Autofit/>
          </a:bodyPr>
          <a:lstStyle/>
          <a:p>
            <a:r>
              <a:rPr lang="fi-FI" sz="3600" dirty="0" err="1"/>
              <a:t>Buffered</a:t>
            </a:r>
            <a:r>
              <a:rPr lang="fi-FI" sz="3600" dirty="0"/>
              <a:t> </a:t>
            </a:r>
            <a:r>
              <a:rPr lang="fi-FI" sz="3600" dirty="0" err="1"/>
              <a:t>Producer</a:t>
            </a:r>
            <a:r>
              <a:rPr lang="fi-FI" sz="3600" dirty="0"/>
              <a:t> Consumer</a:t>
            </a:r>
            <a:br>
              <a:rPr lang="fi-FI" sz="3600" dirty="0"/>
            </a:br>
            <a:r>
              <a:rPr lang="fi-FI" sz="3600" dirty="0"/>
              <a:t>with </a:t>
            </a:r>
            <a:r>
              <a:rPr lang="fi-FI" sz="3600" dirty="0" err="1" smtClean="0"/>
              <a:t>Timeout</a:t>
            </a:r>
            <a:r>
              <a:rPr lang="fi-FI" sz="3600" dirty="0" smtClean="0"/>
              <a:t> - Version </a:t>
            </a:r>
            <a:r>
              <a:rPr lang="fi-FI" sz="3600" dirty="0"/>
              <a:t>4</a:t>
            </a:r>
          </a:p>
        </p:txBody>
      </p:sp>
      <p:sp>
        <p:nvSpPr>
          <p:cNvPr id="3" name="Sisällön paikkamerkki 2"/>
          <p:cNvSpPr>
            <a:spLocks noGrp="1"/>
          </p:cNvSpPr>
          <p:nvPr>
            <p:ph idx="1"/>
          </p:nvPr>
        </p:nvSpPr>
        <p:spPr/>
        <p:txBody>
          <a:bodyPr>
            <a:normAutofit fontScale="92500" lnSpcReduction="20000"/>
          </a:bodyPr>
          <a:lstStyle/>
          <a:p>
            <a:r>
              <a:rPr lang="en-US" dirty="0" smtClean="0"/>
              <a:t>Version 3 has still some limitations. If the producer stops producing data, the consumer thread will block</a:t>
            </a:r>
          </a:p>
          <a:p>
            <a:pPr lvl="1"/>
            <a:r>
              <a:rPr lang="en-US" dirty="0" smtClean="0"/>
              <a:t>The consumer stays at the </a:t>
            </a:r>
            <a:r>
              <a:rPr lang="en-US" dirty="0" err="1" smtClean="0"/>
              <a:t>Monitor.Wait</a:t>
            </a:r>
            <a:r>
              <a:rPr lang="en-US" dirty="0" smtClean="0"/>
              <a:t> of the Get method</a:t>
            </a:r>
          </a:p>
          <a:p>
            <a:r>
              <a:rPr lang="en-US" dirty="0" smtClean="0"/>
              <a:t>Usually the consumer thread has also other tasks to do. It’s execution can’t be blocked to the </a:t>
            </a:r>
            <a:r>
              <a:rPr lang="en-US" dirty="0" err="1" smtClean="0"/>
              <a:t>Monitor.Wait</a:t>
            </a:r>
            <a:r>
              <a:rPr lang="en-US" dirty="0" smtClean="0"/>
              <a:t> method</a:t>
            </a:r>
          </a:p>
          <a:p>
            <a:r>
              <a:rPr lang="en-US" dirty="0" smtClean="0"/>
              <a:t>The solution is to set an upper limit for the wait time. The time-out value of the method </a:t>
            </a:r>
            <a:r>
              <a:rPr lang="en-US" dirty="0" err="1"/>
              <a:t>Monitor.Wait</a:t>
            </a:r>
            <a:r>
              <a:rPr lang="en-US" dirty="0"/>
              <a:t> </a:t>
            </a:r>
            <a:r>
              <a:rPr lang="en-US" dirty="0" smtClean="0"/>
              <a:t> can be set as a parameter</a:t>
            </a:r>
            <a:endParaRPr lang="en-US" dirty="0"/>
          </a:p>
        </p:txBody>
      </p:sp>
    </p:spTree>
    <p:extLst>
      <p:ext uri="{BB962C8B-B14F-4D97-AF65-F5344CB8AC3E}">
        <p14:creationId xmlns:p14="http://schemas.microsoft.com/office/powerpoint/2010/main" val="2388920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Time-out</a:t>
            </a:r>
            <a:r>
              <a:rPr lang="fi-FI" dirty="0" smtClean="0"/>
              <a:t> of </a:t>
            </a:r>
            <a:r>
              <a:rPr lang="fi-FI" dirty="0" err="1" smtClean="0"/>
              <a:t>Monitor.Wait</a:t>
            </a:r>
            <a:endParaRPr lang="fi-FI" dirty="0"/>
          </a:p>
        </p:txBody>
      </p:sp>
      <p:sp>
        <p:nvSpPr>
          <p:cNvPr id="3" name="Sisällön paikkamerkki 2"/>
          <p:cNvSpPr>
            <a:spLocks noGrp="1"/>
          </p:cNvSpPr>
          <p:nvPr>
            <p:ph idx="1"/>
          </p:nvPr>
        </p:nvSpPr>
        <p:spPr>
          <a:xfrm>
            <a:off x="457200" y="1600200"/>
            <a:ext cx="4330824" cy="4525963"/>
          </a:xfrm>
        </p:spPr>
        <p:txBody>
          <a:bodyPr>
            <a:normAutofit/>
          </a:bodyPr>
          <a:lstStyle/>
          <a:p>
            <a:r>
              <a:rPr lang="en-US" sz="2800" dirty="0" smtClean="0"/>
              <a:t>The time-out value of the </a:t>
            </a:r>
            <a:r>
              <a:rPr lang="en-US" sz="2800" dirty="0" err="1" smtClean="0"/>
              <a:t>Monitor.Wait</a:t>
            </a:r>
            <a:r>
              <a:rPr lang="en-US" sz="2800" dirty="0" smtClean="0"/>
              <a:t> method is given as a parameter</a:t>
            </a:r>
          </a:p>
          <a:p>
            <a:r>
              <a:rPr lang="en-US" sz="2800" dirty="0" smtClean="0"/>
              <a:t>In this example the consumer waits at most one second.</a:t>
            </a:r>
          </a:p>
          <a:p>
            <a:r>
              <a:rPr lang="en-US" sz="2800" dirty="0" smtClean="0"/>
              <a:t>If </a:t>
            </a:r>
            <a:r>
              <a:rPr lang="en-US" sz="2800" dirty="0" err="1" smtClean="0"/>
              <a:t>Monitor.Wait</a:t>
            </a:r>
            <a:r>
              <a:rPr lang="en-US" sz="2800" dirty="0" smtClean="0"/>
              <a:t> goes to time-out, it returns false</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988840"/>
            <a:ext cx="30480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Nuoli oikealle 3"/>
          <p:cNvSpPr/>
          <p:nvPr/>
        </p:nvSpPr>
        <p:spPr>
          <a:xfrm flipH="1">
            <a:off x="8100392" y="3048058"/>
            <a:ext cx="648072" cy="36004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8132808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a:t>
            </a:r>
            <a:endParaRPr lang="en-US" dirty="0"/>
          </a:p>
        </p:txBody>
      </p:sp>
      <p:sp>
        <p:nvSpPr>
          <p:cNvPr id="3" name="Sisällön paikkamerkki 2"/>
          <p:cNvSpPr>
            <a:spLocks noGrp="1"/>
          </p:cNvSpPr>
          <p:nvPr>
            <p:ph idx="1"/>
          </p:nvPr>
        </p:nvSpPr>
        <p:spPr/>
        <p:txBody>
          <a:bodyPr/>
          <a:lstStyle/>
          <a:p>
            <a:r>
              <a:rPr lang="en-US" dirty="0" smtClean="0"/>
              <a:t>Modify the version 3 so that it has time-out</a:t>
            </a:r>
          </a:p>
          <a:p>
            <a:r>
              <a:rPr lang="en-US" dirty="0" smtClean="0"/>
              <a:t>Modify the consumer thread so that you will see, when the time-out occurs</a:t>
            </a:r>
          </a:p>
          <a:p>
            <a:r>
              <a:rPr lang="en-US" dirty="0" smtClean="0"/>
              <a:t>Version 4 is stored to directory:</a:t>
            </a:r>
          </a:p>
          <a:p>
            <a:pPr lvl="1"/>
            <a:r>
              <a:rPr lang="fi-FI" dirty="0" err="1"/>
              <a:t>Network</a:t>
            </a:r>
            <a:r>
              <a:rPr lang="fi-FI" dirty="0"/>
              <a:t> </a:t>
            </a:r>
            <a:r>
              <a:rPr lang="fi-FI" dirty="0" smtClean="0"/>
              <a:t>Programming\Threads\ProducerConsumer4FIFOTimeout </a:t>
            </a:r>
            <a:endParaRPr lang="fi-FI" dirty="0"/>
          </a:p>
          <a:p>
            <a:pPr marL="457200" lvl="1" indent="0">
              <a:buNone/>
            </a:pPr>
            <a:endParaRPr lang="en-US" dirty="0"/>
          </a:p>
        </p:txBody>
      </p:sp>
    </p:spTree>
    <p:extLst>
      <p:ext uri="{BB962C8B-B14F-4D97-AF65-F5344CB8AC3E}">
        <p14:creationId xmlns:p14="http://schemas.microsoft.com/office/powerpoint/2010/main" val="3138205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Deadlock</a:t>
            </a:r>
            <a:endParaRPr lang="en-US" dirty="0"/>
          </a:p>
        </p:txBody>
      </p:sp>
      <p:sp>
        <p:nvSpPr>
          <p:cNvPr id="3" name="Alaotsikk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59763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Deadlock</a:t>
            </a:r>
            <a:endParaRPr lang="en-US" dirty="0"/>
          </a:p>
        </p:txBody>
      </p:sp>
      <p:sp>
        <p:nvSpPr>
          <p:cNvPr id="3" name="Sisällön paikkamerkki 2"/>
          <p:cNvSpPr>
            <a:spLocks noGrp="1"/>
          </p:cNvSpPr>
          <p:nvPr>
            <p:ph idx="1"/>
          </p:nvPr>
        </p:nvSpPr>
        <p:spPr/>
        <p:txBody>
          <a:bodyPr/>
          <a:lstStyle/>
          <a:p>
            <a:r>
              <a:rPr lang="en-US" dirty="0" smtClean="0"/>
              <a:t>One potential problem in multithreaded applications is situation called deadlock</a:t>
            </a:r>
            <a:endParaRPr lang="en-US" dirty="0"/>
          </a:p>
          <a:p>
            <a:r>
              <a:rPr lang="en-US" i="1" dirty="0"/>
              <a:t>Deadlock</a:t>
            </a:r>
            <a:r>
              <a:rPr lang="en-US" dirty="0"/>
              <a:t> describes a situation where two or more threads are blocked forever, waiting for each </a:t>
            </a:r>
            <a:r>
              <a:rPr lang="en-US" dirty="0" smtClean="0"/>
              <a:t>other</a:t>
            </a:r>
          </a:p>
          <a:p>
            <a:r>
              <a:rPr lang="en-US" dirty="0"/>
              <a:t>Deadlock happens when two threads are waiting for a </a:t>
            </a:r>
            <a:r>
              <a:rPr lang="en-US" dirty="0" smtClean="0"/>
              <a:t>lock owned </a:t>
            </a:r>
            <a:r>
              <a:rPr lang="en-US" dirty="0"/>
              <a:t>by the other</a:t>
            </a:r>
          </a:p>
        </p:txBody>
      </p:sp>
    </p:spTree>
    <p:extLst>
      <p:ext uri="{BB962C8B-B14F-4D97-AF65-F5344CB8AC3E}">
        <p14:creationId xmlns:p14="http://schemas.microsoft.com/office/powerpoint/2010/main" val="13875621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t>Deadlock example </a:t>
            </a:r>
            <a:r>
              <a:rPr lang="en-US" dirty="0" smtClean="0"/>
              <a:t>1</a:t>
            </a:r>
            <a:endParaRPr lang="en-US" dirty="0"/>
          </a:p>
        </p:txBody>
      </p:sp>
      <p:sp>
        <p:nvSpPr>
          <p:cNvPr id="3" name="Sisällön paikkamerkki 2"/>
          <p:cNvSpPr>
            <a:spLocks noGrp="1"/>
          </p:cNvSpPr>
          <p:nvPr>
            <p:ph idx="1"/>
          </p:nvPr>
        </p:nvSpPr>
        <p:spPr/>
        <p:txBody>
          <a:bodyPr>
            <a:normAutofit fontScale="77500" lnSpcReduction="20000"/>
          </a:bodyPr>
          <a:lstStyle/>
          <a:p>
            <a:r>
              <a:rPr lang="en-US" dirty="0" smtClean="0"/>
              <a:t>One example of deadlock situation can be </a:t>
            </a:r>
            <a:r>
              <a:rPr lang="en-US" dirty="0"/>
              <a:t>found from </a:t>
            </a:r>
            <a:r>
              <a:rPr lang="en-US" dirty="0">
                <a:hlinkClick r:id="rId2"/>
              </a:rPr>
              <a:t>http://</a:t>
            </a:r>
            <a:r>
              <a:rPr lang="en-US" dirty="0" smtClean="0">
                <a:hlinkClick r:id="rId2"/>
              </a:rPr>
              <a:t>www.yoda.arachsys.com/csharp/threads/deadlocks.shtml</a:t>
            </a:r>
            <a:r>
              <a:rPr lang="en-US" dirty="0" smtClean="0"/>
              <a:t> </a:t>
            </a:r>
          </a:p>
          <a:p>
            <a:r>
              <a:rPr lang="en-US" dirty="0"/>
              <a:t>Deadlocks </a:t>
            </a:r>
            <a:r>
              <a:rPr lang="en-US" dirty="0" smtClean="0"/>
              <a:t>are difficult to </a:t>
            </a:r>
            <a:r>
              <a:rPr lang="en-US" dirty="0"/>
              <a:t>debug - they're hard to diagnose, they can crop up seemingly randomly (i.e. they're hard to reproduce</a:t>
            </a:r>
            <a:r>
              <a:rPr lang="en-US" dirty="0" smtClean="0"/>
              <a:t>)</a:t>
            </a:r>
          </a:p>
          <a:p>
            <a:r>
              <a:rPr lang="en-US" dirty="0"/>
              <a:t>The solution (which is easier to describe than to achieve) is to make sure that you always take out locks in the same order: in the </a:t>
            </a:r>
            <a:r>
              <a:rPr lang="en-US" dirty="0" smtClean="0"/>
              <a:t>example, </a:t>
            </a:r>
            <a:r>
              <a:rPr lang="en-US" dirty="0"/>
              <a:t>you might decide to never acquire </a:t>
            </a:r>
            <a:r>
              <a:rPr lang="en-US" dirty="0" err="1"/>
              <a:t>secondLock</a:t>
            </a:r>
            <a:r>
              <a:rPr lang="en-US" dirty="0"/>
              <a:t> unless you already had </a:t>
            </a:r>
            <a:r>
              <a:rPr lang="en-US" dirty="0" err="1"/>
              <a:t>firstLock</a:t>
            </a:r>
            <a:r>
              <a:rPr lang="en-US" dirty="0" smtClean="0"/>
              <a:t>.</a:t>
            </a:r>
          </a:p>
          <a:p>
            <a:r>
              <a:rPr lang="en-US" dirty="0" smtClean="0"/>
              <a:t>Example is in directory</a:t>
            </a:r>
          </a:p>
          <a:p>
            <a:pPr lvl="1"/>
            <a:r>
              <a:rPr lang="en-US" dirty="0" smtClean="0"/>
              <a:t>Network Programming\Threads\Deadlock</a:t>
            </a:r>
            <a:endParaRPr lang="en-US" dirty="0"/>
          </a:p>
        </p:txBody>
      </p:sp>
    </p:spTree>
    <p:extLst>
      <p:ext uri="{BB962C8B-B14F-4D97-AF65-F5344CB8AC3E}">
        <p14:creationId xmlns:p14="http://schemas.microsoft.com/office/powerpoint/2010/main" val="132886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Threads</a:t>
            </a:r>
            <a:endParaRPr lang="fi-FI" dirty="0"/>
          </a:p>
        </p:txBody>
      </p:sp>
      <p:sp>
        <p:nvSpPr>
          <p:cNvPr id="3" name="Sisällön paikkamerkki 2"/>
          <p:cNvSpPr>
            <a:spLocks noGrp="1"/>
          </p:cNvSpPr>
          <p:nvPr>
            <p:ph idx="1"/>
          </p:nvPr>
        </p:nvSpPr>
        <p:spPr/>
        <p:txBody>
          <a:bodyPr>
            <a:normAutofit/>
          </a:bodyPr>
          <a:lstStyle/>
          <a:p>
            <a:r>
              <a:rPr lang="fi-FI" dirty="0" err="1" smtClean="0"/>
              <a:t>Reading</a:t>
            </a:r>
            <a:r>
              <a:rPr lang="fi-FI" dirty="0" smtClean="0"/>
              <a:t> </a:t>
            </a:r>
            <a:r>
              <a:rPr lang="fi-FI" dirty="0" err="1" smtClean="0"/>
              <a:t>material</a:t>
            </a:r>
            <a:r>
              <a:rPr lang="fi-FI" dirty="0" smtClean="0"/>
              <a:t>:</a:t>
            </a:r>
          </a:p>
          <a:p>
            <a:pPr lvl="1"/>
            <a:r>
              <a:rPr lang="fi-FI" dirty="0" smtClean="0">
                <a:hlinkClick r:id="rId2"/>
              </a:rPr>
              <a:t>https</a:t>
            </a:r>
            <a:r>
              <a:rPr lang="fi-FI" dirty="0">
                <a:hlinkClick r:id="rId2"/>
              </a:rPr>
              <a:t>://docs.microsoft.com/en-us/dotnet/csharp/programming-guide/concepts/threading</a:t>
            </a:r>
            <a:r>
              <a:rPr lang="fi-FI" dirty="0" smtClean="0">
                <a:hlinkClick r:id="rId2"/>
              </a:rPr>
              <a:t>/</a:t>
            </a:r>
            <a:endParaRPr lang="fi-FI" dirty="0" smtClean="0"/>
          </a:p>
          <a:p>
            <a:pPr lvl="1"/>
            <a:r>
              <a:rPr lang="fi-FI" dirty="0" err="1" smtClean="0"/>
              <a:t>Threading</a:t>
            </a:r>
            <a:r>
              <a:rPr lang="fi-FI" dirty="0" smtClean="0"/>
              <a:t> </a:t>
            </a:r>
            <a:r>
              <a:rPr lang="fi-FI" dirty="0" smtClean="0"/>
              <a:t>is </a:t>
            </a:r>
            <a:r>
              <a:rPr lang="fi-FI" dirty="0" err="1" smtClean="0"/>
              <a:t>rather</a:t>
            </a:r>
            <a:r>
              <a:rPr lang="fi-FI" dirty="0" smtClean="0"/>
              <a:t> </a:t>
            </a:r>
            <a:r>
              <a:rPr lang="fi-FI" dirty="0" err="1" smtClean="0"/>
              <a:t>theoretical</a:t>
            </a:r>
            <a:r>
              <a:rPr lang="fi-FI" dirty="0" smtClean="0"/>
              <a:t> </a:t>
            </a:r>
            <a:r>
              <a:rPr lang="fi-FI" dirty="0" err="1" smtClean="0"/>
              <a:t>issue</a:t>
            </a:r>
            <a:r>
              <a:rPr lang="fi-FI" dirty="0" smtClean="0"/>
              <a:t>. </a:t>
            </a:r>
            <a:r>
              <a:rPr lang="fi-FI" dirty="0" err="1" smtClean="0"/>
              <a:t>It</a:t>
            </a:r>
            <a:r>
              <a:rPr lang="fi-FI" dirty="0" smtClean="0"/>
              <a:t> is </a:t>
            </a:r>
            <a:r>
              <a:rPr lang="fi-FI" dirty="0" err="1" smtClean="0"/>
              <a:t>very</a:t>
            </a:r>
            <a:r>
              <a:rPr lang="fi-FI" dirty="0" smtClean="0"/>
              <a:t> </a:t>
            </a:r>
            <a:r>
              <a:rPr lang="fi-FI" dirty="0" err="1" smtClean="0"/>
              <a:t>important</a:t>
            </a:r>
            <a:r>
              <a:rPr lang="fi-FI" dirty="0" smtClean="0"/>
              <a:t> </a:t>
            </a:r>
            <a:r>
              <a:rPr lang="fi-FI" dirty="0" err="1" smtClean="0"/>
              <a:t>that</a:t>
            </a:r>
            <a:r>
              <a:rPr lang="fi-FI" dirty="0" smtClean="0"/>
              <a:t> </a:t>
            </a:r>
            <a:r>
              <a:rPr lang="fi-FI" dirty="0" err="1" smtClean="0"/>
              <a:t>you</a:t>
            </a:r>
            <a:r>
              <a:rPr lang="fi-FI" dirty="0" smtClean="0"/>
              <a:t> </a:t>
            </a:r>
            <a:r>
              <a:rPr lang="fi-FI" b="1" dirty="0" err="1" smtClean="0"/>
              <a:t>read</a:t>
            </a:r>
            <a:r>
              <a:rPr lang="fi-FI" dirty="0" smtClean="0"/>
              <a:t> </a:t>
            </a:r>
            <a:r>
              <a:rPr lang="fi-FI" dirty="0" err="1" smtClean="0"/>
              <a:t>about</a:t>
            </a:r>
            <a:r>
              <a:rPr lang="fi-FI" dirty="0" smtClean="0"/>
              <a:t> the </a:t>
            </a:r>
            <a:r>
              <a:rPr lang="fi-FI" dirty="0" err="1" smtClean="0"/>
              <a:t>threads</a:t>
            </a:r>
            <a:r>
              <a:rPr lang="fi-FI" dirty="0" smtClean="0"/>
              <a:t> </a:t>
            </a:r>
            <a:r>
              <a:rPr lang="fi-FI" dirty="0" err="1" smtClean="0"/>
              <a:t>from</a:t>
            </a:r>
            <a:r>
              <a:rPr lang="fi-FI" dirty="0" smtClean="0"/>
              <a:t> the </a:t>
            </a:r>
            <a:r>
              <a:rPr lang="fi-FI" dirty="0" err="1" smtClean="0"/>
              <a:t>web</a:t>
            </a:r>
            <a:r>
              <a:rPr lang="fi-FI" dirty="0" smtClean="0"/>
              <a:t> </a:t>
            </a:r>
            <a:r>
              <a:rPr lang="fi-FI" dirty="0" err="1" smtClean="0"/>
              <a:t>pages</a:t>
            </a:r>
            <a:r>
              <a:rPr lang="fi-FI" dirty="0" smtClean="0"/>
              <a:t> and </a:t>
            </a:r>
            <a:r>
              <a:rPr lang="fi-FI" dirty="0" err="1" smtClean="0"/>
              <a:t>text</a:t>
            </a:r>
            <a:r>
              <a:rPr lang="fi-FI" dirty="0" smtClean="0"/>
              <a:t> </a:t>
            </a:r>
            <a:r>
              <a:rPr lang="fi-FI" dirty="0" err="1" smtClean="0"/>
              <a:t>books</a:t>
            </a:r>
            <a:endParaRPr lang="fi-FI" dirty="0"/>
          </a:p>
        </p:txBody>
      </p:sp>
    </p:spTree>
    <p:extLst>
      <p:ext uri="{BB962C8B-B14F-4D97-AF65-F5344CB8AC3E}">
        <p14:creationId xmlns:p14="http://schemas.microsoft.com/office/powerpoint/2010/main" val="10139292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Extra</a:t>
            </a:r>
            <a:endParaRPr lang="en-US" dirty="0"/>
          </a:p>
        </p:txBody>
      </p:sp>
      <p:sp>
        <p:nvSpPr>
          <p:cNvPr id="3" name="Sisällön paikkamerkki 2"/>
          <p:cNvSpPr>
            <a:spLocks noGrp="1"/>
          </p:cNvSpPr>
          <p:nvPr>
            <p:ph idx="1"/>
          </p:nvPr>
        </p:nvSpPr>
        <p:spPr/>
        <p:txBody>
          <a:bodyPr/>
          <a:lstStyle/>
          <a:p>
            <a:r>
              <a:rPr lang="en-US" dirty="0" smtClean="0"/>
              <a:t>Dining </a:t>
            </a:r>
            <a:r>
              <a:rPr lang="en-US" dirty="0" err="1" smtClean="0"/>
              <a:t>philosphers</a:t>
            </a:r>
            <a:r>
              <a:rPr lang="en-US" dirty="0"/>
              <a:t> </a:t>
            </a:r>
            <a:r>
              <a:rPr lang="en-US" dirty="0" err="1" smtClean="0"/>
              <a:t>proglem</a:t>
            </a:r>
            <a:r>
              <a:rPr lang="en-US" smtClean="0"/>
              <a:t> </a:t>
            </a:r>
            <a:endParaRPr lang="en-US" dirty="0" smtClean="0"/>
          </a:p>
          <a:p>
            <a:pPr lvl="1"/>
            <a:r>
              <a:rPr lang="en-US" dirty="0">
                <a:hlinkClick r:id="rId2"/>
              </a:rPr>
              <a:t>http://</a:t>
            </a:r>
            <a:r>
              <a:rPr lang="en-US" dirty="0" smtClean="0">
                <a:hlinkClick r:id="rId2"/>
              </a:rPr>
              <a:t>en.wikipedia.org/wiki/Dining_philosophers_problem</a:t>
            </a:r>
            <a:r>
              <a:rPr lang="en-US" dirty="0" smtClean="0"/>
              <a:t> </a:t>
            </a:r>
            <a:endParaRPr lang="en-US" dirty="0"/>
          </a:p>
        </p:txBody>
      </p:sp>
    </p:spTree>
    <p:extLst>
      <p:ext uri="{BB962C8B-B14F-4D97-AF65-F5344CB8AC3E}">
        <p14:creationId xmlns:p14="http://schemas.microsoft.com/office/powerpoint/2010/main" val="32723356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User Interface and background thread</a:t>
            </a:r>
            <a:endParaRPr lang="en-US" dirty="0"/>
          </a:p>
        </p:txBody>
      </p:sp>
      <p:sp>
        <p:nvSpPr>
          <p:cNvPr id="3" name="Alaotsikk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26700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User Interface and background thread</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a:t>When performing any action on a control which requires the updating of a user interface element, these operations </a:t>
            </a:r>
            <a:r>
              <a:rPr lang="en-US" b="1" dirty="0" smtClean="0"/>
              <a:t>must</a:t>
            </a:r>
            <a:r>
              <a:rPr lang="en-US" dirty="0" smtClean="0"/>
              <a:t> take </a:t>
            </a:r>
            <a:r>
              <a:rPr lang="en-US" dirty="0"/>
              <a:t>place on the thread that created the UI element. </a:t>
            </a:r>
            <a:endParaRPr lang="en-US" dirty="0" smtClean="0"/>
          </a:p>
          <a:p>
            <a:r>
              <a:rPr lang="en-US" dirty="0" smtClean="0"/>
              <a:t>As an example, the background is not allowed to update the properties of the user interface controls.</a:t>
            </a:r>
          </a:p>
          <a:p>
            <a:r>
              <a:rPr lang="en-US" dirty="0" smtClean="0"/>
              <a:t>The UI controls can be modified only at the UI thread (usually the “main” thread, which also created the UI controls)</a:t>
            </a:r>
            <a:endParaRPr lang="en-US" dirty="0"/>
          </a:p>
        </p:txBody>
      </p:sp>
    </p:spTree>
    <p:extLst>
      <p:ext uri="{BB962C8B-B14F-4D97-AF65-F5344CB8AC3E}">
        <p14:creationId xmlns:p14="http://schemas.microsoft.com/office/powerpoint/2010/main" val="23241806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interface and background thread</a:t>
            </a:r>
            <a:endParaRPr lang="en-US" dirty="0"/>
          </a:p>
        </p:txBody>
      </p:sp>
      <p:sp>
        <p:nvSpPr>
          <p:cNvPr id="5" name="Oval 4"/>
          <p:cNvSpPr/>
          <p:nvPr/>
        </p:nvSpPr>
        <p:spPr>
          <a:xfrm>
            <a:off x="323528" y="3573016"/>
            <a:ext cx="2952328" cy="28083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u="sng" dirty="0" smtClean="0"/>
              <a:t>Worker thread</a:t>
            </a:r>
            <a:br>
              <a:rPr lang="en-US" b="1" u="sng" dirty="0" smtClean="0"/>
            </a:br>
            <a:endParaRPr lang="en-US" b="1" u="sng" dirty="0" smtClean="0"/>
          </a:p>
          <a:p>
            <a:r>
              <a:rPr lang="en-US" b="1" dirty="0" smtClean="0"/>
              <a:t>Do some background operation, such as</a:t>
            </a:r>
          </a:p>
          <a:p>
            <a:pPr marL="285750" indent="-285750">
              <a:buFontTx/>
              <a:buChar char="-"/>
            </a:pPr>
            <a:r>
              <a:rPr lang="en-US" b="1" dirty="0" smtClean="0"/>
              <a:t>Read RS port</a:t>
            </a:r>
          </a:p>
          <a:p>
            <a:pPr marL="285750" indent="-285750">
              <a:buFontTx/>
              <a:buChar char="-"/>
            </a:pPr>
            <a:r>
              <a:rPr lang="en-US" b="1" dirty="0" smtClean="0"/>
              <a:t>Read TCP/IP socket </a:t>
            </a:r>
          </a:p>
          <a:p>
            <a:pPr marL="285750" indent="-285750">
              <a:buFontTx/>
              <a:buChar char="-"/>
            </a:pPr>
            <a:r>
              <a:rPr lang="en-US" b="1" dirty="0" smtClean="0"/>
              <a:t>Other I/O</a:t>
            </a:r>
            <a:endParaRPr lang="en-US" b="1" dirty="0"/>
          </a:p>
        </p:txBody>
      </p:sp>
      <p:sp>
        <p:nvSpPr>
          <p:cNvPr id="6" name="Right Arrow 5"/>
          <p:cNvSpPr/>
          <p:nvPr/>
        </p:nvSpPr>
        <p:spPr>
          <a:xfrm>
            <a:off x="3491880" y="5157192"/>
            <a:ext cx="100811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91880" y="3789040"/>
            <a:ext cx="1006366" cy="923330"/>
          </a:xfrm>
          <a:prstGeom prst="rect">
            <a:avLst/>
          </a:prstGeom>
          <a:noFill/>
        </p:spPr>
        <p:txBody>
          <a:bodyPr wrap="none" rtlCol="0">
            <a:spAutoFit/>
          </a:bodyPr>
          <a:lstStyle/>
          <a:p>
            <a:r>
              <a:rPr lang="en-US" dirty="0" smtClean="0"/>
              <a:t>Send</a:t>
            </a:r>
            <a:br>
              <a:rPr lang="en-US" dirty="0" smtClean="0"/>
            </a:br>
            <a:r>
              <a:rPr lang="en-US" dirty="0" smtClean="0"/>
              <a:t>data to</a:t>
            </a:r>
            <a:br>
              <a:rPr lang="en-US" dirty="0" smtClean="0"/>
            </a:br>
            <a:r>
              <a:rPr lang="en-US" dirty="0" smtClean="0"/>
              <a:t>to the UI</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4860032" y="3501008"/>
            <a:ext cx="3995738" cy="2743200"/>
          </a:xfrm>
          <a:prstGeom prst="rect">
            <a:avLst/>
          </a:prstGeom>
          <a:noFill/>
          <a:ln w="9525">
            <a:noFill/>
            <a:miter lim="800000"/>
            <a:headEnd/>
            <a:tailEnd/>
          </a:ln>
          <a:effectLst/>
        </p:spPr>
      </p:pic>
      <p:sp>
        <p:nvSpPr>
          <p:cNvPr id="9" name="Content Placeholder 2"/>
          <p:cNvSpPr>
            <a:spLocks noGrp="1"/>
          </p:cNvSpPr>
          <p:nvPr>
            <p:ph idx="1"/>
          </p:nvPr>
        </p:nvSpPr>
        <p:spPr>
          <a:xfrm>
            <a:off x="457200" y="1600201"/>
            <a:ext cx="8229600" cy="1756792"/>
          </a:xfrm>
        </p:spPr>
        <p:txBody>
          <a:bodyPr>
            <a:noAutofit/>
          </a:bodyPr>
          <a:lstStyle/>
          <a:p>
            <a:r>
              <a:rPr lang="en-US" sz="2800" dirty="0" smtClean="0"/>
              <a:t>The user interface applications may contain a </a:t>
            </a:r>
            <a:r>
              <a:rPr lang="en-US" sz="2800" b="1" dirty="0" smtClean="0"/>
              <a:t>worker thread </a:t>
            </a:r>
            <a:r>
              <a:rPr lang="en-US" sz="2800" dirty="0" smtClean="0"/>
              <a:t>which performs background actions</a:t>
            </a:r>
          </a:p>
          <a:p>
            <a:r>
              <a:rPr lang="en-US" sz="2800" dirty="0" smtClean="0"/>
              <a:t>The main thread (the UI thread) waits for the user commands</a:t>
            </a:r>
          </a:p>
        </p:txBody>
      </p:sp>
    </p:spTree>
    <p:extLst>
      <p:ext uri="{BB962C8B-B14F-4D97-AF65-F5344CB8AC3E}">
        <p14:creationId xmlns:p14="http://schemas.microsoft.com/office/powerpoint/2010/main" val="32812047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a:t>User Interface and background thread</a:t>
            </a:r>
          </a:p>
        </p:txBody>
      </p:sp>
      <p:sp>
        <p:nvSpPr>
          <p:cNvPr id="3" name="Sisällön paikkamerkki 2"/>
          <p:cNvSpPr>
            <a:spLocks noGrp="1"/>
          </p:cNvSpPr>
          <p:nvPr>
            <p:ph idx="1"/>
          </p:nvPr>
        </p:nvSpPr>
        <p:spPr/>
        <p:txBody>
          <a:bodyPr>
            <a:normAutofit fontScale="92500" lnSpcReduction="10000"/>
          </a:bodyPr>
          <a:lstStyle/>
          <a:p>
            <a:r>
              <a:rPr lang="en-US" dirty="0" smtClean="0"/>
              <a:t>All the user interface controls (</a:t>
            </a:r>
            <a:r>
              <a:rPr lang="en-US" dirty="0" err="1" smtClean="0"/>
              <a:t>TextBox</a:t>
            </a:r>
            <a:r>
              <a:rPr lang="en-US" dirty="0" smtClean="0"/>
              <a:t>, Button </a:t>
            </a:r>
            <a:r>
              <a:rPr lang="en-US" dirty="0" err="1" smtClean="0"/>
              <a:t>etc</a:t>
            </a:r>
            <a:r>
              <a:rPr lang="en-US" dirty="0" smtClean="0"/>
              <a:t>) are derived from the class Control</a:t>
            </a:r>
          </a:p>
          <a:p>
            <a:r>
              <a:rPr lang="en-US" dirty="0" smtClean="0"/>
              <a:t>The </a:t>
            </a:r>
            <a:r>
              <a:rPr lang="en-US" dirty="0"/>
              <a:t>Control class provides the Invoke method, which will take a delegate and execute it on the thread that the UI element was created </a:t>
            </a:r>
            <a:r>
              <a:rPr lang="en-US" dirty="0" smtClean="0"/>
              <a:t>on.</a:t>
            </a:r>
          </a:p>
          <a:p>
            <a:r>
              <a:rPr lang="en-US" dirty="0" smtClean="0"/>
              <a:t>In </a:t>
            </a:r>
            <a:r>
              <a:rPr lang="en-US" dirty="0"/>
              <a:t>order to use this, one must declare a function that performs the UI operation</a:t>
            </a:r>
            <a:r>
              <a:rPr lang="en-US" dirty="0" smtClean="0"/>
              <a:t>.</a:t>
            </a:r>
          </a:p>
          <a:p>
            <a:pPr lvl="1"/>
            <a:r>
              <a:rPr lang="en-US" dirty="0" smtClean="0"/>
              <a:t>Example:</a:t>
            </a:r>
          </a:p>
          <a:p>
            <a:pPr lvl="2"/>
            <a:r>
              <a:rPr lang="en-US" dirty="0">
                <a:hlinkClick r:id="rId2"/>
              </a:rPr>
              <a:t>http://</a:t>
            </a:r>
            <a:r>
              <a:rPr lang="en-US" dirty="0" smtClean="0">
                <a:hlinkClick r:id="rId2"/>
              </a:rPr>
              <a:t>blogs.msdn.com/b/csharpfaq/archive/2004/03/17/91685.aspx</a:t>
            </a:r>
            <a:r>
              <a:rPr lang="en-US" dirty="0" smtClean="0"/>
              <a:t> </a:t>
            </a:r>
            <a:endParaRPr lang="en-US" dirty="0"/>
          </a:p>
        </p:txBody>
      </p:sp>
    </p:spTree>
    <p:extLst>
      <p:ext uri="{BB962C8B-B14F-4D97-AF65-F5344CB8AC3E}">
        <p14:creationId xmlns:p14="http://schemas.microsoft.com/office/powerpoint/2010/main" val="16474675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Example</a:t>
            </a:r>
            <a:endParaRPr lang="en-US" dirty="0"/>
          </a:p>
        </p:txBody>
      </p:sp>
      <p:sp>
        <p:nvSpPr>
          <p:cNvPr id="3" name="Sisällön paikkamerkki 2"/>
          <p:cNvSpPr>
            <a:spLocks noGrp="1"/>
          </p:cNvSpPr>
          <p:nvPr>
            <p:ph idx="1"/>
          </p:nvPr>
        </p:nvSpPr>
        <p:spPr/>
        <p:txBody>
          <a:bodyPr/>
          <a:lstStyle/>
          <a:p>
            <a:r>
              <a:rPr lang="en-US" dirty="0" smtClean="0"/>
              <a:t>Study </a:t>
            </a:r>
            <a:r>
              <a:rPr lang="en-US" dirty="0"/>
              <a:t>the program Timer (Network </a:t>
            </a:r>
            <a:r>
              <a:rPr lang="en-US" dirty="0" smtClean="0"/>
              <a:t>Programming\Threads\Timer)</a:t>
            </a:r>
          </a:p>
          <a:p>
            <a:pPr marL="457200" lvl="1" indent="0">
              <a:buNone/>
            </a:pPr>
            <a:endParaRPr lang="en-US" dirty="0"/>
          </a:p>
        </p:txBody>
      </p:sp>
    </p:spTree>
    <p:extLst>
      <p:ext uri="{BB962C8B-B14F-4D97-AF65-F5344CB8AC3E}">
        <p14:creationId xmlns:p14="http://schemas.microsoft.com/office/powerpoint/2010/main" val="40721343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solidFill>
                  <a:srgbClr val="FF0000"/>
                </a:solidFill>
              </a:rPr>
              <a:t>Exercise</a:t>
            </a:r>
            <a:endParaRPr lang="en-US" dirty="0">
              <a:solidFill>
                <a:srgbClr val="FF0000"/>
              </a:solidFill>
            </a:endParaRPr>
          </a:p>
        </p:txBody>
      </p:sp>
      <p:sp>
        <p:nvSpPr>
          <p:cNvPr id="3" name="Sisällön paikkamerkki 2"/>
          <p:cNvSpPr>
            <a:spLocks noGrp="1"/>
          </p:cNvSpPr>
          <p:nvPr>
            <p:ph idx="1"/>
          </p:nvPr>
        </p:nvSpPr>
        <p:spPr>
          <a:xfrm>
            <a:off x="457200" y="1600200"/>
            <a:ext cx="5266928" cy="4525963"/>
          </a:xfrm>
        </p:spPr>
        <p:txBody>
          <a:bodyPr>
            <a:normAutofit fontScale="85000" lnSpcReduction="10000"/>
          </a:bodyPr>
          <a:lstStyle/>
          <a:p>
            <a:r>
              <a:rPr lang="en-US" sz="2400" dirty="0" smtClean="0"/>
              <a:t>Make a program, which reads measurements (from somewhere) once per second. The measurements are shown in a </a:t>
            </a:r>
            <a:r>
              <a:rPr lang="en-US" sz="2400" dirty="0" err="1" smtClean="0"/>
              <a:t>listview</a:t>
            </a:r>
            <a:r>
              <a:rPr lang="en-US" sz="2400" dirty="0" smtClean="0"/>
              <a:t> (in tabular format)</a:t>
            </a:r>
          </a:p>
          <a:p>
            <a:r>
              <a:rPr lang="en-US" sz="2400" dirty="0" smtClean="0"/>
              <a:t>Show the data also in graphical form (divide the form with Splitter and use </a:t>
            </a:r>
            <a:r>
              <a:rPr lang="en-US" sz="2400" dirty="0" err="1" smtClean="0"/>
              <a:t>ZedGraph</a:t>
            </a:r>
            <a:r>
              <a:rPr lang="en-US" sz="2400" dirty="0" smtClean="0"/>
              <a:t> to show the graphics)</a:t>
            </a:r>
          </a:p>
          <a:p>
            <a:r>
              <a:rPr lang="en-US" sz="2400" dirty="0"/>
              <a:t>Example: Network Programming\Threads\</a:t>
            </a:r>
            <a:r>
              <a:rPr lang="en-US" sz="2400" dirty="0" err="1"/>
              <a:t>UIandMeasurements</a:t>
            </a:r>
            <a:r>
              <a:rPr lang="en-US" sz="2400" dirty="0"/>
              <a:t> </a:t>
            </a:r>
            <a:endParaRPr lang="en-US" sz="2400" dirty="0" smtClean="0"/>
          </a:p>
          <a:p>
            <a:r>
              <a:rPr lang="en-US" sz="2400" dirty="0" err="1" smtClean="0"/>
              <a:t>Listview</a:t>
            </a:r>
            <a:r>
              <a:rPr lang="en-US" sz="2400" dirty="0" smtClean="0"/>
              <a:t>:</a:t>
            </a:r>
          </a:p>
          <a:p>
            <a:pPr lvl="1"/>
            <a:r>
              <a:rPr lang="en-US" sz="2000" dirty="0">
                <a:hlinkClick r:id="rId2"/>
              </a:rPr>
              <a:t>http://</a:t>
            </a:r>
            <a:r>
              <a:rPr lang="en-US" sz="2000" dirty="0" smtClean="0">
                <a:hlinkClick r:id="rId2"/>
              </a:rPr>
              <a:t>www.c-sharpcorner.com/UploadFile/mgold/ListViewInCSharp11172005021741AM/ListViewInCSharp.aspx</a:t>
            </a:r>
            <a:endParaRPr lang="en-US" sz="2000" dirty="0" smtClean="0"/>
          </a:p>
          <a:p>
            <a:pPr lvl="1"/>
            <a:r>
              <a:rPr lang="en-US" sz="2000" dirty="0"/>
              <a:t>Network Programming\Threads\</a:t>
            </a:r>
            <a:r>
              <a:rPr lang="en-US" sz="2000" b="1" dirty="0" err="1"/>
              <a:t>ListViewTestiExample</a:t>
            </a:r>
            <a:endParaRPr lang="en-US" sz="2000" b="1" dirty="0" smtClean="0"/>
          </a:p>
          <a:p>
            <a:pPr lvl="1"/>
            <a:endParaRPr lang="en-US" sz="2000" dirty="0"/>
          </a:p>
          <a:p>
            <a:pPr marL="0" indent="0">
              <a:buNone/>
            </a:pP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126360"/>
            <a:ext cx="24765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5303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Exercise</a:t>
            </a:r>
            <a:endParaRPr lang="fi-FI" dirty="0"/>
          </a:p>
        </p:txBody>
      </p:sp>
      <p:sp>
        <p:nvSpPr>
          <p:cNvPr id="3" name="Content Placeholder 2"/>
          <p:cNvSpPr>
            <a:spLocks noGrp="1"/>
          </p:cNvSpPr>
          <p:nvPr>
            <p:ph idx="1"/>
          </p:nvPr>
        </p:nvSpPr>
        <p:spPr/>
        <p:txBody>
          <a:bodyPr>
            <a:normAutofit/>
          </a:bodyPr>
          <a:lstStyle/>
          <a:p>
            <a:r>
              <a:rPr lang="fi-FI" sz="2400" dirty="0" smtClean="0"/>
              <a:t>Yhdistä harjoitukset</a:t>
            </a:r>
          </a:p>
          <a:p>
            <a:pPr lvl="1"/>
            <a:r>
              <a:rPr lang="fi-FI" sz="2000" dirty="0" err="1" smtClean="0"/>
              <a:t>Timer</a:t>
            </a:r>
            <a:r>
              <a:rPr lang="fi-FI" sz="2000" dirty="0" smtClean="0"/>
              <a:t> ja</a:t>
            </a:r>
          </a:p>
          <a:p>
            <a:pPr lvl="1"/>
            <a:r>
              <a:rPr lang="fi-FI" sz="2000" dirty="0" err="1" smtClean="0"/>
              <a:t>ListViewExample</a:t>
            </a:r>
            <a:r>
              <a:rPr lang="fi-FI" sz="2000" dirty="0" smtClean="0"/>
              <a:t> (ota tämä pohjaksi)</a:t>
            </a:r>
          </a:p>
          <a:p>
            <a:r>
              <a:rPr lang="fi-FI" sz="2400" dirty="0" smtClean="0"/>
              <a:t>Kokeile piirtää käppyrää myös graafisessa muodossa (</a:t>
            </a:r>
            <a:r>
              <a:rPr lang="fi-FI" sz="2400" dirty="0" err="1" smtClean="0"/>
              <a:t>Toolbox</a:t>
            </a:r>
            <a:r>
              <a:rPr lang="fi-FI" sz="2400" dirty="0" smtClean="0"/>
              <a:t>-&gt;Data-&gt;Chart)</a:t>
            </a:r>
            <a:endParaRPr lang="fi-FI" sz="2400" dirty="0"/>
          </a:p>
        </p:txBody>
      </p:sp>
      <p:pic>
        <p:nvPicPr>
          <p:cNvPr id="4" name="Picture 3"/>
          <p:cNvPicPr>
            <a:picLocks noChangeAspect="1"/>
          </p:cNvPicPr>
          <p:nvPr/>
        </p:nvPicPr>
        <p:blipFill>
          <a:blip r:embed="rId2"/>
          <a:stretch>
            <a:fillRect/>
          </a:stretch>
        </p:blipFill>
        <p:spPr>
          <a:xfrm>
            <a:off x="3419872" y="3429000"/>
            <a:ext cx="4405486" cy="3119453"/>
          </a:xfrm>
          <a:prstGeom prst="rect">
            <a:avLst/>
          </a:prstGeom>
        </p:spPr>
      </p:pic>
    </p:spTree>
    <p:extLst>
      <p:ext uri="{BB962C8B-B14F-4D97-AF65-F5344CB8AC3E}">
        <p14:creationId xmlns:p14="http://schemas.microsoft.com/office/powerpoint/2010/main" val="1710169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Autofit/>
          </a:bodyPr>
          <a:lstStyle/>
          <a:p>
            <a:r>
              <a:rPr lang="en-US" sz="2800" dirty="0" smtClean="0"/>
              <a:t>The advantage of threading is the ability to create applications that use more than one thread of execution.</a:t>
            </a:r>
          </a:p>
          <a:p>
            <a:pPr lvl="1"/>
            <a:r>
              <a:rPr lang="en-US" sz="2400" dirty="0" smtClean="0"/>
              <a:t>You can think that there are more than one “programs” running at the same time inside a same program</a:t>
            </a:r>
          </a:p>
          <a:p>
            <a:r>
              <a:rPr lang="en-US" sz="2800" dirty="0" smtClean="0"/>
              <a:t>For example, a process can have a </a:t>
            </a:r>
            <a:r>
              <a:rPr lang="en-US" sz="2800" b="1" dirty="0" smtClean="0"/>
              <a:t>user interface thread</a:t>
            </a:r>
            <a:r>
              <a:rPr lang="en-US" sz="2800" dirty="0" smtClean="0"/>
              <a:t> that manages interactions with the user and </a:t>
            </a:r>
            <a:r>
              <a:rPr lang="en-US" sz="2800" b="1" dirty="0" smtClean="0"/>
              <a:t>worker threads </a:t>
            </a:r>
            <a:r>
              <a:rPr lang="en-US" sz="2800" dirty="0" smtClean="0"/>
              <a:t>that perform other tasks while the user interface thread waits for the user input.</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a:xfrm>
            <a:off x="457200" y="1600200"/>
            <a:ext cx="4906888" cy="3701008"/>
          </a:xfrm>
        </p:spPr>
        <p:txBody>
          <a:bodyPr>
            <a:normAutofit/>
          </a:bodyPr>
          <a:lstStyle/>
          <a:p>
            <a:r>
              <a:rPr lang="en-US" sz="2400" dirty="0" smtClean="0"/>
              <a:t>So far we have written programs having only a single thread (each process have at least one thread)</a:t>
            </a:r>
          </a:p>
          <a:p>
            <a:r>
              <a:rPr lang="en-US" sz="2400" dirty="0" smtClean="0"/>
              <a:t> A thread executes statements sequentially</a:t>
            </a:r>
          </a:p>
          <a:p>
            <a:r>
              <a:rPr lang="en-US" sz="2400" dirty="0" smtClean="0"/>
              <a:t>A program (a process) may have also several threads</a:t>
            </a:r>
          </a:p>
          <a:p>
            <a:pPr lvl="1"/>
            <a:r>
              <a:rPr lang="en-US" sz="2000" dirty="0" smtClean="0"/>
              <a:t>Several tasks can be executed simultaneously</a:t>
            </a:r>
          </a:p>
          <a:p>
            <a:endParaRPr lang="en-US" sz="2400" dirty="0"/>
          </a:p>
        </p:txBody>
      </p:sp>
      <p:pic>
        <p:nvPicPr>
          <p:cNvPr id="4" name="Picture 4" descr="12thread"/>
          <p:cNvPicPr>
            <a:picLocks noChangeAspect="1" noChangeArrowheads="1"/>
          </p:cNvPicPr>
          <p:nvPr/>
        </p:nvPicPr>
        <p:blipFill>
          <a:blip r:embed="rId2" cstate="print"/>
          <a:srcRect/>
          <a:stretch>
            <a:fillRect/>
          </a:stretch>
        </p:blipFill>
        <p:spPr bwMode="auto">
          <a:xfrm>
            <a:off x="3923928" y="4797152"/>
            <a:ext cx="4826000" cy="1627188"/>
          </a:xfrm>
          <a:prstGeom prst="rect">
            <a:avLst/>
          </a:prstGeom>
          <a:noFill/>
          <a:ln w="9525">
            <a:noFill/>
            <a:miter lim="800000"/>
            <a:headEnd/>
            <a:tailEnd/>
          </a:ln>
        </p:spPr>
      </p:pic>
      <p:pic>
        <p:nvPicPr>
          <p:cNvPr id="5" name="Picture 4" descr="11thread"/>
          <p:cNvPicPr>
            <a:picLocks noChangeAspect="1" noChangeArrowheads="1"/>
          </p:cNvPicPr>
          <p:nvPr/>
        </p:nvPicPr>
        <p:blipFill>
          <a:blip r:embed="rId3" cstate="print"/>
          <a:srcRect/>
          <a:stretch>
            <a:fillRect/>
          </a:stretch>
        </p:blipFill>
        <p:spPr bwMode="auto">
          <a:xfrm>
            <a:off x="5436096" y="1916832"/>
            <a:ext cx="2926039"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ema">
  <a:themeElements>
    <a:clrScheme name="Toimist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oimist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oimist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TotalTime>
  <Words>3673</Words>
  <Application>Microsoft Office PowerPoint</Application>
  <PresentationFormat>On-screen Show (4:3)</PresentationFormat>
  <Paragraphs>455</Paragraphs>
  <Slides>77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Calibri</vt:lpstr>
      <vt:lpstr>Courier New</vt:lpstr>
      <vt:lpstr>Office-teema</vt:lpstr>
      <vt:lpstr>Network Programming</vt:lpstr>
      <vt:lpstr>Network Programming</vt:lpstr>
      <vt:lpstr>Network Programming</vt:lpstr>
      <vt:lpstr>Network Programming</vt:lpstr>
      <vt:lpstr>Updates needed</vt:lpstr>
      <vt:lpstr>Threads</vt:lpstr>
      <vt:lpstr>Threads</vt:lpstr>
      <vt:lpstr>Threads</vt:lpstr>
      <vt:lpstr>Threads</vt:lpstr>
      <vt:lpstr>User interface thread and worker thread</vt:lpstr>
      <vt:lpstr>Threads - theory</vt:lpstr>
      <vt:lpstr>Threads - theory</vt:lpstr>
      <vt:lpstr>When to use multiple threads</vt:lpstr>
      <vt:lpstr>Examples</vt:lpstr>
      <vt:lpstr>Threads and Client-Server model</vt:lpstr>
      <vt:lpstr>Disadvantages of multiple threads</vt:lpstr>
      <vt:lpstr>Creating and starting a thread</vt:lpstr>
      <vt:lpstr>Creating and starting a thread</vt:lpstr>
      <vt:lpstr>Class for the background thread</vt:lpstr>
      <vt:lpstr>Main program</vt:lpstr>
      <vt:lpstr>Starting a thread</vt:lpstr>
      <vt:lpstr>Waiting until the thread starts</vt:lpstr>
      <vt:lpstr>Suspending the thread</vt:lpstr>
      <vt:lpstr>Terminating the thread</vt:lpstr>
      <vt:lpstr>Waiting the thread termination</vt:lpstr>
      <vt:lpstr>Exercises</vt:lpstr>
      <vt:lpstr>Exercises</vt:lpstr>
      <vt:lpstr>Producer – Consumer model Thread Synchronization</vt:lpstr>
      <vt:lpstr>Thread Synchronization</vt:lpstr>
      <vt:lpstr>Thread interference</vt:lpstr>
      <vt:lpstr>Thread interference</vt:lpstr>
      <vt:lpstr>Thread interference</vt:lpstr>
      <vt:lpstr>Thread interference</vt:lpstr>
      <vt:lpstr>Thread interference – Atomic operations in C#</vt:lpstr>
      <vt:lpstr>Memory consistency errors</vt:lpstr>
      <vt:lpstr>PowerPoint Presentation</vt:lpstr>
      <vt:lpstr>Thread synchronization</vt:lpstr>
      <vt:lpstr>Synchronization with lock keyword</vt:lpstr>
      <vt:lpstr>Synchronization with lock keyword</vt:lpstr>
      <vt:lpstr>Synchronization with lock keyword</vt:lpstr>
      <vt:lpstr>Synchronization with lock keyword</vt:lpstr>
      <vt:lpstr>Synchronization with lock keyword</vt:lpstr>
      <vt:lpstr>Producer Consumer – Version 1</vt:lpstr>
      <vt:lpstr>Race Condition</vt:lpstr>
      <vt:lpstr>Synchronization with Monitor class</vt:lpstr>
      <vt:lpstr>Producer – Consumer Model Version 2</vt:lpstr>
      <vt:lpstr>Producer – Consumer Model</vt:lpstr>
      <vt:lpstr>Producer Consumer Model Version 2</vt:lpstr>
      <vt:lpstr>Producer Consumer Model Version 2</vt:lpstr>
      <vt:lpstr>Producer Consumer Model Version 2</vt:lpstr>
      <vt:lpstr>Class Buffer</vt:lpstr>
      <vt:lpstr>Put method for the Producer</vt:lpstr>
      <vt:lpstr>Get method for the Consumer</vt:lpstr>
      <vt:lpstr>Producer and Consumer threads</vt:lpstr>
      <vt:lpstr>Main method</vt:lpstr>
      <vt:lpstr>Another approach</vt:lpstr>
      <vt:lpstr>Buffered Producer Consumer Version 3</vt:lpstr>
      <vt:lpstr>Buffered Producer Consumer</vt:lpstr>
      <vt:lpstr>Buffered Producer Consumer</vt:lpstr>
      <vt:lpstr>Buffered Producer Consumer</vt:lpstr>
      <vt:lpstr>Buffered Producer Consumer</vt:lpstr>
      <vt:lpstr>Exercise</vt:lpstr>
      <vt:lpstr>Buffered Producer Consumer with Timeout Version 4</vt:lpstr>
      <vt:lpstr>Buffered Producer Consumer with Timeout - Version 4</vt:lpstr>
      <vt:lpstr>Time-out of Monitor.Wait</vt:lpstr>
      <vt:lpstr>Exercise</vt:lpstr>
      <vt:lpstr>Deadlock</vt:lpstr>
      <vt:lpstr>Deadlock</vt:lpstr>
      <vt:lpstr>Deadlock example 1</vt:lpstr>
      <vt:lpstr>Extra</vt:lpstr>
      <vt:lpstr>User Interface and background thread</vt:lpstr>
      <vt:lpstr>User Interface and background thread</vt:lpstr>
      <vt:lpstr>User interface and background thread</vt:lpstr>
      <vt:lpstr>User Interface and background thread</vt:lpstr>
      <vt:lpstr>Example</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Programming</dc:title>
  <dc:creator>Mäkelä, Petteri</dc:creator>
  <cp:lastModifiedBy>Mäkelä, Petteri</cp:lastModifiedBy>
  <cp:revision>125</cp:revision>
  <dcterms:created xsi:type="dcterms:W3CDTF">2012-01-09T07:37:15Z</dcterms:created>
  <dcterms:modified xsi:type="dcterms:W3CDTF">2018-01-02T07:34:47Z</dcterms:modified>
</cp:coreProperties>
</file>