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7" r:id="rId7"/>
    <p:sldId id="268" r:id="rId8"/>
    <p:sldId id="269" r:id="rId9"/>
    <p:sldId id="270" r:id="rId10"/>
    <p:sldId id="262" r:id="rId11"/>
    <p:sldId id="261" r:id="rId12"/>
    <p:sldId id="263" r:id="rId13"/>
    <p:sldId id="264" r:id="rId14"/>
    <p:sldId id="265" r:id="rId15"/>
    <p:sldId id="266" r:id="rId16"/>
    <p:sldId id="271" r:id="rId17"/>
    <p:sldId id="272" r:id="rId18"/>
    <p:sldId id="275" r:id="rId19"/>
    <p:sldId id="273" r:id="rId20"/>
    <p:sldId id="274" r:id="rId21"/>
    <p:sldId id="276" r:id="rId22"/>
    <p:sldId id="277" r:id="rId23"/>
    <p:sldId id="278" r:id="rId24"/>
    <p:sldId id="284" r:id="rId25"/>
    <p:sldId id="279" r:id="rId26"/>
    <p:sldId id="282" r:id="rId27"/>
    <p:sldId id="283" r:id="rId28"/>
    <p:sldId id="281" r:id="rId29"/>
    <p:sldId id="286" r:id="rId30"/>
    <p:sldId id="287" r:id="rId31"/>
    <p:sldId id="288" r:id="rId32"/>
    <p:sldId id="289" r:id="rId33"/>
    <p:sldId id="290" r:id="rId34"/>
    <p:sldId id="291" r:id="rId35"/>
    <p:sldId id="295" r:id="rId36"/>
    <p:sldId id="292" r:id="rId37"/>
    <p:sldId id="296" r:id="rId38"/>
    <p:sldId id="293" r:id="rId39"/>
    <p:sldId id="301" r:id="rId40"/>
    <p:sldId id="297" r:id="rId41"/>
    <p:sldId id="298" r:id="rId42"/>
    <p:sldId id="299" r:id="rId43"/>
    <p:sldId id="300" r:id="rId44"/>
    <p:sldId id="302" r:id="rId45"/>
    <p:sldId id="303" r:id="rId46"/>
    <p:sldId id="304" r:id="rId47"/>
    <p:sldId id="305" r:id="rId48"/>
    <p:sldId id="306" r:id="rId49"/>
    <p:sldId id="309" r:id="rId50"/>
    <p:sldId id="307" r:id="rId51"/>
    <p:sldId id="308" r:id="rId52"/>
    <p:sldId id="285" r:id="rId53"/>
    <p:sldId id="280" r:id="rId54"/>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letusosa" id="{C6145585-17DD-4387-82C9-82F3791C8B2D}">
          <p14:sldIdLst>
            <p14:sldId id="256"/>
            <p14:sldId id="260"/>
            <p14:sldId id="257"/>
            <p14:sldId id="258"/>
            <p14:sldId id="259"/>
            <p14:sldId id="267"/>
            <p14:sldId id="268"/>
            <p14:sldId id="269"/>
            <p14:sldId id="270"/>
            <p14:sldId id="262"/>
            <p14:sldId id="261"/>
            <p14:sldId id="263"/>
            <p14:sldId id="264"/>
            <p14:sldId id="265"/>
            <p14:sldId id="266"/>
            <p14:sldId id="271"/>
            <p14:sldId id="272"/>
            <p14:sldId id="275"/>
            <p14:sldId id="273"/>
            <p14:sldId id="274"/>
            <p14:sldId id="276"/>
            <p14:sldId id="277"/>
            <p14:sldId id="278"/>
            <p14:sldId id="284"/>
            <p14:sldId id="279"/>
            <p14:sldId id="282"/>
            <p14:sldId id="283"/>
            <p14:sldId id="281"/>
            <p14:sldId id="286"/>
            <p14:sldId id="287"/>
            <p14:sldId id="288"/>
            <p14:sldId id="289"/>
            <p14:sldId id="290"/>
            <p14:sldId id="291"/>
            <p14:sldId id="295"/>
            <p14:sldId id="292"/>
            <p14:sldId id="296"/>
            <p14:sldId id="293"/>
            <p14:sldId id="301"/>
            <p14:sldId id="297"/>
            <p14:sldId id="298"/>
            <p14:sldId id="299"/>
            <p14:sldId id="300"/>
            <p14:sldId id="302"/>
            <p14:sldId id="303"/>
            <p14:sldId id="304"/>
            <p14:sldId id="305"/>
            <p14:sldId id="306"/>
            <p14:sldId id="309"/>
            <p14:sldId id="307"/>
            <p14:sldId id="308"/>
            <p14:sldId id="285"/>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1.2.2016</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1.2.2016</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1.2.2016</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1.2.2016</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D672AF66-0BE7-423D-A1D1-0E9F1936AD3A}" type="datetimeFigureOut">
              <a:rPr lang="fi-FI" smtClean="0"/>
              <a:t>1.2.2016</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D672AF66-0BE7-423D-A1D1-0E9F1936AD3A}" type="datetimeFigureOut">
              <a:rPr lang="fi-FI" smtClean="0"/>
              <a:t>1.2.2016</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D672AF66-0BE7-423D-A1D1-0E9F1936AD3A}" type="datetimeFigureOut">
              <a:rPr lang="fi-FI" smtClean="0"/>
              <a:t>1.2.2016</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D672AF66-0BE7-423D-A1D1-0E9F1936AD3A}" type="datetimeFigureOut">
              <a:rPr lang="fi-FI" smtClean="0"/>
              <a:t>1.2.2016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D672AF66-0BE7-423D-A1D1-0E9F1936AD3A}" type="datetimeFigureOut">
              <a:rPr lang="fi-FI" smtClean="0"/>
              <a:t>1.2.2016</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t>1.2.2016</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t>1.2.2016</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AF66-0BE7-423D-A1D1-0E9F1936AD3A}" type="datetimeFigureOut">
              <a:rPr lang="fi-FI" smtClean="0"/>
              <a:t>1.2.2016</a:t>
            </a:fld>
            <a:endParaRPr lang="fi-FI"/>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91F16-78E2-4C6D-9D0C-86236917104C}" type="slidenum">
              <a:rPr lang="fi-FI" smtClean="0"/>
              <a:t>‹#›</a:t>
            </a:fld>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tcpip/tcpip_intro.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com/tcpip/tcpip_addressing.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s.com/tcpip/tcpip_protocol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Internet_protocol_suit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upload.wikimedia.org/wikipedia/commons/c/c4/IP_stack_connections.sv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en.wikipedia.org/wiki/File:UDP_encapsulation.sv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system.net.sockets.socket.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docs.oracle.com/javase/tutorial/networking/sockets/definition.html" TargetMode="Externa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upload.wikimedia.org/wikipedia/commons/c/c9/Client-server-model.sv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devarticles.com/c/a/C-Sharp/Socket-Programming-in-C-sharp-Part-II/" TargetMode="External"/><Relationship Id="rId2" Type="http://schemas.openxmlformats.org/officeDocument/2006/relationships/hyperlink" Target="http://www.devarticles.com/c/a/C-Sharp/Socket-Programming-in-C-Part-I/1/"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docs.oracle.com/javase/tutorial/networking/sockets/readingWriting.html" TargetMode="External"/><Relationship Id="rId2" Type="http://schemas.openxmlformats.org/officeDocument/2006/relationships/hyperlink" Target="http://docs.oracle.com/javase/tutorial/networking/sockets/definition.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networking/sockets/clientServ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Inter-process_communication" TargetMode="External"/><Relationship Id="rId2" Type="http://schemas.openxmlformats.org/officeDocument/2006/relationships/hyperlink" Target="http://msdn.microsoft.com/en-us/library/windows/desktop/aa365574(v=vs.85).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Sockets</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794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TCP/IP</a:t>
            </a:r>
            <a:endParaRPr lang="en-US" dirty="0"/>
          </a:p>
        </p:txBody>
      </p:sp>
      <p:sp>
        <p:nvSpPr>
          <p:cNvPr id="3" name="Alaotsikk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6813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 Introduction</a:t>
            </a:r>
            <a:endParaRPr lang="en-US" dirty="0"/>
          </a:p>
        </p:txBody>
      </p:sp>
      <p:sp>
        <p:nvSpPr>
          <p:cNvPr id="3" name="Sisällön paikkamerkki 2"/>
          <p:cNvSpPr>
            <a:spLocks noGrp="1"/>
          </p:cNvSpPr>
          <p:nvPr>
            <p:ph idx="1"/>
          </p:nvPr>
        </p:nvSpPr>
        <p:spPr/>
        <p:txBody>
          <a:bodyPr/>
          <a:lstStyle/>
          <a:p>
            <a:r>
              <a:rPr lang="en-US" dirty="0" smtClean="0"/>
              <a:t>Read</a:t>
            </a:r>
          </a:p>
          <a:p>
            <a:pPr lvl="1"/>
            <a:r>
              <a:rPr lang="en-US" dirty="0">
                <a:hlinkClick r:id="rId2"/>
              </a:rPr>
              <a:t>http://www.w3schools.com/tcpip/tcpip_intro.asp</a:t>
            </a:r>
            <a:r>
              <a:rPr lang="en-US" dirty="0"/>
              <a:t> </a:t>
            </a:r>
          </a:p>
          <a:p>
            <a:pPr lvl="1"/>
            <a:endParaRPr lang="en-US" dirty="0"/>
          </a:p>
        </p:txBody>
      </p:sp>
    </p:spTree>
    <p:extLst>
      <p:ext uri="{BB962C8B-B14F-4D97-AF65-F5344CB8AC3E}">
        <p14:creationId xmlns:p14="http://schemas.microsoft.com/office/powerpoint/2010/main" val="201372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 Addressing</a:t>
            </a:r>
            <a:endParaRPr lang="en-US" dirty="0"/>
          </a:p>
        </p:txBody>
      </p:sp>
      <p:sp>
        <p:nvSpPr>
          <p:cNvPr id="3" name="Sisällön paikkamerkki 2"/>
          <p:cNvSpPr>
            <a:spLocks noGrp="1"/>
          </p:cNvSpPr>
          <p:nvPr>
            <p:ph idx="1"/>
          </p:nvPr>
        </p:nvSpPr>
        <p:spPr/>
        <p:txBody>
          <a:bodyPr/>
          <a:lstStyle/>
          <a:p>
            <a:r>
              <a:rPr lang="en-US" dirty="0" smtClean="0"/>
              <a:t>Read</a:t>
            </a:r>
          </a:p>
          <a:p>
            <a:pPr lvl="1"/>
            <a:r>
              <a:rPr lang="en-US" dirty="0">
                <a:hlinkClick r:id="rId2"/>
              </a:rPr>
              <a:t>http://</a:t>
            </a:r>
            <a:r>
              <a:rPr lang="en-US" dirty="0" smtClean="0">
                <a:hlinkClick r:id="rId2"/>
              </a:rPr>
              <a:t>www.w3schools.com/tcpip/tcpip_addressing.asp</a:t>
            </a:r>
            <a:r>
              <a:rPr lang="en-US" dirty="0" smtClean="0"/>
              <a:t> </a:t>
            </a:r>
            <a:endParaRPr lang="en-US" dirty="0"/>
          </a:p>
        </p:txBody>
      </p:sp>
    </p:spTree>
    <p:extLst>
      <p:ext uri="{BB962C8B-B14F-4D97-AF65-F5344CB8AC3E}">
        <p14:creationId xmlns:p14="http://schemas.microsoft.com/office/powerpoint/2010/main" val="105571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 Protocols</a:t>
            </a:r>
            <a:endParaRPr lang="en-US" dirty="0"/>
          </a:p>
        </p:txBody>
      </p:sp>
      <p:sp>
        <p:nvSpPr>
          <p:cNvPr id="3" name="Sisällön paikkamerkki 2"/>
          <p:cNvSpPr>
            <a:spLocks noGrp="1"/>
          </p:cNvSpPr>
          <p:nvPr>
            <p:ph idx="1"/>
          </p:nvPr>
        </p:nvSpPr>
        <p:spPr/>
        <p:txBody>
          <a:bodyPr/>
          <a:lstStyle/>
          <a:p>
            <a:r>
              <a:rPr lang="en-US" dirty="0" smtClean="0"/>
              <a:t>Read</a:t>
            </a:r>
          </a:p>
          <a:p>
            <a:pPr lvl="1"/>
            <a:r>
              <a:rPr lang="en-US" dirty="0">
                <a:hlinkClick r:id="rId2"/>
              </a:rPr>
              <a:t>http://</a:t>
            </a:r>
            <a:r>
              <a:rPr lang="en-US" dirty="0" smtClean="0">
                <a:hlinkClick r:id="rId2"/>
              </a:rPr>
              <a:t>www.w3schools.com/tcpip/tcpip_protocols.asp</a:t>
            </a:r>
            <a:r>
              <a:rPr lang="en-US" dirty="0" smtClean="0"/>
              <a:t> </a:t>
            </a:r>
            <a:endParaRPr lang="en-US" dirty="0"/>
          </a:p>
        </p:txBody>
      </p:sp>
    </p:spTree>
    <p:extLst>
      <p:ext uri="{BB962C8B-B14F-4D97-AF65-F5344CB8AC3E}">
        <p14:creationId xmlns:p14="http://schemas.microsoft.com/office/powerpoint/2010/main" val="4083497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a:t>
            </a:r>
            <a:endParaRPr lang="en-US" dirty="0"/>
          </a:p>
        </p:txBody>
      </p:sp>
      <p:sp>
        <p:nvSpPr>
          <p:cNvPr id="3" name="Sisällön paikkamerkki 2"/>
          <p:cNvSpPr>
            <a:spLocks noGrp="1"/>
          </p:cNvSpPr>
          <p:nvPr>
            <p:ph idx="1"/>
          </p:nvPr>
        </p:nvSpPr>
        <p:spPr/>
        <p:txBody>
          <a:bodyPr>
            <a:normAutofit/>
          </a:bodyPr>
          <a:lstStyle/>
          <a:p>
            <a:r>
              <a:rPr lang="en-US" sz="2400" dirty="0" smtClean="0"/>
              <a:t>Read also </a:t>
            </a:r>
          </a:p>
          <a:p>
            <a:pPr lvl="1"/>
            <a:r>
              <a:rPr lang="en-US" sz="2000" dirty="0" smtClean="0">
                <a:hlinkClick r:id="rId2"/>
              </a:rPr>
              <a:t>http</a:t>
            </a:r>
            <a:r>
              <a:rPr lang="en-US" sz="2000" dirty="0">
                <a:hlinkClick r:id="rId2"/>
              </a:rPr>
              <a:t>://</a:t>
            </a:r>
            <a:r>
              <a:rPr lang="en-US" sz="2000" dirty="0" smtClean="0">
                <a:hlinkClick r:id="rId2"/>
              </a:rPr>
              <a:t>en.wikipedia.org/wiki/Internet_protocol_suite</a:t>
            </a:r>
            <a:r>
              <a:rPr lang="en-US" sz="2000" dirty="0" smtClean="0"/>
              <a:t> </a:t>
            </a:r>
            <a:endParaRPr lang="en-US" sz="2000" dirty="0"/>
          </a:p>
        </p:txBody>
      </p:sp>
    </p:spTree>
    <p:extLst>
      <p:ext uri="{BB962C8B-B14F-4D97-AF65-F5344CB8AC3E}">
        <p14:creationId xmlns:p14="http://schemas.microsoft.com/office/powerpoint/2010/main" val="892575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a:t>
            </a:r>
            <a:endParaRPr lang="en-US" dirty="0"/>
          </a:p>
        </p:txBody>
      </p:sp>
      <p:sp>
        <p:nvSpPr>
          <p:cNvPr id="3" name="Sisällön paikkamerkki 2"/>
          <p:cNvSpPr>
            <a:spLocks noGrp="1"/>
          </p:cNvSpPr>
          <p:nvPr>
            <p:ph idx="1"/>
          </p:nvPr>
        </p:nvSpPr>
        <p:spPr/>
        <p:txBody>
          <a:bodyPr>
            <a:normAutofit/>
          </a:bodyPr>
          <a:lstStyle/>
          <a:p>
            <a:r>
              <a:rPr lang="en-US" sz="2400" dirty="0" smtClean="0"/>
              <a:t>Explain the following figures (from </a:t>
            </a:r>
            <a:r>
              <a:rPr lang="en-US" sz="2400" dirty="0" err="1" smtClean="0"/>
              <a:t>wikipedia</a:t>
            </a:r>
            <a:r>
              <a:rPr lang="en-US" sz="2400" dirty="0" smtClean="0"/>
              <a:t>)</a:t>
            </a:r>
            <a:endParaRPr lang="en-US" sz="2400" dirty="0"/>
          </a:p>
        </p:txBody>
      </p:sp>
      <p:pic>
        <p:nvPicPr>
          <p:cNvPr id="4" name="Picture 2" descr="File:IP stack connections.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76872"/>
            <a:ext cx="3650060" cy="43204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upload.wikimedia.org/wikipedia/commons/thumb/3/3b/UDP_encapsulation.svg/300px-UDP_encapsulation.svg.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2852936"/>
            <a:ext cx="3677002"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391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TCP/IP Sockets</a:t>
            </a:r>
            <a:endParaRPr lang="en-US" dirty="0"/>
          </a:p>
        </p:txBody>
      </p:sp>
      <p:sp>
        <p:nvSpPr>
          <p:cNvPr id="3" name="Alaotsikk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0139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TCP/IP </a:t>
            </a:r>
            <a:r>
              <a:rPr lang="en-US" dirty="0" smtClean="0"/>
              <a:t>Sockets in Windows</a:t>
            </a:r>
            <a:endParaRPr lang="en-US" dirty="0"/>
          </a:p>
        </p:txBody>
      </p:sp>
      <p:sp>
        <p:nvSpPr>
          <p:cNvPr id="3" name="Sisällön paikkamerkki 2"/>
          <p:cNvSpPr>
            <a:spLocks noGrp="1"/>
          </p:cNvSpPr>
          <p:nvPr>
            <p:ph idx="1"/>
          </p:nvPr>
        </p:nvSpPr>
        <p:spPr/>
        <p:txBody>
          <a:bodyPr/>
          <a:lstStyle/>
          <a:p>
            <a:r>
              <a:rPr lang="fi-FI" dirty="0"/>
              <a:t>Windows Sockets 2 (</a:t>
            </a:r>
            <a:r>
              <a:rPr lang="fi-FI" dirty="0" err="1"/>
              <a:t>Winsock</a:t>
            </a:r>
            <a:r>
              <a:rPr lang="fi-FI" dirty="0" smtClean="0"/>
              <a:t>) is </a:t>
            </a:r>
            <a:r>
              <a:rPr lang="fi-FI" dirty="0" err="1" smtClean="0"/>
              <a:t>based</a:t>
            </a:r>
            <a:r>
              <a:rPr lang="fi-FI" dirty="0" smtClean="0"/>
              <a:t> on </a:t>
            </a:r>
            <a:r>
              <a:rPr lang="en-US" dirty="0"/>
              <a:t>Berkeley Software Distribution (BSD) </a:t>
            </a:r>
            <a:r>
              <a:rPr lang="en-US" dirty="0" smtClean="0"/>
              <a:t>UNIX sockets</a:t>
            </a:r>
          </a:p>
          <a:p>
            <a:pPr lvl="1"/>
            <a:r>
              <a:rPr lang="en-US" dirty="0" smtClean="0"/>
              <a:t>C/C++ programming</a:t>
            </a:r>
          </a:p>
          <a:p>
            <a:r>
              <a:rPr lang="en-US" dirty="0" smtClean="0"/>
              <a:t>Also .NET provides a socket programming interface</a:t>
            </a:r>
          </a:p>
          <a:p>
            <a:pPr lvl="1"/>
            <a:r>
              <a:rPr lang="en-US" dirty="0">
                <a:hlinkClick r:id="rId2"/>
              </a:rPr>
              <a:t>http://</a:t>
            </a:r>
            <a:r>
              <a:rPr lang="en-US" dirty="0" smtClean="0">
                <a:hlinkClick r:id="rId2"/>
              </a:rPr>
              <a:t>msdn.microsoft.com/en-us/library/system.net.sockets.socket.aspx</a:t>
            </a:r>
            <a:r>
              <a:rPr lang="en-US" dirty="0" smtClean="0"/>
              <a:t> </a:t>
            </a:r>
          </a:p>
          <a:p>
            <a:pPr lvl="1"/>
            <a:endParaRPr lang="en-US" dirty="0"/>
          </a:p>
        </p:txBody>
      </p:sp>
    </p:spTree>
    <p:extLst>
      <p:ext uri="{BB962C8B-B14F-4D97-AF65-F5344CB8AC3E}">
        <p14:creationId xmlns:p14="http://schemas.microsoft.com/office/powerpoint/2010/main" val="274906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TCP/IP Socket</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A </a:t>
            </a:r>
            <a:r>
              <a:rPr lang="en-US" dirty="0"/>
              <a:t>socket represents a single connection between two network </a:t>
            </a:r>
            <a:r>
              <a:rPr lang="en-US" dirty="0" smtClean="0"/>
              <a:t>applications.</a:t>
            </a:r>
          </a:p>
          <a:p>
            <a:r>
              <a:rPr lang="en-US" dirty="0" smtClean="0"/>
              <a:t>These </a:t>
            </a:r>
            <a:r>
              <a:rPr lang="en-US" dirty="0"/>
              <a:t>two applications nominally run on different computers, but sockets can also be used for </a:t>
            </a:r>
            <a:r>
              <a:rPr lang="en-US" dirty="0" err="1"/>
              <a:t>interprocess</a:t>
            </a:r>
            <a:r>
              <a:rPr lang="en-US" dirty="0"/>
              <a:t> communication on a single computer. Applications can create multiple sockets for communicating with each </a:t>
            </a:r>
            <a:r>
              <a:rPr lang="en-US" dirty="0" smtClean="0"/>
              <a:t>other.</a:t>
            </a:r>
          </a:p>
          <a:p>
            <a:r>
              <a:rPr lang="en-US" dirty="0" smtClean="0"/>
              <a:t>Sockets </a:t>
            </a:r>
            <a:r>
              <a:rPr lang="en-US" dirty="0"/>
              <a:t>are bidirectional, meaning that either side of the connection is capable of both sending and receiving data.</a:t>
            </a:r>
          </a:p>
          <a:p>
            <a:endParaRPr lang="en-US" dirty="0"/>
          </a:p>
        </p:txBody>
      </p:sp>
    </p:spTree>
    <p:extLst>
      <p:ext uri="{BB962C8B-B14F-4D97-AF65-F5344CB8AC3E}">
        <p14:creationId xmlns:p14="http://schemas.microsoft.com/office/powerpoint/2010/main" val="3515803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IP address and port</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smtClean="0"/>
              <a:t>A </a:t>
            </a:r>
            <a:r>
              <a:rPr lang="en-US" i="1" dirty="0" smtClean="0"/>
              <a:t>socket address </a:t>
            </a:r>
            <a:r>
              <a:rPr lang="en-US" dirty="0" smtClean="0"/>
              <a:t>is the combination of </a:t>
            </a:r>
            <a:r>
              <a:rPr lang="en-US" i="1" dirty="0" smtClean="0"/>
              <a:t>IP address</a:t>
            </a:r>
            <a:r>
              <a:rPr lang="en-US" dirty="0" smtClean="0"/>
              <a:t> and </a:t>
            </a:r>
            <a:r>
              <a:rPr lang="en-US" i="1" dirty="0" smtClean="0"/>
              <a:t>port number.</a:t>
            </a:r>
          </a:p>
          <a:p>
            <a:r>
              <a:rPr lang="en-US" dirty="0"/>
              <a:t>The </a:t>
            </a:r>
            <a:r>
              <a:rPr lang="en-US" dirty="0" smtClean="0"/>
              <a:t>ports </a:t>
            </a:r>
            <a:r>
              <a:rPr lang="en-US" dirty="0"/>
              <a:t>are used by TCP and UDP to deliver the data to the right </a:t>
            </a:r>
            <a:r>
              <a:rPr lang="en-US" dirty="0" smtClean="0"/>
              <a:t>application</a:t>
            </a:r>
          </a:p>
          <a:p>
            <a:r>
              <a:rPr lang="en-US" dirty="0" smtClean="0"/>
              <a:t>Typically a server process listens a certain port. The clients send requests to this server process by specifying the IP address of the server and port number of the application</a:t>
            </a:r>
          </a:p>
          <a:p>
            <a:r>
              <a:rPr lang="en-US" dirty="0" smtClean="0"/>
              <a:t>Some of the ports are well-known ports (reserved)</a:t>
            </a:r>
          </a:p>
          <a:p>
            <a:r>
              <a:rPr lang="en-US" dirty="0" smtClean="0"/>
              <a:t>A computer can refer to itself with address 127.0.0.1 (</a:t>
            </a:r>
            <a:r>
              <a:rPr lang="en-US" dirty="0" err="1" smtClean="0"/>
              <a:t>localhost</a:t>
            </a:r>
            <a:r>
              <a:rPr lang="en-US" dirty="0" smtClean="0"/>
              <a:t>)</a:t>
            </a:r>
          </a:p>
          <a:p>
            <a:pPr lvl="1"/>
            <a:endParaRPr lang="en-US" i="1" dirty="0"/>
          </a:p>
        </p:txBody>
      </p:sp>
    </p:spTree>
    <p:extLst>
      <p:ext uri="{BB962C8B-B14F-4D97-AF65-F5344CB8AC3E}">
        <p14:creationId xmlns:p14="http://schemas.microsoft.com/office/powerpoint/2010/main" val="190137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Client-server model</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4802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Socket programming</a:t>
            </a:r>
            <a:endParaRPr lang="en-US" dirty="0"/>
          </a:p>
        </p:txBody>
      </p:sp>
      <p:sp>
        <p:nvSpPr>
          <p:cNvPr id="3" name="Sisällön paikkamerkki 2"/>
          <p:cNvSpPr>
            <a:spLocks noGrp="1"/>
          </p:cNvSpPr>
          <p:nvPr>
            <p:ph idx="1"/>
          </p:nvPr>
        </p:nvSpPr>
        <p:spPr>
          <a:xfrm>
            <a:off x="457200" y="1600200"/>
            <a:ext cx="5194920" cy="4525963"/>
          </a:xfrm>
        </p:spPr>
        <p:txBody>
          <a:bodyPr/>
          <a:lstStyle/>
          <a:p>
            <a:r>
              <a:rPr lang="en-US" dirty="0" smtClean="0"/>
              <a:t>C# has the following classes for TCP/IP socket programming</a:t>
            </a:r>
          </a:p>
          <a:p>
            <a:pPr lvl="1"/>
            <a:r>
              <a:rPr lang="en-US" dirty="0" err="1" smtClean="0"/>
              <a:t>TcpListener</a:t>
            </a:r>
            <a:r>
              <a:rPr lang="en-US" dirty="0" smtClean="0"/>
              <a:t> (for server)</a:t>
            </a:r>
          </a:p>
          <a:p>
            <a:pPr lvl="1"/>
            <a:r>
              <a:rPr lang="en-US" dirty="0" err="1" smtClean="0"/>
              <a:t>TcpClient</a:t>
            </a:r>
            <a:r>
              <a:rPr lang="en-US" dirty="0" smtClean="0"/>
              <a:t> </a:t>
            </a:r>
          </a:p>
          <a:p>
            <a:pPr lvl="1"/>
            <a:r>
              <a:rPr lang="en-US" dirty="0" smtClean="0"/>
              <a:t>Socket</a:t>
            </a:r>
            <a:endParaRPr lang="en-US" dirty="0"/>
          </a:p>
        </p:txBody>
      </p:sp>
      <p:pic>
        <p:nvPicPr>
          <p:cNvPr id="4" name="Picture 4" descr="5connect"/>
          <p:cNvPicPr>
            <a:picLocks noChangeAspect="1" noChangeArrowheads="1"/>
          </p:cNvPicPr>
          <p:nvPr/>
        </p:nvPicPr>
        <p:blipFill>
          <a:blip r:embed="rId2" cstate="print"/>
          <a:srcRect/>
          <a:stretch>
            <a:fillRect/>
          </a:stretch>
        </p:blipFill>
        <p:spPr>
          <a:xfrm>
            <a:off x="5868144" y="2636912"/>
            <a:ext cx="2867025" cy="695325"/>
          </a:xfrm>
          <a:prstGeom prst="rect">
            <a:avLst/>
          </a:prstGeom>
          <a:noFill/>
        </p:spPr>
      </p:pic>
      <p:pic>
        <p:nvPicPr>
          <p:cNvPr id="5" name="Picture 5" descr="6connect"/>
          <p:cNvPicPr>
            <a:picLocks noChangeAspect="1" noChangeArrowheads="1"/>
          </p:cNvPicPr>
          <p:nvPr/>
        </p:nvPicPr>
        <p:blipFill>
          <a:blip r:embed="rId3" cstate="print"/>
          <a:srcRect/>
          <a:stretch>
            <a:fillRect/>
          </a:stretch>
        </p:blipFill>
        <p:spPr>
          <a:xfrm>
            <a:off x="5868144" y="4293096"/>
            <a:ext cx="2981325" cy="933450"/>
          </a:xfrm>
          <a:prstGeom prst="rect">
            <a:avLst/>
          </a:prstGeom>
          <a:noFill/>
        </p:spPr>
      </p:pic>
    </p:spTree>
    <p:extLst>
      <p:ext uri="{BB962C8B-B14F-4D97-AF65-F5344CB8AC3E}">
        <p14:creationId xmlns:p14="http://schemas.microsoft.com/office/powerpoint/2010/main" val="3785328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Socket programming</a:t>
            </a:r>
          </a:p>
        </p:txBody>
      </p:sp>
      <p:sp>
        <p:nvSpPr>
          <p:cNvPr id="4" name="Sisällön paikkamerkki 2"/>
          <p:cNvSpPr>
            <a:spLocks noGrp="1"/>
          </p:cNvSpPr>
          <p:nvPr>
            <p:ph idx="1"/>
          </p:nvPr>
        </p:nvSpPr>
        <p:spPr>
          <a:xfrm>
            <a:off x="457200" y="1600200"/>
            <a:ext cx="5194920" cy="4525963"/>
          </a:xfrm>
        </p:spPr>
        <p:txBody>
          <a:bodyPr>
            <a:normAutofit fontScale="77500" lnSpcReduction="20000"/>
          </a:bodyPr>
          <a:lstStyle/>
          <a:p>
            <a:r>
              <a:rPr lang="en-US" dirty="0" smtClean="0"/>
              <a:t>Client-side:</a:t>
            </a:r>
          </a:p>
          <a:p>
            <a:pPr lvl="1"/>
            <a:r>
              <a:rPr lang="en-US" dirty="0" smtClean="0"/>
              <a:t>Client chooses a free port and connects to the known port at server (request)</a:t>
            </a:r>
          </a:p>
          <a:p>
            <a:pPr lvl="1"/>
            <a:r>
              <a:rPr lang="en-US" dirty="0" smtClean="0"/>
              <a:t>Server responses to the client request</a:t>
            </a:r>
          </a:p>
          <a:p>
            <a:pPr lvl="1"/>
            <a:r>
              <a:rPr lang="en-US" dirty="0" smtClean="0"/>
              <a:t>Server </a:t>
            </a:r>
            <a:r>
              <a:rPr lang="en-US" dirty="0"/>
              <a:t>gets a new socket bound to the same local port and also has its remote endpoint set to the address and port of the </a:t>
            </a:r>
            <a:r>
              <a:rPr lang="en-US" dirty="0" smtClean="0"/>
              <a:t>client</a:t>
            </a:r>
          </a:p>
          <a:p>
            <a:pPr lvl="1"/>
            <a:r>
              <a:rPr lang="en-US" dirty="0"/>
              <a:t>It needs a new socket so that it can continue to listen to the original socket for connection requests while tending to the needs of the connected client</a:t>
            </a:r>
          </a:p>
        </p:txBody>
      </p:sp>
      <p:sp>
        <p:nvSpPr>
          <p:cNvPr id="7" name="Suorakulmio 6"/>
          <p:cNvSpPr/>
          <p:nvPr/>
        </p:nvSpPr>
        <p:spPr>
          <a:xfrm>
            <a:off x="2698889" y="6021288"/>
            <a:ext cx="4572000" cy="646331"/>
          </a:xfrm>
          <a:prstGeom prst="rect">
            <a:avLst/>
          </a:prstGeom>
        </p:spPr>
        <p:txBody>
          <a:bodyPr>
            <a:spAutoFit/>
          </a:bodyPr>
          <a:lstStyle/>
          <a:p>
            <a:r>
              <a:rPr lang="en-US" dirty="0">
                <a:hlinkClick r:id="rId2"/>
              </a:rPr>
              <a:t>http://</a:t>
            </a:r>
            <a:r>
              <a:rPr lang="en-US" dirty="0" smtClean="0">
                <a:hlinkClick r:id="rId2"/>
              </a:rPr>
              <a:t>docs.oracle.com/javase/tutorial/networking/sockets/definition.html</a:t>
            </a:r>
            <a:r>
              <a:rPr lang="en-US" dirty="0" smtClean="0"/>
              <a:t> </a:t>
            </a:r>
            <a:endParaRPr lang="en-US" dirty="0"/>
          </a:p>
        </p:txBody>
      </p:sp>
      <p:pic>
        <p:nvPicPr>
          <p:cNvPr id="4098" name="Picture 2" descr="A client's connection re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376" y="2276872"/>
            <a:ext cx="28670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connection is ma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365104"/>
            <a:ext cx="2867025"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29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Client-side</a:t>
            </a:r>
            <a:endParaRPr lang="en-US" dirty="0"/>
          </a:p>
        </p:txBody>
      </p:sp>
      <p:sp>
        <p:nvSpPr>
          <p:cNvPr id="3" name="Sisällön paikkamerkki 2"/>
          <p:cNvSpPr>
            <a:spLocks noGrp="1"/>
          </p:cNvSpPr>
          <p:nvPr>
            <p:ph idx="1"/>
          </p:nvPr>
        </p:nvSpPr>
        <p:spPr/>
        <p:txBody>
          <a:bodyPr>
            <a:normAutofit/>
          </a:bodyPr>
          <a:lstStyle/>
          <a:p>
            <a:r>
              <a:rPr lang="en-US" sz="2800" dirty="0"/>
              <a:t>The client knows the hostname of the machine on which the server is running and the port number on which the server is </a:t>
            </a:r>
            <a:r>
              <a:rPr lang="en-US" sz="2800" dirty="0" smtClean="0"/>
              <a:t>listening</a:t>
            </a:r>
          </a:p>
          <a:p>
            <a:r>
              <a:rPr lang="en-US" sz="2800" dirty="0" smtClean="0"/>
              <a:t>The socket connection is opened as follows</a:t>
            </a:r>
          </a:p>
          <a:p>
            <a:pPr lvl="1"/>
            <a:r>
              <a:rPr lang="fr-FR" sz="2400" dirty="0" err="1"/>
              <a:t>TcpClient</a:t>
            </a:r>
            <a:r>
              <a:rPr lang="fr-FR" sz="2400" dirty="0"/>
              <a:t> client = new </a:t>
            </a:r>
            <a:r>
              <a:rPr lang="fr-FR" sz="2400" dirty="0" err="1"/>
              <a:t>TcpClient</a:t>
            </a:r>
            <a:r>
              <a:rPr lang="fr-FR" sz="2400" dirty="0"/>
              <a:t>("</a:t>
            </a:r>
            <a:r>
              <a:rPr lang="fr-FR" sz="2400" dirty="0" err="1"/>
              <a:t>localhost</a:t>
            </a:r>
            <a:r>
              <a:rPr lang="fr-FR" sz="2400" dirty="0"/>
              <a:t>", port);</a:t>
            </a:r>
            <a:endParaRPr lang="fi-FI" sz="2400" dirty="0"/>
          </a:p>
          <a:p>
            <a:r>
              <a:rPr lang="en-US" sz="2800" dirty="0" smtClean="0"/>
              <a:t>Next we can open input and output streams through this socket</a:t>
            </a:r>
          </a:p>
          <a:p>
            <a:pPr lvl="1"/>
            <a:r>
              <a:rPr lang="fi-FI" sz="2200" dirty="0" err="1"/>
              <a:t>NetworkStream</a:t>
            </a:r>
            <a:r>
              <a:rPr lang="fi-FI" sz="2200" dirty="0"/>
              <a:t> </a:t>
            </a:r>
            <a:r>
              <a:rPr lang="fi-FI" sz="2200" dirty="0" err="1"/>
              <a:t>ns</a:t>
            </a:r>
            <a:r>
              <a:rPr lang="fi-FI" sz="2200" dirty="0"/>
              <a:t> = </a:t>
            </a:r>
            <a:r>
              <a:rPr lang="fi-FI" sz="2200" dirty="0" err="1"/>
              <a:t>client.GetStream</a:t>
            </a:r>
            <a:r>
              <a:rPr lang="fi-FI" sz="2200" dirty="0"/>
              <a:t>();</a:t>
            </a:r>
          </a:p>
          <a:p>
            <a:pPr lvl="1"/>
            <a:r>
              <a:rPr lang="fi-FI" sz="2200" dirty="0" err="1"/>
              <a:t>StreamWriter</a:t>
            </a:r>
            <a:r>
              <a:rPr lang="fi-FI" sz="2200" dirty="0"/>
              <a:t> </a:t>
            </a:r>
            <a:r>
              <a:rPr lang="fi-FI" sz="2200" dirty="0" err="1"/>
              <a:t>streamWriter</a:t>
            </a:r>
            <a:r>
              <a:rPr lang="fi-FI" sz="2200" dirty="0"/>
              <a:t> = new </a:t>
            </a:r>
            <a:r>
              <a:rPr lang="fi-FI" sz="2200" dirty="0" err="1"/>
              <a:t>StreamWriter(ns</a:t>
            </a:r>
            <a:r>
              <a:rPr lang="fi-FI" sz="2200" dirty="0"/>
              <a:t>);</a:t>
            </a:r>
          </a:p>
          <a:p>
            <a:pPr lvl="1"/>
            <a:r>
              <a:rPr lang="fi-FI" sz="2200" dirty="0" err="1"/>
              <a:t>StreamReader</a:t>
            </a:r>
            <a:r>
              <a:rPr lang="fi-FI" sz="2200" dirty="0"/>
              <a:t> </a:t>
            </a:r>
            <a:r>
              <a:rPr lang="fi-FI" sz="2200" dirty="0" err="1"/>
              <a:t>streamReader</a:t>
            </a:r>
            <a:r>
              <a:rPr lang="fi-FI" sz="2200" dirty="0"/>
              <a:t> = new </a:t>
            </a:r>
            <a:r>
              <a:rPr lang="fi-FI" sz="2200" dirty="0" err="1"/>
              <a:t>StreamReader(ns</a:t>
            </a:r>
            <a:r>
              <a:rPr lang="fi-FI" sz="2200" dirty="0"/>
              <a:t>);</a:t>
            </a:r>
          </a:p>
          <a:p>
            <a:pPr marL="457200" lvl="1" indent="0">
              <a:buNone/>
            </a:pPr>
            <a:endParaRPr lang="en-US" sz="2400" dirty="0"/>
          </a:p>
        </p:txBody>
      </p:sp>
      <p:pic>
        <p:nvPicPr>
          <p:cNvPr id="4" name="Picture 2" descr="A client's connection 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980728"/>
            <a:ext cx="286702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95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Client-side</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Read from input stream and write the output stream with application specific protocol</a:t>
            </a:r>
          </a:p>
          <a:p>
            <a:pPr lvl="1"/>
            <a:r>
              <a:rPr lang="fi-FI" dirty="0" err="1"/>
              <a:t>streamWriter.AutoFlush</a:t>
            </a:r>
            <a:r>
              <a:rPr lang="fi-FI" dirty="0"/>
              <a:t> = </a:t>
            </a:r>
            <a:r>
              <a:rPr lang="fi-FI" dirty="0" err="1"/>
              <a:t>true</a:t>
            </a:r>
            <a:r>
              <a:rPr lang="fi-FI" dirty="0"/>
              <a:t>;</a:t>
            </a:r>
          </a:p>
          <a:p>
            <a:pPr lvl="1"/>
            <a:r>
              <a:rPr lang="fi-FI" dirty="0" err="1"/>
              <a:t>streamWriter.WriteLine</a:t>
            </a:r>
            <a:r>
              <a:rPr lang="fi-FI" dirty="0" err="1" smtClean="0"/>
              <a:t>(”time</a:t>
            </a:r>
            <a:r>
              <a:rPr lang="fi-FI" dirty="0" smtClean="0"/>
              <a:t>");</a:t>
            </a:r>
            <a:endParaRPr lang="fi-FI" dirty="0"/>
          </a:p>
          <a:p>
            <a:pPr lvl="1"/>
            <a:r>
              <a:rPr lang="fi-FI" dirty="0" err="1"/>
              <a:t>string</a:t>
            </a:r>
            <a:r>
              <a:rPr lang="fi-FI" dirty="0"/>
              <a:t> </a:t>
            </a:r>
            <a:r>
              <a:rPr lang="fi-FI" dirty="0" err="1" smtClean="0"/>
              <a:t>response</a:t>
            </a:r>
            <a:r>
              <a:rPr lang="fi-FI" dirty="0" smtClean="0"/>
              <a:t>= </a:t>
            </a:r>
            <a:r>
              <a:rPr lang="fi-FI" dirty="0" err="1"/>
              <a:t>streamReader.ReadLine</a:t>
            </a:r>
            <a:r>
              <a:rPr lang="fi-FI" dirty="0" smtClean="0"/>
              <a:t>();</a:t>
            </a:r>
          </a:p>
          <a:p>
            <a:r>
              <a:rPr lang="fi-FI" dirty="0" err="1" smtClean="0"/>
              <a:t>Close</a:t>
            </a:r>
            <a:r>
              <a:rPr lang="fi-FI" dirty="0" smtClean="0"/>
              <a:t> </a:t>
            </a:r>
            <a:r>
              <a:rPr lang="fi-FI" dirty="0" err="1" smtClean="0"/>
              <a:t>streams</a:t>
            </a:r>
            <a:r>
              <a:rPr lang="fi-FI" dirty="0" smtClean="0"/>
              <a:t> </a:t>
            </a:r>
            <a:r>
              <a:rPr lang="fi-FI" dirty="0" err="1" smtClean="0"/>
              <a:t>when</a:t>
            </a:r>
            <a:r>
              <a:rPr lang="fi-FI" dirty="0" smtClean="0"/>
              <a:t> </a:t>
            </a:r>
            <a:r>
              <a:rPr lang="fi-FI" dirty="0" err="1" smtClean="0"/>
              <a:t>not</a:t>
            </a:r>
            <a:r>
              <a:rPr lang="fi-FI" dirty="0" smtClean="0"/>
              <a:t> </a:t>
            </a:r>
            <a:r>
              <a:rPr lang="fi-FI" dirty="0" err="1" smtClean="0"/>
              <a:t>needed</a:t>
            </a:r>
            <a:r>
              <a:rPr lang="fi-FI" dirty="0" smtClean="0"/>
              <a:t> </a:t>
            </a:r>
            <a:r>
              <a:rPr lang="fi-FI" dirty="0" err="1" smtClean="0"/>
              <a:t>any</a:t>
            </a:r>
            <a:r>
              <a:rPr lang="fi-FI" dirty="0" smtClean="0"/>
              <a:t> </a:t>
            </a:r>
            <a:r>
              <a:rPr lang="fi-FI" dirty="0" err="1" smtClean="0"/>
              <a:t>more</a:t>
            </a:r>
            <a:endParaRPr lang="fi-FI" dirty="0" smtClean="0"/>
          </a:p>
          <a:p>
            <a:pPr lvl="1"/>
            <a:r>
              <a:rPr lang="fi-FI" dirty="0" err="1"/>
              <a:t>streamWriter.Close</a:t>
            </a:r>
            <a:r>
              <a:rPr lang="fi-FI" dirty="0"/>
              <a:t>();</a:t>
            </a:r>
          </a:p>
          <a:p>
            <a:pPr lvl="1"/>
            <a:r>
              <a:rPr lang="fi-FI" dirty="0" err="1"/>
              <a:t>streamReader.Close</a:t>
            </a:r>
            <a:r>
              <a:rPr lang="fi-FI" dirty="0"/>
              <a:t>();</a:t>
            </a:r>
          </a:p>
          <a:p>
            <a:pPr lvl="1"/>
            <a:r>
              <a:rPr lang="fi-FI" dirty="0" err="1" smtClean="0"/>
              <a:t>Close</a:t>
            </a:r>
            <a:r>
              <a:rPr lang="fi-FI" dirty="0" smtClean="0"/>
              <a:t> </a:t>
            </a:r>
            <a:r>
              <a:rPr lang="fi-FI" dirty="0" err="1" smtClean="0"/>
              <a:t>also</a:t>
            </a:r>
            <a:r>
              <a:rPr lang="fi-FI" dirty="0" smtClean="0"/>
              <a:t> the </a:t>
            </a:r>
            <a:r>
              <a:rPr lang="fi-FI" dirty="0" err="1" smtClean="0"/>
              <a:t>socket-connection</a:t>
            </a:r>
            <a:endParaRPr lang="fi-FI" dirty="0"/>
          </a:p>
          <a:p>
            <a:pPr lvl="2"/>
            <a:r>
              <a:rPr lang="fi-FI" dirty="0" err="1"/>
              <a:t>client.Close</a:t>
            </a:r>
            <a:r>
              <a:rPr lang="fi-FI" dirty="0"/>
              <a:t>();</a:t>
            </a:r>
          </a:p>
          <a:p>
            <a:pPr lvl="1"/>
            <a:endParaRPr lang="en-US" dirty="0"/>
          </a:p>
        </p:txBody>
      </p:sp>
    </p:spTree>
    <p:extLst>
      <p:ext uri="{BB962C8B-B14F-4D97-AF65-F5344CB8AC3E}">
        <p14:creationId xmlns:p14="http://schemas.microsoft.com/office/powerpoint/2010/main" val="1165687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Client-side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590283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592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Server-side</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Server application listens its port and opens connections to the clients. Class </a:t>
            </a:r>
            <a:r>
              <a:rPr lang="en-US" dirty="0" err="1" smtClean="0"/>
              <a:t>TcpListener</a:t>
            </a:r>
            <a:r>
              <a:rPr lang="en-US" dirty="0" smtClean="0"/>
              <a:t> is used for that (Server socket)</a:t>
            </a:r>
          </a:p>
          <a:p>
            <a:r>
              <a:rPr lang="en-US" dirty="0" err="1" smtClean="0"/>
              <a:t>TcpListener</a:t>
            </a:r>
            <a:r>
              <a:rPr lang="en-US" dirty="0" smtClean="0"/>
              <a:t> is created and started as follows</a:t>
            </a:r>
          </a:p>
          <a:p>
            <a:pPr lvl="1"/>
            <a:r>
              <a:rPr lang="fi-FI" sz="2400" dirty="0" err="1"/>
              <a:t>IPAddress</a:t>
            </a:r>
            <a:r>
              <a:rPr lang="fi-FI" sz="2400" dirty="0"/>
              <a:t> </a:t>
            </a:r>
            <a:r>
              <a:rPr lang="fi-FI" sz="2400" dirty="0" err="1"/>
              <a:t>localAddr</a:t>
            </a:r>
            <a:r>
              <a:rPr lang="fi-FI" sz="2400" dirty="0"/>
              <a:t> = IPAddress.Parse("127.0.0.1");</a:t>
            </a:r>
          </a:p>
          <a:p>
            <a:pPr lvl="1"/>
            <a:r>
              <a:rPr lang="fi-FI" sz="2400" dirty="0" err="1"/>
              <a:t>TcpListener</a:t>
            </a:r>
            <a:r>
              <a:rPr lang="fi-FI" sz="2400" dirty="0"/>
              <a:t> </a:t>
            </a:r>
            <a:r>
              <a:rPr lang="fi-FI" sz="2400" dirty="0" err="1"/>
              <a:t>tcpListener</a:t>
            </a:r>
            <a:r>
              <a:rPr lang="fi-FI" sz="2400" dirty="0"/>
              <a:t> = new </a:t>
            </a:r>
            <a:r>
              <a:rPr lang="fi-FI" sz="2400" dirty="0" err="1"/>
              <a:t>TcpListener(localAddr</a:t>
            </a:r>
            <a:r>
              <a:rPr lang="fi-FI" sz="2400" dirty="0"/>
              <a:t>, 8221);</a:t>
            </a:r>
          </a:p>
          <a:p>
            <a:pPr lvl="1"/>
            <a:r>
              <a:rPr lang="fi-FI" sz="2400" dirty="0" err="1"/>
              <a:t>tcpListener.Start</a:t>
            </a:r>
            <a:r>
              <a:rPr lang="fi-FI" sz="2400" dirty="0" smtClean="0"/>
              <a:t>();</a:t>
            </a:r>
          </a:p>
          <a:p>
            <a:r>
              <a:rPr lang="fi-FI" dirty="0" err="1" smtClean="0"/>
              <a:t>After</a:t>
            </a:r>
            <a:r>
              <a:rPr lang="fi-FI" dirty="0" smtClean="0"/>
              <a:t> the </a:t>
            </a:r>
            <a:r>
              <a:rPr lang="fi-FI" dirty="0" err="1" smtClean="0"/>
              <a:t>initialization</a:t>
            </a:r>
            <a:r>
              <a:rPr lang="fi-FI" dirty="0" smtClean="0"/>
              <a:t> the </a:t>
            </a:r>
            <a:r>
              <a:rPr lang="fi-FI" dirty="0" err="1" smtClean="0"/>
              <a:t>server</a:t>
            </a:r>
            <a:r>
              <a:rPr lang="fi-FI" dirty="0" smtClean="0"/>
              <a:t> </a:t>
            </a:r>
            <a:r>
              <a:rPr lang="fi-FI" dirty="0" err="1" smtClean="0"/>
              <a:t>waits</a:t>
            </a:r>
            <a:r>
              <a:rPr lang="fi-FI" dirty="0" smtClean="0"/>
              <a:t> at </a:t>
            </a:r>
            <a:r>
              <a:rPr lang="fi-FI" dirty="0" err="1" smtClean="0"/>
              <a:t>infinite</a:t>
            </a:r>
            <a:r>
              <a:rPr lang="fi-FI" dirty="0" smtClean="0"/>
              <a:t> </a:t>
            </a:r>
            <a:r>
              <a:rPr lang="fi-FI" dirty="0" err="1" smtClean="0"/>
              <a:t>loop</a:t>
            </a:r>
            <a:r>
              <a:rPr lang="fi-FI" dirty="0" smtClean="0"/>
              <a:t> </a:t>
            </a:r>
            <a:r>
              <a:rPr lang="fi-FI" dirty="0" err="1" smtClean="0"/>
              <a:t>requests</a:t>
            </a:r>
            <a:r>
              <a:rPr lang="fi-FI" dirty="0" smtClean="0"/>
              <a:t> </a:t>
            </a:r>
            <a:r>
              <a:rPr lang="fi-FI" dirty="0" err="1" smtClean="0"/>
              <a:t>from</a:t>
            </a:r>
            <a:r>
              <a:rPr lang="fi-FI" dirty="0" smtClean="0"/>
              <a:t> </a:t>
            </a:r>
            <a:r>
              <a:rPr lang="fi-FI" dirty="0" err="1" smtClean="0"/>
              <a:t>clients</a:t>
            </a:r>
            <a:r>
              <a:rPr lang="fi-FI" dirty="0" smtClean="0"/>
              <a:t>. Upon </a:t>
            </a:r>
            <a:r>
              <a:rPr lang="fi-FI" dirty="0" err="1" smtClean="0"/>
              <a:t>request</a:t>
            </a:r>
            <a:r>
              <a:rPr lang="fi-FI" dirty="0" smtClean="0"/>
              <a:t> a new </a:t>
            </a:r>
            <a:r>
              <a:rPr lang="fi-FI" dirty="0" err="1" smtClean="0"/>
              <a:t>socket</a:t>
            </a:r>
            <a:r>
              <a:rPr lang="fi-FI" dirty="0" smtClean="0"/>
              <a:t> is </a:t>
            </a:r>
            <a:r>
              <a:rPr lang="fi-FI" dirty="0" err="1" smtClean="0"/>
              <a:t>created</a:t>
            </a:r>
            <a:endParaRPr lang="fi-FI" dirty="0" smtClean="0"/>
          </a:p>
          <a:p>
            <a:pPr lvl="1"/>
            <a:r>
              <a:rPr lang="fi-FI" dirty="0" err="1"/>
              <a:t>TcpClient</a:t>
            </a:r>
            <a:r>
              <a:rPr lang="fi-FI" dirty="0"/>
              <a:t> </a:t>
            </a:r>
            <a:r>
              <a:rPr lang="fi-FI" dirty="0" err="1"/>
              <a:t>client</a:t>
            </a:r>
            <a:r>
              <a:rPr lang="fi-FI" dirty="0"/>
              <a:t> = </a:t>
            </a:r>
            <a:r>
              <a:rPr lang="fi-FI" dirty="0" err="1"/>
              <a:t>tcpListener.AcceptTcpClient</a:t>
            </a:r>
            <a:r>
              <a:rPr lang="fi-FI" dirty="0" smtClean="0"/>
              <a:t>();</a:t>
            </a:r>
          </a:p>
          <a:p>
            <a:r>
              <a:rPr lang="fi-FI" dirty="0" smtClean="0"/>
              <a:t>The </a:t>
            </a:r>
            <a:r>
              <a:rPr lang="fi-FI" dirty="0" err="1" smtClean="0"/>
              <a:t>original</a:t>
            </a:r>
            <a:r>
              <a:rPr lang="fi-FI" dirty="0" smtClean="0"/>
              <a:t> </a:t>
            </a:r>
            <a:r>
              <a:rPr lang="fi-FI" dirty="0" err="1" smtClean="0"/>
              <a:t>socket</a:t>
            </a:r>
            <a:r>
              <a:rPr lang="fi-FI" dirty="0" smtClean="0"/>
              <a:t> (</a:t>
            </a:r>
            <a:r>
              <a:rPr lang="fi-FI" dirty="0" err="1" smtClean="0"/>
              <a:t>tcpListener</a:t>
            </a:r>
            <a:r>
              <a:rPr lang="fi-FI" dirty="0" smtClean="0"/>
              <a:t>) is </a:t>
            </a:r>
            <a:r>
              <a:rPr lang="fi-FI" dirty="0" err="1" smtClean="0"/>
              <a:t>released</a:t>
            </a:r>
            <a:endParaRPr lang="fi-FI" dirty="0"/>
          </a:p>
          <a:p>
            <a:pPr lvl="1"/>
            <a:endParaRPr lang="fi-FI" dirty="0"/>
          </a:p>
          <a:p>
            <a:endParaRPr lang="en-US" dirty="0"/>
          </a:p>
        </p:txBody>
      </p:sp>
    </p:spTree>
    <p:extLst>
      <p:ext uri="{BB962C8B-B14F-4D97-AF65-F5344CB8AC3E}">
        <p14:creationId xmlns:p14="http://schemas.microsoft.com/office/powerpoint/2010/main" val="388564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Server-side</a:t>
            </a:r>
            <a:endParaRPr lang="en-US" dirty="0"/>
          </a:p>
        </p:txBody>
      </p:sp>
      <p:sp>
        <p:nvSpPr>
          <p:cNvPr id="3" name="Sisällön paikkamerkki 2"/>
          <p:cNvSpPr>
            <a:spLocks noGrp="1"/>
          </p:cNvSpPr>
          <p:nvPr>
            <p:ph idx="1"/>
          </p:nvPr>
        </p:nvSpPr>
        <p:spPr/>
        <p:txBody>
          <a:bodyPr/>
          <a:lstStyle/>
          <a:p>
            <a:r>
              <a:rPr lang="en-US" dirty="0" smtClean="0"/>
              <a:t>Initialization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499168" cy="191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471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l"/>
            <a:r>
              <a:rPr lang="en-US" dirty="0" smtClean="0"/>
              <a:t>Server-side</a:t>
            </a:r>
            <a:endParaRPr lang="en-US" dirty="0"/>
          </a:p>
        </p:txBody>
      </p:sp>
      <p:sp>
        <p:nvSpPr>
          <p:cNvPr id="3" name="Sisällön paikkamerkki 2"/>
          <p:cNvSpPr>
            <a:spLocks noGrp="1"/>
          </p:cNvSpPr>
          <p:nvPr>
            <p:ph idx="1"/>
          </p:nvPr>
        </p:nvSpPr>
        <p:spPr>
          <a:xfrm>
            <a:off x="457200" y="1600200"/>
            <a:ext cx="3970784" cy="4525963"/>
          </a:xfrm>
        </p:spPr>
        <p:txBody>
          <a:bodyPr>
            <a:normAutofit fontScale="92500" lnSpcReduction="10000"/>
          </a:bodyPr>
          <a:lstStyle/>
          <a:p>
            <a:r>
              <a:rPr lang="en-US" dirty="0" smtClean="0"/>
              <a:t>Wait a new request from a client</a:t>
            </a:r>
          </a:p>
          <a:p>
            <a:r>
              <a:rPr lang="en-US" dirty="0" smtClean="0"/>
              <a:t>Upon request create a socket</a:t>
            </a:r>
          </a:p>
          <a:p>
            <a:r>
              <a:rPr lang="en-US" dirty="0" smtClean="0"/>
              <a:t>Open streams</a:t>
            </a:r>
          </a:p>
          <a:p>
            <a:r>
              <a:rPr lang="en-US" dirty="0" smtClean="0"/>
              <a:t>Read command</a:t>
            </a:r>
          </a:p>
          <a:p>
            <a:r>
              <a:rPr lang="en-US" dirty="0" smtClean="0"/>
              <a:t>Response</a:t>
            </a:r>
          </a:p>
          <a:p>
            <a:r>
              <a:rPr lang="en-US" dirty="0" smtClean="0"/>
              <a:t>Close streams and socket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32656"/>
            <a:ext cx="4372799"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655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solidFill>
                  <a:srgbClr val="FF0000"/>
                </a:solidFill>
              </a:rPr>
              <a:t>Exercise</a:t>
            </a:r>
            <a:endParaRPr lang="en-US" dirty="0">
              <a:solidFill>
                <a:srgbClr val="FF0000"/>
              </a:solidFill>
            </a:endParaRPr>
          </a:p>
        </p:txBody>
      </p:sp>
      <p:sp>
        <p:nvSpPr>
          <p:cNvPr id="3" name="Sisällön paikkamerkki 2"/>
          <p:cNvSpPr>
            <a:spLocks noGrp="1"/>
          </p:cNvSpPr>
          <p:nvPr>
            <p:ph idx="1"/>
          </p:nvPr>
        </p:nvSpPr>
        <p:spPr/>
        <p:txBody>
          <a:bodyPr>
            <a:normAutofit lnSpcReduction="10000"/>
          </a:bodyPr>
          <a:lstStyle/>
          <a:p>
            <a:r>
              <a:rPr lang="en-US" dirty="0" smtClean="0"/>
              <a:t>Make a server, which has the following functions</a:t>
            </a:r>
          </a:p>
          <a:p>
            <a:pPr lvl="1"/>
            <a:r>
              <a:rPr lang="en-US" dirty="0" smtClean="0"/>
              <a:t>Time: returns the current day and time as string</a:t>
            </a:r>
          </a:p>
          <a:p>
            <a:pPr lvl="1"/>
            <a:r>
              <a:rPr lang="en-US" dirty="0" smtClean="0"/>
              <a:t>Count: returns the number of requests after the server startup</a:t>
            </a:r>
          </a:p>
          <a:p>
            <a:r>
              <a:rPr lang="en-US" dirty="0" smtClean="0"/>
              <a:t>Make console client</a:t>
            </a:r>
          </a:p>
          <a:p>
            <a:pPr lvl="1"/>
            <a:r>
              <a:rPr lang="en-US" dirty="0"/>
              <a:t>Y:\Makela_Petteri\KLTITE10\Network </a:t>
            </a:r>
            <a:r>
              <a:rPr lang="en-US" dirty="0" smtClean="0"/>
              <a:t>Programming\Sockets\SocketTest1ThreadLoop </a:t>
            </a:r>
          </a:p>
          <a:p>
            <a:r>
              <a:rPr lang="en-US" dirty="0" smtClean="0"/>
              <a:t>Make Windows Forms client</a:t>
            </a:r>
          </a:p>
          <a:p>
            <a:pPr marL="0" indent="0">
              <a:buNone/>
            </a:pPr>
            <a:endParaRPr lang="en-US" dirty="0"/>
          </a:p>
        </p:txBody>
      </p:sp>
    </p:spTree>
    <p:extLst>
      <p:ext uri="{BB962C8B-B14F-4D97-AF65-F5344CB8AC3E}">
        <p14:creationId xmlns:p14="http://schemas.microsoft.com/office/powerpoint/2010/main" val="933380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Server-side threads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Multiple </a:t>
            </a:r>
            <a:r>
              <a:rPr lang="en-US" dirty="0"/>
              <a:t>client requests can come into the same port and, consequently, into the same </a:t>
            </a:r>
            <a:r>
              <a:rPr lang="en-US" dirty="0" smtClean="0"/>
              <a:t>server-side socket (</a:t>
            </a:r>
            <a:r>
              <a:rPr lang="en-US" dirty="0" err="1" smtClean="0"/>
              <a:t>TcpListener</a:t>
            </a:r>
            <a:r>
              <a:rPr lang="en-US" dirty="0" smtClean="0"/>
              <a:t>).</a:t>
            </a:r>
          </a:p>
          <a:p>
            <a:r>
              <a:rPr lang="en-US" dirty="0" smtClean="0"/>
              <a:t>Client </a:t>
            </a:r>
            <a:r>
              <a:rPr lang="en-US" dirty="0"/>
              <a:t>connection requests are queued at the port, so the server must accept the connections </a:t>
            </a:r>
            <a:r>
              <a:rPr lang="en-US" dirty="0" smtClean="0"/>
              <a:t>sequentially.</a:t>
            </a:r>
          </a:p>
          <a:p>
            <a:r>
              <a:rPr lang="en-US" dirty="0" smtClean="0"/>
              <a:t>However</a:t>
            </a:r>
            <a:r>
              <a:rPr lang="en-US" dirty="0"/>
              <a:t>, the server can service them simultaneously through the use of threads - one thread per each client connection</a:t>
            </a:r>
            <a:r>
              <a:rPr lang="en-US" dirty="0" smtClean="0"/>
              <a:t>.</a:t>
            </a:r>
          </a:p>
          <a:p>
            <a:pPr lvl="1"/>
            <a:r>
              <a:rPr lang="en-US" dirty="0" smtClean="0"/>
              <a:t>Even in the case of single processor server use of multiple threads is beneficial. Other clients can be served on the same time as results of database query are waited for one client</a:t>
            </a:r>
            <a:endParaRPr lang="en-US" dirty="0"/>
          </a:p>
        </p:txBody>
      </p:sp>
    </p:spTree>
    <p:extLst>
      <p:ext uri="{BB962C8B-B14F-4D97-AF65-F5344CB8AC3E}">
        <p14:creationId xmlns:p14="http://schemas.microsoft.com/office/powerpoint/2010/main" val="3435319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Client-server model</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client-server model is a computing model which consists of service providers (servers) and service requesters (clients)</a:t>
            </a:r>
          </a:p>
          <a:p>
            <a:r>
              <a:rPr lang="en-US" dirty="0" smtClean="0"/>
              <a:t>Often </a:t>
            </a:r>
            <a:r>
              <a:rPr lang="en-US" dirty="0"/>
              <a:t>clients and servers communicate over a </a:t>
            </a:r>
            <a:r>
              <a:rPr lang="en-US" dirty="0" smtClean="0"/>
              <a:t>computer network on </a:t>
            </a:r>
            <a:r>
              <a:rPr lang="en-US" dirty="0"/>
              <a:t>separate hardware, but both client and server may reside in the same </a:t>
            </a:r>
            <a:r>
              <a:rPr lang="en-US" dirty="0" smtClean="0"/>
              <a:t>computer</a:t>
            </a:r>
          </a:p>
          <a:p>
            <a:r>
              <a:rPr lang="en-US" dirty="0"/>
              <a:t>The client-server model can be used on the Internet as well </a:t>
            </a:r>
            <a:r>
              <a:rPr lang="en-US" dirty="0" smtClean="0"/>
              <a:t>as local area networks (LANs).</a:t>
            </a:r>
          </a:p>
          <a:p>
            <a:pPr marL="0" indent="0">
              <a:buNone/>
            </a:pPr>
            <a:endParaRPr lang="en-US" dirty="0"/>
          </a:p>
        </p:txBody>
      </p:sp>
    </p:spTree>
    <p:extLst>
      <p:ext uri="{BB962C8B-B14F-4D97-AF65-F5344CB8AC3E}">
        <p14:creationId xmlns:p14="http://schemas.microsoft.com/office/powerpoint/2010/main" val="717612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Server-side threads</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a:t>The basic flow of logic in such a server is this:</a:t>
            </a:r>
          </a:p>
          <a:p>
            <a:pPr lvl="1"/>
            <a:r>
              <a:rPr lang="en-US" dirty="0"/>
              <a:t>while (true</a:t>
            </a:r>
            <a:r>
              <a:rPr lang="en-US" dirty="0" smtClean="0"/>
              <a:t>)</a:t>
            </a:r>
            <a:br>
              <a:rPr lang="en-US" dirty="0" smtClean="0"/>
            </a:br>
            <a:r>
              <a:rPr lang="en-US" dirty="0" smtClean="0"/>
              <a:t>{</a:t>
            </a:r>
            <a:br>
              <a:rPr lang="en-US" dirty="0" smtClean="0"/>
            </a:br>
            <a:r>
              <a:rPr lang="en-US" dirty="0" smtClean="0"/>
              <a:t>   </a:t>
            </a:r>
            <a:r>
              <a:rPr lang="en-US" b="1" dirty="0" smtClean="0"/>
              <a:t>accept</a:t>
            </a:r>
            <a:r>
              <a:rPr lang="en-US" dirty="0" smtClean="0"/>
              <a:t> </a:t>
            </a:r>
            <a:r>
              <a:rPr lang="en-US" dirty="0"/>
              <a:t>a connection </a:t>
            </a:r>
            <a:r>
              <a:rPr lang="en-US" dirty="0" smtClean="0"/>
              <a:t>;</a:t>
            </a:r>
            <a:br>
              <a:rPr lang="en-US" dirty="0" smtClean="0"/>
            </a:br>
            <a:r>
              <a:rPr lang="en-US" dirty="0" smtClean="0"/>
              <a:t>   </a:t>
            </a:r>
            <a:r>
              <a:rPr lang="en-US" b="1" dirty="0" smtClean="0"/>
              <a:t>create </a:t>
            </a:r>
            <a:r>
              <a:rPr lang="en-US" b="1" dirty="0"/>
              <a:t>a thread </a:t>
            </a:r>
            <a:r>
              <a:rPr lang="en-US" dirty="0"/>
              <a:t>to deal with the client </a:t>
            </a:r>
            <a:r>
              <a:rPr lang="en-US" dirty="0" smtClean="0"/>
              <a:t>;</a:t>
            </a:r>
            <a:br>
              <a:rPr lang="en-US" dirty="0" smtClean="0"/>
            </a:br>
            <a:r>
              <a:rPr lang="en-US" dirty="0" smtClean="0"/>
              <a:t>}</a:t>
            </a:r>
            <a:endParaRPr lang="en-US" dirty="0"/>
          </a:p>
          <a:p>
            <a:r>
              <a:rPr lang="en-US" dirty="0" smtClean="0"/>
              <a:t>In other words, the main thread waits new requests from the clients. A separate thread is created on the server for each client.</a:t>
            </a:r>
          </a:p>
          <a:p>
            <a:r>
              <a:rPr lang="en-US" dirty="0" smtClean="0"/>
              <a:t>The main thread and the threads to serve clients are shown in the next page</a:t>
            </a:r>
            <a:endParaRPr lang="en-US" dirty="0"/>
          </a:p>
        </p:txBody>
      </p:sp>
    </p:spTree>
    <p:extLst>
      <p:ext uri="{BB962C8B-B14F-4D97-AF65-F5344CB8AC3E}">
        <p14:creationId xmlns:p14="http://schemas.microsoft.com/office/powerpoint/2010/main" val="459158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Server-side threads – Main thread</a:t>
            </a:r>
            <a:endParaRPr lang="en-US" dirty="0"/>
          </a:p>
        </p:txBody>
      </p:sp>
      <p:sp>
        <p:nvSpPr>
          <p:cNvPr id="3" name="Sisällön paikkamerkki 2"/>
          <p:cNvSpPr>
            <a:spLocks noGrp="1"/>
          </p:cNvSpPr>
          <p:nvPr>
            <p:ph idx="1"/>
          </p:nvPr>
        </p:nvSpPr>
        <p:spPr>
          <a:xfrm>
            <a:off x="457200" y="1600200"/>
            <a:ext cx="3898776" cy="4525963"/>
          </a:xfrm>
        </p:spPr>
        <p:txBody>
          <a:bodyPr>
            <a:normAutofit/>
          </a:bodyPr>
          <a:lstStyle/>
          <a:p>
            <a:r>
              <a:rPr lang="en-US" sz="2400" dirty="0" smtClean="0"/>
              <a:t>The main thread of the server waits new requests on the </a:t>
            </a:r>
            <a:r>
              <a:rPr lang="en-US" sz="2400" dirty="0" err="1" smtClean="0"/>
              <a:t>AcceptTcpClient</a:t>
            </a:r>
            <a:r>
              <a:rPr lang="en-US" sz="2400" dirty="0" smtClean="0"/>
              <a:t> thread</a:t>
            </a:r>
          </a:p>
          <a:p>
            <a:r>
              <a:rPr lang="en-US" sz="2400" dirty="0" smtClean="0"/>
              <a:t>New socket is created for the client after the request</a:t>
            </a:r>
          </a:p>
          <a:p>
            <a:r>
              <a:rPr lang="en-US" sz="2400" dirty="0" smtClean="0"/>
              <a:t>In addition, new thread is created for the client</a:t>
            </a:r>
          </a:p>
          <a:p>
            <a:r>
              <a:rPr lang="en-US" sz="2400" dirty="0" smtClean="0"/>
              <a:t>The thread serving the client is shown in the next page</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647236"/>
            <a:ext cx="39719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uorakulmio 3"/>
          <p:cNvSpPr/>
          <p:nvPr/>
        </p:nvSpPr>
        <p:spPr>
          <a:xfrm>
            <a:off x="3059832" y="5877272"/>
            <a:ext cx="4572000" cy="646331"/>
          </a:xfrm>
          <a:prstGeom prst="rect">
            <a:avLst/>
          </a:prstGeom>
        </p:spPr>
        <p:txBody>
          <a:bodyPr>
            <a:spAutoFit/>
          </a:bodyPr>
          <a:lstStyle/>
          <a:p>
            <a:r>
              <a:rPr lang="en-US" dirty="0" smtClean="0"/>
              <a:t>\Network </a:t>
            </a:r>
            <a:r>
              <a:rPr lang="en-US" dirty="0"/>
              <a:t>Programming\Sockets\SocketTest1Threads</a:t>
            </a:r>
          </a:p>
        </p:txBody>
      </p:sp>
    </p:spTree>
    <p:extLst>
      <p:ext uri="{BB962C8B-B14F-4D97-AF65-F5344CB8AC3E}">
        <p14:creationId xmlns:p14="http://schemas.microsoft.com/office/powerpoint/2010/main" val="441028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Server-side threads – </a:t>
            </a:r>
            <a:r>
              <a:rPr lang="en-US" dirty="0" smtClean="0"/>
              <a:t>Thread serving the client</a:t>
            </a:r>
            <a:endParaRPr lang="en-US" dirty="0"/>
          </a:p>
        </p:txBody>
      </p:sp>
      <p:sp>
        <p:nvSpPr>
          <p:cNvPr id="3" name="Sisällön paikkamerkki 2"/>
          <p:cNvSpPr>
            <a:spLocks noGrp="1"/>
          </p:cNvSpPr>
          <p:nvPr>
            <p:ph idx="1"/>
          </p:nvPr>
        </p:nvSpPr>
        <p:spPr>
          <a:xfrm>
            <a:off x="467544" y="1556792"/>
            <a:ext cx="4104456" cy="2404864"/>
          </a:xfrm>
        </p:spPr>
        <p:txBody>
          <a:bodyPr>
            <a:normAutofit/>
          </a:bodyPr>
          <a:lstStyle/>
          <a:p>
            <a:r>
              <a:rPr lang="en-US" sz="2400" dirty="0" smtClean="0"/>
              <a:t>Each client is served in its own thread</a:t>
            </a:r>
          </a:p>
          <a:p>
            <a:r>
              <a:rPr lang="en-US" sz="2400" dirty="0"/>
              <a:t>\Network </a:t>
            </a:r>
            <a:r>
              <a:rPr lang="en-US" sz="2400" dirty="0" smtClean="0"/>
              <a:t>Programming\Sockets\SocketTest1Threads</a:t>
            </a:r>
          </a:p>
          <a:p>
            <a:endParaRPr lang="en-US" sz="2400" dirty="0"/>
          </a:p>
          <a:p>
            <a:endParaRPr lang="en-US" sz="2400" dirty="0" smtClean="0"/>
          </a:p>
          <a:p>
            <a:endParaRPr lang="en-US" sz="2400" dirty="0"/>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81" y="4149080"/>
            <a:ext cx="3695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01215"/>
            <a:ext cx="389572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88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Server-side threads – Thread serving the client</a:t>
            </a:r>
          </a:p>
        </p:txBody>
      </p:sp>
      <p:sp>
        <p:nvSpPr>
          <p:cNvPr id="3" name="Sisällön paikkamerkki 2"/>
          <p:cNvSpPr>
            <a:spLocks noGrp="1"/>
          </p:cNvSpPr>
          <p:nvPr>
            <p:ph idx="1"/>
          </p:nvPr>
        </p:nvSpPr>
        <p:spPr/>
        <p:txBody>
          <a:bodyPr/>
          <a:lstStyle/>
          <a:p>
            <a:r>
              <a:rPr lang="en-US" dirty="0" smtClean="0"/>
              <a:t>In the previous example the thread was stopped after the response was sent to the client</a:t>
            </a:r>
          </a:p>
          <a:p>
            <a:r>
              <a:rPr lang="en-US" dirty="0" smtClean="0"/>
              <a:t>Sometimes the connection between the client and server is made for a longer time. In this case the server’s thread, which serves the client has a while loop</a:t>
            </a:r>
          </a:p>
          <a:p>
            <a:r>
              <a:rPr lang="en-US" dirty="0" smtClean="0"/>
              <a:t>See the example on the next page</a:t>
            </a:r>
            <a:endParaRPr lang="en-US" dirty="0"/>
          </a:p>
        </p:txBody>
      </p:sp>
    </p:spTree>
    <p:extLst>
      <p:ext uri="{BB962C8B-B14F-4D97-AF65-F5344CB8AC3E}">
        <p14:creationId xmlns:p14="http://schemas.microsoft.com/office/powerpoint/2010/main" val="3732310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p:cNvSpPr>
            <a:spLocks noGrp="1"/>
          </p:cNvSpPr>
          <p:nvPr>
            <p:ph idx="1"/>
          </p:nvPr>
        </p:nvSpPr>
        <p:spPr>
          <a:xfrm>
            <a:off x="457200" y="1600200"/>
            <a:ext cx="3826768" cy="4525963"/>
          </a:xfrm>
        </p:spPr>
        <p:txBody>
          <a:bodyPr>
            <a:normAutofit/>
          </a:bodyPr>
          <a:lstStyle/>
          <a:p>
            <a:r>
              <a:rPr lang="en-US" sz="2400" dirty="0" smtClean="0"/>
              <a:t>The server and client have now a connection</a:t>
            </a:r>
          </a:p>
          <a:p>
            <a:pPr lvl="1"/>
            <a:r>
              <a:rPr lang="en-US" sz="2000" dirty="0" smtClean="0"/>
              <a:t>They can send and receive data to each other a longer time</a:t>
            </a:r>
          </a:p>
          <a:p>
            <a:r>
              <a:rPr lang="en-US" sz="2400" dirty="0" smtClean="0"/>
              <a:t>Exercise: how to stop this thread if the client disappears without sending a “quit”-command</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260648"/>
            <a:ext cx="4762500" cy="60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uorakulmio 3"/>
          <p:cNvSpPr/>
          <p:nvPr/>
        </p:nvSpPr>
        <p:spPr>
          <a:xfrm>
            <a:off x="2051720" y="6334065"/>
            <a:ext cx="5508104" cy="369332"/>
          </a:xfrm>
          <a:prstGeom prst="rect">
            <a:avLst/>
          </a:prstGeom>
        </p:spPr>
        <p:txBody>
          <a:bodyPr wrap="square">
            <a:spAutoFit/>
          </a:bodyPr>
          <a:lstStyle/>
          <a:p>
            <a:r>
              <a:rPr lang="en-US" dirty="0"/>
              <a:t>Network Programming\Sockets\SocketTest1ThreadLoop</a:t>
            </a:r>
          </a:p>
        </p:txBody>
      </p:sp>
    </p:spTree>
    <p:extLst>
      <p:ext uri="{BB962C8B-B14F-4D97-AF65-F5344CB8AC3E}">
        <p14:creationId xmlns:p14="http://schemas.microsoft.com/office/powerpoint/2010/main" val="1394476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Measurement</a:t>
            </a:r>
            <a:r>
              <a:rPr lang="fi-FI" dirty="0"/>
              <a:t> </a:t>
            </a:r>
            <a:r>
              <a:rPr lang="fi-FI" dirty="0" err="1"/>
              <a:t>device</a:t>
            </a:r>
            <a:r>
              <a:rPr lang="fi-FI" dirty="0"/>
              <a:t> and </a:t>
            </a:r>
            <a:r>
              <a:rPr lang="fi-FI" dirty="0" err="1"/>
              <a:t>server</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Figure in the next page shows a diagram of a system which consists of embedded measurement device, server and several clients</a:t>
            </a:r>
          </a:p>
          <a:p>
            <a:r>
              <a:rPr lang="en-US" dirty="0" smtClean="0"/>
              <a:t>The server reads measurements (e.g., temperatures, pressures etc.) from the embedded device through serial connection</a:t>
            </a:r>
          </a:p>
          <a:p>
            <a:r>
              <a:rPr lang="en-US" dirty="0" smtClean="0"/>
              <a:t>The measurements are read on a separate thread on the server (Measurement thread)</a:t>
            </a:r>
          </a:p>
          <a:p>
            <a:r>
              <a:rPr lang="en-US" dirty="0" smtClean="0"/>
              <a:t>Each client is served on its own thread on the server</a:t>
            </a:r>
          </a:p>
          <a:p>
            <a:r>
              <a:rPr lang="en-US" dirty="0" smtClean="0"/>
              <a:t>The data is sent from the measurement thread to the client threads through FIFO</a:t>
            </a:r>
          </a:p>
          <a:p>
            <a:pPr lvl="1"/>
            <a:r>
              <a:rPr lang="en-US" dirty="0" smtClean="0"/>
              <a:t>Note the thread synchronization (Lock, </a:t>
            </a:r>
            <a:r>
              <a:rPr lang="en-US" dirty="0" err="1" smtClean="0"/>
              <a:t>Monitor.Pulse</a:t>
            </a:r>
            <a:r>
              <a:rPr lang="en-US" dirty="0" smtClean="0"/>
              <a:t>, </a:t>
            </a:r>
            <a:r>
              <a:rPr lang="en-US" dirty="0" err="1" smtClean="0"/>
              <a:t>Monitor.Wait</a:t>
            </a:r>
            <a:r>
              <a:rPr lang="en-US" dirty="0" smtClean="0"/>
              <a:t>)</a:t>
            </a:r>
            <a:endParaRPr lang="en-US" dirty="0"/>
          </a:p>
        </p:txBody>
      </p:sp>
    </p:spTree>
    <p:extLst>
      <p:ext uri="{BB962C8B-B14F-4D97-AF65-F5344CB8AC3E}">
        <p14:creationId xmlns:p14="http://schemas.microsoft.com/office/powerpoint/2010/main" val="263623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latunnisteen paikkamerkki 4"/>
          <p:cNvSpPr>
            <a:spLocks noGrp="1"/>
          </p:cNvSpPr>
          <p:nvPr>
            <p:ph type="ftr" sz="quarter" idx="11"/>
          </p:nvPr>
        </p:nvSpPr>
        <p:spPr>
          <a:noFill/>
        </p:spPr>
        <p:txBody>
          <a:bodyPr/>
          <a:lstStyle/>
          <a:p>
            <a:r>
              <a:rPr lang="fi-FI" smtClean="0"/>
              <a:t>Petteri Mäkelä</a:t>
            </a:r>
          </a:p>
        </p:txBody>
      </p:sp>
      <p:sp>
        <p:nvSpPr>
          <p:cNvPr id="44035" name="Dian numeron paikkamerkki 5"/>
          <p:cNvSpPr>
            <a:spLocks noGrp="1"/>
          </p:cNvSpPr>
          <p:nvPr>
            <p:ph type="sldNum" sz="quarter" idx="12"/>
          </p:nvPr>
        </p:nvSpPr>
        <p:spPr>
          <a:noFill/>
        </p:spPr>
        <p:txBody>
          <a:bodyPr/>
          <a:lstStyle/>
          <a:p>
            <a:fld id="{66E3579C-9CEE-41F4-A814-6F58AA4CDC89}" type="slidenum">
              <a:rPr lang="fi-FI" smtClean="0"/>
              <a:pPr/>
              <a:t>36</a:t>
            </a:fld>
            <a:endParaRPr lang="fi-FI" smtClean="0"/>
          </a:p>
        </p:txBody>
      </p:sp>
      <p:sp>
        <p:nvSpPr>
          <p:cNvPr id="44036" name="Rectangle 2"/>
          <p:cNvSpPr>
            <a:spLocks noGrp="1" noChangeArrowheads="1"/>
          </p:cNvSpPr>
          <p:nvPr>
            <p:ph type="title"/>
          </p:nvPr>
        </p:nvSpPr>
        <p:spPr/>
        <p:txBody>
          <a:bodyPr>
            <a:normAutofit/>
          </a:bodyPr>
          <a:lstStyle/>
          <a:p>
            <a:pPr eaLnBrk="1" hangingPunct="1"/>
            <a:r>
              <a:rPr lang="fi-FI" sz="4000" dirty="0" err="1" smtClean="0"/>
              <a:t>Measurement</a:t>
            </a:r>
            <a:r>
              <a:rPr lang="fi-FI" sz="4000" dirty="0" smtClean="0"/>
              <a:t> </a:t>
            </a:r>
            <a:r>
              <a:rPr lang="fi-FI" sz="4000" dirty="0" err="1" smtClean="0"/>
              <a:t>device</a:t>
            </a:r>
            <a:r>
              <a:rPr lang="fi-FI" sz="4000" dirty="0" smtClean="0"/>
              <a:t> and </a:t>
            </a:r>
            <a:r>
              <a:rPr lang="fi-FI" sz="4000" dirty="0" err="1" smtClean="0"/>
              <a:t>server</a:t>
            </a:r>
            <a:endParaRPr lang="fi-FI" sz="4000" dirty="0" smtClean="0"/>
          </a:p>
        </p:txBody>
      </p:sp>
      <p:sp>
        <p:nvSpPr>
          <p:cNvPr id="44037" name="Rectangle 3"/>
          <p:cNvSpPr>
            <a:spLocks noChangeArrowheads="1"/>
          </p:cNvSpPr>
          <p:nvPr/>
        </p:nvSpPr>
        <p:spPr bwMode="auto">
          <a:xfrm>
            <a:off x="2484438" y="1916113"/>
            <a:ext cx="4032250" cy="4679950"/>
          </a:xfrm>
          <a:prstGeom prst="rect">
            <a:avLst/>
          </a:prstGeom>
          <a:solidFill>
            <a:schemeClr val="accent1"/>
          </a:solidFill>
          <a:ln w="9525">
            <a:solidFill>
              <a:schemeClr val="tx1"/>
            </a:solidFill>
            <a:miter lim="800000"/>
            <a:headEnd/>
            <a:tailEnd/>
          </a:ln>
        </p:spPr>
        <p:txBody>
          <a:bodyPr wrap="none" anchor="ctr"/>
          <a:lstStyle/>
          <a:p>
            <a:pPr algn="ctr"/>
            <a:r>
              <a:rPr lang="fi-FI"/>
              <a:t>Server</a:t>
            </a:r>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p:txBody>
      </p:sp>
      <p:sp>
        <p:nvSpPr>
          <p:cNvPr id="44038" name="Oval 4"/>
          <p:cNvSpPr>
            <a:spLocks noChangeArrowheads="1"/>
          </p:cNvSpPr>
          <p:nvPr/>
        </p:nvSpPr>
        <p:spPr bwMode="auto">
          <a:xfrm>
            <a:off x="3132138" y="2420938"/>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smtClean="0"/>
              <a:t>Main </a:t>
            </a:r>
            <a:r>
              <a:rPr lang="fi-FI" dirty="0" err="1" smtClean="0"/>
              <a:t>Thread</a:t>
            </a:r>
            <a:endParaRPr lang="fi-FI" dirty="0"/>
          </a:p>
        </p:txBody>
      </p:sp>
      <p:sp>
        <p:nvSpPr>
          <p:cNvPr id="44039" name="Oval 5"/>
          <p:cNvSpPr>
            <a:spLocks noChangeArrowheads="1"/>
          </p:cNvSpPr>
          <p:nvPr/>
        </p:nvSpPr>
        <p:spPr bwMode="auto">
          <a:xfrm>
            <a:off x="3132138" y="3933825"/>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err="1" smtClean="0"/>
              <a:t>Thread</a:t>
            </a:r>
            <a:r>
              <a:rPr lang="fi-FI" dirty="0"/>
              <a:t/>
            </a:r>
            <a:br>
              <a:rPr lang="fi-FI" dirty="0"/>
            </a:br>
            <a:r>
              <a:rPr lang="fi-FI" dirty="0" err="1" smtClean="0"/>
              <a:t>serving</a:t>
            </a:r>
            <a:endParaRPr lang="fi-FI" dirty="0" smtClean="0"/>
          </a:p>
          <a:p>
            <a:pPr algn="ctr"/>
            <a:r>
              <a:rPr lang="fi-FI" dirty="0" err="1" smtClean="0"/>
              <a:t>client</a:t>
            </a:r>
            <a:endParaRPr lang="fi-FI" dirty="0"/>
          </a:p>
        </p:txBody>
      </p:sp>
      <p:cxnSp>
        <p:nvCxnSpPr>
          <p:cNvPr id="44040" name="AutoShape 6"/>
          <p:cNvCxnSpPr>
            <a:cxnSpLocks noChangeShapeType="1"/>
            <a:stCxn id="44042" idx="3"/>
            <a:endCxn id="44043" idx="1"/>
          </p:cNvCxnSpPr>
          <p:nvPr/>
        </p:nvCxnSpPr>
        <p:spPr bwMode="auto">
          <a:xfrm flipV="1">
            <a:off x="2051050" y="3105150"/>
            <a:ext cx="504825" cy="215900"/>
          </a:xfrm>
          <a:prstGeom prst="curvedConnector3">
            <a:avLst>
              <a:gd name="adj1" fmla="val 50000"/>
            </a:avLst>
          </a:prstGeom>
          <a:noFill/>
          <a:ln w="9525">
            <a:solidFill>
              <a:schemeClr val="tx1"/>
            </a:solidFill>
            <a:round/>
            <a:headEnd/>
            <a:tailEnd type="triangle" w="med" len="med"/>
          </a:ln>
        </p:spPr>
      </p:cxnSp>
      <p:cxnSp>
        <p:nvCxnSpPr>
          <p:cNvPr id="44041" name="AutoShape 7"/>
          <p:cNvCxnSpPr>
            <a:cxnSpLocks noChangeShapeType="1"/>
            <a:stCxn id="44044" idx="1"/>
            <a:endCxn id="44042" idx="2"/>
          </p:cNvCxnSpPr>
          <p:nvPr/>
        </p:nvCxnSpPr>
        <p:spPr bwMode="auto">
          <a:xfrm rot="10800000">
            <a:off x="1763713" y="3789363"/>
            <a:ext cx="792162" cy="684212"/>
          </a:xfrm>
          <a:prstGeom prst="curvedConnector2">
            <a:avLst/>
          </a:prstGeom>
          <a:noFill/>
          <a:ln w="9525">
            <a:solidFill>
              <a:schemeClr val="tx1"/>
            </a:solidFill>
            <a:round/>
            <a:headEnd/>
            <a:tailEnd type="triangle" w="med" len="med"/>
          </a:ln>
        </p:spPr>
      </p:cxnSp>
      <p:sp>
        <p:nvSpPr>
          <p:cNvPr id="44042" name="Rectangle 8"/>
          <p:cNvSpPr>
            <a:spLocks noChangeArrowheads="1"/>
          </p:cNvSpPr>
          <p:nvPr/>
        </p:nvSpPr>
        <p:spPr bwMode="auto">
          <a:xfrm>
            <a:off x="1476375" y="2852738"/>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44043" name="Rectangle 9"/>
          <p:cNvSpPr>
            <a:spLocks noChangeArrowheads="1"/>
          </p:cNvSpPr>
          <p:nvPr/>
        </p:nvSpPr>
        <p:spPr bwMode="auto">
          <a:xfrm>
            <a:off x="2555875" y="2636838"/>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44044" name="Rectangle 10"/>
          <p:cNvSpPr>
            <a:spLocks noChangeArrowheads="1"/>
          </p:cNvSpPr>
          <p:nvPr/>
        </p:nvSpPr>
        <p:spPr bwMode="auto">
          <a:xfrm>
            <a:off x="2555875" y="4005263"/>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44045" name="Rectangle 11"/>
          <p:cNvSpPr>
            <a:spLocks noChangeArrowheads="1"/>
          </p:cNvSpPr>
          <p:nvPr/>
        </p:nvSpPr>
        <p:spPr bwMode="auto">
          <a:xfrm>
            <a:off x="323850" y="2276475"/>
            <a:ext cx="1152525" cy="1873250"/>
          </a:xfrm>
          <a:prstGeom prst="rect">
            <a:avLst/>
          </a:prstGeom>
          <a:solidFill>
            <a:schemeClr val="accent1"/>
          </a:solidFill>
          <a:ln w="9525">
            <a:solidFill>
              <a:schemeClr val="tx1"/>
            </a:solidFill>
            <a:miter lim="800000"/>
            <a:headEnd/>
            <a:tailEnd/>
          </a:ln>
        </p:spPr>
        <p:txBody>
          <a:bodyPr wrap="none" anchor="ctr"/>
          <a:lstStyle/>
          <a:p>
            <a:pPr algn="ctr"/>
            <a:r>
              <a:rPr lang="fi-FI"/>
              <a:t>Client</a:t>
            </a:r>
          </a:p>
          <a:p>
            <a:pPr algn="ctr"/>
            <a:endParaRPr lang="fi-FI"/>
          </a:p>
          <a:p>
            <a:pPr algn="ctr"/>
            <a:endParaRPr lang="fi-FI"/>
          </a:p>
          <a:p>
            <a:pPr algn="ctr"/>
            <a:endParaRPr lang="fi-FI"/>
          </a:p>
        </p:txBody>
      </p:sp>
      <p:sp>
        <p:nvSpPr>
          <p:cNvPr id="44046" name="Rectangle 12"/>
          <p:cNvSpPr>
            <a:spLocks noChangeArrowheads="1"/>
          </p:cNvSpPr>
          <p:nvPr/>
        </p:nvSpPr>
        <p:spPr bwMode="auto">
          <a:xfrm>
            <a:off x="7235825" y="1700213"/>
            <a:ext cx="1512888" cy="1081087"/>
          </a:xfrm>
          <a:prstGeom prst="rect">
            <a:avLst/>
          </a:prstGeom>
          <a:solidFill>
            <a:srgbClr val="CCFFCC"/>
          </a:solidFill>
          <a:ln w="9525">
            <a:solidFill>
              <a:schemeClr val="tx1"/>
            </a:solidFill>
            <a:miter lim="800000"/>
            <a:headEnd/>
            <a:tailEnd/>
          </a:ln>
        </p:spPr>
        <p:txBody>
          <a:bodyPr wrap="none" anchor="ctr"/>
          <a:lstStyle/>
          <a:p>
            <a:pPr algn="ctr"/>
            <a:r>
              <a:rPr lang="fi-FI" dirty="0" smtClean="0"/>
              <a:t>Embedded</a:t>
            </a:r>
            <a:br>
              <a:rPr lang="fi-FI" dirty="0" smtClean="0"/>
            </a:br>
            <a:r>
              <a:rPr lang="fi-FI" dirty="0" err="1" smtClean="0"/>
              <a:t>measurement</a:t>
            </a:r>
            <a:r>
              <a:rPr lang="fi-FI" dirty="0" smtClean="0"/>
              <a:t/>
            </a:r>
            <a:br>
              <a:rPr lang="fi-FI" dirty="0" smtClean="0"/>
            </a:br>
            <a:r>
              <a:rPr lang="fi-FI" dirty="0" err="1" smtClean="0"/>
              <a:t>device</a:t>
            </a:r>
            <a:endParaRPr lang="fi-FI" dirty="0"/>
          </a:p>
        </p:txBody>
      </p:sp>
      <p:cxnSp>
        <p:nvCxnSpPr>
          <p:cNvPr id="44047" name="AutoShape 13"/>
          <p:cNvCxnSpPr>
            <a:cxnSpLocks noChangeShapeType="1"/>
            <a:stCxn id="44046" idx="2"/>
            <a:endCxn id="44049" idx="3"/>
          </p:cNvCxnSpPr>
          <p:nvPr/>
        </p:nvCxnSpPr>
        <p:spPr bwMode="auto">
          <a:xfrm rot="5400000">
            <a:off x="6948487" y="3284538"/>
            <a:ext cx="1547813" cy="541338"/>
          </a:xfrm>
          <a:prstGeom prst="curvedConnector2">
            <a:avLst/>
          </a:prstGeom>
          <a:noFill/>
          <a:ln w="34925">
            <a:solidFill>
              <a:schemeClr val="tx1"/>
            </a:solidFill>
            <a:round/>
            <a:headEnd/>
            <a:tailEnd/>
          </a:ln>
        </p:spPr>
      </p:cxnSp>
      <p:sp>
        <p:nvSpPr>
          <p:cNvPr id="44048" name="Text Box 14"/>
          <p:cNvSpPr txBox="1">
            <a:spLocks noChangeArrowheads="1"/>
          </p:cNvSpPr>
          <p:nvPr/>
        </p:nvSpPr>
        <p:spPr bwMode="auto">
          <a:xfrm>
            <a:off x="7812088" y="4005263"/>
            <a:ext cx="882650" cy="366712"/>
          </a:xfrm>
          <a:prstGeom prst="rect">
            <a:avLst/>
          </a:prstGeom>
          <a:noFill/>
          <a:ln w="9525">
            <a:noFill/>
            <a:miter lim="800000"/>
            <a:headEnd/>
            <a:tailEnd/>
          </a:ln>
        </p:spPr>
        <p:txBody>
          <a:bodyPr wrap="none">
            <a:spAutoFit/>
          </a:bodyPr>
          <a:lstStyle/>
          <a:p>
            <a:r>
              <a:rPr lang="fi-FI"/>
              <a:t>RS232</a:t>
            </a:r>
          </a:p>
        </p:txBody>
      </p:sp>
      <p:sp>
        <p:nvSpPr>
          <p:cNvPr id="44049" name="Rectangle 15"/>
          <p:cNvSpPr>
            <a:spLocks noChangeArrowheads="1"/>
          </p:cNvSpPr>
          <p:nvPr/>
        </p:nvSpPr>
        <p:spPr bwMode="auto">
          <a:xfrm>
            <a:off x="6588125" y="3716338"/>
            <a:ext cx="863600" cy="1225550"/>
          </a:xfrm>
          <a:prstGeom prst="rect">
            <a:avLst/>
          </a:prstGeom>
          <a:solidFill>
            <a:srgbClr val="3366FF"/>
          </a:solidFill>
          <a:ln w="9525">
            <a:solidFill>
              <a:schemeClr val="tx1"/>
            </a:solidFill>
            <a:miter lim="800000"/>
            <a:headEnd/>
            <a:tailEnd/>
          </a:ln>
        </p:spPr>
        <p:txBody>
          <a:bodyPr wrap="none" anchor="ctr"/>
          <a:lstStyle/>
          <a:p>
            <a:pPr algn="ctr"/>
            <a:r>
              <a:rPr lang="fi-FI" dirty="0" smtClean="0"/>
              <a:t>RS </a:t>
            </a:r>
            <a:r>
              <a:rPr lang="fi-FI" dirty="0" err="1" smtClean="0"/>
              <a:t>port</a:t>
            </a:r>
            <a:endParaRPr lang="fi-FI" dirty="0"/>
          </a:p>
        </p:txBody>
      </p:sp>
      <p:sp>
        <p:nvSpPr>
          <p:cNvPr id="44050" name="Oval 16"/>
          <p:cNvSpPr>
            <a:spLocks noChangeArrowheads="1"/>
          </p:cNvSpPr>
          <p:nvPr/>
        </p:nvSpPr>
        <p:spPr bwMode="auto">
          <a:xfrm>
            <a:off x="4932363" y="2997200"/>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err="1" smtClean="0"/>
              <a:t>Measurement</a:t>
            </a:r>
            <a:r>
              <a:rPr lang="fi-FI" dirty="0" smtClean="0"/>
              <a:t/>
            </a:r>
            <a:br>
              <a:rPr lang="fi-FI" dirty="0" smtClean="0"/>
            </a:br>
            <a:r>
              <a:rPr lang="fi-FI" dirty="0" err="1" smtClean="0"/>
              <a:t>Thread</a:t>
            </a:r>
            <a:endParaRPr lang="fi-FI" dirty="0"/>
          </a:p>
        </p:txBody>
      </p:sp>
      <p:sp>
        <p:nvSpPr>
          <p:cNvPr id="44051" name="Rectangle 17"/>
          <p:cNvSpPr>
            <a:spLocks noChangeArrowheads="1"/>
          </p:cNvSpPr>
          <p:nvPr/>
        </p:nvSpPr>
        <p:spPr bwMode="auto">
          <a:xfrm>
            <a:off x="1476375" y="5013325"/>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44052" name="Rectangle 18"/>
          <p:cNvSpPr>
            <a:spLocks noChangeArrowheads="1"/>
          </p:cNvSpPr>
          <p:nvPr/>
        </p:nvSpPr>
        <p:spPr bwMode="auto">
          <a:xfrm>
            <a:off x="323850" y="4508500"/>
            <a:ext cx="1152525" cy="1873250"/>
          </a:xfrm>
          <a:prstGeom prst="rect">
            <a:avLst/>
          </a:prstGeom>
          <a:solidFill>
            <a:schemeClr val="accent1"/>
          </a:solidFill>
          <a:ln w="9525">
            <a:solidFill>
              <a:schemeClr val="tx1"/>
            </a:solidFill>
            <a:miter lim="800000"/>
            <a:headEnd/>
            <a:tailEnd/>
          </a:ln>
        </p:spPr>
        <p:txBody>
          <a:bodyPr wrap="none" anchor="ctr"/>
          <a:lstStyle/>
          <a:p>
            <a:pPr algn="ctr"/>
            <a:r>
              <a:rPr lang="fi-FI"/>
              <a:t>Client</a:t>
            </a:r>
          </a:p>
          <a:p>
            <a:pPr algn="ctr"/>
            <a:endParaRPr lang="fi-FI"/>
          </a:p>
          <a:p>
            <a:pPr algn="ctr"/>
            <a:endParaRPr lang="fi-FI"/>
          </a:p>
          <a:p>
            <a:pPr algn="ctr"/>
            <a:endParaRPr lang="fi-FI"/>
          </a:p>
        </p:txBody>
      </p:sp>
      <p:sp>
        <p:nvSpPr>
          <p:cNvPr id="44053" name="Oval 19"/>
          <p:cNvSpPr>
            <a:spLocks noChangeArrowheads="1"/>
          </p:cNvSpPr>
          <p:nvPr/>
        </p:nvSpPr>
        <p:spPr bwMode="auto">
          <a:xfrm>
            <a:off x="3132138" y="5157788"/>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err="1"/>
              <a:t>Thread</a:t>
            </a:r>
            <a:r>
              <a:rPr lang="fi-FI" dirty="0"/>
              <a:t/>
            </a:r>
            <a:br>
              <a:rPr lang="fi-FI" dirty="0"/>
            </a:br>
            <a:r>
              <a:rPr lang="fi-FI" dirty="0" err="1"/>
              <a:t>serving</a:t>
            </a:r>
            <a:endParaRPr lang="fi-FI" dirty="0"/>
          </a:p>
          <a:p>
            <a:pPr algn="ctr"/>
            <a:r>
              <a:rPr lang="fi-FI" dirty="0" err="1"/>
              <a:t>client</a:t>
            </a:r>
            <a:endParaRPr lang="fi-FI" dirty="0"/>
          </a:p>
        </p:txBody>
      </p:sp>
      <p:sp>
        <p:nvSpPr>
          <p:cNvPr id="44054" name="Rectangle 20"/>
          <p:cNvSpPr>
            <a:spLocks noChangeArrowheads="1"/>
          </p:cNvSpPr>
          <p:nvPr/>
        </p:nvSpPr>
        <p:spPr bwMode="auto">
          <a:xfrm>
            <a:off x="2555875" y="5229225"/>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cxnSp>
        <p:nvCxnSpPr>
          <p:cNvPr id="44055" name="AutoShape 21"/>
          <p:cNvCxnSpPr>
            <a:cxnSpLocks noChangeShapeType="1"/>
            <a:stCxn id="44054" idx="1"/>
            <a:endCxn id="44051" idx="3"/>
          </p:cNvCxnSpPr>
          <p:nvPr/>
        </p:nvCxnSpPr>
        <p:spPr bwMode="auto">
          <a:xfrm rot="10800000">
            <a:off x="2051050" y="5481638"/>
            <a:ext cx="504825" cy="215900"/>
          </a:xfrm>
          <a:prstGeom prst="curvedConnector3">
            <a:avLst>
              <a:gd name="adj1" fmla="val 50000"/>
            </a:avLst>
          </a:prstGeom>
          <a:noFill/>
          <a:ln w="9525">
            <a:solidFill>
              <a:schemeClr val="tx1"/>
            </a:solidFill>
            <a:round/>
            <a:headEnd/>
            <a:tailEnd type="triangle" w="med" len="med"/>
          </a:ln>
        </p:spPr>
      </p:cxnSp>
      <p:cxnSp>
        <p:nvCxnSpPr>
          <p:cNvPr id="44056" name="AutoShape 22"/>
          <p:cNvCxnSpPr>
            <a:cxnSpLocks noChangeShapeType="1"/>
            <a:stCxn id="44049" idx="1"/>
            <a:endCxn id="44050" idx="6"/>
          </p:cNvCxnSpPr>
          <p:nvPr/>
        </p:nvCxnSpPr>
        <p:spPr bwMode="auto">
          <a:xfrm rot="10800000">
            <a:off x="6299200" y="3681413"/>
            <a:ext cx="288925" cy="647700"/>
          </a:xfrm>
          <a:prstGeom prst="curvedConnector3">
            <a:avLst>
              <a:gd name="adj1" fmla="val 50000"/>
            </a:avLst>
          </a:prstGeom>
          <a:noFill/>
          <a:ln w="9525">
            <a:solidFill>
              <a:schemeClr val="tx1"/>
            </a:solidFill>
            <a:round/>
            <a:headEnd/>
            <a:tailEnd type="triangle" w="med" len="med"/>
          </a:ln>
        </p:spPr>
      </p:cxnSp>
      <p:cxnSp>
        <p:nvCxnSpPr>
          <p:cNvPr id="44057" name="AutoShape 23"/>
          <p:cNvCxnSpPr>
            <a:cxnSpLocks noChangeShapeType="1"/>
            <a:stCxn id="44050" idx="3"/>
            <a:endCxn id="44039" idx="6"/>
          </p:cNvCxnSpPr>
          <p:nvPr/>
        </p:nvCxnSpPr>
        <p:spPr bwMode="auto">
          <a:xfrm rot="5400000">
            <a:off x="4589463" y="4075112"/>
            <a:ext cx="452438" cy="633413"/>
          </a:xfrm>
          <a:prstGeom prst="curvedConnector2">
            <a:avLst/>
          </a:prstGeom>
          <a:noFill/>
          <a:ln w="9525">
            <a:solidFill>
              <a:schemeClr val="tx1"/>
            </a:solidFill>
            <a:round/>
            <a:headEnd/>
            <a:tailEnd type="triangle" w="med" len="med"/>
          </a:ln>
        </p:spPr>
      </p:cxnSp>
      <p:cxnSp>
        <p:nvCxnSpPr>
          <p:cNvPr id="44058" name="AutoShape 24"/>
          <p:cNvCxnSpPr>
            <a:cxnSpLocks noChangeShapeType="1"/>
            <a:stCxn id="44050" idx="4"/>
            <a:endCxn id="44053" idx="6"/>
          </p:cNvCxnSpPr>
          <p:nvPr/>
        </p:nvCxnSpPr>
        <p:spPr bwMode="auto">
          <a:xfrm rot="5400000">
            <a:off x="4319587" y="4545013"/>
            <a:ext cx="1476375" cy="1117600"/>
          </a:xfrm>
          <a:prstGeom prst="curvedConnector2">
            <a:avLst/>
          </a:prstGeom>
          <a:noFill/>
          <a:ln w="9525">
            <a:solidFill>
              <a:schemeClr val="tx1"/>
            </a:solidFill>
            <a:round/>
            <a:headEnd/>
            <a:tailEnd type="triangle" w="med" len="med"/>
          </a:ln>
        </p:spPr>
      </p:cxnSp>
      <p:cxnSp>
        <p:nvCxnSpPr>
          <p:cNvPr id="44059" name="AutoShape 25"/>
          <p:cNvCxnSpPr>
            <a:cxnSpLocks noChangeShapeType="1"/>
            <a:stCxn id="44051" idx="0"/>
            <a:endCxn id="44043" idx="2"/>
          </p:cNvCxnSpPr>
          <p:nvPr/>
        </p:nvCxnSpPr>
        <p:spPr bwMode="auto">
          <a:xfrm rot="-5400000">
            <a:off x="1583532" y="3753644"/>
            <a:ext cx="1439862" cy="1079500"/>
          </a:xfrm>
          <a:prstGeom prst="curvedConnector3">
            <a:avLst>
              <a:gd name="adj1" fmla="val 76954"/>
            </a:avLst>
          </a:prstGeom>
          <a:noFill/>
          <a:ln w="9525">
            <a:solidFill>
              <a:schemeClr val="tx1"/>
            </a:solidFill>
            <a:round/>
            <a:headEnd/>
            <a:tailEnd type="triangle" w="med" len="med"/>
          </a:ln>
        </p:spPr>
      </p:cxnSp>
      <p:sp>
        <p:nvSpPr>
          <p:cNvPr id="44060" name="Text Box 26"/>
          <p:cNvSpPr txBox="1">
            <a:spLocks noChangeArrowheads="1"/>
          </p:cNvSpPr>
          <p:nvPr/>
        </p:nvSpPr>
        <p:spPr bwMode="auto">
          <a:xfrm>
            <a:off x="6689725" y="5522913"/>
            <a:ext cx="604204" cy="369332"/>
          </a:xfrm>
          <a:prstGeom prst="rect">
            <a:avLst/>
          </a:prstGeom>
          <a:noFill/>
          <a:ln w="9525">
            <a:noFill/>
            <a:miter lim="800000"/>
            <a:headEnd/>
            <a:tailEnd/>
          </a:ln>
        </p:spPr>
        <p:txBody>
          <a:bodyPr wrap="none">
            <a:spAutoFit/>
          </a:bodyPr>
          <a:lstStyle/>
          <a:p>
            <a:r>
              <a:rPr lang="fi-FI" dirty="0" smtClean="0"/>
              <a:t>FIFO</a:t>
            </a:r>
            <a:endParaRPr lang="fi-FI" dirty="0"/>
          </a:p>
        </p:txBody>
      </p:sp>
      <p:sp>
        <p:nvSpPr>
          <p:cNvPr id="44061" name="Line 27"/>
          <p:cNvSpPr>
            <a:spLocks noChangeShapeType="1"/>
          </p:cNvSpPr>
          <p:nvPr/>
        </p:nvSpPr>
        <p:spPr bwMode="auto">
          <a:xfrm flipH="1" flipV="1">
            <a:off x="5486400" y="5334000"/>
            <a:ext cx="1219200" cy="457200"/>
          </a:xfrm>
          <a:prstGeom prst="line">
            <a:avLst/>
          </a:prstGeom>
          <a:noFill/>
          <a:ln w="9525">
            <a:solidFill>
              <a:schemeClr val="tx1"/>
            </a:solidFill>
            <a:round/>
            <a:headEnd/>
            <a:tailEnd type="triangle" w="med" len="med"/>
          </a:ln>
        </p:spPr>
        <p:txBody>
          <a:bodyPr/>
          <a:lstStyle/>
          <a:p>
            <a:endParaRPr lang="fi-FI"/>
          </a:p>
        </p:txBody>
      </p:sp>
    </p:spTree>
    <p:extLst>
      <p:ext uri="{BB962C8B-B14F-4D97-AF65-F5344CB8AC3E}">
        <p14:creationId xmlns:p14="http://schemas.microsoft.com/office/powerpoint/2010/main" val="1681210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Measurement</a:t>
            </a:r>
            <a:r>
              <a:rPr lang="fi-FI" dirty="0"/>
              <a:t> </a:t>
            </a:r>
            <a:r>
              <a:rPr lang="fi-FI" dirty="0" err="1"/>
              <a:t>device</a:t>
            </a:r>
            <a:r>
              <a:rPr lang="fi-FI" dirty="0"/>
              <a:t> and </a:t>
            </a:r>
            <a:r>
              <a:rPr lang="fi-FI" dirty="0" err="1"/>
              <a:t>server</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The solution in the previous slide is probably the correct approach, but it is rather complex</a:t>
            </a:r>
          </a:p>
          <a:p>
            <a:pPr lvl="1"/>
            <a:r>
              <a:rPr lang="en-US" dirty="0" smtClean="0"/>
              <a:t>There is a lot of book keeping with the client threads</a:t>
            </a:r>
          </a:p>
          <a:p>
            <a:pPr lvl="1"/>
            <a:r>
              <a:rPr lang="en-US" dirty="0" smtClean="0"/>
              <a:t>Perhaps too complex for an exercise</a:t>
            </a:r>
          </a:p>
          <a:p>
            <a:r>
              <a:rPr lang="en-US" dirty="0" smtClean="0"/>
              <a:t>A simpler approach is shown in the next slide</a:t>
            </a:r>
          </a:p>
          <a:p>
            <a:pPr lvl="1"/>
            <a:r>
              <a:rPr lang="en-US" dirty="0" smtClean="0"/>
              <a:t>The measurements are done still in a separate thread</a:t>
            </a:r>
          </a:p>
          <a:p>
            <a:pPr lvl="1"/>
            <a:r>
              <a:rPr lang="en-US" dirty="0" smtClean="0"/>
              <a:t>All of the clients are served in a single thread (“Thread for all clients”)</a:t>
            </a:r>
          </a:p>
          <a:p>
            <a:pPr lvl="2"/>
            <a:r>
              <a:rPr lang="en-US" dirty="0" smtClean="0"/>
              <a:t>This thread has a </a:t>
            </a:r>
            <a:r>
              <a:rPr lang="en-US" b="1" dirty="0" smtClean="0"/>
              <a:t>list</a:t>
            </a:r>
            <a:r>
              <a:rPr lang="en-US" dirty="0" smtClean="0"/>
              <a:t> of clients</a:t>
            </a:r>
          </a:p>
          <a:p>
            <a:pPr lvl="2"/>
            <a:r>
              <a:rPr lang="en-US" dirty="0" smtClean="0"/>
              <a:t>Measurements are sent to this thread through FIFO</a:t>
            </a:r>
          </a:p>
          <a:p>
            <a:pPr lvl="2"/>
            <a:r>
              <a:rPr lang="en-US" dirty="0" smtClean="0"/>
              <a:t>Clients are added to the list in the main thread</a:t>
            </a:r>
          </a:p>
          <a:p>
            <a:endParaRPr lang="en-US" dirty="0" smtClean="0"/>
          </a:p>
          <a:p>
            <a:endParaRPr lang="en-US" dirty="0"/>
          </a:p>
        </p:txBody>
      </p:sp>
    </p:spTree>
    <p:extLst>
      <p:ext uri="{BB962C8B-B14F-4D97-AF65-F5344CB8AC3E}">
        <p14:creationId xmlns:p14="http://schemas.microsoft.com/office/powerpoint/2010/main" val="3532097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 </a:t>
            </a:r>
            <a:r>
              <a:rPr lang="fi-FI" dirty="0" err="1" smtClean="0"/>
              <a:t>simpler</a:t>
            </a:r>
            <a:r>
              <a:rPr lang="fi-FI" dirty="0" smtClean="0"/>
              <a:t> </a:t>
            </a:r>
            <a:r>
              <a:rPr lang="fi-FI" dirty="0" err="1" smtClean="0"/>
              <a:t>approach</a:t>
            </a:r>
            <a:endParaRPr lang="en-US" dirty="0"/>
          </a:p>
        </p:txBody>
      </p:sp>
      <p:sp>
        <p:nvSpPr>
          <p:cNvPr id="21" name="Alatunnisteen paikkamerkki 4"/>
          <p:cNvSpPr>
            <a:spLocks noGrp="1"/>
          </p:cNvSpPr>
          <p:nvPr>
            <p:ph type="ftr" sz="quarter" idx="11"/>
          </p:nvPr>
        </p:nvSpPr>
        <p:spPr>
          <a:xfrm>
            <a:off x="3124200" y="6356350"/>
            <a:ext cx="2895600" cy="365125"/>
          </a:xfrm>
          <a:noFill/>
        </p:spPr>
        <p:txBody>
          <a:bodyPr/>
          <a:lstStyle/>
          <a:p>
            <a:r>
              <a:rPr lang="fi-FI" smtClean="0"/>
              <a:t>Petteri Mäkelä</a:t>
            </a:r>
          </a:p>
        </p:txBody>
      </p:sp>
      <p:sp>
        <p:nvSpPr>
          <p:cNvPr id="22" name="Dian numeron paikkamerkki 5"/>
          <p:cNvSpPr>
            <a:spLocks noGrp="1"/>
          </p:cNvSpPr>
          <p:nvPr>
            <p:ph type="sldNum" sz="quarter" idx="12"/>
          </p:nvPr>
        </p:nvSpPr>
        <p:spPr>
          <a:xfrm>
            <a:off x="6553200" y="6356350"/>
            <a:ext cx="2133600" cy="365125"/>
          </a:xfrm>
          <a:noFill/>
        </p:spPr>
        <p:txBody>
          <a:bodyPr/>
          <a:lstStyle/>
          <a:p>
            <a:fld id="{66E3579C-9CEE-41F4-A814-6F58AA4CDC89}" type="slidenum">
              <a:rPr lang="fi-FI" smtClean="0"/>
              <a:pPr/>
              <a:t>38</a:t>
            </a:fld>
            <a:endParaRPr lang="fi-FI" smtClean="0"/>
          </a:p>
        </p:txBody>
      </p:sp>
      <p:sp>
        <p:nvSpPr>
          <p:cNvPr id="23" name="Rectangle 3"/>
          <p:cNvSpPr>
            <a:spLocks noChangeArrowheads="1"/>
          </p:cNvSpPr>
          <p:nvPr/>
        </p:nvSpPr>
        <p:spPr bwMode="auto">
          <a:xfrm>
            <a:off x="2484438" y="1916113"/>
            <a:ext cx="4032250" cy="4679950"/>
          </a:xfrm>
          <a:prstGeom prst="rect">
            <a:avLst/>
          </a:prstGeom>
          <a:solidFill>
            <a:schemeClr val="accent1"/>
          </a:solidFill>
          <a:ln w="9525">
            <a:solidFill>
              <a:schemeClr val="tx1"/>
            </a:solidFill>
            <a:miter lim="800000"/>
            <a:headEnd/>
            <a:tailEnd/>
          </a:ln>
        </p:spPr>
        <p:txBody>
          <a:bodyPr wrap="none" anchor="ctr"/>
          <a:lstStyle/>
          <a:p>
            <a:pPr algn="ctr"/>
            <a:r>
              <a:rPr lang="fi-FI"/>
              <a:t>Server</a:t>
            </a:r>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a:p>
            <a:pPr algn="ctr"/>
            <a:endParaRPr lang="fi-FI"/>
          </a:p>
        </p:txBody>
      </p:sp>
      <p:sp>
        <p:nvSpPr>
          <p:cNvPr id="24" name="Oval 4"/>
          <p:cNvSpPr>
            <a:spLocks noChangeArrowheads="1"/>
          </p:cNvSpPr>
          <p:nvPr/>
        </p:nvSpPr>
        <p:spPr bwMode="auto">
          <a:xfrm>
            <a:off x="3132138" y="2420938"/>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smtClean="0"/>
              <a:t>Main </a:t>
            </a:r>
            <a:r>
              <a:rPr lang="fi-FI" dirty="0" err="1" smtClean="0"/>
              <a:t>Thread</a:t>
            </a:r>
            <a:endParaRPr lang="fi-FI" dirty="0"/>
          </a:p>
        </p:txBody>
      </p:sp>
      <p:sp>
        <p:nvSpPr>
          <p:cNvPr id="25" name="Oval 5"/>
          <p:cNvSpPr>
            <a:spLocks noChangeArrowheads="1"/>
          </p:cNvSpPr>
          <p:nvPr/>
        </p:nvSpPr>
        <p:spPr bwMode="auto">
          <a:xfrm>
            <a:off x="3132138" y="4021932"/>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err="1" smtClean="0"/>
              <a:t>Thread</a:t>
            </a:r>
            <a:r>
              <a:rPr lang="fi-FI" dirty="0"/>
              <a:t/>
            </a:r>
            <a:br>
              <a:rPr lang="fi-FI" dirty="0"/>
            </a:br>
            <a:r>
              <a:rPr lang="fi-FI" dirty="0" err="1" smtClean="0"/>
              <a:t>serving</a:t>
            </a:r>
            <a:r>
              <a:rPr lang="fi-FI" dirty="0" smtClean="0"/>
              <a:t> </a:t>
            </a:r>
            <a:r>
              <a:rPr lang="fi-FI" dirty="0" err="1" smtClean="0"/>
              <a:t>all</a:t>
            </a:r>
            <a:endParaRPr lang="fi-FI" dirty="0" smtClean="0"/>
          </a:p>
          <a:p>
            <a:pPr algn="ctr"/>
            <a:r>
              <a:rPr lang="fi-FI" dirty="0" err="1" smtClean="0"/>
              <a:t>clients</a:t>
            </a:r>
            <a:endParaRPr lang="fi-FI" dirty="0"/>
          </a:p>
        </p:txBody>
      </p:sp>
      <p:cxnSp>
        <p:nvCxnSpPr>
          <p:cNvPr id="26" name="AutoShape 6"/>
          <p:cNvCxnSpPr>
            <a:cxnSpLocks noChangeShapeType="1"/>
            <a:stCxn id="28" idx="3"/>
            <a:endCxn id="29" idx="1"/>
          </p:cNvCxnSpPr>
          <p:nvPr/>
        </p:nvCxnSpPr>
        <p:spPr bwMode="auto">
          <a:xfrm flipV="1">
            <a:off x="2051050" y="3105150"/>
            <a:ext cx="504825" cy="215900"/>
          </a:xfrm>
          <a:prstGeom prst="curvedConnector3">
            <a:avLst>
              <a:gd name="adj1" fmla="val 50000"/>
            </a:avLst>
          </a:prstGeom>
          <a:noFill/>
          <a:ln w="9525">
            <a:solidFill>
              <a:schemeClr val="tx1"/>
            </a:solidFill>
            <a:round/>
            <a:headEnd/>
            <a:tailEnd type="triangle" w="med" len="med"/>
          </a:ln>
        </p:spPr>
      </p:cxnSp>
      <p:cxnSp>
        <p:nvCxnSpPr>
          <p:cNvPr id="27" name="AutoShape 7"/>
          <p:cNvCxnSpPr>
            <a:cxnSpLocks noChangeShapeType="1"/>
            <a:stCxn id="30" idx="1"/>
            <a:endCxn id="28" idx="2"/>
          </p:cNvCxnSpPr>
          <p:nvPr/>
        </p:nvCxnSpPr>
        <p:spPr bwMode="auto">
          <a:xfrm rot="10800000">
            <a:off x="1763713" y="3789363"/>
            <a:ext cx="792162" cy="684212"/>
          </a:xfrm>
          <a:prstGeom prst="curvedConnector2">
            <a:avLst/>
          </a:prstGeom>
          <a:noFill/>
          <a:ln w="9525">
            <a:solidFill>
              <a:schemeClr val="tx1"/>
            </a:solidFill>
            <a:round/>
            <a:headEnd/>
            <a:tailEnd type="triangle" w="med" len="med"/>
          </a:ln>
        </p:spPr>
      </p:cxnSp>
      <p:sp>
        <p:nvSpPr>
          <p:cNvPr id="28" name="Rectangle 8"/>
          <p:cNvSpPr>
            <a:spLocks noChangeArrowheads="1"/>
          </p:cNvSpPr>
          <p:nvPr/>
        </p:nvSpPr>
        <p:spPr bwMode="auto">
          <a:xfrm>
            <a:off x="1476375" y="2852738"/>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dirty="0" err="1"/>
              <a:t>port</a:t>
            </a:r>
            <a:endParaRPr lang="fi-FI" dirty="0"/>
          </a:p>
        </p:txBody>
      </p:sp>
      <p:sp>
        <p:nvSpPr>
          <p:cNvPr id="29" name="Rectangle 9"/>
          <p:cNvSpPr>
            <a:spLocks noChangeArrowheads="1"/>
          </p:cNvSpPr>
          <p:nvPr/>
        </p:nvSpPr>
        <p:spPr bwMode="auto">
          <a:xfrm>
            <a:off x="2555875" y="2636838"/>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30" name="Rectangle 10"/>
          <p:cNvSpPr>
            <a:spLocks noChangeArrowheads="1"/>
          </p:cNvSpPr>
          <p:nvPr/>
        </p:nvSpPr>
        <p:spPr bwMode="auto">
          <a:xfrm>
            <a:off x="2555875" y="4005263"/>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31" name="Rectangle 11"/>
          <p:cNvSpPr>
            <a:spLocks noChangeArrowheads="1"/>
          </p:cNvSpPr>
          <p:nvPr/>
        </p:nvSpPr>
        <p:spPr bwMode="auto">
          <a:xfrm>
            <a:off x="323850" y="2276475"/>
            <a:ext cx="1152525" cy="1873250"/>
          </a:xfrm>
          <a:prstGeom prst="rect">
            <a:avLst/>
          </a:prstGeom>
          <a:solidFill>
            <a:schemeClr val="accent1"/>
          </a:solidFill>
          <a:ln w="9525">
            <a:solidFill>
              <a:schemeClr val="tx1"/>
            </a:solidFill>
            <a:miter lim="800000"/>
            <a:headEnd/>
            <a:tailEnd/>
          </a:ln>
        </p:spPr>
        <p:txBody>
          <a:bodyPr wrap="none" anchor="ctr"/>
          <a:lstStyle/>
          <a:p>
            <a:pPr algn="ctr"/>
            <a:r>
              <a:rPr lang="fi-FI"/>
              <a:t>Client</a:t>
            </a:r>
          </a:p>
          <a:p>
            <a:pPr algn="ctr"/>
            <a:endParaRPr lang="fi-FI"/>
          </a:p>
          <a:p>
            <a:pPr algn="ctr"/>
            <a:endParaRPr lang="fi-FI"/>
          </a:p>
          <a:p>
            <a:pPr algn="ctr"/>
            <a:endParaRPr lang="fi-FI"/>
          </a:p>
        </p:txBody>
      </p:sp>
      <p:sp>
        <p:nvSpPr>
          <p:cNvPr id="32" name="Rectangle 12"/>
          <p:cNvSpPr>
            <a:spLocks noChangeArrowheads="1"/>
          </p:cNvSpPr>
          <p:nvPr/>
        </p:nvSpPr>
        <p:spPr bwMode="auto">
          <a:xfrm>
            <a:off x="7235825" y="1700213"/>
            <a:ext cx="1512888" cy="1081087"/>
          </a:xfrm>
          <a:prstGeom prst="rect">
            <a:avLst/>
          </a:prstGeom>
          <a:solidFill>
            <a:srgbClr val="CCFFCC"/>
          </a:solidFill>
          <a:ln w="9525">
            <a:solidFill>
              <a:schemeClr val="tx1"/>
            </a:solidFill>
            <a:miter lim="800000"/>
            <a:headEnd/>
            <a:tailEnd/>
          </a:ln>
        </p:spPr>
        <p:txBody>
          <a:bodyPr wrap="none" anchor="ctr"/>
          <a:lstStyle/>
          <a:p>
            <a:pPr algn="ctr"/>
            <a:r>
              <a:rPr lang="fi-FI" dirty="0" smtClean="0"/>
              <a:t>Embedded</a:t>
            </a:r>
            <a:br>
              <a:rPr lang="fi-FI" dirty="0" smtClean="0"/>
            </a:br>
            <a:r>
              <a:rPr lang="fi-FI" dirty="0" err="1" smtClean="0"/>
              <a:t>measurement</a:t>
            </a:r>
            <a:r>
              <a:rPr lang="fi-FI" dirty="0" smtClean="0"/>
              <a:t/>
            </a:r>
            <a:br>
              <a:rPr lang="fi-FI" dirty="0" smtClean="0"/>
            </a:br>
            <a:r>
              <a:rPr lang="fi-FI" dirty="0" err="1" smtClean="0"/>
              <a:t>device</a:t>
            </a:r>
            <a:endParaRPr lang="fi-FI" dirty="0"/>
          </a:p>
        </p:txBody>
      </p:sp>
      <p:cxnSp>
        <p:nvCxnSpPr>
          <p:cNvPr id="33" name="AutoShape 13"/>
          <p:cNvCxnSpPr>
            <a:cxnSpLocks noChangeShapeType="1"/>
            <a:stCxn id="32" idx="2"/>
            <a:endCxn id="35" idx="3"/>
          </p:cNvCxnSpPr>
          <p:nvPr/>
        </p:nvCxnSpPr>
        <p:spPr bwMode="auto">
          <a:xfrm rot="5400000">
            <a:off x="6948487" y="3284538"/>
            <a:ext cx="1547813" cy="541338"/>
          </a:xfrm>
          <a:prstGeom prst="curvedConnector2">
            <a:avLst/>
          </a:prstGeom>
          <a:noFill/>
          <a:ln w="34925">
            <a:solidFill>
              <a:schemeClr val="tx1"/>
            </a:solidFill>
            <a:round/>
            <a:headEnd/>
            <a:tailEnd/>
          </a:ln>
        </p:spPr>
      </p:cxnSp>
      <p:sp>
        <p:nvSpPr>
          <p:cNvPr id="34" name="Text Box 14"/>
          <p:cNvSpPr txBox="1">
            <a:spLocks noChangeArrowheads="1"/>
          </p:cNvSpPr>
          <p:nvPr/>
        </p:nvSpPr>
        <p:spPr bwMode="auto">
          <a:xfrm>
            <a:off x="7812088" y="4005263"/>
            <a:ext cx="882650" cy="366712"/>
          </a:xfrm>
          <a:prstGeom prst="rect">
            <a:avLst/>
          </a:prstGeom>
          <a:noFill/>
          <a:ln w="9525">
            <a:noFill/>
            <a:miter lim="800000"/>
            <a:headEnd/>
            <a:tailEnd/>
          </a:ln>
        </p:spPr>
        <p:txBody>
          <a:bodyPr wrap="none">
            <a:spAutoFit/>
          </a:bodyPr>
          <a:lstStyle/>
          <a:p>
            <a:r>
              <a:rPr lang="fi-FI"/>
              <a:t>RS232</a:t>
            </a:r>
          </a:p>
        </p:txBody>
      </p:sp>
      <p:sp>
        <p:nvSpPr>
          <p:cNvPr id="35" name="Rectangle 15"/>
          <p:cNvSpPr>
            <a:spLocks noChangeArrowheads="1"/>
          </p:cNvSpPr>
          <p:nvPr/>
        </p:nvSpPr>
        <p:spPr bwMode="auto">
          <a:xfrm>
            <a:off x="6588125" y="3716338"/>
            <a:ext cx="863600" cy="1225550"/>
          </a:xfrm>
          <a:prstGeom prst="rect">
            <a:avLst/>
          </a:prstGeom>
          <a:solidFill>
            <a:srgbClr val="3366FF"/>
          </a:solidFill>
          <a:ln w="9525">
            <a:solidFill>
              <a:schemeClr val="tx1"/>
            </a:solidFill>
            <a:miter lim="800000"/>
            <a:headEnd/>
            <a:tailEnd/>
          </a:ln>
        </p:spPr>
        <p:txBody>
          <a:bodyPr wrap="none" anchor="ctr"/>
          <a:lstStyle/>
          <a:p>
            <a:pPr algn="ctr"/>
            <a:r>
              <a:rPr lang="fi-FI" dirty="0" smtClean="0"/>
              <a:t>RS </a:t>
            </a:r>
            <a:r>
              <a:rPr lang="fi-FI" dirty="0" err="1" smtClean="0"/>
              <a:t>port</a:t>
            </a:r>
            <a:endParaRPr lang="fi-FI" dirty="0"/>
          </a:p>
        </p:txBody>
      </p:sp>
      <p:sp>
        <p:nvSpPr>
          <p:cNvPr id="36" name="Oval 16"/>
          <p:cNvSpPr>
            <a:spLocks noChangeArrowheads="1"/>
          </p:cNvSpPr>
          <p:nvPr/>
        </p:nvSpPr>
        <p:spPr bwMode="auto">
          <a:xfrm>
            <a:off x="4932363" y="2997200"/>
            <a:ext cx="1366837" cy="1368425"/>
          </a:xfrm>
          <a:prstGeom prst="ellipse">
            <a:avLst/>
          </a:prstGeom>
          <a:solidFill>
            <a:srgbClr val="FFFF99"/>
          </a:solidFill>
          <a:ln w="9525">
            <a:solidFill>
              <a:schemeClr val="tx1"/>
            </a:solidFill>
            <a:round/>
            <a:headEnd/>
            <a:tailEnd/>
          </a:ln>
        </p:spPr>
        <p:txBody>
          <a:bodyPr wrap="none" anchor="ctr"/>
          <a:lstStyle/>
          <a:p>
            <a:pPr algn="ctr"/>
            <a:r>
              <a:rPr lang="fi-FI" dirty="0" err="1" smtClean="0"/>
              <a:t>Measurement</a:t>
            </a:r>
            <a:r>
              <a:rPr lang="fi-FI" dirty="0" smtClean="0"/>
              <a:t/>
            </a:r>
            <a:br>
              <a:rPr lang="fi-FI" dirty="0" smtClean="0"/>
            </a:br>
            <a:r>
              <a:rPr lang="fi-FI" dirty="0" err="1" smtClean="0"/>
              <a:t>Thread</a:t>
            </a:r>
            <a:endParaRPr lang="fi-FI" dirty="0"/>
          </a:p>
        </p:txBody>
      </p:sp>
      <p:sp>
        <p:nvSpPr>
          <p:cNvPr id="37" name="Rectangle 17"/>
          <p:cNvSpPr>
            <a:spLocks noChangeArrowheads="1"/>
          </p:cNvSpPr>
          <p:nvPr/>
        </p:nvSpPr>
        <p:spPr bwMode="auto">
          <a:xfrm>
            <a:off x="1476375" y="5013325"/>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sp>
        <p:nvSpPr>
          <p:cNvPr id="38" name="Rectangle 18"/>
          <p:cNvSpPr>
            <a:spLocks noChangeArrowheads="1"/>
          </p:cNvSpPr>
          <p:nvPr/>
        </p:nvSpPr>
        <p:spPr bwMode="auto">
          <a:xfrm>
            <a:off x="323850" y="4508500"/>
            <a:ext cx="1152525" cy="1873250"/>
          </a:xfrm>
          <a:prstGeom prst="rect">
            <a:avLst/>
          </a:prstGeom>
          <a:solidFill>
            <a:schemeClr val="accent1"/>
          </a:solidFill>
          <a:ln w="9525">
            <a:solidFill>
              <a:schemeClr val="tx1"/>
            </a:solidFill>
            <a:miter lim="800000"/>
            <a:headEnd/>
            <a:tailEnd/>
          </a:ln>
        </p:spPr>
        <p:txBody>
          <a:bodyPr wrap="none" anchor="ctr"/>
          <a:lstStyle/>
          <a:p>
            <a:pPr algn="ctr"/>
            <a:r>
              <a:rPr lang="fi-FI"/>
              <a:t>Client</a:t>
            </a:r>
          </a:p>
          <a:p>
            <a:pPr algn="ctr"/>
            <a:endParaRPr lang="fi-FI"/>
          </a:p>
          <a:p>
            <a:pPr algn="ctr"/>
            <a:endParaRPr lang="fi-FI"/>
          </a:p>
          <a:p>
            <a:pPr algn="ctr"/>
            <a:endParaRPr lang="fi-FI"/>
          </a:p>
        </p:txBody>
      </p:sp>
      <p:sp>
        <p:nvSpPr>
          <p:cNvPr id="40" name="Rectangle 20"/>
          <p:cNvSpPr>
            <a:spLocks noChangeArrowheads="1"/>
          </p:cNvSpPr>
          <p:nvPr/>
        </p:nvSpPr>
        <p:spPr bwMode="auto">
          <a:xfrm>
            <a:off x="2557463" y="4681537"/>
            <a:ext cx="574675" cy="936625"/>
          </a:xfrm>
          <a:prstGeom prst="rect">
            <a:avLst/>
          </a:prstGeom>
          <a:solidFill>
            <a:srgbClr val="FFCC99"/>
          </a:solidFill>
          <a:ln w="9525">
            <a:solidFill>
              <a:schemeClr val="tx1"/>
            </a:solidFill>
            <a:miter lim="800000"/>
            <a:headEnd/>
            <a:tailEnd/>
          </a:ln>
        </p:spPr>
        <p:txBody>
          <a:bodyPr wrap="none" anchor="ctr"/>
          <a:lstStyle/>
          <a:p>
            <a:pPr algn="ctr"/>
            <a:r>
              <a:rPr lang="fi-FI"/>
              <a:t>port</a:t>
            </a:r>
          </a:p>
        </p:txBody>
      </p:sp>
      <p:cxnSp>
        <p:nvCxnSpPr>
          <p:cNvPr id="41" name="AutoShape 21"/>
          <p:cNvCxnSpPr>
            <a:cxnSpLocks noChangeShapeType="1"/>
            <a:stCxn id="40" idx="1"/>
            <a:endCxn id="37" idx="3"/>
          </p:cNvCxnSpPr>
          <p:nvPr/>
        </p:nvCxnSpPr>
        <p:spPr bwMode="auto">
          <a:xfrm rot="10800000" flipV="1">
            <a:off x="2051051" y="5149850"/>
            <a:ext cx="506413" cy="331788"/>
          </a:xfrm>
          <a:prstGeom prst="curvedConnector3">
            <a:avLst>
              <a:gd name="adj1" fmla="val 50000"/>
            </a:avLst>
          </a:prstGeom>
          <a:noFill/>
          <a:ln w="9525">
            <a:solidFill>
              <a:schemeClr val="tx1"/>
            </a:solidFill>
            <a:round/>
            <a:headEnd/>
            <a:tailEnd type="triangle" w="med" len="med"/>
          </a:ln>
        </p:spPr>
      </p:cxnSp>
      <p:cxnSp>
        <p:nvCxnSpPr>
          <p:cNvPr id="42" name="AutoShape 22"/>
          <p:cNvCxnSpPr>
            <a:cxnSpLocks noChangeShapeType="1"/>
            <a:stCxn id="35" idx="1"/>
            <a:endCxn id="36" idx="6"/>
          </p:cNvCxnSpPr>
          <p:nvPr/>
        </p:nvCxnSpPr>
        <p:spPr bwMode="auto">
          <a:xfrm rot="10800000">
            <a:off x="6299200" y="3681413"/>
            <a:ext cx="288925" cy="647700"/>
          </a:xfrm>
          <a:prstGeom prst="curvedConnector3">
            <a:avLst>
              <a:gd name="adj1" fmla="val 50000"/>
            </a:avLst>
          </a:prstGeom>
          <a:noFill/>
          <a:ln w="9525">
            <a:solidFill>
              <a:schemeClr val="tx1"/>
            </a:solidFill>
            <a:round/>
            <a:headEnd/>
            <a:tailEnd type="triangle" w="med" len="med"/>
          </a:ln>
        </p:spPr>
      </p:cxnSp>
      <p:cxnSp>
        <p:nvCxnSpPr>
          <p:cNvPr id="43" name="AutoShape 23"/>
          <p:cNvCxnSpPr>
            <a:cxnSpLocks noChangeShapeType="1"/>
            <a:stCxn id="36" idx="3"/>
            <a:endCxn id="25" idx="6"/>
          </p:cNvCxnSpPr>
          <p:nvPr/>
        </p:nvCxnSpPr>
        <p:spPr bwMode="auto">
          <a:xfrm rot="5400000">
            <a:off x="4545294" y="4118906"/>
            <a:ext cx="540921" cy="633557"/>
          </a:xfrm>
          <a:prstGeom prst="curvedConnector2">
            <a:avLst/>
          </a:prstGeom>
          <a:noFill/>
          <a:ln w="9525">
            <a:solidFill>
              <a:schemeClr val="tx1"/>
            </a:solidFill>
            <a:round/>
            <a:headEnd/>
            <a:tailEnd type="triangle" w="med" len="med"/>
          </a:ln>
        </p:spPr>
      </p:cxnSp>
      <p:cxnSp>
        <p:nvCxnSpPr>
          <p:cNvPr id="45" name="AutoShape 25"/>
          <p:cNvCxnSpPr>
            <a:cxnSpLocks noChangeShapeType="1"/>
            <a:stCxn id="37" idx="0"/>
            <a:endCxn id="29" idx="2"/>
          </p:cNvCxnSpPr>
          <p:nvPr/>
        </p:nvCxnSpPr>
        <p:spPr bwMode="auto">
          <a:xfrm rot="-5400000">
            <a:off x="1583532" y="3753644"/>
            <a:ext cx="1439862" cy="1079500"/>
          </a:xfrm>
          <a:prstGeom prst="curvedConnector3">
            <a:avLst>
              <a:gd name="adj1" fmla="val 76954"/>
            </a:avLst>
          </a:prstGeom>
          <a:noFill/>
          <a:ln w="9525">
            <a:solidFill>
              <a:schemeClr val="tx1"/>
            </a:solidFill>
            <a:round/>
            <a:headEnd/>
            <a:tailEnd type="triangle" w="med" len="med"/>
          </a:ln>
        </p:spPr>
      </p:cxnSp>
      <p:sp>
        <p:nvSpPr>
          <p:cNvPr id="46" name="Text Box 26"/>
          <p:cNvSpPr txBox="1">
            <a:spLocks noChangeArrowheads="1"/>
          </p:cNvSpPr>
          <p:nvPr/>
        </p:nvSpPr>
        <p:spPr bwMode="auto">
          <a:xfrm>
            <a:off x="4932363" y="4572556"/>
            <a:ext cx="604204" cy="369332"/>
          </a:xfrm>
          <a:prstGeom prst="rect">
            <a:avLst/>
          </a:prstGeom>
          <a:noFill/>
          <a:ln w="9525">
            <a:noFill/>
            <a:miter lim="800000"/>
            <a:headEnd/>
            <a:tailEnd/>
          </a:ln>
        </p:spPr>
        <p:txBody>
          <a:bodyPr wrap="none">
            <a:spAutoFit/>
          </a:bodyPr>
          <a:lstStyle/>
          <a:p>
            <a:r>
              <a:rPr lang="fi-FI" dirty="0" smtClean="0"/>
              <a:t>FIFO</a:t>
            </a:r>
            <a:endParaRPr lang="fi-FI" dirty="0"/>
          </a:p>
        </p:txBody>
      </p:sp>
      <p:sp>
        <p:nvSpPr>
          <p:cNvPr id="47" name="Line 27"/>
          <p:cNvSpPr>
            <a:spLocks noChangeShapeType="1"/>
          </p:cNvSpPr>
          <p:nvPr/>
        </p:nvSpPr>
        <p:spPr bwMode="auto">
          <a:xfrm flipH="1" flipV="1">
            <a:off x="2987824" y="5618162"/>
            <a:ext cx="288032" cy="516454"/>
          </a:xfrm>
          <a:prstGeom prst="line">
            <a:avLst/>
          </a:prstGeom>
          <a:noFill/>
          <a:ln w="9525">
            <a:solidFill>
              <a:schemeClr val="tx1"/>
            </a:solidFill>
            <a:round/>
            <a:headEnd/>
            <a:tailEnd type="triangle" w="med" len="med"/>
          </a:ln>
        </p:spPr>
        <p:txBody>
          <a:bodyPr/>
          <a:lstStyle/>
          <a:p>
            <a:endParaRPr lang="fi-FI"/>
          </a:p>
        </p:txBody>
      </p:sp>
      <p:sp>
        <p:nvSpPr>
          <p:cNvPr id="50" name="Text Box 26"/>
          <p:cNvSpPr txBox="1">
            <a:spLocks noChangeArrowheads="1"/>
          </p:cNvSpPr>
          <p:nvPr/>
        </p:nvSpPr>
        <p:spPr bwMode="auto">
          <a:xfrm>
            <a:off x="2699792" y="5949950"/>
            <a:ext cx="1403076" cy="369332"/>
          </a:xfrm>
          <a:prstGeom prst="rect">
            <a:avLst/>
          </a:prstGeom>
          <a:noFill/>
          <a:ln w="9525">
            <a:noFill/>
            <a:miter lim="800000"/>
            <a:headEnd/>
            <a:tailEnd/>
          </a:ln>
        </p:spPr>
        <p:txBody>
          <a:bodyPr wrap="none">
            <a:spAutoFit/>
          </a:bodyPr>
          <a:lstStyle/>
          <a:p>
            <a:r>
              <a:rPr lang="fi-FI" dirty="0" err="1" smtClean="0"/>
              <a:t>List</a:t>
            </a:r>
            <a:r>
              <a:rPr lang="fi-FI" dirty="0" smtClean="0"/>
              <a:t> of </a:t>
            </a:r>
            <a:r>
              <a:rPr lang="fi-FI" dirty="0" err="1" smtClean="0"/>
              <a:t>clients</a:t>
            </a:r>
            <a:endParaRPr lang="fi-FI" dirty="0"/>
          </a:p>
        </p:txBody>
      </p:sp>
    </p:spTree>
    <p:extLst>
      <p:ext uri="{BB962C8B-B14F-4D97-AF65-F5344CB8AC3E}">
        <p14:creationId xmlns:p14="http://schemas.microsoft.com/office/powerpoint/2010/main" val="4272496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 main thread</a:t>
            </a:r>
            <a:endParaRPr lang="en-US" dirty="0"/>
          </a:p>
        </p:txBody>
      </p:sp>
      <p:sp>
        <p:nvSpPr>
          <p:cNvPr id="3" name="Sisällön paikkamerkki 2"/>
          <p:cNvSpPr>
            <a:spLocks noGrp="1"/>
          </p:cNvSpPr>
          <p:nvPr>
            <p:ph idx="1"/>
          </p:nvPr>
        </p:nvSpPr>
        <p:spPr>
          <a:xfrm>
            <a:off x="457200" y="1600200"/>
            <a:ext cx="3394720" cy="4525963"/>
          </a:xfrm>
        </p:spPr>
        <p:txBody>
          <a:bodyPr>
            <a:normAutofit/>
          </a:bodyPr>
          <a:lstStyle/>
          <a:p>
            <a:r>
              <a:rPr lang="en-US" sz="2400" dirty="0" smtClean="0"/>
              <a:t>Server creates a </a:t>
            </a:r>
            <a:r>
              <a:rPr lang="en-US" sz="2400" dirty="0" err="1" smtClean="0"/>
              <a:t>TcpListener</a:t>
            </a:r>
            <a:endParaRPr lang="en-US" sz="2400" dirty="0" smtClean="0"/>
          </a:p>
          <a:p>
            <a:r>
              <a:rPr lang="en-US" sz="2400" dirty="0" smtClean="0"/>
              <a:t>A new thread, which serves all the clients is created and started</a:t>
            </a:r>
          </a:p>
          <a:p>
            <a:r>
              <a:rPr lang="en-US" sz="2400" dirty="0" smtClean="0"/>
              <a:t>Upon client request the client is added to the list</a:t>
            </a:r>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331571"/>
            <a:ext cx="4984860" cy="439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51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Client-server model</a:t>
            </a:r>
          </a:p>
        </p:txBody>
      </p:sp>
      <p:sp>
        <p:nvSpPr>
          <p:cNvPr id="3" name="Sisällön paikkamerkki 2"/>
          <p:cNvSpPr>
            <a:spLocks noGrp="1"/>
          </p:cNvSpPr>
          <p:nvPr>
            <p:ph idx="1"/>
          </p:nvPr>
        </p:nvSpPr>
        <p:spPr/>
        <p:txBody>
          <a:bodyPr>
            <a:normAutofit/>
          </a:bodyPr>
          <a:lstStyle/>
          <a:p>
            <a:r>
              <a:rPr lang="en-US" sz="2400" dirty="0"/>
              <a:t>The client-server model distinguishes between applications as well as </a:t>
            </a:r>
            <a:r>
              <a:rPr lang="en-US" sz="2400" dirty="0" smtClean="0"/>
              <a:t>devices.</a:t>
            </a:r>
          </a:p>
          <a:p>
            <a:r>
              <a:rPr lang="en-US" sz="2400" dirty="0" smtClean="0"/>
              <a:t>Network </a:t>
            </a:r>
            <a:r>
              <a:rPr lang="en-US" sz="2400" dirty="0"/>
              <a:t>clients make requests to a server by sending messages, and servers respond to their clients by acting on each request and returning </a:t>
            </a:r>
            <a:r>
              <a:rPr lang="en-US" sz="2400" dirty="0" smtClean="0"/>
              <a:t>results.</a:t>
            </a:r>
          </a:p>
          <a:p>
            <a:r>
              <a:rPr lang="en-US" sz="2400" dirty="0" smtClean="0"/>
              <a:t>One </a:t>
            </a:r>
            <a:r>
              <a:rPr lang="en-US" sz="2400" dirty="0"/>
              <a:t>server generally supports numerous clients, and multiple servers can be networked together in a pool to handle the increased processing load as the number of clients grows.</a:t>
            </a:r>
          </a:p>
        </p:txBody>
      </p:sp>
      <p:pic>
        <p:nvPicPr>
          <p:cNvPr id="1026" name="Picture 2" descr="File:Client-server-model.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797151"/>
            <a:ext cx="3593604" cy="155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023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A new class for client socket and streams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The server needs a list of clients.</a:t>
            </a:r>
          </a:p>
          <a:p>
            <a:r>
              <a:rPr lang="en-US" dirty="0" smtClean="0"/>
              <a:t>Each element (client) of this list contains the following information:</a:t>
            </a:r>
          </a:p>
          <a:p>
            <a:pPr lvl="1"/>
            <a:r>
              <a:rPr lang="en-US" dirty="0" err="1" smtClean="0"/>
              <a:t>TcpClient</a:t>
            </a:r>
            <a:endParaRPr lang="en-US" dirty="0" smtClean="0"/>
          </a:p>
          <a:p>
            <a:pPr lvl="1"/>
            <a:r>
              <a:rPr lang="en-US" dirty="0" err="1" smtClean="0"/>
              <a:t>NetworkStream</a:t>
            </a:r>
            <a:endParaRPr lang="en-US" dirty="0" smtClean="0"/>
          </a:p>
          <a:p>
            <a:pPr lvl="1"/>
            <a:r>
              <a:rPr lang="en-US" dirty="0" err="1" smtClean="0"/>
              <a:t>StreamWriter</a:t>
            </a:r>
            <a:endParaRPr lang="en-US" dirty="0" smtClean="0"/>
          </a:p>
          <a:p>
            <a:pPr lvl="1"/>
            <a:r>
              <a:rPr lang="en-US" dirty="0" err="1" smtClean="0"/>
              <a:t>StreamReader</a:t>
            </a:r>
            <a:endParaRPr lang="en-US" dirty="0" smtClean="0"/>
          </a:p>
          <a:p>
            <a:r>
              <a:rPr lang="en-US" dirty="0" smtClean="0"/>
              <a:t>Let’s define a new class called </a:t>
            </a:r>
            <a:r>
              <a:rPr lang="en-US" dirty="0" err="1" smtClean="0"/>
              <a:t>NetworkStreams</a:t>
            </a:r>
            <a:r>
              <a:rPr lang="en-US" dirty="0" smtClean="0"/>
              <a:t> which can be used for communication between the server and client</a:t>
            </a:r>
          </a:p>
        </p:txBody>
      </p:sp>
    </p:spTree>
    <p:extLst>
      <p:ext uri="{BB962C8B-B14F-4D97-AF65-F5344CB8AC3E}">
        <p14:creationId xmlns:p14="http://schemas.microsoft.com/office/powerpoint/2010/main" val="1452668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Class </a:t>
            </a:r>
            <a:r>
              <a:rPr lang="en-US" dirty="0" err="1" smtClean="0"/>
              <a:t>NetworkStreams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69166"/>
            <a:ext cx="4242969" cy="416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501" y="1340768"/>
            <a:ext cx="3024336" cy="352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05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Class </a:t>
            </a:r>
            <a:r>
              <a:rPr lang="en-US" dirty="0" err="1"/>
              <a:t>NetworkStreams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The class </a:t>
            </a:r>
            <a:r>
              <a:rPr lang="en-US" dirty="0" err="1" smtClean="0"/>
              <a:t>NetworkStream</a:t>
            </a:r>
            <a:r>
              <a:rPr lang="en-US" dirty="0" smtClean="0"/>
              <a:t> can be used for reading and writing the data. It has also methods to open and close the streams</a:t>
            </a:r>
          </a:p>
          <a:p>
            <a:r>
              <a:rPr lang="en-US" dirty="0" smtClean="0"/>
              <a:t>Note that this same class can be used both in the server-side and the client-side</a:t>
            </a:r>
          </a:p>
          <a:p>
            <a:r>
              <a:rPr lang="en-US" dirty="0" smtClean="0"/>
              <a:t>To use the class </a:t>
            </a:r>
            <a:r>
              <a:rPr lang="en-US" dirty="0" err="1" smtClean="0"/>
              <a:t>NetworkStreams</a:t>
            </a:r>
            <a:r>
              <a:rPr lang="en-US" dirty="0" smtClean="0"/>
              <a:t> in the client-side an additional constructor is needed</a:t>
            </a:r>
          </a:p>
          <a:p>
            <a:pPr lvl="1"/>
            <a:r>
              <a:rPr lang="en-US" dirty="0" smtClean="0"/>
              <a:t>public </a:t>
            </a:r>
            <a:r>
              <a:rPr lang="en-US" dirty="0" err="1" smtClean="0"/>
              <a:t>NetworkStreams</a:t>
            </a:r>
            <a:r>
              <a:rPr lang="en-US" dirty="0" smtClean="0"/>
              <a:t>(string </a:t>
            </a:r>
            <a:r>
              <a:rPr lang="en-US" dirty="0" err="1" smtClean="0"/>
              <a:t>ipAddress</a:t>
            </a:r>
            <a:r>
              <a:rPr lang="en-US" dirty="0" smtClean="0"/>
              <a:t>, </a:t>
            </a:r>
            <a:r>
              <a:rPr lang="en-US" dirty="0" err="1" smtClean="0"/>
              <a:t>int</a:t>
            </a:r>
            <a:r>
              <a:rPr lang="en-US" dirty="0" smtClean="0"/>
              <a:t> port)</a:t>
            </a:r>
          </a:p>
          <a:p>
            <a:pPr lvl="1"/>
            <a:r>
              <a:rPr lang="en-US" dirty="0" smtClean="0"/>
              <a:t>Implementation of this constructor is left as an exercise</a:t>
            </a:r>
            <a:endParaRPr lang="en-US" dirty="0"/>
          </a:p>
        </p:txBody>
      </p:sp>
    </p:spTree>
    <p:extLst>
      <p:ext uri="{BB962C8B-B14F-4D97-AF65-F5344CB8AC3E}">
        <p14:creationId xmlns:p14="http://schemas.microsoft.com/office/powerpoint/2010/main" val="83110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List of clients in server</a:t>
            </a:r>
            <a:br>
              <a:rPr lang="en-US" dirty="0" smtClean="0"/>
            </a:br>
            <a:r>
              <a:rPr lang="en-US" dirty="0" smtClean="0"/>
              <a:t>(List of </a:t>
            </a:r>
            <a:r>
              <a:rPr lang="en-US" dirty="0" err="1" smtClean="0"/>
              <a:t>NetworkStreams</a:t>
            </a:r>
            <a:r>
              <a:rPr lang="en-US" dirty="0" smtClean="0"/>
              <a:t> objects)</a:t>
            </a:r>
            <a:endParaRPr lang="en-US" dirty="0"/>
          </a:p>
        </p:txBody>
      </p:sp>
      <p:sp>
        <p:nvSpPr>
          <p:cNvPr id="3" name="Sisällön paikkamerkki 2"/>
          <p:cNvSpPr>
            <a:spLocks noGrp="1"/>
          </p:cNvSpPr>
          <p:nvPr>
            <p:ph idx="1"/>
          </p:nvPr>
        </p:nvSpPr>
        <p:spPr/>
        <p:txBody>
          <a:bodyPr>
            <a:normAutofit/>
          </a:bodyPr>
          <a:lstStyle/>
          <a:p>
            <a:r>
              <a:rPr lang="en-US" sz="2800" dirty="0" smtClean="0"/>
              <a:t>Class </a:t>
            </a:r>
            <a:r>
              <a:rPr lang="en-US" sz="2800" dirty="0" err="1" smtClean="0"/>
              <a:t>ClientThread</a:t>
            </a:r>
            <a:r>
              <a:rPr lang="en-US" sz="2800" dirty="0" smtClean="0"/>
              <a:t> contains a list of </a:t>
            </a:r>
            <a:r>
              <a:rPr lang="en-US" sz="2800" dirty="0" err="1" smtClean="0"/>
              <a:t>NetworkStreams</a:t>
            </a:r>
            <a:r>
              <a:rPr lang="en-US" sz="2800" dirty="0" smtClean="0"/>
              <a:t> objects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132856"/>
            <a:ext cx="588702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548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pPr algn="l"/>
            <a:r>
              <a:rPr lang="en-US" sz="3200" dirty="0" smtClean="0"/>
              <a:t>Thread serving</a:t>
            </a:r>
            <a:br>
              <a:rPr lang="en-US" sz="3200" dirty="0" smtClean="0"/>
            </a:br>
            <a:r>
              <a:rPr lang="en-US" sz="3200" dirty="0" smtClean="0"/>
              <a:t>the clients</a:t>
            </a:r>
            <a:endParaRPr lang="en-US" sz="3200" dirty="0"/>
          </a:p>
        </p:txBody>
      </p:sp>
      <p:sp>
        <p:nvSpPr>
          <p:cNvPr id="3" name="Sisällön paikkamerkki 2"/>
          <p:cNvSpPr>
            <a:spLocks noGrp="1"/>
          </p:cNvSpPr>
          <p:nvPr>
            <p:ph idx="1"/>
          </p:nvPr>
        </p:nvSpPr>
        <p:spPr>
          <a:xfrm>
            <a:off x="457200" y="1600200"/>
            <a:ext cx="3106688" cy="4525963"/>
          </a:xfrm>
        </p:spPr>
        <p:txBody>
          <a:bodyPr>
            <a:normAutofit lnSpcReduction="10000"/>
          </a:bodyPr>
          <a:lstStyle/>
          <a:p>
            <a:r>
              <a:rPr lang="en-US" sz="2400" dirty="0" smtClean="0"/>
              <a:t>Note the synchronization (lock)</a:t>
            </a:r>
          </a:p>
          <a:p>
            <a:r>
              <a:rPr lang="en-US" sz="2400" dirty="0" smtClean="0"/>
              <a:t>In a real application the measurements are read in a separate thread and sent to this thread through a FIFO</a:t>
            </a:r>
          </a:p>
          <a:p>
            <a:r>
              <a:rPr lang="en-US" sz="2400" dirty="0" smtClean="0"/>
              <a:t>Removing clients from the list is left as an exercise</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76672"/>
            <a:ext cx="54102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566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Client application for the Measurement application</a:t>
            </a:r>
            <a:endParaRPr lang="en-US" dirty="0"/>
          </a:p>
        </p:txBody>
      </p:sp>
      <p:sp>
        <p:nvSpPr>
          <p:cNvPr id="3" name="Sisällön paikkamerkki 2"/>
          <p:cNvSpPr>
            <a:spLocks noGrp="1"/>
          </p:cNvSpPr>
          <p:nvPr>
            <p:ph idx="1"/>
          </p:nvPr>
        </p:nvSpPr>
        <p:spPr/>
        <p:txBody>
          <a:bodyPr/>
          <a:lstStyle/>
          <a:p>
            <a:r>
              <a:rPr lang="en-US" dirty="0" smtClean="0"/>
              <a:t>Let’s create two versions of client applications</a:t>
            </a:r>
          </a:p>
          <a:p>
            <a:pPr lvl="1"/>
            <a:r>
              <a:rPr lang="en-US" dirty="0" smtClean="0"/>
              <a:t>1. Console application</a:t>
            </a:r>
          </a:p>
          <a:p>
            <a:pPr lvl="2"/>
            <a:r>
              <a:rPr lang="en-US" dirty="0" smtClean="0"/>
              <a:t>Single thread</a:t>
            </a:r>
          </a:p>
          <a:p>
            <a:pPr lvl="2"/>
            <a:r>
              <a:rPr lang="en-US" dirty="0" smtClean="0"/>
              <a:t>Measurement data is read continuously in a while loop (e.g. 100 times)</a:t>
            </a:r>
          </a:p>
          <a:p>
            <a:pPr lvl="1"/>
            <a:r>
              <a:rPr lang="en-US" dirty="0" smtClean="0"/>
              <a:t>2. Windows Forms application</a:t>
            </a:r>
          </a:p>
          <a:p>
            <a:pPr lvl="2"/>
            <a:r>
              <a:rPr lang="en-US" dirty="0" smtClean="0"/>
              <a:t>Data is shown in a </a:t>
            </a:r>
            <a:r>
              <a:rPr lang="en-US" dirty="0" err="1" smtClean="0"/>
              <a:t>ListView</a:t>
            </a:r>
            <a:endParaRPr lang="en-US" dirty="0" smtClean="0"/>
          </a:p>
          <a:p>
            <a:pPr lvl="2"/>
            <a:r>
              <a:rPr lang="en-US" dirty="0" smtClean="0"/>
              <a:t>Worker thread opens a socket connection to the server</a:t>
            </a:r>
          </a:p>
          <a:p>
            <a:pPr lvl="3"/>
            <a:r>
              <a:rPr lang="en-US" dirty="0" smtClean="0"/>
              <a:t>Utilize the </a:t>
            </a:r>
            <a:r>
              <a:rPr lang="en-US" dirty="0" err="1" smtClean="0"/>
              <a:t>NetworkStreams</a:t>
            </a:r>
            <a:r>
              <a:rPr lang="en-US" dirty="0" smtClean="0"/>
              <a:t> object designed previously for server side</a:t>
            </a:r>
            <a:endParaRPr lang="en-US" dirty="0"/>
          </a:p>
        </p:txBody>
      </p:sp>
    </p:spTree>
    <p:extLst>
      <p:ext uri="{BB962C8B-B14F-4D97-AF65-F5344CB8AC3E}">
        <p14:creationId xmlns:p14="http://schemas.microsoft.com/office/powerpoint/2010/main" val="338067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Console Client</a:t>
            </a:r>
            <a:endParaRPr lang="en-US" dirty="0"/>
          </a:p>
        </p:txBody>
      </p:sp>
      <p:sp>
        <p:nvSpPr>
          <p:cNvPr id="3" name="Sisällön paikkamerkki 2"/>
          <p:cNvSpPr>
            <a:spLocks noGrp="1"/>
          </p:cNvSpPr>
          <p:nvPr>
            <p:ph idx="1"/>
          </p:nvPr>
        </p:nvSpPr>
        <p:spPr>
          <a:xfrm>
            <a:off x="457200" y="1600200"/>
            <a:ext cx="3970784" cy="4525963"/>
          </a:xfrm>
        </p:spPr>
        <p:txBody>
          <a:bodyPr>
            <a:normAutofit lnSpcReduction="10000"/>
          </a:bodyPr>
          <a:lstStyle/>
          <a:p>
            <a:r>
              <a:rPr lang="en-US" sz="2800" dirty="0" smtClean="0"/>
              <a:t>Class </a:t>
            </a:r>
            <a:r>
              <a:rPr lang="en-US" sz="2800" dirty="0" err="1" smtClean="0"/>
              <a:t>NetworkStreams</a:t>
            </a:r>
            <a:r>
              <a:rPr lang="en-US" sz="2800" dirty="0" smtClean="0"/>
              <a:t> is utilized also in the client side</a:t>
            </a:r>
          </a:p>
          <a:p>
            <a:r>
              <a:rPr lang="en-US" sz="2800" dirty="0" smtClean="0"/>
              <a:t>A new constructor is needed, which creates a new </a:t>
            </a:r>
            <a:r>
              <a:rPr lang="en-US" sz="2800" dirty="0" err="1" smtClean="0"/>
              <a:t>TcpClient</a:t>
            </a:r>
            <a:r>
              <a:rPr lang="en-US" sz="2800" dirty="0" smtClean="0"/>
              <a:t> object</a:t>
            </a:r>
          </a:p>
          <a:p>
            <a:r>
              <a:rPr lang="en-US" sz="2800" dirty="0" smtClean="0"/>
              <a:t>Problem:</a:t>
            </a:r>
          </a:p>
          <a:p>
            <a:pPr lvl="1"/>
            <a:r>
              <a:rPr lang="en-US" sz="2400" dirty="0" smtClean="0"/>
              <a:t>We have two versions of this class (and file) now</a:t>
            </a:r>
          </a:p>
          <a:p>
            <a:pPr lvl="1"/>
            <a:r>
              <a:rPr lang="en-US" sz="2400" dirty="0" smtClean="0"/>
              <a:t>Solution: DLL</a:t>
            </a:r>
          </a:p>
          <a:p>
            <a:pPr lvl="2"/>
            <a:r>
              <a:rPr lang="en-US" sz="2000" dirty="0" smtClean="0"/>
              <a:t>Let’s see this later on…</a:t>
            </a:r>
            <a:endParaRPr lang="en-US" sz="20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758" y="2276872"/>
            <a:ext cx="396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481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Console Client</a:t>
            </a:r>
          </a:p>
        </p:txBody>
      </p:sp>
      <p:sp>
        <p:nvSpPr>
          <p:cNvPr id="3" name="Sisällön paikkamerkki 2"/>
          <p:cNvSpPr>
            <a:spLocks noGrp="1"/>
          </p:cNvSpPr>
          <p:nvPr>
            <p:ph idx="1"/>
          </p:nvPr>
        </p:nvSpPr>
        <p:spPr/>
        <p:txBody>
          <a:bodyPr>
            <a:normAutofit/>
          </a:bodyPr>
          <a:lstStyle/>
          <a:p>
            <a:r>
              <a:rPr lang="en-US" sz="2000" dirty="0" smtClean="0"/>
              <a:t>Console client is shown below</a:t>
            </a:r>
          </a:p>
          <a:p>
            <a:r>
              <a:rPr lang="en-US" sz="2000" dirty="0" smtClean="0"/>
              <a:t>Some issues has to be still</a:t>
            </a:r>
            <a:r>
              <a:rPr lang="en-US" sz="2000" dirty="0"/>
              <a:t> </a:t>
            </a:r>
            <a:r>
              <a:rPr lang="en-US" sz="2000" dirty="0" smtClean="0"/>
              <a:t>solved</a:t>
            </a:r>
          </a:p>
          <a:p>
            <a:pPr lvl="1"/>
            <a:r>
              <a:rPr lang="en-US" sz="1600" dirty="0" smtClean="0"/>
              <a:t>Send the “quit”-command to the server so that the server will stop data to this client</a:t>
            </a:r>
          </a:p>
          <a:p>
            <a:pPr lvl="1"/>
            <a:r>
              <a:rPr lang="en-US" sz="1600" dirty="0" smtClean="0"/>
              <a:t>Data is in text format. Binary or XML would be better</a:t>
            </a:r>
          </a:p>
          <a:p>
            <a:pPr lvl="1"/>
            <a:r>
              <a:rPr lang="en-US" sz="1600" dirty="0" smtClean="0"/>
              <a:t>Exception handling is missing</a:t>
            </a:r>
          </a:p>
          <a:p>
            <a:pPr lvl="1"/>
            <a:endParaRPr lang="en-US" sz="1600" dirty="0" smtClean="0"/>
          </a:p>
          <a:p>
            <a:endParaRPr lang="en-US" sz="20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68484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642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solidFill>
                  <a:srgbClr val="FF0000"/>
                </a:solidFill>
              </a:rPr>
              <a:t>Exercise 1</a:t>
            </a:r>
            <a:endParaRPr lang="en-US" dirty="0">
              <a:solidFill>
                <a:srgbClr val="FF0000"/>
              </a:solidFill>
            </a:endParaRPr>
          </a:p>
        </p:txBody>
      </p:sp>
      <p:sp>
        <p:nvSpPr>
          <p:cNvPr id="3" name="Sisällön paikkamerkki 2"/>
          <p:cNvSpPr>
            <a:spLocks noGrp="1"/>
          </p:cNvSpPr>
          <p:nvPr>
            <p:ph idx="1"/>
          </p:nvPr>
        </p:nvSpPr>
        <p:spPr/>
        <p:txBody>
          <a:bodyPr>
            <a:normAutofit/>
          </a:bodyPr>
          <a:lstStyle/>
          <a:p>
            <a:r>
              <a:rPr lang="en-US" sz="2000" dirty="0" smtClean="0"/>
              <a:t>Make a graphical user interface (Windows Form)</a:t>
            </a:r>
          </a:p>
          <a:p>
            <a:pPr lvl="1"/>
            <a:r>
              <a:rPr lang="en-US" sz="1800" dirty="0" smtClean="0"/>
              <a:t>Ota </a:t>
            </a:r>
            <a:r>
              <a:rPr lang="en-US" sz="1800" dirty="0" err="1" smtClean="0"/>
              <a:t>pohjaksi</a:t>
            </a:r>
            <a:r>
              <a:rPr lang="en-US" sz="1800" dirty="0"/>
              <a:t> </a:t>
            </a:r>
            <a:r>
              <a:rPr lang="en-US" sz="1800" dirty="0" err="1"/>
              <a:t>ListViewTestiExample</a:t>
            </a:r>
            <a:endParaRPr lang="en-US" sz="1800" dirty="0" smtClean="0"/>
          </a:p>
          <a:p>
            <a:pPr lvl="1"/>
            <a:r>
              <a:rPr lang="en-US" sz="1800" dirty="0" smtClean="0"/>
              <a:t>Tee socket-</a:t>
            </a:r>
            <a:r>
              <a:rPr lang="en-US" sz="1800" dirty="0" err="1" smtClean="0"/>
              <a:t>yhteys</a:t>
            </a:r>
            <a:r>
              <a:rPr lang="en-US" sz="1800" dirty="0" smtClean="0"/>
              <a:t> worker-</a:t>
            </a:r>
            <a:r>
              <a:rPr lang="en-US" sz="1800" dirty="0" err="1" smtClean="0"/>
              <a:t>threadiin</a:t>
            </a:r>
            <a:r>
              <a:rPr lang="en-US" sz="1800" dirty="0" smtClean="0"/>
              <a:t> </a:t>
            </a:r>
            <a:r>
              <a:rPr lang="en-US" sz="1800" dirty="0" err="1" smtClean="0"/>
              <a:t>kirjastoa</a:t>
            </a:r>
            <a:r>
              <a:rPr lang="en-US" sz="1800" dirty="0" smtClean="0"/>
              <a:t> </a:t>
            </a:r>
            <a:r>
              <a:rPr lang="en-US" sz="1800" dirty="0" err="1" smtClean="0"/>
              <a:t>käyttäen</a:t>
            </a:r>
            <a:endParaRPr 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24765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lipsi 3"/>
          <p:cNvSpPr/>
          <p:nvPr/>
        </p:nvSpPr>
        <p:spPr>
          <a:xfrm>
            <a:off x="3851920" y="3789251"/>
            <a:ext cx="1944216" cy="151216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Client</a:t>
            </a:r>
          </a:p>
          <a:p>
            <a:pPr algn="ctr"/>
            <a:r>
              <a:rPr lang="en-US" dirty="0" smtClean="0"/>
              <a:t>Worker</a:t>
            </a:r>
          </a:p>
          <a:p>
            <a:pPr algn="ctr"/>
            <a:r>
              <a:rPr lang="en-US" dirty="0" smtClean="0"/>
              <a:t>Thread</a:t>
            </a:r>
            <a:endParaRPr lang="en-US" dirty="0"/>
          </a:p>
        </p:txBody>
      </p:sp>
      <p:cxnSp>
        <p:nvCxnSpPr>
          <p:cNvPr id="6" name="Suora nuoliyhdysviiva 5"/>
          <p:cNvCxnSpPr>
            <a:stCxn id="4" idx="2"/>
            <a:endCxn id="7170" idx="3"/>
          </p:cNvCxnSpPr>
          <p:nvPr/>
        </p:nvCxnSpPr>
        <p:spPr>
          <a:xfrm flipH="1">
            <a:off x="3304084" y="4545335"/>
            <a:ext cx="547836"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8" name="Ellipsi 7"/>
          <p:cNvSpPr/>
          <p:nvPr/>
        </p:nvSpPr>
        <p:spPr>
          <a:xfrm>
            <a:off x="6736196" y="3393207"/>
            <a:ext cx="2088232" cy="230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24" name="Suora nuoliyhdysviiva 23"/>
          <p:cNvCxnSpPr>
            <a:stCxn id="8" idx="2"/>
            <a:endCxn id="4" idx="6"/>
          </p:cNvCxnSpPr>
          <p:nvPr/>
        </p:nvCxnSpPr>
        <p:spPr>
          <a:xfrm flipH="1">
            <a:off x="5796136" y="4545335"/>
            <a:ext cx="94006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2610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Ohjeita</a:t>
            </a:r>
            <a:endParaRPr lang="fi-FI" dirty="0"/>
          </a:p>
        </p:txBody>
      </p:sp>
      <p:sp>
        <p:nvSpPr>
          <p:cNvPr id="3" name="Content Placeholder 2"/>
          <p:cNvSpPr>
            <a:spLocks noGrp="1"/>
          </p:cNvSpPr>
          <p:nvPr>
            <p:ph idx="1"/>
          </p:nvPr>
        </p:nvSpPr>
        <p:spPr/>
        <p:txBody>
          <a:bodyPr>
            <a:normAutofit/>
          </a:bodyPr>
          <a:lstStyle/>
          <a:p>
            <a:r>
              <a:rPr lang="fi-FI" sz="2400" dirty="0" smtClean="0"/>
              <a:t>Kopioi hakemisto</a:t>
            </a:r>
          </a:p>
          <a:p>
            <a:pPr lvl="1"/>
            <a:r>
              <a:rPr lang="fi-FI" sz="2000" dirty="0"/>
              <a:t>Y:\</a:t>
            </a:r>
            <a:r>
              <a:rPr lang="fi-FI" sz="2000" dirty="0" smtClean="0"/>
              <a:t>Makela_Petteri\TITE14\Verkko-ohjelmointi\ListViewTestiExample</a:t>
            </a:r>
          </a:p>
          <a:p>
            <a:r>
              <a:rPr lang="fi-FI" sz="2400" dirty="0"/>
              <a:t>h</a:t>
            </a:r>
            <a:r>
              <a:rPr lang="fi-FI" sz="2400" dirty="0" smtClean="0"/>
              <a:t>akemistoon</a:t>
            </a:r>
          </a:p>
          <a:p>
            <a:pPr lvl="1"/>
            <a:r>
              <a:rPr lang="fi-FI" sz="2000" dirty="0"/>
              <a:t>Y:\</a:t>
            </a:r>
            <a:r>
              <a:rPr lang="fi-FI" sz="2000" dirty="0" smtClean="0"/>
              <a:t>Makela_Petteri\TITE14\Verkko-ohjelmointi\SocketExample4Measurements</a:t>
            </a:r>
          </a:p>
          <a:p>
            <a:r>
              <a:rPr lang="fi-FI" sz="2400" dirty="0" smtClean="0"/>
              <a:t>Lisää uusi Client-ohjelma </a:t>
            </a:r>
            <a:r>
              <a:rPr lang="fi-FI" sz="2400" b="1" dirty="0" smtClean="0"/>
              <a:t>SocketExample4Measurements </a:t>
            </a:r>
            <a:r>
              <a:rPr lang="fi-FI" sz="2400" dirty="0" err="1" smtClean="0"/>
              <a:t>Solutionin</a:t>
            </a:r>
            <a:r>
              <a:rPr lang="fi-FI" sz="2400" dirty="0" smtClean="0"/>
              <a:t> alle</a:t>
            </a:r>
            <a:endParaRPr lang="fi-FI" sz="2400" dirty="0"/>
          </a:p>
        </p:txBody>
      </p:sp>
      <p:pic>
        <p:nvPicPr>
          <p:cNvPr id="4" name="Picture 3"/>
          <p:cNvPicPr>
            <a:picLocks noChangeAspect="1"/>
          </p:cNvPicPr>
          <p:nvPr/>
        </p:nvPicPr>
        <p:blipFill>
          <a:blip r:embed="rId2"/>
          <a:stretch>
            <a:fillRect/>
          </a:stretch>
        </p:blipFill>
        <p:spPr>
          <a:xfrm>
            <a:off x="683568" y="4437112"/>
            <a:ext cx="2958257" cy="2203859"/>
          </a:xfrm>
          <a:prstGeom prst="rect">
            <a:avLst/>
          </a:prstGeom>
        </p:spPr>
      </p:pic>
      <p:pic>
        <p:nvPicPr>
          <p:cNvPr id="5" name="Picture 4"/>
          <p:cNvPicPr>
            <a:picLocks noChangeAspect="1"/>
          </p:cNvPicPr>
          <p:nvPr/>
        </p:nvPicPr>
        <p:blipFill>
          <a:blip r:embed="rId3"/>
          <a:stretch>
            <a:fillRect/>
          </a:stretch>
        </p:blipFill>
        <p:spPr>
          <a:xfrm>
            <a:off x="4551220" y="3978808"/>
            <a:ext cx="4361948" cy="2662163"/>
          </a:xfrm>
          <a:prstGeom prst="rect">
            <a:avLst/>
          </a:prstGeom>
        </p:spPr>
      </p:pic>
      <p:sp>
        <p:nvSpPr>
          <p:cNvPr id="6" name="Right Arrow 5"/>
          <p:cNvSpPr/>
          <p:nvPr/>
        </p:nvSpPr>
        <p:spPr>
          <a:xfrm>
            <a:off x="3641825" y="5539041"/>
            <a:ext cx="1506239" cy="26622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65160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Client-server model</a:t>
            </a:r>
          </a:p>
        </p:txBody>
      </p:sp>
      <p:sp>
        <p:nvSpPr>
          <p:cNvPr id="3" name="Sisällön paikkamerkki 2"/>
          <p:cNvSpPr>
            <a:spLocks noGrp="1"/>
          </p:cNvSpPr>
          <p:nvPr>
            <p:ph idx="1"/>
          </p:nvPr>
        </p:nvSpPr>
        <p:spPr/>
        <p:txBody>
          <a:bodyPr>
            <a:normAutofit lnSpcReduction="10000"/>
          </a:bodyPr>
          <a:lstStyle/>
          <a:p>
            <a:r>
              <a:rPr lang="en-US" dirty="0"/>
              <a:t>Some of the most popular applications on the Internet follow the client-server model including email, FTP and Web </a:t>
            </a:r>
            <a:r>
              <a:rPr lang="en-US" dirty="0" smtClean="0"/>
              <a:t>services.</a:t>
            </a:r>
          </a:p>
          <a:p>
            <a:r>
              <a:rPr lang="en-US" dirty="0" smtClean="0"/>
              <a:t>Each </a:t>
            </a:r>
            <a:r>
              <a:rPr lang="en-US" dirty="0"/>
              <a:t>of these clients features a user interface </a:t>
            </a:r>
            <a:r>
              <a:rPr lang="en-US" dirty="0" smtClean="0"/>
              <a:t>and </a:t>
            </a:r>
            <a:r>
              <a:rPr lang="en-US" dirty="0"/>
              <a:t>a client application that allows the user to connect to </a:t>
            </a:r>
            <a:r>
              <a:rPr lang="en-US" dirty="0" smtClean="0"/>
              <a:t>servers.</a:t>
            </a:r>
          </a:p>
          <a:p>
            <a:r>
              <a:rPr lang="en-US" dirty="0" smtClean="0"/>
              <a:t>In </a:t>
            </a:r>
            <a:r>
              <a:rPr lang="en-US" dirty="0"/>
              <a:t>the case of email and FTP, users enter a computer name </a:t>
            </a:r>
            <a:r>
              <a:rPr lang="en-US" dirty="0" smtClean="0"/>
              <a:t>(or IP address) </a:t>
            </a:r>
            <a:r>
              <a:rPr lang="en-US" dirty="0"/>
              <a:t>into the interface to set up connections to the server.</a:t>
            </a:r>
          </a:p>
        </p:txBody>
      </p:sp>
    </p:spTree>
    <p:extLst>
      <p:ext uri="{BB962C8B-B14F-4D97-AF65-F5344CB8AC3E}">
        <p14:creationId xmlns:p14="http://schemas.microsoft.com/office/powerpoint/2010/main" val="794461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solidFill>
                  <a:srgbClr val="FF0000"/>
                </a:solidFill>
              </a:rPr>
              <a:t>Exercise </a:t>
            </a:r>
            <a:r>
              <a:rPr lang="en-US" dirty="0" smtClean="0">
                <a:solidFill>
                  <a:srgbClr val="FF0000"/>
                </a:solidFill>
              </a:rPr>
              <a:t>2</a:t>
            </a:r>
            <a:endParaRPr lang="en-US" dirty="0"/>
          </a:p>
        </p:txBody>
      </p:sp>
      <p:sp>
        <p:nvSpPr>
          <p:cNvPr id="3" name="Sisällön paikkamerkki 2"/>
          <p:cNvSpPr>
            <a:spLocks noGrp="1"/>
          </p:cNvSpPr>
          <p:nvPr>
            <p:ph idx="1"/>
          </p:nvPr>
        </p:nvSpPr>
        <p:spPr/>
        <p:txBody>
          <a:bodyPr/>
          <a:lstStyle/>
          <a:p>
            <a:r>
              <a:rPr lang="en-US" dirty="0" smtClean="0"/>
              <a:t>Modify the client and server so that stopping the client is handled properly</a:t>
            </a:r>
            <a:endParaRPr lang="en-US" dirty="0"/>
          </a:p>
        </p:txBody>
      </p:sp>
    </p:spTree>
    <p:extLst>
      <p:ext uri="{BB962C8B-B14F-4D97-AF65-F5344CB8AC3E}">
        <p14:creationId xmlns:p14="http://schemas.microsoft.com/office/powerpoint/2010/main" val="14979341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a:solidFill>
                  <a:srgbClr val="FF0000"/>
                </a:solidFill>
              </a:rPr>
              <a:t>Exercise </a:t>
            </a:r>
            <a:r>
              <a:rPr lang="en-US" smtClean="0">
                <a:solidFill>
                  <a:srgbClr val="FF0000"/>
                </a:solidFill>
              </a:rPr>
              <a:t>3</a:t>
            </a:r>
            <a:endParaRPr lang="en-US" dirty="0"/>
          </a:p>
        </p:txBody>
      </p:sp>
      <p:sp>
        <p:nvSpPr>
          <p:cNvPr id="3" name="Sisällön paikkamerkki 2"/>
          <p:cNvSpPr>
            <a:spLocks noGrp="1"/>
          </p:cNvSpPr>
          <p:nvPr>
            <p:ph idx="1"/>
          </p:nvPr>
        </p:nvSpPr>
        <p:spPr/>
        <p:txBody>
          <a:bodyPr/>
          <a:lstStyle/>
          <a:p>
            <a:r>
              <a:rPr lang="en-US" dirty="0" smtClean="0"/>
              <a:t>Modify the server so that the </a:t>
            </a:r>
            <a:r>
              <a:rPr lang="en-US" dirty="0" err="1" smtClean="0"/>
              <a:t>measerements</a:t>
            </a:r>
            <a:r>
              <a:rPr lang="en-US" dirty="0" smtClean="0"/>
              <a:t> are handled in a separate thread</a:t>
            </a:r>
          </a:p>
          <a:p>
            <a:pPr lvl="1"/>
            <a:r>
              <a:rPr lang="en-US" dirty="0" smtClean="0"/>
              <a:t>Use FIFO</a:t>
            </a:r>
          </a:p>
          <a:p>
            <a:pPr lvl="1"/>
            <a:r>
              <a:rPr lang="en-US" dirty="0" smtClean="0"/>
              <a:t>Measurement options</a:t>
            </a:r>
          </a:p>
          <a:p>
            <a:pPr lvl="2"/>
            <a:r>
              <a:rPr lang="en-US" dirty="0" smtClean="0"/>
              <a:t>Simulation</a:t>
            </a:r>
          </a:p>
          <a:p>
            <a:pPr lvl="2"/>
            <a:r>
              <a:rPr lang="en-US" dirty="0" smtClean="0"/>
              <a:t>Read data from GPS</a:t>
            </a:r>
          </a:p>
          <a:p>
            <a:pPr lvl="2"/>
            <a:r>
              <a:rPr lang="en-US" dirty="0" smtClean="0"/>
              <a:t>Read data from your own embedded device</a:t>
            </a:r>
            <a:endParaRPr lang="en-US" dirty="0"/>
          </a:p>
        </p:txBody>
      </p:sp>
    </p:spTree>
    <p:extLst>
      <p:ext uri="{BB962C8B-B14F-4D97-AF65-F5344CB8AC3E}">
        <p14:creationId xmlns:p14="http://schemas.microsoft.com/office/powerpoint/2010/main" val="3851094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Links</a:t>
            </a:r>
            <a:endParaRPr lang="en-US" dirty="0"/>
          </a:p>
        </p:txBody>
      </p:sp>
      <p:sp>
        <p:nvSpPr>
          <p:cNvPr id="3" name="Sisällön paikkamerkki 2"/>
          <p:cNvSpPr>
            <a:spLocks noGrp="1"/>
          </p:cNvSpPr>
          <p:nvPr>
            <p:ph idx="1"/>
          </p:nvPr>
        </p:nvSpPr>
        <p:spPr/>
        <p:txBody>
          <a:bodyPr/>
          <a:lstStyle/>
          <a:p>
            <a:r>
              <a:rPr lang="en-US" dirty="0">
                <a:hlinkClick r:id="rId2"/>
              </a:rPr>
              <a:t>http://www.devarticles.com/c/a/C-Sharp/Socket-Programming-in-C-Part-I/1</a:t>
            </a:r>
            <a:r>
              <a:rPr lang="en-US" dirty="0" smtClean="0">
                <a:hlinkClick r:id="rId2"/>
              </a:rPr>
              <a:t>/</a:t>
            </a:r>
            <a:r>
              <a:rPr lang="en-US" dirty="0" smtClean="0"/>
              <a:t> </a:t>
            </a:r>
          </a:p>
          <a:p>
            <a:r>
              <a:rPr lang="en-US">
                <a:hlinkClick r:id="rId3"/>
              </a:rPr>
              <a:t>http://www.devarticles.com/c/a/C-Sharp/Socket-Programming-in-C-sharp-Part-II</a:t>
            </a:r>
            <a:r>
              <a:rPr lang="en-US" smtClean="0">
                <a:hlinkClick r:id="rId3"/>
              </a:rPr>
              <a:t>/</a:t>
            </a:r>
            <a:r>
              <a:rPr lang="en-US" smtClean="0"/>
              <a:t> </a:t>
            </a:r>
          </a:p>
          <a:p>
            <a:endParaRPr lang="en-US"/>
          </a:p>
        </p:txBody>
      </p:sp>
    </p:spTree>
    <p:extLst>
      <p:ext uri="{BB962C8B-B14F-4D97-AF65-F5344CB8AC3E}">
        <p14:creationId xmlns:p14="http://schemas.microsoft.com/office/powerpoint/2010/main" val="2196807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Examples in Java</a:t>
            </a:r>
            <a:endParaRPr lang="en-US" dirty="0"/>
          </a:p>
        </p:txBody>
      </p:sp>
      <p:sp>
        <p:nvSpPr>
          <p:cNvPr id="3" name="Sisällön paikkamerkki 2"/>
          <p:cNvSpPr>
            <a:spLocks noGrp="1"/>
          </p:cNvSpPr>
          <p:nvPr>
            <p:ph idx="1"/>
          </p:nvPr>
        </p:nvSpPr>
        <p:spPr/>
        <p:txBody>
          <a:bodyPr>
            <a:normAutofit lnSpcReduction="10000"/>
          </a:bodyPr>
          <a:lstStyle/>
          <a:p>
            <a:r>
              <a:rPr lang="en-US" dirty="0">
                <a:hlinkClick r:id="rId2"/>
              </a:rPr>
              <a:t>http://</a:t>
            </a:r>
            <a:r>
              <a:rPr lang="en-US" dirty="0" smtClean="0">
                <a:hlinkClick r:id="rId2"/>
              </a:rPr>
              <a:t>docs.oracle.com/javase/tutorial/networking/sockets/definition.html</a:t>
            </a:r>
            <a:r>
              <a:rPr lang="en-US" dirty="0" smtClean="0"/>
              <a:t> </a:t>
            </a:r>
          </a:p>
          <a:p>
            <a:r>
              <a:rPr lang="en-US" dirty="0">
                <a:hlinkClick r:id="rId3"/>
              </a:rPr>
              <a:t>http://</a:t>
            </a:r>
            <a:r>
              <a:rPr lang="en-US" dirty="0" smtClean="0">
                <a:hlinkClick r:id="rId3"/>
              </a:rPr>
              <a:t>docs.oracle.com/javase/tutorial/networking/sockets/readingWriting.html</a:t>
            </a:r>
            <a:r>
              <a:rPr lang="en-US" dirty="0" smtClean="0"/>
              <a:t> </a:t>
            </a:r>
          </a:p>
          <a:p>
            <a:r>
              <a:rPr lang="en-US" dirty="0">
                <a:hlinkClick r:id="rId4"/>
              </a:rPr>
              <a:t>http://</a:t>
            </a:r>
            <a:r>
              <a:rPr lang="en-US" dirty="0" smtClean="0">
                <a:hlinkClick r:id="rId4"/>
              </a:rPr>
              <a:t>docs.oracle.com/javase/tutorial/networking/sockets/clientServer.html</a:t>
            </a:r>
            <a:r>
              <a:rPr lang="en-US" dirty="0" smtClean="0"/>
              <a:t> </a:t>
            </a:r>
          </a:p>
          <a:p>
            <a:r>
              <a:rPr lang="en-US" dirty="0" smtClean="0"/>
              <a:t>Java examples are explained well. Recommended reading also for C# programmers</a:t>
            </a:r>
            <a:endParaRPr lang="en-US" dirty="0"/>
          </a:p>
        </p:txBody>
      </p:sp>
    </p:spTree>
    <p:extLst>
      <p:ext uri="{BB962C8B-B14F-4D97-AF65-F5344CB8AC3E}">
        <p14:creationId xmlns:p14="http://schemas.microsoft.com/office/powerpoint/2010/main" val="206840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Network programming</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a:t>Computer </a:t>
            </a:r>
            <a:r>
              <a:rPr lang="en-US" i="1" dirty="0"/>
              <a:t>network programming </a:t>
            </a:r>
            <a:r>
              <a:rPr lang="en-US" dirty="0"/>
              <a:t>involves writing </a:t>
            </a:r>
            <a:r>
              <a:rPr lang="en-US" dirty="0" smtClean="0"/>
              <a:t>programs that </a:t>
            </a:r>
            <a:r>
              <a:rPr lang="en-US" dirty="0"/>
              <a:t>enable </a:t>
            </a:r>
            <a:r>
              <a:rPr lang="en-US" dirty="0" smtClean="0"/>
              <a:t>processes to </a:t>
            </a:r>
            <a:r>
              <a:rPr lang="en-US" dirty="0"/>
              <a:t>communicate with each other across </a:t>
            </a:r>
            <a:r>
              <a:rPr lang="en-US" dirty="0" smtClean="0"/>
              <a:t>a computer network.</a:t>
            </a:r>
          </a:p>
          <a:p>
            <a:r>
              <a:rPr lang="en-US" i="1" dirty="0" err="1" smtClean="0"/>
              <a:t>Interprocess</a:t>
            </a:r>
            <a:r>
              <a:rPr lang="en-US" i="1" dirty="0" smtClean="0"/>
              <a:t> communication </a:t>
            </a:r>
            <a:r>
              <a:rPr lang="en-US" dirty="0" smtClean="0"/>
              <a:t>(IPC) </a:t>
            </a:r>
            <a:r>
              <a:rPr lang="en-US" dirty="0"/>
              <a:t>cannot be implemented in a perfectly symmetric way: to establish a communication channel between two processes, one process must take the initiative, while the other is waiting for it</a:t>
            </a:r>
            <a:r>
              <a:rPr lang="en-US" dirty="0" smtClean="0"/>
              <a:t>. </a:t>
            </a:r>
            <a:r>
              <a:rPr lang="en-US" dirty="0"/>
              <a:t>Therefore, network programming </a:t>
            </a:r>
            <a:r>
              <a:rPr lang="en-US" dirty="0" smtClean="0"/>
              <a:t>assumes a client server model</a:t>
            </a:r>
          </a:p>
          <a:p>
            <a:r>
              <a:rPr lang="en-US" dirty="0" smtClean="0"/>
              <a:t>The client and server processes together form a </a:t>
            </a:r>
            <a:r>
              <a:rPr lang="en-US" i="1" dirty="0" smtClean="0"/>
              <a:t>distributed system</a:t>
            </a:r>
            <a:endParaRPr lang="en-US" i="1" dirty="0"/>
          </a:p>
        </p:txBody>
      </p:sp>
    </p:spTree>
    <p:extLst>
      <p:ext uri="{BB962C8B-B14F-4D97-AF65-F5344CB8AC3E}">
        <p14:creationId xmlns:p14="http://schemas.microsoft.com/office/powerpoint/2010/main" val="615860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Socket programming</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a:t>The endpoint in an </a:t>
            </a:r>
            <a:r>
              <a:rPr lang="en-US" dirty="0" err="1"/>
              <a:t>interprocess</a:t>
            </a:r>
            <a:r>
              <a:rPr lang="en-US" dirty="0"/>
              <a:t> communication is called a </a:t>
            </a:r>
            <a:r>
              <a:rPr lang="en-US" i="1" dirty="0" smtClean="0"/>
              <a:t>socket</a:t>
            </a:r>
          </a:p>
          <a:p>
            <a:pPr lvl="1"/>
            <a:r>
              <a:rPr lang="en-US" dirty="0" smtClean="0"/>
              <a:t>Network socket, internet socket</a:t>
            </a:r>
          </a:p>
          <a:p>
            <a:r>
              <a:rPr lang="en-US" dirty="0"/>
              <a:t>The data transmission between two sockets is </a:t>
            </a:r>
            <a:r>
              <a:rPr lang="en-US" dirty="0" smtClean="0"/>
              <a:t>organized by communication protocols, </a:t>
            </a:r>
            <a:r>
              <a:rPr lang="en-US" dirty="0"/>
              <a:t>usually implemented in the operating system of the participating </a:t>
            </a:r>
            <a:r>
              <a:rPr lang="en-US" dirty="0" smtClean="0"/>
              <a:t>computers.</a:t>
            </a:r>
          </a:p>
          <a:p>
            <a:r>
              <a:rPr lang="en-US" dirty="0" smtClean="0"/>
              <a:t>Application </a:t>
            </a:r>
            <a:r>
              <a:rPr lang="en-US" dirty="0"/>
              <a:t>programs write to and read from these sockets. </a:t>
            </a:r>
            <a:endParaRPr lang="en-US" dirty="0" smtClean="0"/>
          </a:p>
          <a:p>
            <a:r>
              <a:rPr lang="en-US" dirty="0"/>
              <a:t>The reference </a:t>
            </a:r>
            <a:r>
              <a:rPr lang="en-US" dirty="0" smtClean="0"/>
              <a:t>API for </a:t>
            </a:r>
            <a:r>
              <a:rPr lang="en-US" dirty="0"/>
              <a:t>socket programming is </a:t>
            </a:r>
            <a:r>
              <a:rPr lang="en-US" dirty="0" smtClean="0"/>
              <a:t>the Berkeley sockets API (BSD)</a:t>
            </a:r>
            <a:endParaRPr lang="en-US" dirty="0"/>
          </a:p>
        </p:txBody>
      </p:sp>
    </p:spTree>
    <p:extLst>
      <p:ext uri="{BB962C8B-B14F-4D97-AF65-F5344CB8AC3E}">
        <p14:creationId xmlns:p14="http://schemas.microsoft.com/office/powerpoint/2010/main" val="2448718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Interprocess</a:t>
            </a:r>
            <a:r>
              <a:rPr lang="en-US" dirty="0" smtClean="0"/>
              <a:t> communication (IPC)</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a:t>The following IPC mechanisms are supported by Windows:</a:t>
            </a:r>
          </a:p>
          <a:p>
            <a:pPr lvl="1"/>
            <a:r>
              <a:rPr lang="en-US" dirty="0">
                <a:hlinkClick r:id="" action="ppaction://hlinkfile"/>
              </a:rPr>
              <a:t>Clipboard</a:t>
            </a:r>
            <a:endParaRPr lang="en-US" dirty="0"/>
          </a:p>
          <a:p>
            <a:pPr lvl="1"/>
            <a:r>
              <a:rPr lang="en-US" dirty="0">
                <a:hlinkClick r:id="" action="ppaction://hlinkfile"/>
              </a:rPr>
              <a:t>COM</a:t>
            </a:r>
            <a:endParaRPr lang="en-US" dirty="0"/>
          </a:p>
          <a:p>
            <a:pPr lvl="1"/>
            <a:r>
              <a:rPr lang="en-US" dirty="0">
                <a:hlinkClick r:id="" action="ppaction://hlinkfile"/>
              </a:rPr>
              <a:t>Data Copy</a:t>
            </a:r>
            <a:endParaRPr lang="en-US" dirty="0"/>
          </a:p>
          <a:p>
            <a:pPr lvl="1"/>
            <a:r>
              <a:rPr lang="en-US" dirty="0">
                <a:hlinkClick r:id="" action="ppaction://hlinkfile"/>
              </a:rPr>
              <a:t>DDE</a:t>
            </a:r>
            <a:endParaRPr lang="en-US" dirty="0"/>
          </a:p>
          <a:p>
            <a:pPr lvl="1"/>
            <a:r>
              <a:rPr lang="en-US" dirty="0">
                <a:hlinkClick r:id="" action="ppaction://hlinkfile"/>
              </a:rPr>
              <a:t>File Mapping</a:t>
            </a:r>
            <a:endParaRPr lang="en-US" dirty="0"/>
          </a:p>
          <a:p>
            <a:pPr lvl="1"/>
            <a:r>
              <a:rPr lang="en-US" dirty="0" err="1">
                <a:hlinkClick r:id="" action="ppaction://hlinkfile"/>
              </a:rPr>
              <a:t>Mailslots</a:t>
            </a:r>
            <a:endParaRPr lang="en-US" dirty="0"/>
          </a:p>
          <a:p>
            <a:pPr lvl="1"/>
            <a:r>
              <a:rPr lang="en-US" dirty="0">
                <a:hlinkClick r:id="" action="ppaction://hlinkfile"/>
              </a:rPr>
              <a:t>Pipes</a:t>
            </a:r>
            <a:endParaRPr lang="en-US" dirty="0"/>
          </a:p>
          <a:p>
            <a:pPr lvl="1"/>
            <a:r>
              <a:rPr lang="en-US" dirty="0">
                <a:hlinkClick r:id="" action="ppaction://hlinkfile"/>
              </a:rPr>
              <a:t>RPC</a:t>
            </a:r>
            <a:endParaRPr lang="en-US" dirty="0"/>
          </a:p>
          <a:p>
            <a:pPr lvl="1"/>
            <a:r>
              <a:rPr lang="en-US" dirty="0">
                <a:hlinkClick r:id="" action="ppaction://hlinkfile"/>
              </a:rPr>
              <a:t>Windows </a:t>
            </a:r>
            <a:r>
              <a:rPr lang="en-US" dirty="0" smtClean="0">
                <a:hlinkClick r:id="" action="ppaction://hlinkfile"/>
              </a:rPr>
              <a:t>Sockets</a:t>
            </a:r>
            <a:endParaRPr lang="en-US" dirty="0" smtClean="0"/>
          </a:p>
          <a:p>
            <a:r>
              <a:rPr lang="en-US" dirty="0">
                <a:hlinkClick r:id="rId2"/>
              </a:rPr>
              <a:t>http://msdn.microsoft.com/en-us/library/windows/desktop/aa365574(v=vs.85).</a:t>
            </a:r>
            <a:r>
              <a:rPr lang="en-US" dirty="0" smtClean="0">
                <a:hlinkClick r:id="rId2"/>
              </a:rPr>
              <a:t>aspx#base.using_dde_for_ipc</a:t>
            </a:r>
            <a:r>
              <a:rPr lang="en-US" dirty="0" smtClean="0"/>
              <a:t> </a:t>
            </a:r>
          </a:p>
          <a:p>
            <a:r>
              <a:rPr lang="en-US" dirty="0" smtClean="0"/>
              <a:t>See also</a:t>
            </a:r>
          </a:p>
          <a:p>
            <a:pPr lvl="1"/>
            <a:r>
              <a:rPr lang="en-US" dirty="0">
                <a:hlinkClick r:id="rId3"/>
              </a:rPr>
              <a:t>http://</a:t>
            </a:r>
            <a:r>
              <a:rPr lang="en-US" dirty="0" smtClean="0">
                <a:hlinkClick r:id="rId3"/>
              </a:rPr>
              <a:t>en.wikipedia.org/wiki/Inter-process_communication</a:t>
            </a:r>
            <a:r>
              <a:rPr lang="en-US" dirty="0" smtClean="0"/>
              <a:t> </a:t>
            </a:r>
            <a:endParaRPr lang="en-US" dirty="0"/>
          </a:p>
          <a:p>
            <a:endParaRPr lang="en-US" dirty="0"/>
          </a:p>
        </p:txBody>
      </p:sp>
    </p:spTree>
    <p:extLst>
      <p:ext uri="{BB962C8B-B14F-4D97-AF65-F5344CB8AC3E}">
        <p14:creationId xmlns:p14="http://schemas.microsoft.com/office/powerpoint/2010/main" val="1258611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.NET </a:t>
            </a:r>
            <a:r>
              <a:rPr lang="en-US" dirty="0" err="1" smtClean="0"/>
              <a:t>Interprocess</a:t>
            </a:r>
            <a:r>
              <a:rPr lang="en-US" dirty="0" smtClean="0"/>
              <a:t> communication</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following technologies relates to the IPC in .NET</a:t>
            </a:r>
          </a:p>
          <a:p>
            <a:pPr lvl="1"/>
            <a:r>
              <a:rPr lang="en-US" dirty="0" smtClean="0"/>
              <a:t>Socket programming</a:t>
            </a:r>
          </a:p>
          <a:p>
            <a:pPr lvl="1"/>
            <a:r>
              <a:rPr lang="en-US" dirty="0" smtClean="0"/>
              <a:t>HTTP</a:t>
            </a:r>
          </a:p>
          <a:p>
            <a:pPr lvl="1"/>
            <a:r>
              <a:rPr lang="en-US" dirty="0" smtClean="0"/>
              <a:t>Named pipes</a:t>
            </a:r>
          </a:p>
          <a:p>
            <a:pPr lvl="1"/>
            <a:r>
              <a:rPr lang="en-US" dirty="0" smtClean="0"/>
              <a:t>ASP.NET</a:t>
            </a:r>
          </a:p>
          <a:p>
            <a:pPr lvl="1"/>
            <a:r>
              <a:rPr lang="en-US" dirty="0" smtClean="0"/>
              <a:t>.NET </a:t>
            </a:r>
            <a:r>
              <a:rPr lang="en-US" dirty="0" err="1" smtClean="0"/>
              <a:t>Remoting</a:t>
            </a:r>
            <a:endParaRPr lang="en-US" dirty="0" smtClean="0"/>
          </a:p>
          <a:p>
            <a:pPr lvl="1"/>
            <a:r>
              <a:rPr lang="en-US" dirty="0" smtClean="0"/>
              <a:t>Web Services</a:t>
            </a:r>
          </a:p>
          <a:p>
            <a:pPr lvl="1"/>
            <a:r>
              <a:rPr lang="en-US" dirty="0" smtClean="0"/>
              <a:t>Windows Communication Foundation (WCF)</a:t>
            </a:r>
            <a:endParaRPr lang="en-US" dirty="0"/>
          </a:p>
        </p:txBody>
      </p:sp>
    </p:spTree>
    <p:extLst>
      <p:ext uri="{BB962C8B-B14F-4D97-AF65-F5344CB8AC3E}">
        <p14:creationId xmlns:p14="http://schemas.microsoft.com/office/powerpoint/2010/main" val="2685374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Toimist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oimist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oimist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2014</Words>
  <Application>Microsoft Office PowerPoint</Application>
  <PresentationFormat>On-screen Show (4:3)</PresentationFormat>
  <Paragraphs>329</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Office-teema</vt:lpstr>
      <vt:lpstr>Sockets</vt:lpstr>
      <vt:lpstr>Client-server model</vt:lpstr>
      <vt:lpstr>Client-server model</vt:lpstr>
      <vt:lpstr>Client-server model</vt:lpstr>
      <vt:lpstr>Client-server model</vt:lpstr>
      <vt:lpstr>Network programming</vt:lpstr>
      <vt:lpstr>Socket programming</vt:lpstr>
      <vt:lpstr>Interprocess communication (IPC)</vt:lpstr>
      <vt:lpstr>.NET Interprocess communication</vt:lpstr>
      <vt:lpstr>TCP/IP</vt:lpstr>
      <vt:lpstr>TCP/IP Introduction</vt:lpstr>
      <vt:lpstr>TCP/IP Addressing</vt:lpstr>
      <vt:lpstr>TCP/IP Protocols</vt:lpstr>
      <vt:lpstr>TCP/IP</vt:lpstr>
      <vt:lpstr>TCP/IP</vt:lpstr>
      <vt:lpstr>TCP/IP Sockets</vt:lpstr>
      <vt:lpstr>TCP/IP Sockets in Windows</vt:lpstr>
      <vt:lpstr>TCP/IP Socket</vt:lpstr>
      <vt:lpstr>IP address and port</vt:lpstr>
      <vt:lpstr>Socket programming</vt:lpstr>
      <vt:lpstr>Socket programming</vt:lpstr>
      <vt:lpstr>Client-side</vt:lpstr>
      <vt:lpstr>Client-side</vt:lpstr>
      <vt:lpstr>Client-side</vt:lpstr>
      <vt:lpstr>Server-side</vt:lpstr>
      <vt:lpstr>Server-side</vt:lpstr>
      <vt:lpstr>Server-side</vt:lpstr>
      <vt:lpstr>Exercise</vt:lpstr>
      <vt:lpstr>Server-side threads</vt:lpstr>
      <vt:lpstr>Server-side threads</vt:lpstr>
      <vt:lpstr>Server-side threads – Main thread</vt:lpstr>
      <vt:lpstr>Server-side threads – Thread serving the client</vt:lpstr>
      <vt:lpstr>Server-side threads – Thread serving the client</vt:lpstr>
      <vt:lpstr>PowerPoint Presentation</vt:lpstr>
      <vt:lpstr>Measurement device and server</vt:lpstr>
      <vt:lpstr>Measurement device and server</vt:lpstr>
      <vt:lpstr>Measurement device and server</vt:lpstr>
      <vt:lpstr>A simpler approach</vt:lpstr>
      <vt:lpstr>Server main thread</vt:lpstr>
      <vt:lpstr>A new class for client socket and streams</vt:lpstr>
      <vt:lpstr>Class NetworkStreams</vt:lpstr>
      <vt:lpstr>Class NetworkStreams</vt:lpstr>
      <vt:lpstr>List of clients in server (List of NetworkStreams objects)</vt:lpstr>
      <vt:lpstr>Thread serving the clients</vt:lpstr>
      <vt:lpstr>Client application for the Measurement application</vt:lpstr>
      <vt:lpstr>Console Client</vt:lpstr>
      <vt:lpstr>Console Client</vt:lpstr>
      <vt:lpstr>Exercise 1</vt:lpstr>
      <vt:lpstr>Ohjeita</vt:lpstr>
      <vt:lpstr>Exercise 2</vt:lpstr>
      <vt:lpstr>Exercise 3</vt:lpstr>
      <vt:lpstr>Links</vt:lpstr>
      <vt:lpstr>Examples in Java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dc:title>
  <dc:creator>Mäkelä, Petteri</dc:creator>
  <cp:lastModifiedBy>Mäkelä, Petteri</cp:lastModifiedBy>
  <cp:revision>61</cp:revision>
  <dcterms:created xsi:type="dcterms:W3CDTF">2012-01-30T08:02:39Z</dcterms:created>
  <dcterms:modified xsi:type="dcterms:W3CDTF">2016-02-01T11:57:05Z</dcterms:modified>
</cp:coreProperties>
</file>