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8712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479"/>
    <a:srgbClr val="FF796F"/>
    <a:srgbClr val="FF796C"/>
    <a:srgbClr val="B3EAFC"/>
    <a:srgbClr val="D7A9F6"/>
    <a:srgbClr val="BEFAE1"/>
    <a:srgbClr val="C5F3C4"/>
    <a:srgbClr val="FED6B1"/>
    <a:srgbClr val="FFCB98"/>
    <a:srgbClr val="FFC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33" d="100"/>
          <a:sy n="133" d="100"/>
        </p:scale>
        <p:origin x="17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E40CD-16F4-894C-A7FB-13ACDACA71FD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68438" y="1143000"/>
            <a:ext cx="3921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B0B61-9084-594B-9946-5CBBB50AB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7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68438" y="1143000"/>
            <a:ext cx="3921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B0B61-9084-594B-9946-5CBBB50ABA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76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415" y="1122363"/>
            <a:ext cx="7405370" cy="2387600"/>
          </a:xfrm>
        </p:spPr>
        <p:txBody>
          <a:bodyPr anchor="b"/>
          <a:lstStyle>
            <a:lvl1pPr algn="ctr">
              <a:defRPr sz="57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025" y="3602038"/>
            <a:ext cx="6534150" cy="1655762"/>
          </a:xfrm>
        </p:spPr>
        <p:txBody>
          <a:bodyPr/>
          <a:lstStyle>
            <a:lvl1pPr marL="0" indent="0" algn="ctr">
              <a:buNone/>
              <a:defRPr sz="2287"/>
            </a:lvl1pPr>
            <a:lvl2pPr marL="435620" indent="0" algn="ctr">
              <a:buNone/>
              <a:defRPr sz="1906"/>
            </a:lvl2pPr>
            <a:lvl3pPr marL="871240" indent="0" algn="ctr">
              <a:buNone/>
              <a:defRPr sz="1715"/>
            </a:lvl3pPr>
            <a:lvl4pPr marL="1306860" indent="0" algn="ctr">
              <a:buNone/>
              <a:defRPr sz="1524"/>
            </a:lvl4pPr>
            <a:lvl5pPr marL="1742481" indent="0" algn="ctr">
              <a:buNone/>
              <a:defRPr sz="1524"/>
            </a:lvl5pPr>
            <a:lvl6pPr marL="2178101" indent="0" algn="ctr">
              <a:buNone/>
              <a:defRPr sz="1524"/>
            </a:lvl6pPr>
            <a:lvl7pPr marL="2613721" indent="0" algn="ctr">
              <a:buNone/>
              <a:defRPr sz="1524"/>
            </a:lvl7pPr>
            <a:lvl8pPr marL="3049341" indent="0" algn="ctr">
              <a:buNone/>
              <a:defRPr sz="1524"/>
            </a:lvl8pPr>
            <a:lvl9pPr marL="3484961" indent="0" algn="ctr">
              <a:buNone/>
              <a:defRPr sz="152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20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15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34669" y="365125"/>
            <a:ext cx="1878568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8964" y="365125"/>
            <a:ext cx="5526802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19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426" y="1709740"/>
            <a:ext cx="7514273" cy="2852737"/>
          </a:xfrm>
        </p:spPr>
        <p:txBody>
          <a:bodyPr anchor="b"/>
          <a:lstStyle>
            <a:lvl1pPr>
              <a:defRPr sz="57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426" y="4589465"/>
            <a:ext cx="7514273" cy="1500187"/>
          </a:xfrm>
        </p:spPr>
        <p:txBody>
          <a:bodyPr/>
          <a:lstStyle>
            <a:lvl1pPr marL="0" indent="0">
              <a:buNone/>
              <a:defRPr sz="2287">
                <a:solidFill>
                  <a:schemeClr val="tx1">
                    <a:tint val="82000"/>
                  </a:schemeClr>
                </a:solidFill>
              </a:defRPr>
            </a:lvl1pPr>
            <a:lvl2pPr marL="435620" indent="0">
              <a:buNone/>
              <a:defRPr sz="1906">
                <a:solidFill>
                  <a:schemeClr val="tx1">
                    <a:tint val="82000"/>
                  </a:schemeClr>
                </a:solidFill>
              </a:defRPr>
            </a:lvl2pPr>
            <a:lvl3pPr marL="871240" indent="0">
              <a:buNone/>
              <a:defRPr sz="1715">
                <a:solidFill>
                  <a:schemeClr val="tx1">
                    <a:tint val="82000"/>
                  </a:schemeClr>
                </a:solidFill>
              </a:defRPr>
            </a:lvl3pPr>
            <a:lvl4pPr marL="1306860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4pPr>
            <a:lvl5pPr marL="1742481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5pPr>
            <a:lvl6pPr marL="2178101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6pPr>
            <a:lvl7pPr marL="2613721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7pPr>
            <a:lvl8pPr marL="3049341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8pPr>
            <a:lvl9pPr marL="3484961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71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964" y="1825625"/>
            <a:ext cx="3702685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551" y="1825625"/>
            <a:ext cx="3702685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43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98" y="365126"/>
            <a:ext cx="7514273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100" y="1681163"/>
            <a:ext cx="3685668" cy="823912"/>
          </a:xfrm>
        </p:spPr>
        <p:txBody>
          <a:bodyPr anchor="b"/>
          <a:lstStyle>
            <a:lvl1pPr marL="0" indent="0">
              <a:buNone/>
              <a:defRPr sz="2287" b="1"/>
            </a:lvl1pPr>
            <a:lvl2pPr marL="435620" indent="0">
              <a:buNone/>
              <a:defRPr sz="1906" b="1"/>
            </a:lvl2pPr>
            <a:lvl3pPr marL="871240" indent="0">
              <a:buNone/>
              <a:defRPr sz="1715" b="1"/>
            </a:lvl3pPr>
            <a:lvl4pPr marL="1306860" indent="0">
              <a:buNone/>
              <a:defRPr sz="1524" b="1"/>
            </a:lvl4pPr>
            <a:lvl5pPr marL="1742481" indent="0">
              <a:buNone/>
              <a:defRPr sz="1524" b="1"/>
            </a:lvl5pPr>
            <a:lvl6pPr marL="2178101" indent="0">
              <a:buNone/>
              <a:defRPr sz="1524" b="1"/>
            </a:lvl6pPr>
            <a:lvl7pPr marL="2613721" indent="0">
              <a:buNone/>
              <a:defRPr sz="1524" b="1"/>
            </a:lvl7pPr>
            <a:lvl8pPr marL="3049341" indent="0">
              <a:buNone/>
              <a:defRPr sz="1524" b="1"/>
            </a:lvl8pPr>
            <a:lvl9pPr marL="3484961" indent="0">
              <a:buNone/>
              <a:defRPr sz="152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100" y="2505075"/>
            <a:ext cx="368566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0552" y="1681163"/>
            <a:ext cx="3703820" cy="823912"/>
          </a:xfrm>
        </p:spPr>
        <p:txBody>
          <a:bodyPr anchor="b"/>
          <a:lstStyle>
            <a:lvl1pPr marL="0" indent="0">
              <a:buNone/>
              <a:defRPr sz="2287" b="1"/>
            </a:lvl1pPr>
            <a:lvl2pPr marL="435620" indent="0">
              <a:buNone/>
              <a:defRPr sz="1906" b="1"/>
            </a:lvl2pPr>
            <a:lvl3pPr marL="871240" indent="0">
              <a:buNone/>
              <a:defRPr sz="1715" b="1"/>
            </a:lvl3pPr>
            <a:lvl4pPr marL="1306860" indent="0">
              <a:buNone/>
              <a:defRPr sz="1524" b="1"/>
            </a:lvl4pPr>
            <a:lvl5pPr marL="1742481" indent="0">
              <a:buNone/>
              <a:defRPr sz="1524" b="1"/>
            </a:lvl5pPr>
            <a:lvl6pPr marL="2178101" indent="0">
              <a:buNone/>
              <a:defRPr sz="1524" b="1"/>
            </a:lvl6pPr>
            <a:lvl7pPr marL="2613721" indent="0">
              <a:buNone/>
              <a:defRPr sz="1524" b="1"/>
            </a:lvl7pPr>
            <a:lvl8pPr marL="3049341" indent="0">
              <a:buNone/>
              <a:defRPr sz="1524" b="1"/>
            </a:lvl8pPr>
            <a:lvl9pPr marL="3484961" indent="0">
              <a:buNone/>
              <a:defRPr sz="152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0552" y="2505075"/>
            <a:ext cx="370382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62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64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23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99" y="457200"/>
            <a:ext cx="2809911" cy="1600200"/>
          </a:xfrm>
        </p:spPr>
        <p:txBody>
          <a:bodyPr anchor="b"/>
          <a:lstStyle>
            <a:lvl1pPr>
              <a:defRPr sz="30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3820" y="987426"/>
            <a:ext cx="4410551" cy="4873625"/>
          </a:xfrm>
        </p:spPr>
        <p:txBody>
          <a:bodyPr/>
          <a:lstStyle>
            <a:lvl1pPr>
              <a:defRPr sz="3049"/>
            </a:lvl1pPr>
            <a:lvl2pPr>
              <a:defRPr sz="2668"/>
            </a:lvl2pPr>
            <a:lvl3pPr>
              <a:defRPr sz="2287"/>
            </a:lvl3pPr>
            <a:lvl4pPr>
              <a:defRPr sz="1906"/>
            </a:lvl4pPr>
            <a:lvl5pPr>
              <a:defRPr sz="1906"/>
            </a:lvl5pPr>
            <a:lvl6pPr>
              <a:defRPr sz="1906"/>
            </a:lvl6pPr>
            <a:lvl7pPr>
              <a:defRPr sz="1906"/>
            </a:lvl7pPr>
            <a:lvl8pPr>
              <a:defRPr sz="1906"/>
            </a:lvl8pPr>
            <a:lvl9pPr>
              <a:defRPr sz="190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99" y="2057400"/>
            <a:ext cx="2809911" cy="3811588"/>
          </a:xfrm>
        </p:spPr>
        <p:txBody>
          <a:bodyPr/>
          <a:lstStyle>
            <a:lvl1pPr marL="0" indent="0">
              <a:buNone/>
              <a:defRPr sz="1524"/>
            </a:lvl1pPr>
            <a:lvl2pPr marL="435620" indent="0">
              <a:buNone/>
              <a:defRPr sz="1334"/>
            </a:lvl2pPr>
            <a:lvl3pPr marL="871240" indent="0">
              <a:buNone/>
              <a:defRPr sz="1143"/>
            </a:lvl3pPr>
            <a:lvl4pPr marL="1306860" indent="0">
              <a:buNone/>
              <a:defRPr sz="953"/>
            </a:lvl4pPr>
            <a:lvl5pPr marL="1742481" indent="0">
              <a:buNone/>
              <a:defRPr sz="953"/>
            </a:lvl5pPr>
            <a:lvl6pPr marL="2178101" indent="0">
              <a:buNone/>
              <a:defRPr sz="953"/>
            </a:lvl6pPr>
            <a:lvl7pPr marL="2613721" indent="0">
              <a:buNone/>
              <a:defRPr sz="953"/>
            </a:lvl7pPr>
            <a:lvl8pPr marL="3049341" indent="0">
              <a:buNone/>
              <a:defRPr sz="953"/>
            </a:lvl8pPr>
            <a:lvl9pPr marL="3484961" indent="0">
              <a:buNone/>
              <a:defRPr sz="95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28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99" y="457200"/>
            <a:ext cx="2809911" cy="1600200"/>
          </a:xfrm>
        </p:spPr>
        <p:txBody>
          <a:bodyPr anchor="b"/>
          <a:lstStyle>
            <a:lvl1pPr>
              <a:defRPr sz="30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03820" y="987426"/>
            <a:ext cx="4410551" cy="4873625"/>
          </a:xfrm>
        </p:spPr>
        <p:txBody>
          <a:bodyPr anchor="t"/>
          <a:lstStyle>
            <a:lvl1pPr marL="0" indent="0">
              <a:buNone/>
              <a:defRPr sz="3049"/>
            </a:lvl1pPr>
            <a:lvl2pPr marL="435620" indent="0">
              <a:buNone/>
              <a:defRPr sz="2668"/>
            </a:lvl2pPr>
            <a:lvl3pPr marL="871240" indent="0">
              <a:buNone/>
              <a:defRPr sz="2287"/>
            </a:lvl3pPr>
            <a:lvl4pPr marL="1306860" indent="0">
              <a:buNone/>
              <a:defRPr sz="1906"/>
            </a:lvl4pPr>
            <a:lvl5pPr marL="1742481" indent="0">
              <a:buNone/>
              <a:defRPr sz="1906"/>
            </a:lvl5pPr>
            <a:lvl6pPr marL="2178101" indent="0">
              <a:buNone/>
              <a:defRPr sz="1906"/>
            </a:lvl6pPr>
            <a:lvl7pPr marL="2613721" indent="0">
              <a:buNone/>
              <a:defRPr sz="1906"/>
            </a:lvl7pPr>
            <a:lvl8pPr marL="3049341" indent="0">
              <a:buNone/>
              <a:defRPr sz="1906"/>
            </a:lvl8pPr>
            <a:lvl9pPr marL="3484961" indent="0">
              <a:buNone/>
              <a:defRPr sz="190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99" y="2057400"/>
            <a:ext cx="2809911" cy="3811588"/>
          </a:xfrm>
        </p:spPr>
        <p:txBody>
          <a:bodyPr/>
          <a:lstStyle>
            <a:lvl1pPr marL="0" indent="0">
              <a:buNone/>
              <a:defRPr sz="1524"/>
            </a:lvl1pPr>
            <a:lvl2pPr marL="435620" indent="0">
              <a:buNone/>
              <a:defRPr sz="1334"/>
            </a:lvl2pPr>
            <a:lvl3pPr marL="871240" indent="0">
              <a:buNone/>
              <a:defRPr sz="1143"/>
            </a:lvl3pPr>
            <a:lvl4pPr marL="1306860" indent="0">
              <a:buNone/>
              <a:defRPr sz="953"/>
            </a:lvl4pPr>
            <a:lvl5pPr marL="1742481" indent="0">
              <a:buNone/>
              <a:defRPr sz="953"/>
            </a:lvl5pPr>
            <a:lvl6pPr marL="2178101" indent="0">
              <a:buNone/>
              <a:defRPr sz="953"/>
            </a:lvl6pPr>
            <a:lvl7pPr marL="2613721" indent="0">
              <a:buNone/>
              <a:defRPr sz="953"/>
            </a:lvl7pPr>
            <a:lvl8pPr marL="3049341" indent="0">
              <a:buNone/>
              <a:defRPr sz="953"/>
            </a:lvl8pPr>
            <a:lvl9pPr marL="3484961" indent="0">
              <a:buNone/>
              <a:defRPr sz="95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52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8964" y="365126"/>
            <a:ext cx="75142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64" y="1825625"/>
            <a:ext cx="75142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8964" y="6356352"/>
            <a:ext cx="1960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A297A0-A4C9-5C40-AB54-2F82AD7484BC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5916" y="6356352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52991" y="6356352"/>
            <a:ext cx="1960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81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71240" rtl="0" eaLnBrk="1" latinLnBrk="0" hangingPunct="1">
        <a:lnSpc>
          <a:spcPct val="90000"/>
        </a:lnSpc>
        <a:spcBef>
          <a:spcPct val="0"/>
        </a:spcBef>
        <a:buNone/>
        <a:defRPr sz="41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810" indent="-217810" algn="l" defTabSz="871240" rtl="0" eaLnBrk="1" latinLnBrk="0" hangingPunct="1">
        <a:lnSpc>
          <a:spcPct val="90000"/>
        </a:lnSpc>
        <a:spcBef>
          <a:spcPts val="953"/>
        </a:spcBef>
        <a:buFont typeface="Arial" panose="020B0604020202020204" pitchFamily="34" charset="0"/>
        <a:buChar char="•"/>
        <a:defRPr sz="2668" kern="1200">
          <a:solidFill>
            <a:schemeClr val="tx1"/>
          </a:solidFill>
          <a:latin typeface="+mn-lt"/>
          <a:ea typeface="+mn-ea"/>
          <a:cs typeface="+mn-cs"/>
        </a:defRPr>
      </a:lvl1pPr>
      <a:lvl2pPr marL="653430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2287" kern="1200">
          <a:solidFill>
            <a:schemeClr val="tx1"/>
          </a:solidFill>
          <a:latin typeface="+mn-lt"/>
          <a:ea typeface="+mn-ea"/>
          <a:cs typeface="+mn-cs"/>
        </a:defRPr>
      </a:lvl2pPr>
      <a:lvl3pPr marL="1089050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906" kern="1200">
          <a:solidFill>
            <a:schemeClr val="tx1"/>
          </a:solidFill>
          <a:latin typeface="+mn-lt"/>
          <a:ea typeface="+mn-ea"/>
          <a:cs typeface="+mn-cs"/>
        </a:defRPr>
      </a:lvl3pPr>
      <a:lvl4pPr marL="1524671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4pPr>
      <a:lvl5pPr marL="1960291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5pPr>
      <a:lvl6pPr marL="2395911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6pPr>
      <a:lvl7pPr marL="2831531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7pPr>
      <a:lvl8pPr marL="3267151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8pPr>
      <a:lvl9pPr marL="3702771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1pPr>
      <a:lvl2pPr marL="435620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2pPr>
      <a:lvl3pPr marL="871240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3pPr>
      <a:lvl4pPr marL="1306860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4pPr>
      <a:lvl5pPr marL="1742481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5pPr>
      <a:lvl6pPr marL="2178101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6pPr>
      <a:lvl7pPr marL="2613721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7pPr>
      <a:lvl8pPr marL="3049341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8pPr>
      <a:lvl9pPr marL="3484961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6C13F86-F833-9FA6-0A1E-B2B0B48A0A69}"/>
              </a:ext>
            </a:extLst>
          </p:cNvPr>
          <p:cNvSpPr/>
          <p:nvPr/>
        </p:nvSpPr>
        <p:spPr>
          <a:xfrm>
            <a:off x="1301" y="1901715"/>
            <a:ext cx="4320000" cy="1356492"/>
          </a:xfrm>
          <a:prstGeom prst="roundRect">
            <a:avLst>
              <a:gd name="adj" fmla="val 7869"/>
            </a:avLst>
          </a:prstGeom>
          <a:solidFill>
            <a:srgbClr val="EADE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24D091-5462-0741-E237-5E66436B090D}"/>
              </a:ext>
            </a:extLst>
          </p:cNvPr>
          <p:cNvSpPr/>
          <p:nvPr/>
        </p:nvSpPr>
        <p:spPr>
          <a:xfrm>
            <a:off x="0" y="0"/>
            <a:ext cx="4320000" cy="1814616"/>
          </a:xfrm>
          <a:prstGeom prst="roundRect">
            <a:avLst>
              <a:gd name="adj" fmla="val 3630"/>
            </a:avLst>
          </a:prstGeom>
          <a:solidFill>
            <a:srgbClr val="EADE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9F4CF5C-A0BB-7280-A39A-53862CB88095}"/>
              </a:ext>
            </a:extLst>
          </p:cNvPr>
          <p:cNvSpPr/>
          <p:nvPr/>
        </p:nvSpPr>
        <p:spPr>
          <a:xfrm>
            <a:off x="4393520" y="1856"/>
            <a:ext cx="4320000" cy="1814616"/>
          </a:xfrm>
          <a:prstGeom prst="roundRect">
            <a:avLst>
              <a:gd name="adj" fmla="val 3637"/>
            </a:avLst>
          </a:prstGeom>
          <a:solidFill>
            <a:srgbClr val="B2E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0DAD3-1786-FF9D-4EAA-4850211E8A2A}"/>
              </a:ext>
            </a:extLst>
          </p:cNvPr>
          <p:cNvSpPr txBox="1"/>
          <p:nvPr/>
        </p:nvSpPr>
        <p:spPr>
          <a:xfrm>
            <a:off x="1286120" y="24053"/>
            <a:ext cx="1746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Descriptions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1D92231-7691-2AB8-ACD0-25904DF42C35}"/>
              </a:ext>
            </a:extLst>
          </p:cNvPr>
          <p:cNvSpPr/>
          <p:nvPr/>
        </p:nvSpPr>
        <p:spPr>
          <a:xfrm>
            <a:off x="4393520" y="2796406"/>
            <a:ext cx="4320000" cy="463656"/>
          </a:xfrm>
          <a:prstGeom prst="roundRect">
            <a:avLst>
              <a:gd name="adj" fmla="val 18698"/>
            </a:avLst>
          </a:prstGeom>
          <a:solidFill>
            <a:srgbClr val="FED6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A5C299-2D81-1C5A-E3CF-1878FCE3A1C6}"/>
              </a:ext>
            </a:extLst>
          </p:cNvPr>
          <p:cNvSpPr txBox="1"/>
          <p:nvPr/>
        </p:nvSpPr>
        <p:spPr>
          <a:xfrm>
            <a:off x="5327950" y="2836664"/>
            <a:ext cx="2403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predictions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513457A-F1E1-2764-3826-CCD4E5F26E25}"/>
              </a:ext>
            </a:extLst>
          </p:cNvPr>
          <p:cNvGrpSpPr/>
          <p:nvPr/>
        </p:nvGrpSpPr>
        <p:grpSpPr>
          <a:xfrm>
            <a:off x="190393" y="2290565"/>
            <a:ext cx="3945962" cy="870777"/>
            <a:chOff x="1301169" y="4256614"/>
            <a:chExt cx="3945962" cy="870777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90EE026-9CB2-7A58-83B0-5F107E54CF97}"/>
                </a:ext>
              </a:extLst>
            </p:cNvPr>
            <p:cNvSpPr/>
            <p:nvPr/>
          </p:nvSpPr>
          <p:spPr>
            <a:xfrm>
              <a:off x="2664269" y="4256614"/>
              <a:ext cx="1224810" cy="383569"/>
            </a:xfrm>
            <a:prstGeom prst="roundRect">
              <a:avLst>
                <a:gd name="adj" fmla="val 19023"/>
              </a:avLst>
            </a:prstGeom>
            <a:solidFill>
              <a:srgbClr val="D7A9F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points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CB5B9C-22EE-62D2-4292-0213E41252C9}"/>
                </a:ext>
              </a:extLst>
            </p:cNvPr>
            <p:cNvSpPr txBox="1"/>
            <p:nvPr/>
          </p:nvSpPr>
          <p:spPr>
            <a:xfrm>
              <a:off x="1301169" y="4727281"/>
              <a:ext cx="39459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Data points are used to update the prior to produce the posterior with Monte Carlo methods.</a:t>
              </a: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F6C7EE-855E-8010-E151-C791823B517F}"/>
              </a:ext>
            </a:extLst>
          </p:cNvPr>
          <p:cNvSpPr/>
          <p:nvPr/>
        </p:nvSpPr>
        <p:spPr>
          <a:xfrm>
            <a:off x="4393520" y="1903115"/>
            <a:ext cx="4320000" cy="806647"/>
          </a:xfrm>
          <a:prstGeom prst="roundRect">
            <a:avLst>
              <a:gd name="adj" fmla="val 14332"/>
            </a:avLst>
          </a:prstGeom>
          <a:solidFill>
            <a:srgbClr val="BDFA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6E61D7-26A2-C203-A023-D2D56E5322BC}"/>
              </a:ext>
            </a:extLst>
          </p:cNvPr>
          <p:cNvSpPr txBox="1"/>
          <p:nvPr/>
        </p:nvSpPr>
        <p:spPr>
          <a:xfrm>
            <a:off x="5607441" y="1912672"/>
            <a:ext cx="1869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posterior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C44848C-E623-0221-09F1-50F70D92058B}"/>
              </a:ext>
            </a:extLst>
          </p:cNvPr>
          <p:cNvGrpSpPr/>
          <p:nvPr/>
        </p:nvGrpSpPr>
        <p:grpSpPr>
          <a:xfrm>
            <a:off x="5544441" y="2248732"/>
            <a:ext cx="1970476" cy="307777"/>
            <a:chOff x="8349405" y="4503270"/>
            <a:chExt cx="1970476" cy="307777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6568A54A-F874-F091-90A3-6E4C9EF85C56}"/>
                </a:ext>
              </a:extLst>
            </p:cNvPr>
            <p:cNvSpPr/>
            <p:nvPr/>
          </p:nvSpPr>
          <p:spPr>
            <a:xfrm>
              <a:off x="9794117" y="4552011"/>
              <a:ext cx="410400" cy="234782"/>
            </a:xfrm>
            <a:prstGeom prst="roundRect">
              <a:avLst/>
            </a:prstGeom>
            <a:solidFill>
              <a:srgbClr val="FF84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5A7BA9C2-CD84-EB91-8EC2-77CF09BD6973}"/>
                </a:ext>
              </a:extLst>
            </p:cNvPr>
            <p:cNvSpPr/>
            <p:nvPr/>
          </p:nvSpPr>
          <p:spPr>
            <a:xfrm>
              <a:off x="9211160" y="4550322"/>
              <a:ext cx="555796" cy="234782"/>
            </a:xfrm>
            <a:prstGeom prst="roundRect">
              <a:avLst/>
            </a:prstGeom>
            <a:solidFill>
              <a:srgbClr val="D7A9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DBC8B9E-DDBB-BFDD-2C3E-2A3E4E692B3E}"/>
                    </a:ext>
                  </a:extLst>
                </p:cNvPr>
                <p:cNvSpPr txBox="1"/>
                <p:nvPr/>
              </p:nvSpPr>
              <p:spPr>
                <a:xfrm>
                  <a:off x="8349405" y="4503270"/>
                  <a:ext cx="197047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)∝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DBC8B9E-DDBB-BFDD-2C3E-2A3E4E692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405" y="4503270"/>
                  <a:ext cx="1970476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9E4753C-ADFF-9461-316B-5DEB0CCC9749}"/>
              </a:ext>
            </a:extLst>
          </p:cNvPr>
          <p:cNvSpPr txBox="1"/>
          <p:nvPr/>
        </p:nvSpPr>
        <p:spPr>
          <a:xfrm>
            <a:off x="5329250" y="0"/>
            <a:ext cx="24021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C5CA5B-ED75-C066-6B29-640817B8D1C2}"/>
              </a:ext>
            </a:extLst>
          </p:cNvPr>
          <p:cNvSpPr txBox="1"/>
          <p:nvPr/>
        </p:nvSpPr>
        <p:spPr>
          <a:xfrm>
            <a:off x="4550676" y="330707"/>
            <a:ext cx="3990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The LLM outputs a Gaussian prior for each task description, which we use to build a mixture model.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6603E6-BB9D-1EBC-239E-A9CAB7459832}"/>
              </a:ext>
            </a:extLst>
          </p:cNvPr>
          <p:cNvGrpSpPr/>
          <p:nvPr/>
        </p:nvGrpSpPr>
        <p:grpSpPr>
          <a:xfrm>
            <a:off x="-2434" y="436094"/>
            <a:ext cx="4319488" cy="1330332"/>
            <a:chOff x="750553" y="1938111"/>
            <a:chExt cx="5039537" cy="1330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6F5F99-80DD-731C-46CE-6172221DA8A0}"/>
                </a:ext>
              </a:extLst>
            </p:cNvPr>
            <p:cNvSpPr txBox="1"/>
            <p:nvPr/>
          </p:nvSpPr>
          <p:spPr>
            <a:xfrm>
              <a:off x="750553" y="2868333"/>
              <a:ext cx="5039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A base task description is rephrased by an LLM many times to produce a distribution over relevant task descriptions.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21F8C3C-CF4D-D80D-D321-B841347DB8EC}"/>
                </a:ext>
              </a:extLst>
            </p:cNvPr>
            <p:cNvGrpSpPr/>
            <p:nvPr/>
          </p:nvGrpSpPr>
          <p:grpSpPr>
            <a:xfrm>
              <a:off x="1318307" y="1938111"/>
              <a:ext cx="3968677" cy="858374"/>
              <a:chOff x="1343642" y="1700699"/>
              <a:chExt cx="3968677" cy="858374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EF5FA203-A40E-F5E6-24E3-AD0DB9FABC4A}"/>
                  </a:ext>
                </a:extLst>
              </p:cNvPr>
              <p:cNvSpPr/>
              <p:nvPr/>
            </p:nvSpPr>
            <p:spPr>
              <a:xfrm>
                <a:off x="1585131" y="1963648"/>
                <a:ext cx="3727188" cy="595425"/>
              </a:xfrm>
              <a:prstGeom prst="roundRect">
                <a:avLst>
                  <a:gd name="adj" fmla="val 19023"/>
                </a:avLst>
              </a:prstGeom>
              <a:solidFill>
                <a:srgbClr val="D272A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71A74ACC-A875-926F-E804-005AA3B3CF5B}"/>
                  </a:ext>
                </a:extLst>
              </p:cNvPr>
              <p:cNvSpPr/>
              <p:nvPr/>
            </p:nvSpPr>
            <p:spPr>
              <a:xfrm>
                <a:off x="1459132" y="1832174"/>
                <a:ext cx="3727188" cy="595425"/>
              </a:xfrm>
              <a:prstGeom prst="roundRect">
                <a:avLst>
                  <a:gd name="adj" fmla="val 19023"/>
                </a:avLst>
              </a:prstGeom>
              <a:solidFill>
                <a:srgbClr val="E7936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DF2BBFAA-009E-D923-66AF-71C9453607BA}"/>
                  </a:ext>
                </a:extLst>
              </p:cNvPr>
              <p:cNvSpPr/>
              <p:nvPr/>
            </p:nvSpPr>
            <p:spPr>
              <a:xfrm>
                <a:off x="1343642" y="1700699"/>
                <a:ext cx="3727188" cy="595425"/>
              </a:xfrm>
              <a:prstGeom prst="roundRect">
                <a:avLst>
                  <a:gd name="adj" fmla="val 19023"/>
                </a:avLst>
              </a:prstGeom>
              <a:solidFill>
                <a:srgbClr val="7FAE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DE0557-08D0-F62F-F2D5-8ED3C3EBA699}"/>
                  </a:ext>
                </a:extLst>
              </p:cNvPr>
              <p:cNvSpPr txBox="1"/>
              <p:nvPr/>
            </p:nvSpPr>
            <p:spPr>
              <a:xfrm>
                <a:off x="1357817" y="1745076"/>
                <a:ext cx="3688058" cy="5078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GB" sz="9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[You can predict TARGET based on FEATURES. Please provide a mean and standard deviation for a Gaussian prior for a linear model...]</a:t>
                </a:r>
              </a:p>
            </p:txBody>
          </p:sp>
        </p:grp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932C5B-B8F9-9598-C0F8-6E5B5A2DA8D7}"/>
              </a:ext>
            </a:extLst>
          </p:cNvPr>
          <p:cNvCxnSpPr/>
          <p:nvPr/>
        </p:nvCxnSpPr>
        <p:spPr>
          <a:xfrm>
            <a:off x="8219148" y="1606269"/>
            <a:ext cx="0" cy="51326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67D8D1-2F17-27CC-FEDD-A38C32C588B4}"/>
              </a:ext>
            </a:extLst>
          </p:cNvPr>
          <p:cNvCxnSpPr/>
          <p:nvPr/>
        </p:nvCxnSpPr>
        <p:spPr>
          <a:xfrm>
            <a:off x="8219148" y="2499804"/>
            <a:ext cx="0" cy="51326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C82310-14EA-41E7-8D9A-93FCD17D411E}"/>
              </a:ext>
            </a:extLst>
          </p:cNvPr>
          <p:cNvCxnSpPr>
            <a:cxnSpLocks/>
          </p:cNvCxnSpPr>
          <p:nvPr/>
        </p:nvCxnSpPr>
        <p:spPr>
          <a:xfrm>
            <a:off x="4089075" y="2297473"/>
            <a:ext cx="5148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0D0D37-BF39-AB0A-82A8-28E4BB2884BD}"/>
              </a:ext>
            </a:extLst>
          </p:cNvPr>
          <p:cNvCxnSpPr>
            <a:cxnSpLocks/>
          </p:cNvCxnSpPr>
          <p:nvPr/>
        </p:nvCxnSpPr>
        <p:spPr>
          <a:xfrm>
            <a:off x="4107480" y="978293"/>
            <a:ext cx="5148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AAA6406-35C8-C256-656E-5F1E88F0A802}"/>
              </a:ext>
            </a:extLst>
          </p:cNvPr>
          <p:cNvSpPr txBox="1"/>
          <p:nvPr/>
        </p:nvSpPr>
        <p:spPr>
          <a:xfrm>
            <a:off x="1860246" y="1909971"/>
            <a:ext cx="60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9729371-51C6-5440-53FB-6CEE18C53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6633" y="774649"/>
            <a:ext cx="2187392" cy="87495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E8C07F7-9132-22C9-D951-19F6613BE4A1}"/>
              </a:ext>
            </a:extLst>
          </p:cNvPr>
          <p:cNvGrpSpPr/>
          <p:nvPr/>
        </p:nvGrpSpPr>
        <p:grpSpPr>
          <a:xfrm>
            <a:off x="6938452" y="793839"/>
            <a:ext cx="953095" cy="548562"/>
            <a:chOff x="9508042" y="1653073"/>
            <a:chExt cx="776558" cy="550425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01610DF-3041-1B00-C8AB-71297705BEE8}"/>
                </a:ext>
              </a:extLst>
            </p:cNvPr>
            <p:cNvSpPr/>
            <p:nvPr/>
          </p:nvSpPr>
          <p:spPr>
            <a:xfrm>
              <a:off x="9572292" y="1670730"/>
              <a:ext cx="629735" cy="234782"/>
            </a:xfrm>
            <a:prstGeom prst="roundRect">
              <a:avLst/>
            </a:prstGeom>
            <a:solidFill>
              <a:srgbClr val="FF84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55E512A-41F5-5952-968E-DA45825B2218}"/>
                    </a:ext>
                  </a:extLst>
                </p:cNvPr>
                <p:cNvSpPr txBox="1"/>
                <p:nvPr/>
              </p:nvSpPr>
              <p:spPr>
                <a:xfrm>
                  <a:off x="9508042" y="1653073"/>
                  <a:ext cx="776558" cy="55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GB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GB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55E512A-41F5-5952-968E-DA45825B2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8042" y="1653073"/>
                  <a:ext cx="776558" cy="550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2660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111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Consolas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Capstick, Alex</dc:creator>
  <cp:lastModifiedBy>Capstick, Alex</cp:lastModifiedBy>
  <cp:revision>10</cp:revision>
  <dcterms:created xsi:type="dcterms:W3CDTF">2024-10-28T21:16:30Z</dcterms:created>
  <dcterms:modified xsi:type="dcterms:W3CDTF">2025-01-11T17:45:55Z</dcterms:modified>
</cp:coreProperties>
</file>