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8479"/>
    <a:srgbClr val="FF796F"/>
    <a:srgbClr val="FF796C"/>
    <a:srgbClr val="B3EAFC"/>
    <a:srgbClr val="D7A9F6"/>
    <a:srgbClr val="BEFAE1"/>
    <a:srgbClr val="C5F3C4"/>
    <a:srgbClr val="FED6B1"/>
    <a:srgbClr val="FFCB98"/>
    <a:srgbClr val="FFC7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>
        <p:scale>
          <a:sx n="147" d="100"/>
          <a:sy n="147" d="100"/>
        </p:scale>
        <p:origin x="-560" y="-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0E40CD-16F4-894C-A7FB-13ACDACA71FD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8B0B61-9084-594B-9946-5CBBB50ABA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675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8B0B61-9084-594B-9946-5CBBB50ABAD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17602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7CB33-F069-2C09-A748-007C5121B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FF272B-418A-EEA6-AC52-00127622E3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B7C84-B426-C3BC-DD96-063E295DB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900AA-A465-D47E-E425-81A2381323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AA0BB0-3A7A-B5AF-15C8-189616B1A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02396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E69AD-5DD8-A0F4-97E4-33A20502B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B1EE2-A73A-A620-04C9-72EA19423D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71F7-BC91-6339-3330-A9ED06BFF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49DD5-5A17-0881-A9B8-1B6E2139E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83872-0855-2958-B5A8-3AEE8A967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96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E04474-0FF0-7F82-CF69-E3D76305E8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4D5A39-8E12-591F-2DE8-2BA8B6DF8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CB6B6-AD69-3445-69D7-C31E0598E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3A4D1-695C-1483-7D43-4BFE14133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EBDD9-AD2B-A7CD-5BBB-998E8C13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26905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4BEA0-A517-2961-17DB-6043D04F9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0997E-58E9-07AF-60C2-6CC7ACFEB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036B-6BD7-DEE7-D5C0-1749CB439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4D60F-8550-CE42-6BE4-669636CA1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B7E77-1CDF-176E-CEC6-63D791C5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7174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46925-E0A2-252A-0C85-5F6CAECA8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D3C54-AFCB-945F-F1DC-EB6249830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268F09-3B8F-D95C-2195-88C82E561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884D0-3A2F-A1FE-5C0D-DE1D9D3D2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8644CD-B679-2C89-523E-B44DDC085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2478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69360-603A-9379-E024-740CBB8A3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A91B11-0D49-A4E7-F56A-88886E15A1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EA9632-6395-003B-4303-48761F3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A69BFB-BC80-B502-E1BC-D2C5073DB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79291-6EAF-99DB-85DF-FB409B7BF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525B5-F270-0B63-B0F6-2640A452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9814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88D086-9E9E-11AB-0D21-6CC02019E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BCE728-3B9F-A875-0A74-1957D6760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9B847E-12FD-1744-0F0C-D94DF7826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19C29A-42B6-874C-D013-35EAF1CB34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A9EF29-D763-2396-122F-25F89D9609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3D987F-6F89-7CD4-1B38-F9ECC2050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785609-9C70-9972-8D90-A9B762350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214DFA-95BD-5DFB-5089-63783B652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81139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52E42-AFAC-3CA7-268C-6277E391C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4561AB-2E5D-7BE7-8BBE-C8B35634B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B652C0-F29B-5F90-E8BD-65A565F52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3E29B-8A5B-6078-5AE9-60FD83635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699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BBC188-B57C-D490-74CA-5A6D641E7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B44C44-7307-081A-BD60-B8ACCD7E1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EC7F3-E60E-D503-656B-C16D46C18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636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99514-562F-EF81-0BC9-1BAC3348F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93762-F53F-F709-E1ED-68EA398928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4B0CB2-EE28-9B62-A661-663DF47DE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247145-6C80-0EB2-0683-CEBF1095B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6AE1B7-48A6-B86D-6FD4-FCF5F3F71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B701B-1F3E-DBB6-4042-47062C23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237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DACA9-1FE9-446C-9193-05FD2FA98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F9093D-F15B-F45A-8950-E6CE11687B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89677-8676-417D-9765-879A293FD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DC8D2-1A8A-3716-DA5E-476D5C14B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F3B4E3-E0D3-264A-FFAF-75F51889E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292DC-BB7B-3EAE-AAD1-369DD8024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1225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7CA56FB-25C7-475C-C3E3-C392AFB7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38794-F920-78E3-70BC-5BC89F579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24A09-3AB1-EF2A-1C91-644198243F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8A297A0-A4C9-5C40-AB54-2F82AD7484BC}" type="datetimeFigureOut">
              <a:rPr lang="en-GB" smtClean="0"/>
              <a:t>29/10/2024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962DC-364D-8C8A-9968-FABED1564B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04A7F-2FAD-42C2-E5C8-C5BCB2CA4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48DA30-3760-B946-8452-4E4071DD6D2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0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FFCB223F-1170-BA79-5D9B-88E458D52A63}"/>
              </a:ext>
            </a:extLst>
          </p:cNvPr>
          <p:cNvGrpSpPr/>
          <p:nvPr/>
        </p:nvGrpSpPr>
        <p:grpSpPr>
          <a:xfrm>
            <a:off x="2076103" y="1303283"/>
            <a:ext cx="8692801" cy="3784736"/>
            <a:chOff x="2076103" y="1303283"/>
            <a:chExt cx="8692801" cy="3784736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1724D091-5462-0741-E237-5E66436B090D}"/>
                </a:ext>
              </a:extLst>
            </p:cNvPr>
            <p:cNvSpPr/>
            <p:nvPr/>
          </p:nvSpPr>
          <p:spPr>
            <a:xfrm>
              <a:off x="2076103" y="1303283"/>
              <a:ext cx="4280233" cy="3783724"/>
            </a:xfrm>
            <a:prstGeom prst="roundRect">
              <a:avLst>
                <a:gd name="adj" fmla="val 3226"/>
              </a:avLst>
            </a:prstGeom>
            <a:solidFill>
              <a:srgbClr val="EADE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79F4CF5C-A0BB-7280-A39A-53862CB88095}"/>
                </a:ext>
              </a:extLst>
            </p:cNvPr>
            <p:cNvSpPr/>
            <p:nvPr/>
          </p:nvSpPr>
          <p:spPr>
            <a:xfrm>
              <a:off x="6416565" y="1303283"/>
              <a:ext cx="4340773" cy="2514672"/>
            </a:xfrm>
            <a:prstGeom prst="roundRect">
              <a:avLst>
                <a:gd name="adj" fmla="val 5000"/>
              </a:avLst>
            </a:prstGeom>
            <a:solidFill>
              <a:srgbClr val="B2EAF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BF6C7EE-855E-8010-E151-C791823B517F}"/>
                </a:ext>
              </a:extLst>
            </p:cNvPr>
            <p:cNvSpPr/>
            <p:nvPr/>
          </p:nvSpPr>
          <p:spPr>
            <a:xfrm>
              <a:off x="6416565" y="3887221"/>
              <a:ext cx="4340773" cy="806647"/>
            </a:xfrm>
            <a:prstGeom prst="roundRect">
              <a:avLst>
                <a:gd name="adj" fmla="val 14332"/>
              </a:avLst>
            </a:prstGeom>
            <a:solidFill>
              <a:srgbClr val="BDFAE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9E4753C-ADFF-9461-316B-5DEB0CCC9749}"/>
                </a:ext>
              </a:extLst>
            </p:cNvPr>
            <p:cNvSpPr txBox="1"/>
            <p:nvPr/>
          </p:nvSpPr>
          <p:spPr>
            <a:xfrm>
              <a:off x="7756434" y="1340745"/>
              <a:ext cx="1661032" cy="338554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Language Model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DC5CA5B-ED75-C066-6B29-640817B8D1C2}"/>
                </a:ext>
              </a:extLst>
            </p:cNvPr>
            <p:cNvSpPr txBox="1"/>
            <p:nvPr/>
          </p:nvSpPr>
          <p:spPr>
            <a:xfrm>
              <a:off x="6622891" y="1669276"/>
              <a:ext cx="392811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The language model outputs a Gaussian prior for each task description, which we use to build a mixture.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A50DAD3-1786-FF9D-4EAA-4850211E8A2A}"/>
                </a:ext>
              </a:extLst>
            </p:cNvPr>
            <p:cNvSpPr txBox="1"/>
            <p:nvPr/>
          </p:nvSpPr>
          <p:spPr>
            <a:xfrm>
              <a:off x="3838550" y="1334225"/>
              <a:ext cx="75533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Inputs</a:t>
              </a:r>
            </a:p>
          </p:txBody>
        </p:sp>
        <p:sp>
          <p:nvSpPr>
            <p:cNvPr id="23" name="Rounded Rectangle 22">
              <a:extLst>
                <a:ext uri="{FF2B5EF4-FFF2-40B4-BE49-F238E27FC236}">
                  <a16:creationId xmlns:a16="http://schemas.microsoft.com/office/drawing/2014/main" id="{290EE026-9CB2-7A58-83B0-5F107E54CF97}"/>
                </a:ext>
              </a:extLst>
            </p:cNvPr>
            <p:cNvSpPr/>
            <p:nvPr/>
          </p:nvSpPr>
          <p:spPr>
            <a:xfrm>
              <a:off x="3603812" y="3804578"/>
              <a:ext cx="1224810" cy="383569"/>
            </a:xfrm>
            <a:prstGeom prst="roundRect">
              <a:avLst>
                <a:gd name="adj" fmla="val 19023"/>
              </a:avLst>
            </a:prstGeom>
            <a:solidFill>
              <a:srgbClr val="D7A9F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Data points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A528C85-C09F-9C89-1ED3-ABE5B8D46442}"/>
                </a:ext>
              </a:extLst>
            </p:cNvPr>
            <p:cNvGrpSpPr/>
            <p:nvPr/>
          </p:nvGrpSpPr>
          <p:grpSpPr>
            <a:xfrm>
              <a:off x="2776306" y="1856121"/>
              <a:ext cx="2879823" cy="688369"/>
              <a:chOff x="2686659" y="1856121"/>
              <a:chExt cx="2879823" cy="688369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EF5FA203-A40E-F5E6-24E3-AD0DB9FABC4A}"/>
                  </a:ext>
                </a:extLst>
              </p:cNvPr>
              <p:cNvSpPr/>
              <p:nvPr/>
            </p:nvSpPr>
            <p:spPr>
              <a:xfrm>
                <a:off x="2991459" y="2160921"/>
                <a:ext cx="2575023" cy="383569"/>
              </a:xfrm>
              <a:prstGeom prst="roundRect">
                <a:avLst>
                  <a:gd name="adj" fmla="val 19023"/>
                </a:avLst>
              </a:prstGeom>
              <a:solidFill>
                <a:srgbClr val="D272AC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71A74ACC-A875-926F-E804-005AA3B3CF5B}"/>
                  </a:ext>
                </a:extLst>
              </p:cNvPr>
              <p:cNvSpPr/>
              <p:nvPr/>
            </p:nvSpPr>
            <p:spPr>
              <a:xfrm>
                <a:off x="2839059" y="2008521"/>
                <a:ext cx="2575023" cy="383569"/>
              </a:xfrm>
              <a:prstGeom prst="roundRect">
                <a:avLst>
                  <a:gd name="adj" fmla="val 19023"/>
                </a:avLst>
              </a:prstGeom>
              <a:solidFill>
                <a:srgbClr val="E7936D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DF2BBFAA-009E-D923-66AF-71C9453607BA}"/>
                  </a:ext>
                </a:extLst>
              </p:cNvPr>
              <p:cNvSpPr/>
              <p:nvPr/>
            </p:nvSpPr>
            <p:spPr>
              <a:xfrm>
                <a:off x="2686659" y="1856121"/>
                <a:ext cx="2575023" cy="383569"/>
              </a:xfrm>
              <a:prstGeom prst="roundRect">
                <a:avLst>
                  <a:gd name="adj" fmla="val 19023"/>
                </a:avLst>
              </a:prstGeom>
              <a:solidFill>
                <a:srgbClr val="7FAEFF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Rephrased task descriptions</a:t>
                </a: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66E61D7-26A2-C203-A023-D2D56E5322BC}"/>
                </a:ext>
              </a:extLst>
            </p:cNvPr>
            <p:cNvSpPr txBox="1"/>
            <p:nvPr/>
          </p:nvSpPr>
          <p:spPr>
            <a:xfrm>
              <a:off x="7652240" y="3897984"/>
              <a:ext cx="18694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Calculate posterior</a:t>
              </a: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8C932C5B-B8F9-9598-C0F8-6E5B5A2DA8D7}"/>
                </a:ext>
              </a:extLst>
            </p:cNvPr>
            <p:cNvCxnSpPr/>
            <p:nvPr/>
          </p:nvCxnSpPr>
          <p:spPr>
            <a:xfrm>
              <a:off x="10326535" y="3567953"/>
              <a:ext cx="0" cy="5132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DDC82310-14EA-41E7-8D9A-93FCD17D411E}"/>
                </a:ext>
              </a:extLst>
            </p:cNvPr>
            <p:cNvCxnSpPr>
              <a:cxnSpLocks/>
            </p:cNvCxnSpPr>
            <p:nvPr/>
          </p:nvCxnSpPr>
          <p:spPr>
            <a:xfrm>
              <a:off x="6084870" y="1856121"/>
              <a:ext cx="514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ounded Rectangle 31">
              <a:extLst>
                <a:ext uri="{FF2B5EF4-FFF2-40B4-BE49-F238E27FC236}">
                  <a16:creationId xmlns:a16="http://schemas.microsoft.com/office/drawing/2014/main" id="{21D92231-7691-2AB8-ACD0-25904DF42C35}"/>
                </a:ext>
              </a:extLst>
            </p:cNvPr>
            <p:cNvSpPr/>
            <p:nvPr/>
          </p:nvSpPr>
          <p:spPr>
            <a:xfrm>
              <a:off x="6428131" y="4763134"/>
              <a:ext cx="4340773" cy="324885"/>
            </a:xfrm>
            <a:prstGeom prst="roundRect">
              <a:avLst>
                <a:gd name="adj" fmla="val 28377"/>
              </a:avLst>
            </a:prstGeom>
            <a:solidFill>
              <a:srgbClr val="FED6B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7A5C299-2D81-1C5A-E3CF-1878FCE3A1C6}"/>
                </a:ext>
              </a:extLst>
            </p:cNvPr>
            <p:cNvSpPr txBox="1"/>
            <p:nvPr/>
          </p:nvSpPr>
          <p:spPr>
            <a:xfrm>
              <a:off x="7728638" y="4748453"/>
              <a:ext cx="1716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Make predictions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9767D8D1-2F17-27CC-FEDD-A38C32C588B4}"/>
                </a:ext>
              </a:extLst>
            </p:cNvPr>
            <p:cNvCxnSpPr/>
            <p:nvPr/>
          </p:nvCxnSpPr>
          <p:spPr>
            <a:xfrm>
              <a:off x="10315958" y="4437235"/>
              <a:ext cx="0" cy="513265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282BD89-81FA-5AB8-4C5B-E46AD066806A}"/>
                </a:ext>
              </a:extLst>
            </p:cNvPr>
            <p:cNvCxnSpPr>
              <a:cxnSpLocks/>
            </p:cNvCxnSpPr>
            <p:nvPr/>
          </p:nvCxnSpPr>
          <p:spPr>
            <a:xfrm>
              <a:off x="6080128" y="4311777"/>
              <a:ext cx="514800" cy="0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76F5F99-80DD-731C-46CE-6172221DA8A0}"/>
                    </a:ext>
                  </a:extLst>
                </p:cNvPr>
                <p:cNvSpPr txBox="1"/>
                <p:nvPr/>
              </p:nvSpPr>
              <p:spPr>
                <a:xfrm>
                  <a:off x="2575693" y="2706776"/>
                  <a:ext cx="3281048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000" dirty="0">
                      <a:latin typeface="Consolas" panose="020B0609020204030204" pitchFamily="49" charset="0"/>
                      <a:cs typeface="Consolas" panose="020B0609020204030204" pitchFamily="49" charset="0"/>
                    </a:rPr>
                    <a:t>A base task description is rephrased by the language model to produce many versions of the same task description.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𝐼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∼</m:t>
                        </m:r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  <a:cs typeface="Consolas" panose="020B0609020204030204" pitchFamily="49" charset="0"/>
                              </a:rPr>
                              <m:t>𝑇</m:t>
                            </m:r>
                          </m:sub>
                        </m:sSub>
                        <m:r>
                          <a:rPr lang="en-GB" sz="1000" b="0" i="1" smtClean="0">
                            <a:latin typeface="Cambria Math" panose="02040503050406030204" pitchFamily="18" charset="0"/>
                            <a:cs typeface="Consolas" panose="020B0609020204030204" pitchFamily="49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Ι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onsolas" panose="020B0609020204030204" pitchFamily="49" charset="0"/>
                          </a:rPr>
                          <m:t>)</m:t>
                        </m:r>
                      </m:oMath>
                    </m:oMathPara>
                  </a14:m>
                  <a:endParaRPr lang="en-GB" sz="1000" dirty="0">
                    <a:latin typeface="Consolas" panose="020B0609020204030204" pitchFamily="49" charset="0"/>
                    <a:cs typeface="Consolas" panose="020B0609020204030204" pitchFamily="49" charset="0"/>
                  </a:endParaRPr>
                </a:p>
              </p:txBody>
            </p:sp>
          </mc:Choice>
          <mc:Fallback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776F5F99-80DD-731C-46CE-6172221DA8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693" y="2706776"/>
                  <a:ext cx="3281048" cy="70788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2CB5B9C-22EE-62D2-4292-0213E41252C9}"/>
                </a:ext>
              </a:extLst>
            </p:cNvPr>
            <p:cNvSpPr txBox="1"/>
            <p:nvPr/>
          </p:nvSpPr>
          <p:spPr>
            <a:xfrm>
              <a:off x="2575693" y="4315885"/>
              <a:ext cx="328104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000" dirty="0">
                  <a:latin typeface="Consolas" panose="020B0609020204030204" pitchFamily="49" charset="0"/>
                  <a:cs typeface="Consolas" panose="020B0609020204030204" pitchFamily="49" charset="0"/>
                </a:rPr>
                <a:t>Data points are used to update the prior and produce the posterior.</a:t>
              </a:r>
            </a:p>
          </p:txBody>
        </p:sp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6568A54A-F874-F091-90A3-6E4C9EF85C56}"/>
                </a:ext>
              </a:extLst>
            </p:cNvPr>
            <p:cNvSpPr/>
            <p:nvPr/>
          </p:nvSpPr>
          <p:spPr>
            <a:xfrm>
              <a:off x="9066462" y="4307894"/>
              <a:ext cx="410400" cy="234782"/>
            </a:xfrm>
            <a:prstGeom prst="roundRect">
              <a:avLst/>
            </a:prstGeom>
            <a:solidFill>
              <a:srgbClr val="FF84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5A7BA9C2-CD84-EB91-8EC2-77CF09BD6973}"/>
                </a:ext>
              </a:extLst>
            </p:cNvPr>
            <p:cNvSpPr/>
            <p:nvPr/>
          </p:nvSpPr>
          <p:spPr>
            <a:xfrm>
              <a:off x="8483505" y="4306205"/>
              <a:ext cx="555796" cy="234782"/>
            </a:xfrm>
            <a:prstGeom prst="roundRect">
              <a:avLst/>
            </a:prstGeom>
            <a:solidFill>
              <a:srgbClr val="D7A9F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DBC8B9E-DDBB-BFDD-2C3E-2A3E4E692B3E}"/>
                    </a:ext>
                  </a:extLst>
                </p:cNvPr>
                <p:cNvSpPr txBox="1"/>
                <p:nvPr/>
              </p:nvSpPr>
              <p:spPr>
                <a:xfrm>
                  <a:off x="7621750" y="4259151"/>
                  <a:ext cx="197047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endChr m:val="|"/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)∝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e>
                            <m:r>
                              <a:rPr lang="en-GB" sz="14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( 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4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BDBC8B9E-DDBB-BFDD-2C3E-2A3E4E692B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1750" y="4259151"/>
                  <a:ext cx="1970476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627FF474-D8CA-286A-E294-9FDA854469B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356488" y="2149280"/>
              <a:ext cx="2647968" cy="1588781"/>
            </a:xfrm>
            <a:prstGeom prst="rect">
              <a:avLst/>
            </a:prstGeom>
          </p:spPr>
        </p:pic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01610DF-3041-1B00-C8AB-71297705BEE8}"/>
                </a:ext>
              </a:extLst>
            </p:cNvPr>
            <p:cNvSpPr/>
            <p:nvPr/>
          </p:nvSpPr>
          <p:spPr>
            <a:xfrm>
              <a:off x="9434949" y="2102892"/>
              <a:ext cx="629735" cy="234782"/>
            </a:xfrm>
            <a:prstGeom prst="roundRect">
              <a:avLst/>
            </a:prstGeom>
            <a:solidFill>
              <a:srgbClr val="FF847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5E512A-41F5-5952-968E-DA45825B2218}"/>
                    </a:ext>
                  </a:extLst>
                </p:cNvPr>
                <p:cNvSpPr txBox="1"/>
                <p:nvPr/>
              </p:nvSpPr>
              <p:spPr>
                <a:xfrm>
                  <a:off x="9370700" y="2085233"/>
                  <a:ext cx="77655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sSub>
                          <m:sSubPr>
                            <m:ctrlP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0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n-GB" sz="1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l-GR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r>
                          <a:rPr lang="en-GB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GB" sz="1000" dirty="0"/>
                </a:p>
              </p:txBody>
            </p:sp>
          </mc:Choice>
          <mc:Fallback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955E512A-41F5-5952-968E-DA45825B2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0700" y="2085233"/>
                  <a:ext cx="776558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GB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266010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89</Words>
  <Application>Microsoft Macintosh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Cambria Math</vt:lpstr>
      <vt:lpstr>Consolas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Capstick, Alex</dc:creator>
  <cp:lastModifiedBy>Capstick, Alex</cp:lastModifiedBy>
  <cp:revision>5</cp:revision>
  <dcterms:created xsi:type="dcterms:W3CDTF">2024-10-28T21:16:30Z</dcterms:created>
  <dcterms:modified xsi:type="dcterms:W3CDTF">2024-10-29T17:13:54Z</dcterms:modified>
</cp:coreProperties>
</file>