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ntonio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Bold" panose="020B0806030504020204" pitchFamily="34" charset="0"/>
      <p:regular r:id="rId27"/>
      <p:bold r:id="rId28"/>
    </p:embeddedFont>
    <p:embeddedFont>
      <p:font typeface="Open Sauce" panose="020B0604020202020204" charset="0"/>
      <p:regular r:id="rId29"/>
    </p:embeddedFont>
    <p:embeddedFont>
      <p:font typeface="Open Sauce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assuncao" userId="6a8b300136889627" providerId="LiveId" clId="{08F06B18-4DB8-4E36-83D2-003E82CAA267}"/>
    <pc:docChg chg="custSel modSld">
      <pc:chgData name="alexandre assuncao" userId="6a8b300136889627" providerId="LiveId" clId="{08F06B18-4DB8-4E36-83D2-003E82CAA267}" dt="2023-11-21T15:29:44.756" v="7" actId="478"/>
      <pc:docMkLst>
        <pc:docMk/>
      </pc:docMkLst>
      <pc:sldChg chg="modSp mod">
        <pc:chgData name="alexandre assuncao" userId="6a8b300136889627" providerId="LiveId" clId="{08F06B18-4DB8-4E36-83D2-003E82CAA267}" dt="2023-11-21T15:28:14.445" v="6" actId="14100"/>
        <pc:sldMkLst>
          <pc:docMk/>
          <pc:sldMk cId="0" sldId="265"/>
        </pc:sldMkLst>
        <pc:spChg chg="mod">
          <ac:chgData name="alexandre assuncao" userId="6a8b300136889627" providerId="LiveId" clId="{08F06B18-4DB8-4E36-83D2-003E82CAA267}" dt="2023-11-21T15:28:11.845" v="5" actId="14100"/>
          <ac:spMkLst>
            <pc:docMk/>
            <pc:sldMk cId="0" sldId="265"/>
            <ac:spMk id="8" creationId="{00000000-0000-0000-0000-000000000000}"/>
          </ac:spMkLst>
        </pc:spChg>
        <pc:spChg chg="mod">
          <ac:chgData name="alexandre assuncao" userId="6a8b300136889627" providerId="LiveId" clId="{08F06B18-4DB8-4E36-83D2-003E82CAA267}" dt="2023-11-21T15:28:14.445" v="6" actId="14100"/>
          <ac:spMkLst>
            <pc:docMk/>
            <pc:sldMk cId="0" sldId="265"/>
            <ac:spMk id="9" creationId="{00000000-0000-0000-0000-000000000000}"/>
          </ac:spMkLst>
        </pc:spChg>
      </pc:sldChg>
      <pc:sldChg chg="modSp mod">
        <pc:chgData name="alexandre assuncao" userId="6a8b300136889627" providerId="LiveId" clId="{08F06B18-4DB8-4E36-83D2-003E82CAA267}" dt="2023-11-21T15:28:06.974" v="4" actId="14100"/>
        <pc:sldMkLst>
          <pc:docMk/>
          <pc:sldMk cId="0" sldId="266"/>
        </pc:sldMkLst>
        <pc:spChg chg="mod">
          <ac:chgData name="alexandre assuncao" userId="6a8b300136889627" providerId="LiveId" clId="{08F06B18-4DB8-4E36-83D2-003E82CAA267}" dt="2023-11-21T15:28:03.077" v="3" actId="14100"/>
          <ac:spMkLst>
            <pc:docMk/>
            <pc:sldMk cId="0" sldId="266"/>
            <ac:spMk id="7" creationId="{00000000-0000-0000-0000-000000000000}"/>
          </ac:spMkLst>
        </pc:spChg>
        <pc:spChg chg="mod">
          <ac:chgData name="alexandre assuncao" userId="6a8b300136889627" providerId="LiveId" clId="{08F06B18-4DB8-4E36-83D2-003E82CAA267}" dt="2023-11-21T15:28:06.974" v="4" actId="14100"/>
          <ac:spMkLst>
            <pc:docMk/>
            <pc:sldMk cId="0" sldId="266"/>
            <ac:spMk id="8" creationId="{00000000-0000-0000-0000-000000000000}"/>
          </ac:spMkLst>
        </pc:spChg>
      </pc:sldChg>
      <pc:sldChg chg="modSp mod">
        <pc:chgData name="alexandre assuncao" userId="6a8b300136889627" providerId="LiveId" clId="{08F06B18-4DB8-4E36-83D2-003E82CAA267}" dt="2023-11-21T15:27:58.527" v="2" actId="14100"/>
        <pc:sldMkLst>
          <pc:docMk/>
          <pc:sldMk cId="0" sldId="267"/>
        </pc:sldMkLst>
        <pc:spChg chg="mod">
          <ac:chgData name="alexandre assuncao" userId="6a8b300136889627" providerId="LiveId" clId="{08F06B18-4DB8-4E36-83D2-003E82CAA267}" dt="2023-11-21T15:27:58.527" v="2" actId="14100"/>
          <ac:spMkLst>
            <pc:docMk/>
            <pc:sldMk cId="0" sldId="267"/>
            <ac:spMk id="5" creationId="{00000000-0000-0000-0000-000000000000}"/>
          </ac:spMkLst>
        </pc:spChg>
      </pc:sldChg>
      <pc:sldChg chg="delSp mod">
        <pc:chgData name="alexandre assuncao" userId="6a8b300136889627" providerId="LiveId" clId="{08F06B18-4DB8-4E36-83D2-003E82CAA267}" dt="2023-11-21T15:29:44.756" v="7" actId="478"/>
        <pc:sldMkLst>
          <pc:docMk/>
          <pc:sldMk cId="0" sldId="272"/>
        </pc:sldMkLst>
        <pc:grpChg chg="del">
          <ac:chgData name="alexandre assuncao" userId="6a8b300136889627" providerId="LiveId" clId="{08F06B18-4DB8-4E36-83D2-003E82CAA267}" dt="2023-11-21T15:29:44.756" v="7" actId="478"/>
          <ac:grpSpMkLst>
            <pc:docMk/>
            <pc:sldMk cId="0" sldId="272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1483554"/>
            <a:ext cx="8295772" cy="6981776"/>
            <a:chOff x="0" y="0"/>
            <a:chExt cx="11061030" cy="930903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33350"/>
              <a:ext cx="11061030" cy="8502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FINDING VIRAL GENES WITH HMM’S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762967"/>
              <a:ext cx="11061030" cy="546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Alexandre de Carvalho Assunção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751203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3" name="AutoShape 3"/>
          <p:cNvSpPr/>
          <p:nvPr/>
        </p:nvSpPr>
        <p:spPr>
          <a:xfrm>
            <a:off x="5751203" y="0"/>
            <a:ext cx="12536797" cy="3162300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4" name="Freeform 4"/>
          <p:cNvSpPr/>
          <p:nvPr/>
        </p:nvSpPr>
        <p:spPr>
          <a:xfrm>
            <a:off x="5854450" y="3394195"/>
            <a:ext cx="11404850" cy="1847113"/>
          </a:xfrm>
          <a:custGeom>
            <a:avLst/>
            <a:gdLst/>
            <a:ahLst/>
            <a:cxnLst/>
            <a:rect l="l" t="t" r="r" b="b"/>
            <a:pathLst>
              <a:path w="11404850" h="1847113">
                <a:moveTo>
                  <a:pt x="0" y="0"/>
                </a:moveTo>
                <a:lnTo>
                  <a:pt x="11404850" y="0"/>
                </a:lnTo>
                <a:lnTo>
                  <a:pt x="11404850" y="1847113"/>
                </a:lnTo>
                <a:lnTo>
                  <a:pt x="0" y="1847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39907" y="5615240"/>
            <a:ext cx="7046618" cy="3266823"/>
          </a:xfrm>
          <a:custGeom>
            <a:avLst/>
            <a:gdLst/>
            <a:ahLst/>
            <a:cxnLst/>
            <a:rect l="l" t="t" r="r" b="b"/>
            <a:pathLst>
              <a:path w="7046618" h="3266823">
                <a:moveTo>
                  <a:pt x="0" y="0"/>
                </a:moveTo>
                <a:lnTo>
                  <a:pt x="7046618" y="0"/>
                </a:lnTo>
                <a:lnTo>
                  <a:pt x="7046618" y="3266823"/>
                </a:lnTo>
                <a:lnTo>
                  <a:pt x="0" y="3266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800000">
            <a:off x="10219397" y="6130952"/>
            <a:ext cx="1314765" cy="397716"/>
          </a:xfrm>
          <a:custGeom>
            <a:avLst/>
            <a:gdLst/>
            <a:ahLst/>
            <a:cxnLst/>
            <a:rect l="l" t="t" r="r" b="b"/>
            <a:pathLst>
              <a:path w="1314765" h="397716">
                <a:moveTo>
                  <a:pt x="0" y="0"/>
                </a:moveTo>
                <a:lnTo>
                  <a:pt x="1314765" y="0"/>
                </a:lnTo>
                <a:lnTo>
                  <a:pt x="1314765" y="397717"/>
                </a:lnTo>
                <a:lnTo>
                  <a:pt x="0" y="3977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947925"/>
            <a:ext cx="3961175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Viterbi EM</a:t>
            </a:r>
          </a:p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training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6515" y="311322"/>
            <a:ext cx="2878885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139" dirty="0">
                <a:solidFill>
                  <a:srgbClr val="000000"/>
                </a:solidFill>
                <a:latin typeface="Antonio Bold"/>
              </a:rPr>
              <a:t>E Step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24954" y="2114550"/>
            <a:ext cx="8553046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139" dirty="0">
                <a:solidFill>
                  <a:srgbClr val="000000"/>
                </a:solidFill>
                <a:latin typeface="Antonio Bold"/>
              </a:rPr>
              <a:t>1-Run Viterbi Algorithm: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432863" y="7059318"/>
            <a:ext cx="887834" cy="268570"/>
          </a:xfrm>
          <a:custGeom>
            <a:avLst/>
            <a:gdLst/>
            <a:ahLst/>
            <a:cxnLst/>
            <a:rect l="l" t="t" r="r" b="b"/>
            <a:pathLst>
              <a:path w="887834" h="268570">
                <a:moveTo>
                  <a:pt x="0" y="0"/>
                </a:moveTo>
                <a:lnTo>
                  <a:pt x="887833" y="0"/>
                </a:lnTo>
                <a:lnTo>
                  <a:pt x="887833" y="268570"/>
                </a:lnTo>
                <a:lnTo>
                  <a:pt x="0" y="26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799999">
            <a:off x="10484905" y="7957399"/>
            <a:ext cx="1267364" cy="383378"/>
          </a:xfrm>
          <a:custGeom>
            <a:avLst/>
            <a:gdLst/>
            <a:ahLst/>
            <a:cxnLst/>
            <a:rect l="l" t="t" r="r" b="b"/>
            <a:pathLst>
              <a:path w="1267364" h="383378">
                <a:moveTo>
                  <a:pt x="0" y="0"/>
                </a:moveTo>
                <a:lnTo>
                  <a:pt x="1267364" y="0"/>
                </a:lnTo>
                <a:lnTo>
                  <a:pt x="1267364" y="383378"/>
                </a:lnTo>
                <a:lnTo>
                  <a:pt x="0" y="383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751203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3" name="AutoShape 3"/>
          <p:cNvSpPr/>
          <p:nvPr/>
        </p:nvSpPr>
        <p:spPr>
          <a:xfrm>
            <a:off x="5751203" y="0"/>
            <a:ext cx="12536797" cy="3162300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4" name="Freeform 4"/>
          <p:cNvSpPr/>
          <p:nvPr/>
        </p:nvSpPr>
        <p:spPr>
          <a:xfrm>
            <a:off x="7444777" y="4041999"/>
            <a:ext cx="7337463" cy="1907351"/>
          </a:xfrm>
          <a:custGeom>
            <a:avLst/>
            <a:gdLst/>
            <a:ahLst/>
            <a:cxnLst/>
            <a:rect l="l" t="t" r="r" b="b"/>
            <a:pathLst>
              <a:path w="7337463" h="1907351">
                <a:moveTo>
                  <a:pt x="0" y="0"/>
                </a:moveTo>
                <a:lnTo>
                  <a:pt x="7337462" y="0"/>
                </a:lnTo>
                <a:lnTo>
                  <a:pt x="7337462" y="1907351"/>
                </a:lnTo>
                <a:lnTo>
                  <a:pt x="0" y="190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51203" y="6077226"/>
            <a:ext cx="12536797" cy="1408285"/>
          </a:xfrm>
          <a:custGeom>
            <a:avLst/>
            <a:gdLst/>
            <a:ahLst/>
            <a:cxnLst/>
            <a:rect l="l" t="t" r="r" b="b"/>
            <a:pathLst>
              <a:path w="12536797" h="1408285">
                <a:moveTo>
                  <a:pt x="0" y="0"/>
                </a:moveTo>
                <a:lnTo>
                  <a:pt x="12536797" y="0"/>
                </a:lnTo>
                <a:lnTo>
                  <a:pt x="12536797" y="1408285"/>
                </a:lnTo>
                <a:lnTo>
                  <a:pt x="0" y="140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947925"/>
            <a:ext cx="3961175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Viterbi EM</a:t>
            </a:r>
          </a:p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training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6515" y="311322"/>
            <a:ext cx="2650285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139" dirty="0">
                <a:solidFill>
                  <a:srgbClr val="000000"/>
                </a:solidFill>
                <a:latin typeface="Antonio Bold"/>
              </a:rPr>
              <a:t>E Step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6515" y="2114550"/>
            <a:ext cx="9813085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139" dirty="0">
                <a:solidFill>
                  <a:srgbClr val="000000"/>
                </a:solidFill>
                <a:latin typeface="Antonio Bold"/>
              </a:rPr>
              <a:t>2-Calculate Log-Likelihood: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751203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3" name="AutoShape 3"/>
          <p:cNvSpPr/>
          <p:nvPr/>
        </p:nvSpPr>
        <p:spPr>
          <a:xfrm>
            <a:off x="5751203" y="0"/>
            <a:ext cx="12536797" cy="3162300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3947925"/>
            <a:ext cx="3961175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Viterbi EM</a:t>
            </a:r>
          </a:p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training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05844" y="311322"/>
            <a:ext cx="2628556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139" dirty="0">
                <a:solidFill>
                  <a:srgbClr val="000000"/>
                </a:solidFill>
                <a:latin typeface="Antonio Bold"/>
              </a:rPr>
              <a:t>M Step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05844" y="3824194"/>
            <a:ext cx="1051345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1-Update Emission Probabilities.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89875" y="5533837"/>
            <a:ext cx="1051345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2-Update Transition Matrix.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99892" y="-2584934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838461" y="408372"/>
          <a:ext cx="10449540" cy="9878627"/>
        </p:xfrm>
        <a:graphic>
          <a:graphicData uri="http://schemas.openxmlformats.org/drawingml/2006/table">
            <a:tbl>
              <a:tblPr/>
              <a:tblGrid>
                <a:gridCol w="662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Spike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1273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Envelope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109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Membrane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222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Nucleocapsid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419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Orf1a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4419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Orf3a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275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Orf6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61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Orf7a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Orf7b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43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Orf8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805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Orf9b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256972" y="236922"/>
            <a:ext cx="613457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SARS-CoV2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972" y="2482400"/>
            <a:ext cx="52161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Known Proteins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028911" y="3184836"/>
            <a:ext cx="52161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Lengths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94" y="1015053"/>
            <a:ext cx="8759789" cy="870721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471175" y="0"/>
            <a:ext cx="7816825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id="4" name="Group 4"/>
          <p:cNvGrpSpPr/>
          <p:nvPr/>
        </p:nvGrpSpPr>
        <p:grpSpPr>
          <a:xfrm>
            <a:off x="11608954" y="3411749"/>
            <a:ext cx="5774688" cy="2794635"/>
            <a:chOff x="0" y="0"/>
            <a:chExt cx="7699584" cy="3726180"/>
          </a:xfrm>
        </p:grpSpPr>
        <p:sp>
          <p:nvSpPr>
            <p:cNvPr id="5" name="TextBox 5"/>
            <p:cNvSpPr txBox="1"/>
            <p:nvPr/>
          </p:nvSpPr>
          <p:spPr>
            <a:xfrm>
              <a:off x="10175" y="9525"/>
              <a:ext cx="7689409" cy="1400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Antonio Bold"/>
                </a:rPr>
                <a:t>Results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263775"/>
              <a:ext cx="7699584" cy="146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uce"/>
                </a:rPr>
                <a:t>Graph One: Number of genes found by HMM model vs. Known SARS-CoV 2 genes.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7" y="944048"/>
            <a:ext cx="9611839" cy="890011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471175" y="0"/>
            <a:ext cx="7816825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id="4" name="Group 4"/>
          <p:cNvGrpSpPr/>
          <p:nvPr/>
        </p:nvGrpSpPr>
        <p:grpSpPr>
          <a:xfrm>
            <a:off x="11608954" y="3358170"/>
            <a:ext cx="5774688" cy="2794635"/>
            <a:chOff x="0" y="0"/>
            <a:chExt cx="7699584" cy="3726180"/>
          </a:xfrm>
        </p:grpSpPr>
        <p:sp>
          <p:nvSpPr>
            <p:cNvPr id="5" name="TextBox 5"/>
            <p:cNvSpPr txBox="1"/>
            <p:nvPr/>
          </p:nvSpPr>
          <p:spPr>
            <a:xfrm>
              <a:off x="10175" y="9525"/>
              <a:ext cx="7689409" cy="1400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Antonio Bold"/>
                </a:rPr>
                <a:t>Results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263775"/>
              <a:ext cx="7699584" cy="146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uce"/>
                </a:rPr>
                <a:t>Graph 2: Average size of genes found by the HMM model vs. average length of known SARS-CoV 2 genes.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459157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3" name="Freeform 3"/>
          <p:cNvSpPr/>
          <p:nvPr/>
        </p:nvSpPr>
        <p:spPr>
          <a:xfrm>
            <a:off x="6459157" y="1169601"/>
            <a:ext cx="11641318" cy="7694599"/>
          </a:xfrm>
          <a:custGeom>
            <a:avLst/>
            <a:gdLst/>
            <a:ahLst/>
            <a:cxnLst/>
            <a:rect l="l" t="t" r="r" b="b"/>
            <a:pathLst>
              <a:path w="11641318" h="7694599">
                <a:moveTo>
                  <a:pt x="0" y="0"/>
                </a:moveTo>
                <a:lnTo>
                  <a:pt x="11641318" y="0"/>
                </a:lnTo>
                <a:lnTo>
                  <a:pt x="11641318" y="7694600"/>
                </a:lnTo>
                <a:lnTo>
                  <a:pt x="0" y="7694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9" r="-240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112026"/>
            <a:ext cx="6459157" cy="191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65"/>
              </a:lnSpc>
            </a:pPr>
            <a:r>
              <a:rPr lang="en-US" sz="6304" spc="-126">
                <a:solidFill>
                  <a:srgbClr val="FFFFFF"/>
                </a:solidFill>
                <a:latin typeface="Antonio Bold"/>
              </a:rPr>
              <a:t>“Alphapholding” the  results: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914574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6" name="Freeform 6"/>
          <p:cNvSpPr/>
          <p:nvPr/>
        </p:nvSpPr>
        <p:spPr>
          <a:xfrm>
            <a:off x="6914574" y="2233886"/>
            <a:ext cx="11468794" cy="6624616"/>
          </a:xfrm>
          <a:custGeom>
            <a:avLst/>
            <a:gdLst/>
            <a:ahLst/>
            <a:cxnLst/>
            <a:rect l="l" t="t" r="r" b="b"/>
            <a:pathLst>
              <a:path w="11468794" h="6624616">
                <a:moveTo>
                  <a:pt x="0" y="0"/>
                </a:moveTo>
                <a:lnTo>
                  <a:pt x="11468794" y="0"/>
                </a:lnTo>
                <a:lnTo>
                  <a:pt x="11468794" y="6624616"/>
                </a:lnTo>
                <a:lnTo>
                  <a:pt x="0" y="662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3965602"/>
            <a:ext cx="6829382" cy="2223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32"/>
              </a:lnSpc>
            </a:pPr>
            <a:r>
              <a:rPr lang="en-US" sz="7360" spc="-147">
                <a:solidFill>
                  <a:srgbClr val="FFFFFF"/>
                </a:solidFill>
                <a:latin typeface="Antonio Bold"/>
              </a:rPr>
              <a:t>“Alphapholding” the results: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914574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3" name="Freeform 3"/>
          <p:cNvSpPr/>
          <p:nvPr/>
        </p:nvSpPr>
        <p:spPr>
          <a:xfrm>
            <a:off x="6914574" y="1463894"/>
            <a:ext cx="11373426" cy="7794406"/>
          </a:xfrm>
          <a:custGeom>
            <a:avLst/>
            <a:gdLst/>
            <a:ahLst/>
            <a:cxnLst/>
            <a:rect l="l" t="t" r="r" b="b"/>
            <a:pathLst>
              <a:path w="11373426" h="7794406">
                <a:moveTo>
                  <a:pt x="0" y="0"/>
                </a:moveTo>
                <a:lnTo>
                  <a:pt x="11373426" y="0"/>
                </a:lnTo>
                <a:lnTo>
                  <a:pt x="11373426" y="7794406"/>
                </a:lnTo>
                <a:lnTo>
                  <a:pt x="0" y="779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318" b="-184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3965602"/>
            <a:ext cx="6829382" cy="2223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32"/>
              </a:lnSpc>
            </a:pPr>
            <a:r>
              <a:rPr lang="en-US" sz="7360" spc="-147">
                <a:solidFill>
                  <a:srgbClr val="FFFFFF"/>
                </a:solidFill>
                <a:latin typeface="Antonio Bold"/>
              </a:rPr>
              <a:t>“Alphapholding” the results: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9285764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5" name="AutoShape 5"/>
          <p:cNvSpPr/>
          <p:nvPr/>
        </p:nvSpPr>
        <p:spPr>
          <a:xfrm rot="-5400000">
            <a:off x="4937555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0676723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5388285" y="1266792"/>
            <a:ext cx="751142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Future Plans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5509023"/>
            <a:ext cx="4752265" cy="1895051"/>
            <a:chOff x="0" y="0"/>
            <a:chExt cx="6336353" cy="2526735"/>
          </a:xfrm>
        </p:grpSpPr>
        <p:sp>
          <p:nvSpPr>
            <p:cNvPr id="9" name="TextBox 9"/>
            <p:cNvSpPr txBox="1"/>
            <p:nvPr/>
          </p:nvSpPr>
          <p:spPr>
            <a:xfrm>
              <a:off x="0" y="2060857"/>
              <a:ext cx="6336353" cy="46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6336353" cy="1679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GET A BETTER GRASP ON MOLECULAR BIOLOGY AND THE STRUCTURE OF GENES.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767868" y="5499498"/>
            <a:ext cx="4752265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FIND MORE DATA TO TRY AND FIT A BETTER MODEL.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07035" y="5499498"/>
            <a:ext cx="4752265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IMPLEMENT BETTER METRIC TO EVALUATE RESULTS.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978090" y="-650624"/>
            <a:ext cx="12447308" cy="12447258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730685"/>
            <a:ext cx="7224067" cy="1769215"/>
            <a:chOff x="0" y="0"/>
            <a:chExt cx="9120037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9082064" cy="2195449"/>
            </a:xfrm>
            <a:custGeom>
              <a:avLst/>
              <a:gdLst/>
              <a:ahLst/>
              <a:cxnLst/>
              <a:rect l="l" t="t" r="r" b="b"/>
              <a:pathLst>
                <a:path w="9082064" h="2195449">
                  <a:moveTo>
                    <a:pt x="7984149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7984276" y="0"/>
                  </a:lnTo>
                  <a:cubicBezTo>
                    <a:pt x="8590574" y="0"/>
                    <a:pt x="9082064" y="491490"/>
                    <a:pt x="9082064" y="1097788"/>
                  </a:cubicBezTo>
                  <a:cubicBezTo>
                    <a:pt x="9081937" y="1703959"/>
                    <a:pt x="8590447" y="2195449"/>
                    <a:pt x="7984149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9120037" cy="2233549"/>
            </a:xfrm>
            <a:custGeom>
              <a:avLst/>
              <a:gdLst/>
              <a:ahLst/>
              <a:cxnLst/>
              <a:rect l="l" t="t" r="r" b="b"/>
              <a:pathLst>
                <a:path w="9120037" h="2233549">
                  <a:moveTo>
                    <a:pt x="8003199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8003326" y="0"/>
                  </a:lnTo>
                  <a:cubicBezTo>
                    <a:pt x="8619022" y="0"/>
                    <a:pt x="9120037" y="501015"/>
                    <a:pt x="9120037" y="1116838"/>
                  </a:cubicBezTo>
                  <a:cubicBezTo>
                    <a:pt x="9120037" y="1732534"/>
                    <a:pt x="8619022" y="2233549"/>
                    <a:pt x="8003199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8003326" y="2195576"/>
                  </a:lnTo>
                  <a:cubicBezTo>
                    <a:pt x="8598067" y="2195576"/>
                    <a:pt x="9082064" y="1711706"/>
                    <a:pt x="9082064" y="1116838"/>
                  </a:cubicBezTo>
                  <a:cubicBezTo>
                    <a:pt x="9081937" y="521970"/>
                    <a:pt x="8598067" y="38100"/>
                    <a:pt x="8003199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0" y="1087709"/>
            <a:ext cx="7394441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Why Look for Genes?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362700" y="3130245"/>
            <a:ext cx="8925300" cy="4151580"/>
            <a:chOff x="0" y="0"/>
            <a:chExt cx="11900401" cy="5535440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11900401" cy="74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22" lvl="1" indent="-356211">
                <a:lnSpc>
                  <a:spcPts val="4619"/>
                </a:lnSpc>
                <a:buFont typeface="Arial"/>
                <a:buChar char="•"/>
              </a:pPr>
              <a:r>
                <a:rPr lang="en-US" sz="3299" u="sng">
                  <a:solidFill>
                    <a:srgbClr val="FFFFFF"/>
                  </a:solidFill>
                  <a:latin typeface="Open Sauce"/>
                </a:rPr>
                <a:t>There are Several Applications: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41030"/>
              <a:ext cx="11900401" cy="74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22" lvl="1" indent="-35621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FFFFFF"/>
                  </a:solidFill>
                  <a:latin typeface="Open Sauce"/>
                </a:rPr>
                <a:t>Vaccine Manufacturing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358260"/>
              <a:ext cx="11900401" cy="74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22" lvl="1" indent="-35621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FFFFFF"/>
                  </a:solidFill>
                  <a:latin typeface="Open Sauce"/>
                </a:rPr>
                <a:t>Study Mutations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75490"/>
              <a:ext cx="11900401" cy="74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22" lvl="1" indent="-35621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FFFFFF"/>
                  </a:solidFill>
                  <a:latin typeface="Open Sauce"/>
                </a:rPr>
                <a:t>Drug Discovery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792719"/>
              <a:ext cx="11900401" cy="74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22" lvl="1" indent="-35621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FFFFFF"/>
                  </a:solidFill>
                  <a:latin typeface="Open Sauce"/>
                </a:rPr>
                <a:t>Disease Research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371445" y="7471698"/>
            <a:ext cx="1786609" cy="178660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037865" y="840418"/>
            <a:ext cx="14175488" cy="6052601"/>
          </a:xfrm>
          <a:custGeom>
            <a:avLst/>
            <a:gdLst/>
            <a:ahLst/>
            <a:cxnLst/>
            <a:rect l="l" t="t" r="r" b="b"/>
            <a:pathLst>
              <a:path w="14175488" h="6052601">
                <a:moveTo>
                  <a:pt x="0" y="0"/>
                </a:moveTo>
                <a:lnTo>
                  <a:pt x="14175488" y="0"/>
                </a:lnTo>
                <a:lnTo>
                  <a:pt x="14175488" y="6052601"/>
                </a:lnTo>
                <a:lnTo>
                  <a:pt x="0" y="60526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3747" b="-4283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125609" y="2728084"/>
            <a:ext cx="604222" cy="604222"/>
          </a:xfrm>
          <a:custGeom>
            <a:avLst/>
            <a:gdLst/>
            <a:ahLst/>
            <a:cxnLst/>
            <a:rect l="l" t="t" r="r" b="b"/>
            <a:pathLst>
              <a:path w="604222" h="604222">
                <a:moveTo>
                  <a:pt x="0" y="0"/>
                </a:moveTo>
                <a:lnTo>
                  <a:pt x="604222" y="0"/>
                </a:lnTo>
                <a:lnTo>
                  <a:pt x="604222" y="604223"/>
                </a:lnTo>
                <a:lnTo>
                  <a:pt x="0" y="604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94187" y="3866718"/>
            <a:ext cx="604222" cy="604222"/>
          </a:xfrm>
          <a:custGeom>
            <a:avLst/>
            <a:gdLst/>
            <a:ahLst/>
            <a:cxnLst/>
            <a:rect l="l" t="t" r="r" b="b"/>
            <a:pathLst>
              <a:path w="604222" h="604222">
                <a:moveTo>
                  <a:pt x="0" y="0"/>
                </a:moveTo>
                <a:lnTo>
                  <a:pt x="604223" y="0"/>
                </a:lnTo>
                <a:lnTo>
                  <a:pt x="604223" y="604223"/>
                </a:lnTo>
                <a:lnTo>
                  <a:pt x="0" y="604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6449279">
            <a:off x="12921457" y="3425117"/>
            <a:ext cx="1173426" cy="470837"/>
          </a:xfrm>
          <a:custGeom>
            <a:avLst/>
            <a:gdLst/>
            <a:ahLst/>
            <a:cxnLst/>
            <a:rect l="l" t="t" r="r" b="b"/>
            <a:pathLst>
              <a:path w="1173426" h="470837">
                <a:moveTo>
                  <a:pt x="0" y="0"/>
                </a:moveTo>
                <a:lnTo>
                  <a:pt x="1173426" y="0"/>
                </a:lnTo>
                <a:lnTo>
                  <a:pt x="1173426" y="470837"/>
                </a:lnTo>
                <a:lnTo>
                  <a:pt x="0" y="470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158054" y="174642"/>
            <a:ext cx="2723484" cy="2855553"/>
          </a:xfrm>
          <a:custGeom>
            <a:avLst/>
            <a:gdLst/>
            <a:ahLst/>
            <a:cxnLst/>
            <a:rect l="l" t="t" r="r" b="b"/>
            <a:pathLst>
              <a:path w="2723484" h="2855553">
                <a:moveTo>
                  <a:pt x="0" y="0"/>
                </a:moveTo>
                <a:lnTo>
                  <a:pt x="2723484" y="0"/>
                </a:lnTo>
                <a:lnTo>
                  <a:pt x="2723484" y="2855553"/>
                </a:lnTo>
                <a:lnTo>
                  <a:pt x="0" y="28555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4624387"/>
            <a:ext cx="443153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Thank You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509226" y="7471698"/>
            <a:ext cx="5974146" cy="1281715"/>
            <a:chOff x="0" y="0"/>
            <a:chExt cx="7965528" cy="170895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237237"/>
              <a:ext cx="7965528" cy="471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alexcarssuncao@gmail.com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7965528" cy="1108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ALEXANDRE DE CARVALHO ASSUNÇÃO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707935" y="1086259"/>
            <a:ext cx="1623721" cy="639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8"/>
              </a:lnSpc>
              <a:spcBef>
                <a:spcPct val="0"/>
              </a:spcBef>
            </a:pPr>
            <a:r>
              <a:rPr lang="en-US" sz="4173" spc="-83">
                <a:solidFill>
                  <a:srgbClr val="000000"/>
                </a:solidFill>
                <a:latin typeface="Antonio Bold"/>
              </a:rPr>
              <a:t>Kill 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07334" y="847725"/>
          <a:ext cx="9542440" cy="8591550"/>
        </p:xfrm>
        <a:graphic>
          <a:graphicData uri="http://schemas.openxmlformats.org/drawingml/2006/table">
            <a:tbl>
              <a:tblPr/>
              <a:tblGrid>
                <a:gridCol w="477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5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Implement a HMM model in 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Use The Viterbi Expectation-Maximization Algorithm to train the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Apply the model to the SARS-CoV2 genome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Alphafold the proteins it finds.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42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Blow up the Alphafold collab RAM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Just do it with the smaller proteins.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586961" y="2446095"/>
            <a:ext cx="510380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Project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886701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id="3" name="Group 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id="4" name="Freeform 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66089" y="2067499"/>
            <a:ext cx="7190830" cy="719080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5660" b="-5660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075451" y="1028700"/>
            <a:ext cx="8183849" cy="6804911"/>
            <a:chOff x="0" y="0"/>
            <a:chExt cx="10911799" cy="9073215"/>
          </a:xfrm>
        </p:grpSpPr>
        <p:sp>
          <p:nvSpPr>
            <p:cNvPr id="9" name="TextBox 9"/>
            <p:cNvSpPr txBox="1"/>
            <p:nvPr/>
          </p:nvSpPr>
          <p:spPr>
            <a:xfrm>
              <a:off x="0" y="9525"/>
              <a:ext cx="10911799" cy="1400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HMM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128081"/>
              <a:ext cx="10911799" cy="46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Can be trained with Dynamic Programming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200699"/>
              <a:ext cx="10911799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EASY TO IMPLEMENT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902889"/>
              <a:ext cx="10911799" cy="46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Tried and tested in several biological applications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404007"/>
              <a:ext cx="10911799" cy="1108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POWERFUL ENOUGH TO CAPTURE MAJOR PATTERNS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112125"/>
              <a:ext cx="10911799" cy="96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</a:rPr>
                <a:t>Supervised and Unsupervised (Maximum Likelihood or Viterbi/Baum-Welch)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184743"/>
              <a:ext cx="10911799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SEVERAL WAYS TO TRAIN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0" y="2478006"/>
            <a:ext cx="24139678" cy="8023308"/>
          </a:xfrm>
          <a:custGeom>
            <a:avLst/>
            <a:gdLst/>
            <a:ahLst/>
            <a:cxnLst/>
            <a:rect l="l" t="t" r="r" b="b"/>
            <a:pathLst>
              <a:path w="24139678" h="8023308">
                <a:moveTo>
                  <a:pt x="0" y="0"/>
                </a:moveTo>
                <a:lnTo>
                  <a:pt x="24139678" y="0"/>
                </a:lnTo>
                <a:lnTo>
                  <a:pt x="24139678" y="8023308"/>
                </a:lnTo>
                <a:lnTo>
                  <a:pt x="0" y="802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" r="-20494" b="-9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81001" y="901618"/>
            <a:ext cx="844750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The SARS-CoV2 Genome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11740" y="1373106"/>
            <a:ext cx="6328677" cy="73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Open Sauce"/>
              </a:rPr>
              <a:t>Source: National Center for Biotechnology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9285764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5" name="AutoShape 5"/>
          <p:cNvSpPr/>
          <p:nvPr/>
        </p:nvSpPr>
        <p:spPr>
          <a:xfrm rot="-5400000">
            <a:off x="4937555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0676723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5388285" y="1266792"/>
            <a:ext cx="751142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Challenges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5509023"/>
            <a:ext cx="4752265" cy="1895051"/>
            <a:chOff x="0" y="0"/>
            <a:chExt cx="6336353" cy="2526735"/>
          </a:xfrm>
        </p:grpSpPr>
        <p:sp>
          <p:nvSpPr>
            <p:cNvPr id="9" name="TextBox 9"/>
            <p:cNvSpPr txBox="1"/>
            <p:nvPr/>
          </p:nvSpPr>
          <p:spPr>
            <a:xfrm>
              <a:off x="0" y="2060857"/>
              <a:ext cx="6336353" cy="46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6336353" cy="1679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SAME STRETCH OF THE GENOME CAN ENCODE MORE THAN ONE PROTEIN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767868" y="5509023"/>
            <a:ext cx="4752265" cy="1895051"/>
            <a:chOff x="0" y="0"/>
            <a:chExt cx="6336353" cy="252673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060857"/>
              <a:ext cx="6336353" cy="46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6336353" cy="1679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DIFFERENT READING FRAMES RESULT IN DIFFERENT PROTEINS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507035" y="5509023"/>
            <a:ext cx="4752265" cy="1466426"/>
            <a:chOff x="0" y="0"/>
            <a:chExt cx="6336353" cy="195523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489357"/>
              <a:ext cx="6336353" cy="46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6336353" cy="1108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GENE SIZE DISTRIBUTION HAS HIGH VARIANCE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497707" cy="10287000"/>
          </a:xfrm>
          <a:custGeom>
            <a:avLst/>
            <a:gdLst/>
            <a:ahLst/>
            <a:cxnLst/>
            <a:rect l="l" t="t" r="r" b="b"/>
            <a:pathLst>
              <a:path w="5497707" h="10287000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557" r="-4355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21464" y="1498293"/>
            <a:ext cx="1023783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Good Therapeutic Targets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021464" y="4431976"/>
            <a:ext cx="2825043" cy="1756423"/>
            <a:chOff x="0" y="0"/>
            <a:chExt cx="3766725" cy="2341897"/>
          </a:xfrm>
        </p:grpSpPr>
        <p:sp>
          <p:nvSpPr>
            <p:cNvPr id="5" name="TextBox 5"/>
            <p:cNvSpPr txBox="1"/>
            <p:nvPr/>
          </p:nvSpPr>
          <p:spPr>
            <a:xfrm>
              <a:off x="0" y="879757"/>
              <a:ext cx="3766725" cy="1462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Helps the virus to escape from a host cell and spread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766725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ENVELOPE (E)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727860" y="4431976"/>
            <a:ext cx="2825043" cy="1384948"/>
            <a:chOff x="0" y="0"/>
            <a:chExt cx="3766725" cy="1846597"/>
          </a:xfrm>
        </p:grpSpPr>
        <p:sp>
          <p:nvSpPr>
            <p:cNvPr id="8" name="TextBox 8"/>
            <p:cNvSpPr txBox="1"/>
            <p:nvPr/>
          </p:nvSpPr>
          <p:spPr>
            <a:xfrm>
              <a:off x="0" y="879757"/>
              <a:ext cx="3766725" cy="967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Plays a crucial role in the virus’ assembly.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3766725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MEMBRANE (M)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434257" y="4431976"/>
            <a:ext cx="2825043" cy="2185048"/>
            <a:chOff x="0" y="0"/>
            <a:chExt cx="3766725" cy="291339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451257"/>
              <a:ext cx="3766725" cy="1462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Fundamental for RNA synthesis and assembly.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3766725" cy="1108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NUCLEOCAPSID (N)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021464" y="7073252"/>
            <a:ext cx="2825043" cy="1384948"/>
            <a:chOff x="0" y="0"/>
            <a:chExt cx="3766725" cy="184659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79757"/>
              <a:ext cx="3766725" cy="967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Mediates entry into host cell.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3766725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SPIKE (S)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751203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3" name="AutoShape 3"/>
          <p:cNvSpPr/>
          <p:nvPr/>
        </p:nvSpPr>
        <p:spPr>
          <a:xfrm>
            <a:off x="5751203" y="0"/>
            <a:ext cx="12536797" cy="3162300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4" name="Freeform 4"/>
          <p:cNvSpPr/>
          <p:nvPr/>
        </p:nvSpPr>
        <p:spPr>
          <a:xfrm>
            <a:off x="5751203" y="0"/>
            <a:ext cx="8979199" cy="10287000"/>
          </a:xfrm>
          <a:custGeom>
            <a:avLst/>
            <a:gdLst/>
            <a:ahLst/>
            <a:cxnLst/>
            <a:rect l="l" t="t" r="r" b="b"/>
            <a:pathLst>
              <a:path w="8979199" h="10287000">
                <a:moveTo>
                  <a:pt x="0" y="0"/>
                </a:moveTo>
                <a:lnTo>
                  <a:pt x="8979200" y="0"/>
                </a:lnTo>
                <a:lnTo>
                  <a:pt x="8979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17" r="-4270" b="-90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476562"/>
            <a:ext cx="396117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The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51203" y="9462896"/>
            <a:ext cx="6268398" cy="82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8"/>
              </a:lnSpc>
            </a:pPr>
            <a:r>
              <a:rPr lang="en-US" sz="4848">
                <a:solidFill>
                  <a:srgbClr val="000000"/>
                </a:solidFill>
                <a:latin typeface="Open Sans Bold"/>
              </a:rPr>
              <a:t>The Markov Chain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751203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3" name="AutoShape 3"/>
          <p:cNvSpPr/>
          <p:nvPr/>
        </p:nvSpPr>
        <p:spPr>
          <a:xfrm>
            <a:off x="5751203" y="0"/>
            <a:ext cx="12536797" cy="3162300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4" name="Freeform 4"/>
          <p:cNvSpPr/>
          <p:nvPr/>
        </p:nvSpPr>
        <p:spPr>
          <a:xfrm>
            <a:off x="5751203" y="1581150"/>
            <a:ext cx="12536797" cy="8705850"/>
          </a:xfrm>
          <a:custGeom>
            <a:avLst/>
            <a:gdLst/>
            <a:ahLst/>
            <a:cxnLst/>
            <a:rect l="l" t="t" r="r" b="b"/>
            <a:pathLst>
              <a:path w="12536797" h="8705850">
                <a:moveTo>
                  <a:pt x="0" y="0"/>
                </a:moveTo>
                <a:lnTo>
                  <a:pt x="12536797" y="0"/>
                </a:lnTo>
                <a:lnTo>
                  <a:pt x="12536797" y="8705850"/>
                </a:lnTo>
                <a:lnTo>
                  <a:pt x="0" y="8705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01" r="-300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947925"/>
            <a:ext cx="3961175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Model Emissions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87678" y="8727257"/>
            <a:ext cx="2942444" cy="531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9"/>
              </a:lnSpc>
              <a:spcBef>
                <a:spcPct val="0"/>
              </a:spcBef>
            </a:pPr>
            <a:r>
              <a:rPr lang="en-US" sz="3376">
                <a:solidFill>
                  <a:srgbClr val="000000"/>
                </a:solidFill>
                <a:latin typeface="Open Sauce"/>
              </a:rPr>
              <a:t>Hidden States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82380" y="5435072"/>
            <a:ext cx="2953630" cy="499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6"/>
              </a:lnSpc>
              <a:spcBef>
                <a:spcPct val="0"/>
              </a:spcBef>
            </a:pPr>
            <a:r>
              <a:rPr lang="en-US" sz="3097">
                <a:solidFill>
                  <a:srgbClr val="000000"/>
                </a:solidFill>
                <a:latin typeface="Open Sauce"/>
              </a:rPr>
              <a:t>Emissions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369</Words>
  <Application>Microsoft Office PowerPoint</Application>
  <PresentationFormat>Personalizar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Open Sauce Bold</vt:lpstr>
      <vt:lpstr>Open Sauce</vt:lpstr>
      <vt:lpstr>Open Sans Bold</vt:lpstr>
      <vt:lpstr>Antonio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Negócios Plano de Negócios Geométrico Corporativo Verde Preto e Branco</dc:title>
  <cp:lastModifiedBy>alexandre assuncao</cp:lastModifiedBy>
  <cp:revision>1</cp:revision>
  <dcterms:created xsi:type="dcterms:W3CDTF">2006-08-16T00:00:00Z</dcterms:created>
  <dcterms:modified xsi:type="dcterms:W3CDTF">2023-11-21T15:29:52Z</dcterms:modified>
  <dc:identifier>DAF0tv3pC-A</dc:identifier>
</cp:coreProperties>
</file>