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9" r:id="rId2"/>
    <p:sldId id="257" r:id="rId3"/>
    <p:sldId id="261" r:id="rId4"/>
    <p:sldId id="262" r:id="rId5"/>
    <p:sldId id="269" r:id="rId6"/>
    <p:sldId id="264" r:id="rId7"/>
    <p:sldId id="265" r:id="rId8"/>
    <p:sldId id="266" r:id="rId9"/>
    <p:sldId id="267" r:id="rId10"/>
    <p:sldId id="268"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Sans Condensed" panose="020BE200000000000000"/>
      <p:bold r:id="rId17"/>
    </p:embeddedFont>
  </p:embeddedFontLst>
  <p:defaultTextStyle>
    <a:defPPr>
      <a:defRPr lang="en-IN"/>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00" autoAdjust="0"/>
  </p:normalViewPr>
  <p:slideViewPr>
    <p:cSldViewPr>
      <p:cViewPr varScale="1">
        <p:scale>
          <a:sx n="70" d="100"/>
          <a:sy n="70" d="100"/>
        </p:scale>
        <p:origin x="1313" y="4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831D5281-D362-4089-B894-7E31E9962FA3}" type="datetimeFigureOut">
              <a:rPr lang="en-US"/>
              <a:pPr>
                <a:defRPr/>
              </a:pPr>
              <a:t>7/6/2020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2AA9531-316C-4165-8E90-F2F48CBAD168}" type="slidenum">
              <a:rPr lang="en-US" altLang="en-US"/>
              <a:pPr/>
              <a:t>‹#›</a:t>
            </a:fld>
            <a:endParaRPr lang="en-US" altLang="en-US"/>
          </a:p>
        </p:txBody>
      </p:sp>
    </p:spTree>
    <p:extLst>
      <p:ext uri="{BB962C8B-B14F-4D97-AF65-F5344CB8AC3E}">
        <p14:creationId xmlns:p14="http://schemas.microsoft.com/office/powerpoint/2010/main" val="48768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&amp; Summary Slide  * Define the core message or hypothesis of your project. * Describe the questions you asked, and _why_ you asked them</a:t>
            </a:r>
            <a:br>
              <a:rPr lang="en-US" dirty="0"/>
            </a:br>
            <a:r>
              <a:rPr lang="en-US" dirty="0"/>
              <a:t>  * Describe whether you were able to answer these questions to your satisfaction, and briefly summarize your findings.</a:t>
            </a:r>
            <a:br>
              <a:rPr lang="en-US" dirty="0"/>
            </a:br>
            <a:endParaRPr lang="en-US" dirty="0"/>
          </a:p>
        </p:txBody>
      </p:sp>
      <p:sp>
        <p:nvSpPr>
          <p:cNvPr id="4" name="Slide Number Placeholder 3"/>
          <p:cNvSpPr>
            <a:spLocks noGrp="1"/>
          </p:cNvSpPr>
          <p:nvPr>
            <p:ph type="sldNum" sz="quarter" idx="5"/>
          </p:nvPr>
        </p:nvSpPr>
        <p:spPr/>
        <p:txBody>
          <a:bodyPr/>
          <a:lstStyle/>
          <a:p>
            <a:fld id="{F2AA9531-316C-4165-8E90-F2F48CBAD168}" type="slidenum">
              <a:rPr lang="en-US" altLang="en-US" smtClean="0"/>
              <a:pPr/>
              <a:t>2</a:t>
            </a:fld>
            <a:endParaRPr lang="en-US" altLang="en-US"/>
          </a:p>
        </p:txBody>
      </p:sp>
    </p:spTree>
    <p:extLst>
      <p:ext uri="{BB962C8B-B14F-4D97-AF65-F5344CB8AC3E}">
        <p14:creationId xmlns:p14="http://schemas.microsoft.com/office/powerpoint/2010/main" val="309483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Questions &amp; Data</a:t>
            </a:r>
            <a:br>
              <a:rPr lang="en-US" dirty="0"/>
            </a:br>
            <a:br>
              <a:rPr lang="en-US" dirty="0"/>
            </a:br>
            <a:r>
              <a:rPr lang="en-US" dirty="0"/>
              <a:t>  * Elaborate on the questions you asked, describing what kinds of data you needed to answer them, and where you found it</a:t>
            </a:r>
            <a:br>
              <a:rPr lang="en-US" dirty="0"/>
            </a:br>
            <a:endParaRPr lang="en-US" dirty="0"/>
          </a:p>
          <a:p>
            <a:pPr marL="0" indent="0">
              <a:buNone/>
            </a:pP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F2AA9531-316C-4165-8E90-F2F48CBAD168}" type="slidenum">
              <a:rPr lang="en-US" altLang="en-US" smtClean="0"/>
              <a:pPr/>
              <a:t>3</a:t>
            </a:fld>
            <a:endParaRPr lang="en-US" altLang="en-US"/>
          </a:p>
        </p:txBody>
      </p:sp>
    </p:spTree>
    <p:extLst>
      <p:ext uri="{BB962C8B-B14F-4D97-AF65-F5344CB8AC3E}">
        <p14:creationId xmlns:p14="http://schemas.microsoft.com/office/powerpoint/2010/main" val="338757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Traffic Data – Discuss the way the traffic was cleaned up and applied…..talk about how we determined the 10 zips we included in our analysis…..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Data Cleanup &amp; Exploration  * Describe the exploration and cleanup process  * Discuss insights you had while exploring the data that you didn't anticipate</a:t>
            </a:r>
            <a:br>
              <a:rPr lang="en-US" dirty="0"/>
            </a:br>
            <a:r>
              <a:rPr lang="en-US" dirty="0"/>
              <a:t>  * Discuss any problems that arose after exploring the data, and how you resolved them  * Present and discuss interesting figures developed during exploration, ideally with the help of </a:t>
            </a:r>
            <a:r>
              <a:rPr lang="en-US" dirty="0" err="1"/>
              <a:t>Jupyter</a:t>
            </a:r>
            <a:r>
              <a:rPr lang="en-US" dirty="0"/>
              <a:t> Notebook</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F2AA9531-316C-4165-8E90-F2F48CBAD168}" type="slidenum">
              <a:rPr lang="en-US" altLang="en-US" smtClean="0"/>
              <a:pPr/>
              <a:t>4</a:t>
            </a:fld>
            <a:endParaRPr lang="en-US" altLang="en-US"/>
          </a:p>
        </p:txBody>
      </p:sp>
    </p:spTree>
    <p:extLst>
      <p:ext uri="{BB962C8B-B14F-4D97-AF65-F5344CB8AC3E}">
        <p14:creationId xmlns:p14="http://schemas.microsoft.com/office/powerpoint/2010/main" val="81406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Weather Data – Discuss the way the weather was cleaned up and applied…..</a:t>
            </a:r>
          </a:p>
          <a:p>
            <a:endParaRPr lang="en-US" dirty="0"/>
          </a:p>
        </p:txBody>
      </p:sp>
      <p:sp>
        <p:nvSpPr>
          <p:cNvPr id="4" name="Slide Number Placeholder 3"/>
          <p:cNvSpPr>
            <a:spLocks noGrp="1"/>
          </p:cNvSpPr>
          <p:nvPr>
            <p:ph type="sldNum" sz="quarter" idx="5"/>
          </p:nvPr>
        </p:nvSpPr>
        <p:spPr/>
        <p:txBody>
          <a:bodyPr/>
          <a:lstStyle/>
          <a:p>
            <a:fld id="{F2AA9531-316C-4165-8E90-F2F48CBAD168}" type="slidenum">
              <a:rPr lang="en-US" altLang="en-US" smtClean="0"/>
              <a:pPr/>
              <a:t>5</a:t>
            </a:fld>
            <a:endParaRPr lang="en-US" altLang="en-US"/>
          </a:p>
        </p:txBody>
      </p:sp>
    </p:spTree>
    <p:extLst>
      <p:ext uri="{BB962C8B-B14F-4D97-AF65-F5344CB8AC3E}">
        <p14:creationId xmlns:p14="http://schemas.microsoft.com/office/powerpoint/2010/main" val="116645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A9531-316C-4165-8E90-F2F48CBAD168}" type="slidenum">
              <a:rPr lang="en-US" altLang="en-US" smtClean="0"/>
              <a:pPr/>
              <a:t>6</a:t>
            </a:fld>
            <a:endParaRPr lang="en-US" altLang="en-US"/>
          </a:p>
        </p:txBody>
      </p:sp>
    </p:spTree>
    <p:extLst>
      <p:ext uri="{BB962C8B-B14F-4D97-AF65-F5344CB8AC3E}">
        <p14:creationId xmlns:p14="http://schemas.microsoft.com/office/powerpoint/2010/main" val="3290494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ctrTitle"/>
          </p:nvPr>
        </p:nvSpPr>
        <p:spPr>
          <a:xfrm>
            <a:off x="1371600" y="5270500"/>
            <a:ext cx="6400800" cy="612648"/>
          </a:xfrm>
        </p:spPr>
        <p:txBody>
          <a:bodyPr/>
          <a:lstStyle>
            <a:lvl1pPr algn="ctr">
              <a:defRPr sz="4000" smtClean="0">
                <a:solidFill>
                  <a:srgbClr val="B9D1DF"/>
                </a:solidFill>
              </a:defRPr>
            </a:lvl1pPr>
          </a:lstStyle>
          <a:p>
            <a:pPr lvl="0"/>
            <a:r>
              <a:rPr lang="en-US" altLang="en-US" noProof="0"/>
              <a:t>Click to edit Master title style</a:t>
            </a:r>
          </a:p>
        </p:txBody>
      </p:sp>
      <p:sp>
        <p:nvSpPr>
          <p:cNvPr id="5123" name="Text Placeholder 2"/>
          <p:cNvSpPr>
            <a:spLocks noGrp="1"/>
          </p:cNvSpPr>
          <p:nvPr>
            <p:ph type="subTitle" idx="1"/>
          </p:nvPr>
        </p:nvSpPr>
        <p:spPr>
          <a:xfrm>
            <a:off x="1371600" y="5918200"/>
            <a:ext cx="6400800" cy="609600"/>
          </a:xfrm>
        </p:spPr>
        <p:txBody>
          <a:bodyPr anchor="ctr"/>
          <a:lstStyle>
            <a:lvl1pPr marL="0" indent="0" algn="ctr">
              <a:buFont typeface="Arial" panose="020B0604020202020204" pitchFamily="34" charset="0"/>
              <a:buNone/>
              <a:defRPr sz="3000" smtClean="0">
                <a:solidFill>
                  <a:srgbClr val="B9D1DF"/>
                </a:solidFill>
                <a:latin typeface="Sans Condensed" panose="020BE200000000000000" pitchFamily="34" charset="0"/>
              </a:defRPr>
            </a:lvl1pPr>
          </a:lstStyle>
          <a:p>
            <a:pPr lvl="0"/>
            <a:r>
              <a:rPr lang="en-US" altLang="en-US" noProof="0"/>
              <a:t>Click to edit Master subtitle style</a:t>
            </a:r>
          </a:p>
        </p:txBody>
      </p:sp>
      <p:sp>
        <p:nvSpPr>
          <p:cNvPr id="4" name="Date Placeholder 3"/>
          <p:cNvSpPr>
            <a:spLocks noGrp="1"/>
          </p:cNvSpPr>
          <p:nvPr>
            <p:ph type="dt" sz="half" idx="10"/>
          </p:nvPr>
        </p:nvSpPr>
        <p:spPr>
          <a:xfrm>
            <a:off x="457200" y="209550"/>
            <a:ext cx="2133600" cy="476250"/>
          </a:xfrm>
        </p:spPr>
        <p:txBody>
          <a:bodyPr/>
          <a:lstStyle>
            <a:lvl1pPr algn="l" fontAlgn="auto">
              <a:spcBef>
                <a:spcPts val="0"/>
              </a:spcBef>
              <a:spcAft>
                <a:spcPts val="0"/>
              </a:spcAft>
              <a:defRPr sz="1200">
                <a:solidFill>
                  <a:srgbClr val="B9D1DF"/>
                </a:solidFill>
                <a:latin typeface="+mn-lt"/>
              </a:defRPr>
            </a:lvl1pPr>
          </a:lstStyle>
          <a:p>
            <a:pPr>
              <a:defRPr/>
            </a:pPr>
            <a:fld id="{FA11756C-6788-45F9-8634-DD6823AAD54B}" type="datetimeFigureOut">
              <a:rPr lang="en-US" smtClean="0"/>
              <a:pPr>
                <a:defRPr/>
              </a:pPr>
              <a:t>7/6/2020</a:t>
            </a:fld>
            <a:endParaRPr lang="en-US"/>
          </a:p>
        </p:txBody>
      </p:sp>
      <p:sp>
        <p:nvSpPr>
          <p:cNvPr id="5" name="Footer Placeholder 4"/>
          <p:cNvSpPr>
            <a:spLocks noGrp="1"/>
          </p:cNvSpPr>
          <p:nvPr>
            <p:ph type="ftr" sz="quarter" idx="11"/>
          </p:nvPr>
        </p:nvSpPr>
        <p:spPr>
          <a:xfrm>
            <a:off x="3124200" y="209550"/>
            <a:ext cx="2895600" cy="476250"/>
          </a:xfrm>
        </p:spPr>
        <p:txBody>
          <a:bodyPr/>
          <a:lstStyle>
            <a:lvl1pPr algn="ctr" fontAlgn="auto">
              <a:spcBef>
                <a:spcPts val="0"/>
              </a:spcBef>
              <a:spcAft>
                <a:spcPts val="0"/>
              </a:spcAft>
              <a:defRPr sz="1200">
                <a:solidFill>
                  <a:srgbClr val="B9D1DF"/>
                </a:solidFill>
                <a:latin typeface="+mn-lt"/>
              </a:defRPr>
            </a:lvl1pPr>
          </a:lstStyle>
          <a:p>
            <a:pPr>
              <a:defRPr/>
            </a:pPr>
            <a:endParaRPr lang="en-US"/>
          </a:p>
        </p:txBody>
      </p:sp>
      <p:sp>
        <p:nvSpPr>
          <p:cNvPr id="6" name="Slide Number Placeholder 5"/>
          <p:cNvSpPr>
            <a:spLocks noGrp="1"/>
          </p:cNvSpPr>
          <p:nvPr>
            <p:ph type="sldNum" sz="quarter" idx="12"/>
          </p:nvPr>
        </p:nvSpPr>
        <p:spPr>
          <a:xfrm>
            <a:off x="6553200" y="209550"/>
            <a:ext cx="2133600" cy="476250"/>
          </a:xfrm>
        </p:spPr>
        <p:txBody>
          <a:bodyPr/>
          <a:lstStyle>
            <a:lvl1pPr>
              <a:defRPr>
                <a:solidFill>
                  <a:srgbClr val="B9D1DF"/>
                </a:solidFill>
              </a:defRPr>
            </a:lvl1pPr>
          </a:lstStyle>
          <a:p>
            <a:fld id="{34693D08-A394-4BE3-917E-A51E97B1B2FB}" type="slidenum">
              <a:rPr lang="en-US" altLang="en-US" smtClean="0"/>
              <a:pPr/>
              <a:t>‹#›</a:t>
            </a:fld>
            <a:endParaRPr lang="en-US" altLang="en-US"/>
          </a:p>
        </p:txBody>
      </p:sp>
    </p:spTree>
    <p:extLst>
      <p:ext uri="{BB962C8B-B14F-4D97-AF65-F5344CB8AC3E}">
        <p14:creationId xmlns:p14="http://schemas.microsoft.com/office/powerpoint/2010/main" val="363278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8E531E-61DC-42F8-BD2F-606349E3B352}" type="datetimeFigureOut">
              <a:rPr lang="en-US"/>
              <a:pPr>
                <a:defRPr/>
              </a:pPr>
              <a:t>7/6/2020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7BD99B5-D06F-458F-A6B0-DA3532DBCACD}" type="slidenum">
              <a:rPr lang="en-US" altLang="en-US"/>
              <a:pPr/>
              <a:t>‹#›</a:t>
            </a:fld>
            <a:endParaRPr lang="en-US" altLang="en-US"/>
          </a:p>
        </p:txBody>
      </p:sp>
    </p:spTree>
    <p:extLst>
      <p:ext uri="{BB962C8B-B14F-4D97-AF65-F5344CB8AC3E}">
        <p14:creationId xmlns:p14="http://schemas.microsoft.com/office/powerpoint/2010/main" val="197043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000CF-AAF8-4C1C-B33E-FDC672A51355}" type="datetimeFigureOut">
              <a:rPr lang="en-US"/>
              <a:pPr>
                <a:defRPr/>
              </a:pPr>
              <a:t>7/6/2020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0D77ED-9833-40A7-8A64-B2C78654922D}" type="slidenum">
              <a:rPr lang="en-US" altLang="en-US"/>
              <a:pPr/>
              <a:t>‹#›</a:t>
            </a:fld>
            <a:endParaRPr lang="en-US" altLang="en-US"/>
          </a:p>
        </p:txBody>
      </p:sp>
    </p:spTree>
    <p:extLst>
      <p:ext uri="{BB962C8B-B14F-4D97-AF65-F5344CB8AC3E}">
        <p14:creationId xmlns:p14="http://schemas.microsoft.com/office/powerpoint/2010/main" val="248243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alphaModFix amt="9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E6D408-2426-472B-B0E6-981FC7371898}" type="datetimeFigureOut">
              <a:rPr lang="en-US"/>
              <a:pPr>
                <a:defRPr/>
              </a:pPr>
              <a:t>7/6/2020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5768998-31D6-4FB2-92D2-C90CA6BCE034}" type="slidenum">
              <a:rPr lang="en-US" altLang="en-US"/>
              <a:pPr/>
              <a:t>‹#›</a:t>
            </a:fld>
            <a:endParaRPr lang="en-US" altLang="en-US"/>
          </a:p>
        </p:txBody>
      </p:sp>
    </p:spTree>
    <p:extLst>
      <p:ext uri="{BB962C8B-B14F-4D97-AF65-F5344CB8AC3E}">
        <p14:creationId xmlns:p14="http://schemas.microsoft.com/office/powerpoint/2010/main" val="59927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5E06F3-EE56-4858-96C7-030BE6DB8D5F}" type="datetimeFigureOut">
              <a:rPr lang="en-US"/>
              <a:pPr>
                <a:defRPr/>
              </a:pPr>
              <a:t>7/6/2020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C54F90-C9BD-40AE-AE79-BB0DA3D0F5CC}" type="slidenum">
              <a:rPr lang="en-US" altLang="en-US"/>
              <a:pPr/>
              <a:t>‹#›</a:t>
            </a:fld>
            <a:endParaRPr lang="en-US" altLang="en-US"/>
          </a:p>
        </p:txBody>
      </p:sp>
    </p:spTree>
    <p:extLst>
      <p:ext uri="{BB962C8B-B14F-4D97-AF65-F5344CB8AC3E}">
        <p14:creationId xmlns:p14="http://schemas.microsoft.com/office/powerpoint/2010/main" val="102262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657377-3FAC-4018-9E7F-9BEF04112118}" type="datetimeFigureOut">
              <a:rPr lang="en-US"/>
              <a:pPr>
                <a:defRPr/>
              </a:pPr>
              <a:t>7/6/2020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6D0CB9-47DF-487B-B458-0BA1CB614763}" type="slidenum">
              <a:rPr lang="en-US" altLang="en-US"/>
              <a:pPr/>
              <a:t>‹#›</a:t>
            </a:fld>
            <a:endParaRPr lang="en-US" altLang="en-US"/>
          </a:p>
        </p:txBody>
      </p:sp>
    </p:spTree>
    <p:extLst>
      <p:ext uri="{BB962C8B-B14F-4D97-AF65-F5344CB8AC3E}">
        <p14:creationId xmlns:p14="http://schemas.microsoft.com/office/powerpoint/2010/main" val="327602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AC2D4EF-D5BD-478E-AF49-4A03A9C0CF30}" type="datetimeFigureOut">
              <a:rPr lang="en-US"/>
              <a:pPr>
                <a:defRPr/>
              </a:pPr>
              <a:t>7/6/2020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5681A9A-FE0F-4658-B08D-4FA0712BA8B8}" type="slidenum">
              <a:rPr lang="en-US" altLang="en-US"/>
              <a:pPr/>
              <a:t>‹#›</a:t>
            </a:fld>
            <a:endParaRPr lang="en-US" altLang="en-US"/>
          </a:p>
        </p:txBody>
      </p:sp>
    </p:spTree>
    <p:extLst>
      <p:ext uri="{BB962C8B-B14F-4D97-AF65-F5344CB8AC3E}">
        <p14:creationId xmlns:p14="http://schemas.microsoft.com/office/powerpoint/2010/main" val="242655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888302-EC40-4983-8941-B9F885658609}" type="datetimeFigureOut">
              <a:rPr lang="en-US"/>
              <a:pPr>
                <a:defRPr/>
              </a:pPr>
              <a:t>7/6/2020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AF42619-3230-4D2B-B584-9E2EB0C78934}" type="slidenum">
              <a:rPr lang="en-US" altLang="en-US"/>
              <a:pPr/>
              <a:t>‹#›</a:t>
            </a:fld>
            <a:endParaRPr lang="en-US" altLang="en-US"/>
          </a:p>
        </p:txBody>
      </p:sp>
    </p:spTree>
    <p:extLst>
      <p:ext uri="{BB962C8B-B14F-4D97-AF65-F5344CB8AC3E}">
        <p14:creationId xmlns:p14="http://schemas.microsoft.com/office/powerpoint/2010/main" val="224084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DEC42C-1DD0-49DE-BEFB-37A19300E501}" type="datetimeFigureOut">
              <a:rPr lang="en-US"/>
              <a:pPr>
                <a:defRPr/>
              </a:pPr>
              <a:t>7/6/2020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A895A83-F832-43FF-B6D4-7BDC699FAA18}" type="slidenum">
              <a:rPr lang="en-US" altLang="en-US"/>
              <a:pPr/>
              <a:t>‹#›</a:t>
            </a:fld>
            <a:endParaRPr lang="en-US" altLang="en-US"/>
          </a:p>
        </p:txBody>
      </p:sp>
    </p:spTree>
    <p:extLst>
      <p:ext uri="{BB962C8B-B14F-4D97-AF65-F5344CB8AC3E}">
        <p14:creationId xmlns:p14="http://schemas.microsoft.com/office/powerpoint/2010/main" val="169694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796DDD-5C09-49D2-89E7-53BBF832B00F}" type="datetimeFigureOut">
              <a:rPr lang="en-US"/>
              <a:pPr>
                <a:defRPr/>
              </a:pPr>
              <a:t>7/6/2020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4D5D2CC-4A49-45E6-9B6E-56C127015F61}" type="slidenum">
              <a:rPr lang="en-US" altLang="en-US"/>
              <a:pPr/>
              <a:t>‹#›</a:t>
            </a:fld>
            <a:endParaRPr lang="en-US" altLang="en-US"/>
          </a:p>
        </p:txBody>
      </p:sp>
    </p:spTree>
    <p:extLst>
      <p:ext uri="{BB962C8B-B14F-4D97-AF65-F5344CB8AC3E}">
        <p14:creationId xmlns:p14="http://schemas.microsoft.com/office/powerpoint/2010/main" val="15556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0DA3EFF-D87C-4A46-9F41-CD51F804FE42}" type="datetimeFigureOut">
              <a:rPr lang="en-US"/>
              <a:pPr>
                <a:defRPr/>
              </a:pPr>
              <a:t>7/6/2020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F1468A-4811-41BC-8625-3D4983B93AC8}" type="slidenum">
              <a:rPr lang="en-US" altLang="en-US"/>
              <a:pPr/>
              <a:t>‹#›</a:t>
            </a:fld>
            <a:endParaRPr lang="en-US" altLang="en-US"/>
          </a:p>
        </p:txBody>
      </p:sp>
    </p:spTree>
    <p:extLst>
      <p:ext uri="{BB962C8B-B14F-4D97-AF65-F5344CB8AC3E}">
        <p14:creationId xmlns:p14="http://schemas.microsoft.com/office/powerpoint/2010/main" val="180997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4025"/>
            <a:ext cx="82296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85900"/>
            <a:ext cx="82296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B9D5E1"/>
                </a:solidFill>
                <a:latin typeface="+mn-lt"/>
              </a:defRPr>
            </a:lvl1pPr>
          </a:lstStyle>
          <a:p>
            <a:pPr>
              <a:defRPr/>
            </a:pPr>
            <a:fld id="{A7FF50C5-AB1E-4FAF-90BC-89222014F028}" type="datetimeFigureOut">
              <a:rPr lang="en-US" smtClean="0"/>
              <a:pPr>
                <a:defRPr/>
              </a:pPr>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B9D5E1"/>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B9D5E1"/>
                </a:solidFill>
              </a:defRPr>
            </a:lvl1pPr>
          </a:lstStyle>
          <a:p>
            <a:fld id="{FEF63481-D2CC-479C-B852-FD2ABC452C9A}"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rtl="0" eaLnBrk="1" fontAlgn="base" hangingPunct="1">
        <a:spcBef>
          <a:spcPct val="0"/>
        </a:spcBef>
        <a:spcAft>
          <a:spcPct val="0"/>
        </a:spcAft>
        <a:defRPr sz="3600" kern="1200">
          <a:solidFill>
            <a:srgbClr val="B9D1DF"/>
          </a:solidFill>
          <a:latin typeface="Sans Condensed" pitchFamily="34" charset="0"/>
          <a:ea typeface="+mj-ea"/>
          <a:cs typeface="+mj-cs"/>
        </a:defRPr>
      </a:lvl1pPr>
      <a:lvl2pPr algn="ctr" rtl="0" eaLnBrk="1" fontAlgn="base" hangingPunct="1">
        <a:spcBef>
          <a:spcPct val="0"/>
        </a:spcBef>
        <a:spcAft>
          <a:spcPct val="0"/>
        </a:spcAft>
        <a:defRPr sz="3600">
          <a:solidFill>
            <a:srgbClr val="DC5924"/>
          </a:solidFill>
          <a:latin typeface="Sans Condensed" pitchFamily="34" charset="0"/>
        </a:defRPr>
      </a:lvl2pPr>
      <a:lvl3pPr algn="ctr" rtl="0" eaLnBrk="1" fontAlgn="base" hangingPunct="1">
        <a:spcBef>
          <a:spcPct val="0"/>
        </a:spcBef>
        <a:spcAft>
          <a:spcPct val="0"/>
        </a:spcAft>
        <a:defRPr sz="3600">
          <a:solidFill>
            <a:srgbClr val="DC5924"/>
          </a:solidFill>
          <a:latin typeface="Sans Condensed" pitchFamily="34" charset="0"/>
        </a:defRPr>
      </a:lvl3pPr>
      <a:lvl4pPr algn="ctr" rtl="0" eaLnBrk="1" fontAlgn="base" hangingPunct="1">
        <a:spcBef>
          <a:spcPct val="0"/>
        </a:spcBef>
        <a:spcAft>
          <a:spcPct val="0"/>
        </a:spcAft>
        <a:defRPr sz="3600">
          <a:solidFill>
            <a:srgbClr val="DC5924"/>
          </a:solidFill>
          <a:latin typeface="Sans Condensed" pitchFamily="34" charset="0"/>
        </a:defRPr>
      </a:lvl4pPr>
      <a:lvl5pPr algn="ctr" rtl="0" eaLnBrk="1" fontAlgn="base" hangingPunct="1">
        <a:spcBef>
          <a:spcPct val="0"/>
        </a:spcBef>
        <a:spcAft>
          <a:spcPct val="0"/>
        </a:spcAft>
        <a:defRPr sz="3600">
          <a:solidFill>
            <a:srgbClr val="DC5924"/>
          </a:solidFill>
          <a:latin typeface="Sans Condensed" pitchFamily="34" charset="0"/>
        </a:defRPr>
      </a:lvl5pPr>
      <a:lvl6pPr marL="457200" algn="l" rtl="0" eaLnBrk="1" fontAlgn="base" hangingPunct="1">
        <a:spcBef>
          <a:spcPct val="0"/>
        </a:spcBef>
        <a:spcAft>
          <a:spcPct val="0"/>
        </a:spcAft>
        <a:defRPr sz="3600">
          <a:solidFill>
            <a:schemeClr val="tx1"/>
          </a:solidFill>
          <a:latin typeface="Sans Condensed" pitchFamily="34" charset="0"/>
        </a:defRPr>
      </a:lvl6pPr>
      <a:lvl7pPr marL="914400" algn="l" rtl="0" eaLnBrk="1" fontAlgn="base" hangingPunct="1">
        <a:spcBef>
          <a:spcPct val="0"/>
        </a:spcBef>
        <a:spcAft>
          <a:spcPct val="0"/>
        </a:spcAft>
        <a:defRPr sz="3600">
          <a:solidFill>
            <a:schemeClr val="tx1"/>
          </a:solidFill>
          <a:latin typeface="Sans Condensed" pitchFamily="34" charset="0"/>
        </a:defRPr>
      </a:lvl7pPr>
      <a:lvl8pPr marL="1371600" algn="l" rtl="0" eaLnBrk="1" fontAlgn="base" hangingPunct="1">
        <a:spcBef>
          <a:spcPct val="0"/>
        </a:spcBef>
        <a:spcAft>
          <a:spcPct val="0"/>
        </a:spcAft>
        <a:defRPr sz="3600">
          <a:solidFill>
            <a:schemeClr val="tx1"/>
          </a:solidFill>
          <a:latin typeface="Sans Condensed" pitchFamily="34" charset="0"/>
        </a:defRPr>
      </a:lvl8pPr>
      <a:lvl9pPr marL="1828800" algn="l" rtl="0" eaLnBrk="1" fontAlgn="base" hangingPunct="1">
        <a:spcBef>
          <a:spcPct val="0"/>
        </a:spcBef>
        <a:spcAft>
          <a:spcPct val="0"/>
        </a:spcAft>
        <a:defRPr sz="3600">
          <a:solidFill>
            <a:schemeClr val="tx1"/>
          </a:solidFill>
          <a:latin typeface="Sans Condensed"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rgbClr val="B9D5E1"/>
          </a:solidFill>
          <a:latin typeface="+mj-lt"/>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800" kern="1200">
          <a:solidFill>
            <a:srgbClr val="B9D5E1"/>
          </a:solidFill>
          <a:latin typeface="+mj-lt"/>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2400" kern="1200">
          <a:solidFill>
            <a:srgbClr val="B9D5E1"/>
          </a:solidFill>
          <a:latin typeface="+mj-lt"/>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2000" kern="1200">
          <a:solidFill>
            <a:srgbClr val="B9D5E1"/>
          </a:solidFill>
          <a:latin typeface="+mj-lt"/>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rgbClr val="B9D5E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906.0540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rxiv.org/abs/1909.0963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p:cNvSpPr>
          <p:nvPr>
            <p:ph type="ctrTitle"/>
          </p:nvPr>
        </p:nvSpPr>
        <p:spPr>
          <a:xfrm>
            <a:off x="342900" y="533400"/>
            <a:ext cx="8458200" cy="1539875"/>
          </a:xfrm>
          <a:solidFill>
            <a:schemeClr val="accent1">
              <a:alpha val="44000"/>
            </a:schemeClr>
          </a:solidFill>
        </p:spPr>
        <p:txBody>
          <a:bodyPr/>
          <a:lstStyle/>
          <a:p>
            <a:r>
              <a:rPr lang="en-US" altLang="en-US" dirty="0">
                <a:solidFill>
                  <a:srgbClr val="FFFF00"/>
                </a:solidFill>
              </a:rPr>
              <a:t>Does the Weather in Atlanta make us Crazy in Traffic!?</a:t>
            </a:r>
          </a:p>
        </p:txBody>
      </p:sp>
      <p:sp>
        <p:nvSpPr>
          <p:cNvPr id="2" name="TextBox 1">
            <a:extLst>
              <a:ext uri="{FF2B5EF4-FFF2-40B4-BE49-F238E27FC236}">
                <a16:creationId xmlns:a16="http://schemas.microsoft.com/office/drawing/2014/main" id="{61851493-7296-4FE3-A35E-F0C0AC1BBBE0}"/>
              </a:ext>
            </a:extLst>
          </p:cNvPr>
          <p:cNvSpPr txBox="1"/>
          <p:nvPr/>
        </p:nvSpPr>
        <p:spPr>
          <a:xfrm>
            <a:off x="1371600" y="5029200"/>
            <a:ext cx="5867400" cy="1569660"/>
          </a:xfrm>
          <a:prstGeom prst="rect">
            <a:avLst/>
          </a:prstGeom>
          <a:noFill/>
        </p:spPr>
        <p:txBody>
          <a:bodyPr wrap="square" rtlCol="0">
            <a:spAutoFit/>
          </a:bodyPr>
          <a:lstStyle/>
          <a:p>
            <a:pPr algn="ctr"/>
            <a:r>
              <a:rPr lang="en-US" sz="2400" dirty="0">
                <a:solidFill>
                  <a:srgbClr val="B9D1DF"/>
                </a:solidFill>
                <a:latin typeface="Sans Condensed" pitchFamily="34" charset="0"/>
                <a:ea typeface="+mj-ea"/>
                <a:cs typeface="+mj-cs"/>
              </a:rPr>
              <a:t>Amber </a:t>
            </a:r>
            <a:r>
              <a:rPr lang="en-US" sz="2400" dirty="0" err="1">
                <a:solidFill>
                  <a:srgbClr val="B9D1DF"/>
                </a:solidFill>
                <a:latin typeface="Sans Condensed" pitchFamily="34" charset="0"/>
                <a:ea typeface="+mj-ea"/>
                <a:cs typeface="+mj-cs"/>
              </a:rPr>
              <a:t>Pizzo</a:t>
            </a:r>
            <a:endParaRPr lang="en-US" sz="2400" dirty="0">
              <a:solidFill>
                <a:srgbClr val="B9D1DF"/>
              </a:solidFill>
              <a:latin typeface="Sans Condensed" pitchFamily="34" charset="0"/>
              <a:ea typeface="+mj-ea"/>
              <a:cs typeface="+mj-cs"/>
            </a:endParaRPr>
          </a:p>
          <a:p>
            <a:pPr algn="ctr"/>
            <a:r>
              <a:rPr lang="en-US" sz="2400" dirty="0">
                <a:solidFill>
                  <a:srgbClr val="B9D1DF"/>
                </a:solidFill>
                <a:latin typeface="Sans Condensed" pitchFamily="34" charset="0"/>
                <a:ea typeface="+mj-ea"/>
                <a:cs typeface="+mj-cs"/>
              </a:rPr>
              <a:t>Alex </a:t>
            </a:r>
            <a:r>
              <a:rPr lang="en-US" sz="2400" dirty="0" err="1">
                <a:solidFill>
                  <a:srgbClr val="B9D1DF"/>
                </a:solidFill>
                <a:latin typeface="Sans Condensed" pitchFamily="34" charset="0"/>
                <a:ea typeface="+mj-ea"/>
                <a:cs typeface="+mj-cs"/>
              </a:rPr>
              <a:t>Caughman</a:t>
            </a:r>
            <a:endParaRPr lang="en-US" sz="2400" dirty="0">
              <a:solidFill>
                <a:srgbClr val="B9D1DF"/>
              </a:solidFill>
              <a:latin typeface="Sans Condensed" pitchFamily="34" charset="0"/>
              <a:ea typeface="+mj-ea"/>
              <a:cs typeface="+mj-cs"/>
            </a:endParaRPr>
          </a:p>
          <a:p>
            <a:pPr algn="ctr"/>
            <a:r>
              <a:rPr lang="en-US" sz="2400" dirty="0">
                <a:solidFill>
                  <a:srgbClr val="B9D1DF"/>
                </a:solidFill>
                <a:latin typeface="Sans Condensed" pitchFamily="34" charset="0"/>
                <a:ea typeface="+mj-ea"/>
                <a:cs typeface="+mj-cs"/>
              </a:rPr>
              <a:t>John Shows</a:t>
            </a:r>
          </a:p>
          <a:p>
            <a:pPr algn="ctr"/>
            <a:r>
              <a:rPr lang="en-US" sz="2400" dirty="0">
                <a:solidFill>
                  <a:srgbClr val="B9D1DF"/>
                </a:solidFill>
                <a:latin typeface="Sans Condensed" pitchFamily="34" charset="0"/>
                <a:ea typeface="+mj-ea"/>
                <a:cs typeface="+mj-cs"/>
              </a:rPr>
              <a:t>Steven White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Lef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p:cNvSpPr>
          <p:nvPr>
            <p:ph type="ctrTitle"/>
          </p:nvPr>
        </p:nvSpPr>
        <p:spPr>
          <a:xfrm>
            <a:off x="228600" y="457200"/>
            <a:ext cx="8458200" cy="1539875"/>
          </a:xfrm>
          <a:solidFill>
            <a:schemeClr val="accent1">
              <a:alpha val="44000"/>
            </a:schemeClr>
          </a:solidFill>
        </p:spPr>
        <p:txBody>
          <a:bodyPr/>
          <a:lstStyle/>
          <a:p>
            <a:r>
              <a:rPr lang="en-US" altLang="en-US" dirty="0">
                <a:solidFill>
                  <a:srgbClr val="FFFF00"/>
                </a:solidFill>
              </a:rPr>
              <a:t>QUESTIONS?</a:t>
            </a:r>
          </a:p>
        </p:txBody>
      </p:sp>
      <p:sp>
        <p:nvSpPr>
          <p:cNvPr id="2" name="TextBox 1">
            <a:extLst>
              <a:ext uri="{FF2B5EF4-FFF2-40B4-BE49-F238E27FC236}">
                <a16:creationId xmlns:a16="http://schemas.microsoft.com/office/drawing/2014/main" id="{61851493-7296-4FE3-A35E-F0C0AC1BBBE0}"/>
              </a:ext>
            </a:extLst>
          </p:cNvPr>
          <p:cNvSpPr txBox="1"/>
          <p:nvPr/>
        </p:nvSpPr>
        <p:spPr>
          <a:xfrm>
            <a:off x="1371600" y="5105400"/>
            <a:ext cx="5867400" cy="1569660"/>
          </a:xfrm>
          <a:prstGeom prst="rect">
            <a:avLst/>
          </a:prstGeom>
          <a:noFill/>
        </p:spPr>
        <p:txBody>
          <a:bodyPr wrap="square" rtlCol="0">
            <a:spAutoFit/>
          </a:bodyPr>
          <a:lstStyle/>
          <a:p>
            <a:pPr algn="ctr"/>
            <a:r>
              <a:rPr lang="en-US" sz="2400" dirty="0">
                <a:solidFill>
                  <a:srgbClr val="B9D1DF"/>
                </a:solidFill>
                <a:latin typeface="Sans Condensed" pitchFamily="34" charset="0"/>
                <a:ea typeface="+mj-ea"/>
                <a:cs typeface="+mj-cs"/>
              </a:rPr>
              <a:t>Amber </a:t>
            </a:r>
            <a:r>
              <a:rPr lang="en-US" sz="2400" dirty="0" err="1">
                <a:solidFill>
                  <a:srgbClr val="B9D1DF"/>
                </a:solidFill>
                <a:latin typeface="Sans Condensed" pitchFamily="34" charset="0"/>
                <a:ea typeface="+mj-ea"/>
                <a:cs typeface="+mj-cs"/>
              </a:rPr>
              <a:t>Pizzo</a:t>
            </a:r>
            <a:endParaRPr lang="en-US" sz="2400" dirty="0">
              <a:solidFill>
                <a:srgbClr val="B9D1DF"/>
              </a:solidFill>
              <a:latin typeface="Sans Condensed" pitchFamily="34" charset="0"/>
              <a:ea typeface="+mj-ea"/>
              <a:cs typeface="+mj-cs"/>
            </a:endParaRPr>
          </a:p>
          <a:p>
            <a:pPr algn="ctr"/>
            <a:r>
              <a:rPr lang="en-US" sz="2400" dirty="0">
                <a:solidFill>
                  <a:srgbClr val="B9D1DF"/>
                </a:solidFill>
                <a:latin typeface="Sans Condensed" pitchFamily="34" charset="0"/>
                <a:ea typeface="+mj-ea"/>
                <a:cs typeface="+mj-cs"/>
              </a:rPr>
              <a:t>Alex </a:t>
            </a:r>
            <a:r>
              <a:rPr lang="en-US" sz="2400" dirty="0" err="1">
                <a:solidFill>
                  <a:srgbClr val="B9D1DF"/>
                </a:solidFill>
                <a:latin typeface="Sans Condensed" pitchFamily="34" charset="0"/>
                <a:ea typeface="+mj-ea"/>
                <a:cs typeface="+mj-cs"/>
              </a:rPr>
              <a:t>Caughman</a:t>
            </a:r>
            <a:endParaRPr lang="en-US" sz="2400" dirty="0">
              <a:solidFill>
                <a:srgbClr val="B9D1DF"/>
              </a:solidFill>
              <a:latin typeface="Sans Condensed" pitchFamily="34" charset="0"/>
              <a:ea typeface="+mj-ea"/>
              <a:cs typeface="+mj-cs"/>
            </a:endParaRPr>
          </a:p>
          <a:p>
            <a:pPr algn="ctr"/>
            <a:r>
              <a:rPr lang="en-US" sz="2400" dirty="0">
                <a:solidFill>
                  <a:srgbClr val="B9D1DF"/>
                </a:solidFill>
                <a:latin typeface="Sans Condensed" pitchFamily="34" charset="0"/>
                <a:ea typeface="+mj-ea"/>
                <a:cs typeface="+mj-cs"/>
              </a:rPr>
              <a:t>John Shows</a:t>
            </a:r>
          </a:p>
          <a:p>
            <a:pPr algn="ctr"/>
            <a:r>
              <a:rPr lang="en-US" sz="2400" dirty="0">
                <a:solidFill>
                  <a:srgbClr val="B9D1DF"/>
                </a:solidFill>
                <a:latin typeface="Sans Condensed" pitchFamily="34" charset="0"/>
                <a:ea typeface="+mj-ea"/>
                <a:cs typeface="+mj-cs"/>
              </a:rPr>
              <a:t>Steven White</a:t>
            </a:r>
          </a:p>
        </p:txBody>
      </p:sp>
    </p:spTree>
    <p:extLst>
      <p:ext uri="{BB962C8B-B14F-4D97-AF65-F5344CB8AC3E}">
        <p14:creationId xmlns:p14="http://schemas.microsoft.com/office/powerpoint/2010/main" val="217387073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Lef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Does weather cause more traffic accidents?</a:t>
            </a:r>
          </a:p>
        </p:txBody>
      </p:sp>
      <p:pic>
        <p:nvPicPr>
          <p:cNvPr id="1026" name="Picture 2">
            <a:extLst>
              <a:ext uri="{FF2B5EF4-FFF2-40B4-BE49-F238E27FC236}">
                <a16:creationId xmlns:a16="http://schemas.microsoft.com/office/drawing/2014/main" id="{4B155802-53E2-4B1E-A7EE-E9422FF9D7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643" y="2057400"/>
            <a:ext cx="8458201" cy="39805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FC53A7-B6A7-4B78-837A-54CF236E75AB}"/>
              </a:ext>
            </a:extLst>
          </p:cNvPr>
          <p:cNvSpPr txBox="1"/>
          <p:nvPr/>
        </p:nvSpPr>
        <p:spPr>
          <a:xfrm>
            <a:off x="76200" y="1267361"/>
            <a:ext cx="9067800" cy="1231106"/>
          </a:xfrm>
          <a:prstGeom prst="rect">
            <a:avLst/>
          </a:prstGeom>
          <a:noFill/>
        </p:spPr>
        <p:txBody>
          <a:bodyPr wrap="square" rtlCol="0">
            <a:spAutoFit/>
          </a:bodyPr>
          <a:lstStyle/>
          <a:p>
            <a:pPr algn="ctr"/>
            <a:r>
              <a:rPr lang="en-US" dirty="0">
                <a:solidFill>
                  <a:srgbClr val="FFFF00"/>
                </a:solidFill>
              </a:rPr>
              <a:t>Using  data analyzed in </a:t>
            </a:r>
            <a:r>
              <a:rPr lang="en-US" dirty="0" err="1">
                <a:solidFill>
                  <a:srgbClr val="FFFF00"/>
                </a:solidFill>
              </a:rPr>
              <a:t>Jupyter</a:t>
            </a:r>
            <a:r>
              <a:rPr lang="en-US" dirty="0">
                <a:solidFill>
                  <a:srgbClr val="FFFF00"/>
                </a:solidFill>
              </a:rPr>
              <a:t> Notebook; we found that during the two year period (2018-2019) the 10  zip codes in Atlanta with the highest accident counts experience more accidents on average when it rains.  </a:t>
            </a:r>
          </a:p>
          <a:p>
            <a:pPr algn="ctr"/>
            <a:endParaRPr lang="en-US" sz="2000" dirty="0">
              <a:solidFill>
                <a:srgbClr val="FFFF00"/>
              </a:solidFill>
            </a:endParaRPr>
          </a:p>
        </p:txBody>
      </p:sp>
      <p:sp>
        <p:nvSpPr>
          <p:cNvPr id="4" name="Rectangle 3">
            <a:extLst>
              <a:ext uri="{FF2B5EF4-FFF2-40B4-BE49-F238E27FC236}">
                <a16:creationId xmlns:a16="http://schemas.microsoft.com/office/drawing/2014/main" id="{599C8DD5-0129-44F3-AD13-B5EA545E0660}"/>
              </a:ext>
            </a:extLst>
          </p:cNvPr>
          <p:cNvSpPr/>
          <p:nvPr/>
        </p:nvSpPr>
        <p:spPr>
          <a:xfrm>
            <a:off x="206643" y="6037903"/>
            <a:ext cx="8458201" cy="646331"/>
          </a:xfrm>
          <a:prstGeom prst="rect">
            <a:avLst/>
          </a:prstGeom>
        </p:spPr>
        <p:txBody>
          <a:bodyPr wrap="square">
            <a:spAutoFit/>
          </a:bodyPr>
          <a:lstStyle/>
          <a:p>
            <a:pPr algn="ctr"/>
            <a:r>
              <a:rPr lang="en-US" dirty="0">
                <a:solidFill>
                  <a:srgbClr val="FFFF00"/>
                </a:solidFill>
              </a:rPr>
              <a:t>Let’s examine further and determine the confidence we have of this finding and explore other weather conditions that may have similar effects during the same two year period.</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Data Sources</a:t>
            </a:r>
          </a:p>
        </p:txBody>
      </p:sp>
      <p:sp>
        <p:nvSpPr>
          <p:cNvPr id="4099" name="Content Placeholder 2"/>
          <p:cNvSpPr>
            <a:spLocks noGrp="1"/>
          </p:cNvSpPr>
          <p:nvPr>
            <p:ph type="body" idx="1"/>
          </p:nvPr>
        </p:nvSpPr>
        <p:spPr/>
        <p:txBody>
          <a:bodyPr/>
          <a:lstStyle/>
          <a:p>
            <a:pPr eaLnBrk="1" hangingPunct="1"/>
            <a:endParaRPr lang="en-US" altLang="en-US" dirty="0"/>
          </a:p>
          <a:p>
            <a:pPr marL="0" indent="0" eaLnBrk="1" hangingPunct="1">
              <a:buNone/>
            </a:pPr>
            <a:endParaRPr lang="en-US" altLang="en-US" dirty="0"/>
          </a:p>
        </p:txBody>
      </p:sp>
      <p:sp>
        <p:nvSpPr>
          <p:cNvPr id="2" name="TextBox 1">
            <a:extLst>
              <a:ext uri="{FF2B5EF4-FFF2-40B4-BE49-F238E27FC236}">
                <a16:creationId xmlns:a16="http://schemas.microsoft.com/office/drawing/2014/main" id="{464139CD-594F-4D5C-A979-A0B66E3C6837}"/>
              </a:ext>
            </a:extLst>
          </p:cNvPr>
          <p:cNvSpPr txBox="1"/>
          <p:nvPr/>
        </p:nvSpPr>
        <p:spPr>
          <a:xfrm>
            <a:off x="78154" y="1590675"/>
            <a:ext cx="8875346" cy="3693319"/>
          </a:xfrm>
          <a:prstGeom prst="rect">
            <a:avLst/>
          </a:prstGeom>
          <a:noFill/>
        </p:spPr>
        <p:txBody>
          <a:bodyPr wrap="square" rtlCol="0">
            <a:spAutoFit/>
          </a:bodyPr>
          <a:lstStyle/>
          <a:p>
            <a:r>
              <a:rPr lang="en-US" dirty="0">
                <a:solidFill>
                  <a:schemeClr val="bg1"/>
                </a:solidFill>
              </a:rPr>
              <a:t>Traffic Data:  Kaggle - US Accidents (3.5 million records) A Countrywide Traffic Accident Dataset (2016 - 2020)</a:t>
            </a:r>
          </a:p>
          <a:p>
            <a:r>
              <a:rPr lang="en-US" sz="1200" dirty="0">
                <a:solidFill>
                  <a:schemeClr val="bg1"/>
                </a:solidFill>
              </a:rPr>
              <a:t>Acknowledgements</a:t>
            </a:r>
          </a:p>
          <a:p>
            <a:pPr marL="285750" indent="-285750">
              <a:buFont typeface="Arial" panose="020B0604020202020204" pitchFamily="34" charset="0"/>
              <a:buChar char="•"/>
            </a:pPr>
            <a:r>
              <a:rPr lang="en-US" sz="1200" dirty="0" err="1">
                <a:solidFill>
                  <a:schemeClr val="bg1"/>
                </a:solidFill>
              </a:rPr>
              <a:t>Moosavi</a:t>
            </a:r>
            <a:r>
              <a:rPr lang="en-US" sz="1200" dirty="0">
                <a:solidFill>
                  <a:schemeClr val="bg1"/>
                </a:solidFill>
              </a:rPr>
              <a:t>, </a:t>
            </a:r>
            <a:r>
              <a:rPr lang="en-US" sz="1200" dirty="0" err="1">
                <a:solidFill>
                  <a:schemeClr val="bg1"/>
                </a:solidFill>
              </a:rPr>
              <a:t>Sobhan</a:t>
            </a:r>
            <a:r>
              <a:rPr lang="en-US" sz="1200" dirty="0">
                <a:solidFill>
                  <a:schemeClr val="bg1"/>
                </a:solidFill>
              </a:rPr>
              <a:t>, Mohammad Hossein </a:t>
            </a:r>
            <a:r>
              <a:rPr lang="en-US" sz="1200" dirty="0" err="1">
                <a:solidFill>
                  <a:schemeClr val="bg1"/>
                </a:solidFill>
              </a:rPr>
              <a:t>Samavatian</a:t>
            </a:r>
            <a:r>
              <a:rPr lang="en-US" sz="1200" dirty="0">
                <a:solidFill>
                  <a:schemeClr val="bg1"/>
                </a:solidFill>
              </a:rPr>
              <a:t>, Srinivasan Parthasarathy, and Rajiv Ramnath. “</a:t>
            </a:r>
            <a:r>
              <a:rPr lang="en-US" sz="1200" dirty="0">
                <a:solidFill>
                  <a:schemeClr val="bg1"/>
                </a:solidFill>
                <a:hlinkClick r:id="rId3">
                  <a:extLst>
                    <a:ext uri="{A12FA001-AC4F-418D-AE19-62706E023703}">
                      <ahyp:hlinkClr xmlns:ahyp="http://schemas.microsoft.com/office/drawing/2018/hyperlinkcolor" val="tx"/>
                    </a:ext>
                  </a:extLst>
                </a:hlinkClick>
              </a:rPr>
              <a:t>A Countrywide Traffic Accident Dataset</a:t>
            </a:r>
            <a:r>
              <a:rPr lang="en-US" sz="1200" dirty="0">
                <a:solidFill>
                  <a:schemeClr val="bg1"/>
                </a:solidFill>
              </a:rPr>
              <a:t>.”, 2019.</a:t>
            </a:r>
          </a:p>
          <a:p>
            <a:pPr marL="285750" indent="-285750">
              <a:buFont typeface="Arial" panose="020B0604020202020204" pitchFamily="34" charset="0"/>
              <a:buChar char="•"/>
            </a:pPr>
            <a:r>
              <a:rPr lang="en-US" sz="1200" dirty="0" err="1">
                <a:solidFill>
                  <a:schemeClr val="bg1"/>
                </a:solidFill>
              </a:rPr>
              <a:t>Moosavi</a:t>
            </a:r>
            <a:r>
              <a:rPr lang="en-US" sz="1200" dirty="0">
                <a:solidFill>
                  <a:schemeClr val="bg1"/>
                </a:solidFill>
              </a:rPr>
              <a:t>, </a:t>
            </a:r>
            <a:r>
              <a:rPr lang="en-US" sz="1200" dirty="0" err="1">
                <a:solidFill>
                  <a:schemeClr val="bg1"/>
                </a:solidFill>
              </a:rPr>
              <a:t>Sobhan</a:t>
            </a:r>
            <a:r>
              <a:rPr lang="en-US" sz="1200" dirty="0">
                <a:solidFill>
                  <a:schemeClr val="bg1"/>
                </a:solidFill>
              </a:rPr>
              <a:t>, Mohammad Hossein </a:t>
            </a:r>
            <a:r>
              <a:rPr lang="en-US" sz="1200" dirty="0" err="1">
                <a:solidFill>
                  <a:schemeClr val="bg1"/>
                </a:solidFill>
              </a:rPr>
              <a:t>Samavatian</a:t>
            </a:r>
            <a:r>
              <a:rPr lang="en-US" sz="1200" dirty="0">
                <a:solidFill>
                  <a:schemeClr val="bg1"/>
                </a:solidFill>
              </a:rPr>
              <a:t>, Srinivasan Parthasarathy, Radu Teodorescu, and Rajiv Ramnath. </a:t>
            </a:r>
            <a:r>
              <a:rPr lang="en-US" sz="1200" dirty="0">
                <a:solidFill>
                  <a:schemeClr val="bg1"/>
                </a:solidFill>
                <a:hlinkClick r:id="rId4">
                  <a:extLst>
                    <a:ext uri="{A12FA001-AC4F-418D-AE19-62706E023703}">
                      <ahyp:hlinkClr xmlns:ahyp="http://schemas.microsoft.com/office/drawing/2018/hyperlinkcolor" val="tx"/>
                    </a:ext>
                  </a:extLst>
                </a:hlinkClick>
              </a:rPr>
              <a:t>"Accident Risk Prediction based on Heterogeneous Sparse Data: New Dataset and Insights."</a:t>
            </a:r>
            <a:r>
              <a:rPr lang="en-US" sz="1200" dirty="0">
                <a:solidFill>
                  <a:schemeClr val="bg1"/>
                </a:solidFill>
              </a:rPr>
              <a:t> In proceedings of the 27th ACM SIGSPATIAL International Conference on Advances in Geographic Information Systems, ACM, 2019.</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Accident records include accident severity, start time, end time, latitude and longitude of accident, city, state, zip code, description of accident,  length of road extant affected by accident, street address.</a:t>
            </a:r>
          </a:p>
          <a:p>
            <a:pPr marL="285750" indent="-285750">
              <a:buFont typeface="Arial" panose="020B0604020202020204" pitchFamily="34" charset="0"/>
              <a:buChar char="•"/>
            </a:pPr>
            <a:endParaRPr lang="en-US" sz="1200" dirty="0">
              <a:solidFill>
                <a:schemeClr val="bg1"/>
              </a:solidFill>
            </a:endParaRPr>
          </a:p>
          <a:p>
            <a:r>
              <a:rPr lang="en-US" dirty="0">
                <a:solidFill>
                  <a:schemeClr val="bg1"/>
                </a:solidFill>
              </a:rPr>
              <a:t>Weather Data:  Visual Crossing Weather API (Worldwide weather history reports &amp; global 15-day weather forecasts via CSV download, API, &amp; Excel)</a:t>
            </a:r>
          </a:p>
          <a:p>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a:p>
            <a:endParaRPr lang="en-US" dirty="0">
              <a:solidFill>
                <a:schemeClr val="bg1"/>
              </a:solidFill>
            </a:endParaRPr>
          </a:p>
        </p:txBody>
      </p:sp>
      <p:pic>
        <p:nvPicPr>
          <p:cNvPr id="2050" name="Picture 2">
            <a:extLst>
              <a:ext uri="{FF2B5EF4-FFF2-40B4-BE49-F238E27FC236}">
                <a16:creationId xmlns:a16="http://schemas.microsoft.com/office/drawing/2014/main" id="{CCE1EBC6-D549-4E2E-82FA-AC4C538FA2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4343400"/>
            <a:ext cx="24384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E18B93-9F2A-4DB0-BB2C-B1BC05BA7DA8}"/>
              </a:ext>
            </a:extLst>
          </p:cNvPr>
          <p:cNvSpPr txBox="1"/>
          <p:nvPr/>
        </p:nvSpPr>
        <p:spPr>
          <a:xfrm>
            <a:off x="211504" y="5345608"/>
            <a:ext cx="8608646" cy="923330"/>
          </a:xfrm>
          <a:prstGeom prst="rect">
            <a:avLst/>
          </a:prstGeom>
          <a:noFill/>
        </p:spPr>
        <p:txBody>
          <a:bodyPr wrap="square" rtlCol="0">
            <a:spAutoFit/>
          </a:bodyPr>
          <a:lstStyle/>
          <a:p>
            <a:r>
              <a:rPr lang="en-US" dirty="0">
                <a:solidFill>
                  <a:srgbClr val="FFFF00"/>
                </a:solidFill>
              </a:rPr>
              <a:t>In order to evaluate our questions about Atlanta Traffic and weather we were able to merge our Traffic data with our Weather data on date and then filter to get weather in Atlanta.  From there we filtered the data on zip code to do the bulk of our analysis.</a:t>
            </a:r>
          </a:p>
        </p:txBody>
      </p:sp>
    </p:spTree>
    <p:extLst>
      <p:ext uri="{BB962C8B-B14F-4D97-AF65-F5344CB8AC3E}">
        <p14:creationId xmlns:p14="http://schemas.microsoft.com/office/powerpoint/2010/main" val="3306911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Traffic</a:t>
            </a:r>
          </a:p>
        </p:txBody>
      </p:sp>
      <p:sp>
        <p:nvSpPr>
          <p:cNvPr id="4099" name="Content Placeholder 2"/>
          <p:cNvSpPr>
            <a:spLocks noGrp="1"/>
          </p:cNvSpPr>
          <p:nvPr>
            <p:ph type="body" idx="1"/>
          </p:nvPr>
        </p:nvSpPr>
        <p:spPr/>
        <p:txBody>
          <a:bodyPr/>
          <a:lstStyle/>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pic>
        <p:nvPicPr>
          <p:cNvPr id="3074" name="Picture 2">
            <a:extLst>
              <a:ext uri="{FF2B5EF4-FFF2-40B4-BE49-F238E27FC236}">
                <a16:creationId xmlns:a16="http://schemas.microsoft.com/office/drawing/2014/main" id="{553C414F-1441-4142-8F35-94EE34908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85900"/>
            <a:ext cx="376237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C143A1-5F6E-400B-B382-6099F8A65867}"/>
              </a:ext>
            </a:extLst>
          </p:cNvPr>
          <p:cNvSpPr/>
          <p:nvPr/>
        </p:nvSpPr>
        <p:spPr>
          <a:xfrm rot="19705031">
            <a:off x="677371" y="3180578"/>
            <a:ext cx="91037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Add Amber’s Heatmap here too</a:t>
            </a:r>
          </a:p>
        </p:txBody>
      </p:sp>
    </p:spTree>
    <p:extLst>
      <p:ext uri="{BB962C8B-B14F-4D97-AF65-F5344CB8AC3E}">
        <p14:creationId xmlns:p14="http://schemas.microsoft.com/office/powerpoint/2010/main" val="3275704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Weather</a:t>
            </a:r>
          </a:p>
        </p:txBody>
      </p:sp>
      <p:sp>
        <p:nvSpPr>
          <p:cNvPr id="4099" name="Content Placeholder 2"/>
          <p:cNvSpPr>
            <a:spLocks noGrp="1"/>
          </p:cNvSpPr>
          <p:nvPr>
            <p:ph type="body" idx="1"/>
          </p:nvPr>
        </p:nvSpPr>
        <p:spPr/>
        <p:txBody>
          <a:bodyPr/>
          <a:lstStyle/>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pic>
        <p:nvPicPr>
          <p:cNvPr id="4098" name="Picture 2">
            <a:extLst>
              <a:ext uri="{FF2B5EF4-FFF2-40B4-BE49-F238E27FC236}">
                <a16:creationId xmlns:a16="http://schemas.microsoft.com/office/drawing/2014/main" id="{864E04A0-23F3-484B-80D0-8F46E9443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85900"/>
            <a:ext cx="3705225" cy="2705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EBB7612-CE0E-4DF0-A93B-39CC610F6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352800"/>
            <a:ext cx="36385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6814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Traffic and Weather</a:t>
            </a:r>
          </a:p>
        </p:txBody>
      </p:sp>
      <p:sp>
        <p:nvSpPr>
          <p:cNvPr id="4099" name="Content Placeholder 2"/>
          <p:cNvSpPr>
            <a:spLocks noGrp="1"/>
          </p:cNvSpPr>
          <p:nvPr>
            <p:ph type="body" idx="1"/>
          </p:nvPr>
        </p:nvSpPr>
        <p:spPr/>
        <p:txBody>
          <a:bodyPr/>
          <a:lstStyle/>
          <a:p>
            <a:r>
              <a:rPr lang="en-US" dirty="0"/>
              <a:t>Data Analysis</a:t>
            </a:r>
            <a:br>
              <a:rPr lang="en-US" dirty="0"/>
            </a:br>
            <a:br>
              <a:rPr lang="en-US" dirty="0"/>
            </a:br>
            <a:r>
              <a:rPr lang="en-US" dirty="0"/>
              <a:t>  * Discuss the steps you took to analyze the data and answer each question you asked in your proposal</a:t>
            </a:r>
            <a:br>
              <a:rPr lang="en-US" dirty="0"/>
            </a:br>
            <a:r>
              <a:rPr lang="en-US" dirty="0"/>
              <a:t>  * Present and discuss interesting figures developed during analysis, ideally with the help of </a:t>
            </a:r>
            <a:r>
              <a:rPr lang="en-US" dirty="0" err="1"/>
              <a:t>Jupyter</a:t>
            </a:r>
            <a:r>
              <a:rPr lang="en-US" dirty="0"/>
              <a:t> Notebook</a:t>
            </a:r>
            <a:br>
              <a:rPr lang="en-US" dirty="0"/>
            </a:br>
            <a:endParaRPr lang="en-US" dirty="0"/>
          </a:p>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12071289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Traffic and Weather</a:t>
            </a:r>
          </a:p>
        </p:txBody>
      </p:sp>
      <p:sp>
        <p:nvSpPr>
          <p:cNvPr id="4099" name="Content Placeholder 2"/>
          <p:cNvSpPr>
            <a:spLocks noGrp="1"/>
          </p:cNvSpPr>
          <p:nvPr>
            <p:ph type="body" idx="1"/>
          </p:nvPr>
        </p:nvSpPr>
        <p:spPr/>
        <p:txBody>
          <a:bodyPr/>
          <a:lstStyle/>
          <a:p>
            <a:r>
              <a:rPr lang="en-US" dirty="0"/>
              <a:t>Discussion</a:t>
            </a:r>
            <a:br>
              <a:rPr lang="en-US" dirty="0"/>
            </a:br>
            <a:br>
              <a:rPr lang="en-US" dirty="0"/>
            </a:br>
            <a:r>
              <a:rPr lang="en-US" dirty="0"/>
              <a:t>  * Discuss your findings. Did you find what you expected to find? If not, why not? What inferences or general conclusions can you draw from your analysis?</a:t>
            </a:r>
            <a:br>
              <a:rPr lang="en-US" dirty="0"/>
            </a:br>
            <a:br>
              <a:rPr lang="en-US" dirty="0"/>
            </a:br>
            <a:endParaRPr lang="en-US" dirty="0"/>
          </a:p>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2091579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Traffic and Weather</a:t>
            </a:r>
          </a:p>
        </p:txBody>
      </p:sp>
      <p:sp>
        <p:nvSpPr>
          <p:cNvPr id="4099" name="Content Placeholder 2"/>
          <p:cNvSpPr>
            <a:spLocks noGrp="1"/>
          </p:cNvSpPr>
          <p:nvPr>
            <p:ph type="body" idx="1"/>
          </p:nvPr>
        </p:nvSpPr>
        <p:spPr/>
        <p:txBody>
          <a:bodyPr/>
          <a:lstStyle/>
          <a:p>
            <a:r>
              <a:rPr lang="en-US" dirty="0"/>
              <a:t>Discussion</a:t>
            </a:r>
            <a:br>
              <a:rPr lang="en-US" dirty="0"/>
            </a:br>
            <a:br>
              <a:rPr lang="en-US" dirty="0"/>
            </a:br>
            <a:r>
              <a:rPr lang="en-US" dirty="0"/>
              <a:t>  * Discuss your findings. Did you find what you expected to find? If not, why not? What inferences or general conclusions can you draw from your analysis?</a:t>
            </a:r>
            <a:br>
              <a:rPr lang="en-US" dirty="0"/>
            </a:br>
            <a:br>
              <a:rPr lang="en-US" dirty="0"/>
            </a:br>
            <a:endParaRPr lang="en-US" dirty="0"/>
          </a:p>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2637632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solidFill>
                  <a:srgbClr val="FFFF00"/>
                </a:solidFill>
              </a:rPr>
              <a:t>Atlanta Traffic and Weather</a:t>
            </a:r>
          </a:p>
        </p:txBody>
      </p:sp>
      <p:sp>
        <p:nvSpPr>
          <p:cNvPr id="4099" name="Content Placeholder 2"/>
          <p:cNvSpPr>
            <a:spLocks noGrp="1"/>
          </p:cNvSpPr>
          <p:nvPr>
            <p:ph type="body" idx="1"/>
          </p:nvPr>
        </p:nvSpPr>
        <p:spPr/>
        <p:txBody>
          <a:bodyPr/>
          <a:lstStyle/>
          <a:p>
            <a:pPr marL="0" indent="0">
              <a:buNone/>
            </a:pPr>
            <a:r>
              <a:rPr lang="en-US" dirty="0"/>
              <a:t>Post Mortem</a:t>
            </a:r>
            <a:br>
              <a:rPr lang="en-US" dirty="0"/>
            </a:br>
            <a:br>
              <a:rPr lang="en-US" dirty="0"/>
            </a:br>
            <a:r>
              <a:rPr lang="en-US" dirty="0"/>
              <a:t>  * Discuss any difficulties that arose, and how you dealt with them</a:t>
            </a:r>
            <a:br>
              <a:rPr lang="en-US" dirty="0"/>
            </a:br>
            <a:r>
              <a:rPr lang="en-US" dirty="0"/>
              <a:t>  * Discuss any additional questions that came up, but which you didn't have time to answer: What would you research next, if you had two more weeks?</a:t>
            </a:r>
            <a:br>
              <a:rPr lang="en-US" dirty="0"/>
            </a:br>
            <a:endParaRPr lang="en-US" dirty="0"/>
          </a:p>
          <a:p>
            <a:pPr marL="0" indent="0">
              <a:buNone/>
            </a:pPr>
            <a:br>
              <a:rPr lang="en-US" dirty="0"/>
            </a:br>
            <a:endParaRPr lang="en-US" dirty="0"/>
          </a:p>
          <a:p>
            <a:pPr eaLnBrk="1" hangingPunct="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785741929"/>
      </p:ext>
    </p:extLst>
  </p:cSld>
  <p:clrMapOvr>
    <a:masterClrMapping/>
  </p:clrMapOvr>
  <p:transition>
    <p:fade/>
  </p:transition>
</p:sld>
</file>

<file path=ppt/theme/theme1.xml><?xml version="1.0" encoding="utf-8"?>
<a:theme xmlns:a="http://schemas.openxmlformats.org/drawingml/2006/main" name="DOP Template - 3007">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2.pot [Compatibility Mode]" id="{44A8CA11-E58B-44D6-A179-FD77B8937AB4}" vid="{9E1A3B77-6A9B-4014-AB43-BDEC41F21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P03245</Template>
  <TotalTime>173</TotalTime>
  <Words>356</Words>
  <Application>Microsoft Office PowerPoint</Application>
  <PresentationFormat>On-screen Show (4:3)</PresentationFormat>
  <Paragraphs>53</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Sans Condensed</vt:lpstr>
      <vt:lpstr>Calibri</vt:lpstr>
      <vt:lpstr>DOP Template - 3007</vt:lpstr>
      <vt:lpstr>Does the Weather in Atlanta make us Crazy in Traffic!?</vt:lpstr>
      <vt:lpstr>Does weather cause more traffic accidents?</vt:lpstr>
      <vt:lpstr>Data Sources</vt:lpstr>
      <vt:lpstr>Atlanta Traffic</vt:lpstr>
      <vt:lpstr>Atlanta Weather</vt:lpstr>
      <vt:lpstr>Atlanta Traffic and Weather</vt:lpstr>
      <vt:lpstr>Atlanta Traffic and Weather</vt:lpstr>
      <vt:lpstr>Atlanta Traffic and Weather</vt:lpstr>
      <vt:lpstr>Atlanta Traffic and Weather</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Atlanta Traffic Make us Crazy when it rains!?</dc:title>
  <dc:subject/>
  <dc:creator>steven white</dc:creator>
  <cp:keywords/>
  <dc:description/>
  <cp:lastModifiedBy>steven white</cp:lastModifiedBy>
  <cp:revision>23</cp:revision>
  <dcterms:created xsi:type="dcterms:W3CDTF">2020-07-04T12:21:00Z</dcterms:created>
  <dcterms:modified xsi:type="dcterms:W3CDTF">2020-07-07T01:31:44Z</dcterms:modified>
  <cp:category/>
</cp:coreProperties>
</file>