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316" r:id="rId2"/>
    <p:sldId id="318" r:id="rId3"/>
    <p:sldId id="320" r:id="rId4"/>
    <p:sldId id="321" r:id="rId5"/>
    <p:sldId id="333" r:id="rId6"/>
    <p:sldId id="322" r:id="rId7"/>
    <p:sldId id="323" r:id="rId8"/>
    <p:sldId id="334" r:id="rId9"/>
    <p:sldId id="324" r:id="rId10"/>
    <p:sldId id="335" r:id="rId11"/>
    <p:sldId id="336" r:id="rId12"/>
    <p:sldId id="337" r:id="rId13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ABC9"/>
    <a:srgbClr val="007ABE"/>
    <a:srgbClr val="993366"/>
    <a:srgbClr val="C25E0D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406" autoAdjust="0"/>
  </p:normalViewPr>
  <p:slideViewPr>
    <p:cSldViewPr>
      <p:cViewPr varScale="1">
        <p:scale>
          <a:sx n="99" d="100"/>
          <a:sy n="99" d="100"/>
        </p:scale>
        <p:origin x="2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4032" y="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r">
              <a:defRPr sz="1200"/>
            </a:lvl1pPr>
          </a:lstStyle>
          <a:p>
            <a:pPr>
              <a:defRPr/>
            </a:pPr>
            <a:fld id="{CDF0B82E-EBB9-45D1-B933-D37693069755}" type="datetimeFigureOut">
              <a:rPr lang="es-ES"/>
              <a:pPr>
                <a:defRPr/>
              </a:pPr>
              <a:t>08/09/2017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pPr>
              <a:defRPr/>
            </a:pPr>
            <a:fld id="{9D05FC2E-03DD-4BA6-9BBA-993793C27B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260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r">
              <a:defRPr sz="1200"/>
            </a:lvl1pPr>
          </a:lstStyle>
          <a:p>
            <a:pPr>
              <a:defRPr/>
            </a:pPr>
            <a:fld id="{3354E627-E19A-4F23-98E1-32DA896E8405}" type="datetimeFigureOut">
              <a:rPr lang="es-ES"/>
              <a:pPr>
                <a:defRPr/>
              </a:pPr>
              <a:t>08/09/2017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52" tIns="47526" rIns="95052" bIns="47526" rtlCol="0" anchor="ctr"/>
          <a:lstStyle/>
          <a:p>
            <a:pPr lvl="0"/>
            <a:endParaRPr lang="es-ES" noProof="0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5052" tIns="47526" rIns="95052" bIns="47526" rtlCol="0">
            <a:normAutofit/>
          </a:bodyPr>
          <a:lstStyle/>
          <a:p>
            <a:pPr lvl="0"/>
            <a:r>
              <a:rPr lang="ca-ES" noProof="0"/>
              <a:t>Feu clic aquí per editar els estils de text</a:t>
            </a:r>
          </a:p>
          <a:p>
            <a:pPr lvl="1"/>
            <a:r>
              <a:rPr lang="ca-ES" noProof="0"/>
              <a:t>Segon nivell</a:t>
            </a:r>
          </a:p>
          <a:p>
            <a:pPr lvl="2"/>
            <a:r>
              <a:rPr lang="ca-ES" noProof="0"/>
              <a:t>Tercer nivell</a:t>
            </a:r>
          </a:p>
          <a:p>
            <a:pPr lvl="3"/>
            <a:r>
              <a:rPr lang="ca-ES" noProof="0"/>
              <a:t>Quart nivell</a:t>
            </a:r>
          </a:p>
          <a:p>
            <a:pPr lvl="4"/>
            <a:r>
              <a:rPr lang="ca-ES" noProof="0"/>
              <a:t>Cinquè nivell</a:t>
            </a:r>
            <a:endParaRPr lang="es-ES" noProof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pPr>
              <a:defRPr/>
            </a:pPr>
            <a:fld id="{927E7049-7D9D-47F6-874A-A5CDD2353A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502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5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63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831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812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85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5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46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59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es-ES" sz="3200" b="1">
              <a:solidFill>
                <a:srgbClr val="993366"/>
              </a:solidFill>
            </a:endParaRPr>
          </a:p>
        </p:txBody>
      </p:sp>
      <p:pic>
        <p:nvPicPr>
          <p:cNvPr id="5" name="5 Imagen" descr="UPC-CEI-positiu-p3005-interior-blanc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313" y="5454650"/>
            <a:ext cx="331787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7 Imagen" descr="barra blava arrodonida.jpg"/>
          <p:cNvPicPr>
            <a:picLocks noChangeAspect="1"/>
          </p:cNvPicPr>
          <p:nvPr userDrawn="1"/>
        </p:nvPicPr>
        <p:blipFill>
          <a:blip r:embed="rId3"/>
          <a:srcRect t="40471" r="917"/>
          <a:stretch>
            <a:fillRect/>
          </a:stretch>
        </p:blipFill>
        <p:spPr bwMode="auto">
          <a:xfrm>
            <a:off x="714375" y="0"/>
            <a:ext cx="76438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ol 1"/>
          <p:cNvSpPr>
            <a:spLocks noGrp="1"/>
          </p:cNvSpPr>
          <p:nvPr>
            <p:ph type="title" hasCustomPrompt="1"/>
          </p:nvPr>
        </p:nvSpPr>
        <p:spPr>
          <a:xfrm>
            <a:off x="1857374" y="3971925"/>
            <a:ext cx="67564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lang="es-ES" sz="3600" b="1" kern="1200" dirty="0">
                <a:solidFill>
                  <a:srgbClr val="007DCC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aute</a:t>
            </a:r>
            <a:r>
              <a:rPr lang="es-ES" dirty="0"/>
              <a:t> iure</a:t>
            </a:r>
            <a:br>
              <a:rPr lang="es-ES" dirty="0"/>
            </a:br>
            <a:r>
              <a:rPr lang="es-ES" dirty="0" err="1"/>
              <a:t>reprehenderit</a:t>
            </a:r>
            <a:r>
              <a:rPr lang="es-ES" dirty="0"/>
              <a:t> in </a:t>
            </a:r>
            <a:r>
              <a:rPr lang="es-ES" dirty="0" err="1"/>
              <a:t>voluptate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944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À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865933" y="1620000"/>
            <a:ext cx="7176062" cy="3806832"/>
          </a:xfrm>
        </p:spPr>
        <p:txBody>
          <a:bodyPr/>
          <a:lstStyle>
            <a:lvl1pPr>
              <a:buSzPct val="119000"/>
              <a:buFont typeface="Wingdings" pitchFamily="2" charset="2"/>
              <a:buChar char="§"/>
              <a:defRPr/>
            </a:lvl1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7" name="Contenidor de contingut 2"/>
          <p:cNvSpPr>
            <a:spLocks noGrp="1"/>
          </p:cNvSpPr>
          <p:nvPr>
            <p:ph idx="13"/>
          </p:nvPr>
        </p:nvSpPr>
        <p:spPr>
          <a:xfrm>
            <a:off x="3214677" y="142852"/>
            <a:ext cx="4933591" cy="857256"/>
          </a:xfrm>
        </p:spPr>
        <p:txBody>
          <a:bodyPr/>
          <a:lstStyle>
            <a:lvl1pPr algn="r">
              <a:spcBef>
                <a:spcPts val="0"/>
              </a:spcBef>
              <a:buSzPct val="119000"/>
              <a:buFontTx/>
              <a:buNone/>
              <a:defRPr sz="2400" b="1"/>
            </a:lvl1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C267-812F-4BFD-8E44-9233EED497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àgina elem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57224" y="1142984"/>
            <a:ext cx="77724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023AB-4AF2-45DF-9B9F-0CA822A5E1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97358" y="1071547"/>
            <a:ext cx="3357563" cy="5021278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741863" y="1071547"/>
            <a:ext cx="3359150" cy="5021278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950C5-D5F3-44CB-AAB6-B571E273D2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83941" y="1163646"/>
            <a:ext cx="340230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7AB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83941" y="2017721"/>
            <a:ext cx="3402307" cy="2411411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12" name="Contenidor de text 2"/>
          <p:cNvSpPr>
            <a:spLocks noGrp="1"/>
          </p:cNvSpPr>
          <p:nvPr>
            <p:ph type="body" idx="13"/>
          </p:nvPr>
        </p:nvSpPr>
        <p:spPr>
          <a:xfrm>
            <a:off x="4714876" y="1163646"/>
            <a:ext cx="340230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7AB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idor de contingut 3"/>
          <p:cNvSpPr>
            <a:spLocks noGrp="1"/>
          </p:cNvSpPr>
          <p:nvPr>
            <p:ph sz="half" idx="14"/>
          </p:nvPr>
        </p:nvSpPr>
        <p:spPr>
          <a:xfrm>
            <a:off x="4714876" y="2017721"/>
            <a:ext cx="3402307" cy="2411411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88423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9239C-A7D2-4929-A5C6-8C1C9B8F56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73668" y="1080000"/>
            <a:ext cx="3008313" cy="1162050"/>
          </a:xfrm>
          <a:prstGeom prst="rect">
            <a:avLst/>
          </a:prstGeom>
        </p:spPr>
        <p:txBody>
          <a:bodyPr anchor="t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214810" y="1080000"/>
            <a:ext cx="3857652" cy="492922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73668" y="2305035"/>
            <a:ext cx="3008313" cy="3767172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F35E-11F0-4DAF-8479-18B655356B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1080000"/>
            <a:ext cx="5486400" cy="3513153"/>
          </a:xfrm>
        </p:spPr>
        <p:txBody>
          <a:bodyPr/>
          <a:lstStyle>
            <a:lvl1pPr marL="0" indent="0">
              <a:buNone/>
              <a:defRPr sz="3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E3527-FF5F-4204-A586-8E870ACF53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horitzonta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1000100" y="1214422"/>
            <a:ext cx="7072338" cy="4878395"/>
          </a:xfrm>
        </p:spPr>
        <p:txBody>
          <a:bodyPr vert="eaVert"/>
          <a:lstStyle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8D17-7317-4B34-A84C-D7D177791D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911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1265238"/>
            <a:ext cx="717550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1"/>
            <a:endParaRPr lang="es-E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6938" y="6245225"/>
            <a:ext cx="1403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57438" y="6245225"/>
            <a:ext cx="4214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245225"/>
            <a:ext cx="157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9B95A957-0255-4C67-A68B-9C20B8106C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00125" y="0"/>
            <a:ext cx="7175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endParaRPr lang="es-ES" sz="2400" b="1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7 Imagen" descr="barra blava arrodonida.jpg"/>
          <p:cNvPicPr>
            <a:picLocks noChangeAspect="1"/>
          </p:cNvPicPr>
          <p:nvPr userDrawn="1"/>
        </p:nvPicPr>
        <p:blipFill>
          <a:blip r:embed="rId12"/>
          <a:srcRect t="40471" r="917"/>
          <a:stretch>
            <a:fillRect/>
          </a:stretch>
        </p:blipFill>
        <p:spPr bwMode="auto">
          <a:xfrm>
            <a:off x="714375" y="0"/>
            <a:ext cx="76438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0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ABE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ABE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ABE"/>
        </a:buClr>
        <a:buFont typeface="Courier New" pitchFamily="49" charset="0"/>
        <a:buChar char="o"/>
        <a:defRPr sz="1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611560" y="2847126"/>
            <a:ext cx="7858199" cy="1200329"/>
          </a:xfrm>
        </p:spPr>
        <p:txBody>
          <a:bodyPr/>
          <a:lstStyle/>
          <a:p>
            <a:pPr algn="ctr"/>
            <a:r>
              <a:rPr lang="es-ES" dirty="0"/>
              <a:t>Programación </a:t>
            </a:r>
            <a:r>
              <a:rPr lang="es-ES" dirty="0" smtClean="0"/>
              <a:t>Orientada </a:t>
            </a:r>
            <a:r>
              <a:rPr lang="es-ES"/>
              <a:t>a </a:t>
            </a:r>
            <a:r>
              <a:rPr lang="es-ES" smtClean="0"/>
              <a:t>Objetos </a:t>
            </a:r>
            <a:r>
              <a:rPr lang="es-ES" dirty="0"/>
              <a:t>en Java</a:t>
            </a:r>
          </a:p>
        </p:txBody>
      </p:sp>
      <p:sp>
        <p:nvSpPr>
          <p:cNvPr id="5" name="6 Título"/>
          <p:cNvSpPr txBox="1">
            <a:spLocks/>
          </p:cNvSpPr>
          <p:nvPr/>
        </p:nvSpPr>
        <p:spPr>
          <a:xfrm>
            <a:off x="611560" y="4479503"/>
            <a:ext cx="78581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s-ES" sz="3600" b="1" kern="1200" dirty="0">
                <a:solidFill>
                  <a:srgbClr val="007DCC"/>
                </a:solidFill>
                <a:latin typeface="Arial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" sz="2400" b="0" dirty="0"/>
              <a:t>Jordi Marco, Pepa López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idor de text 5"/>
          <p:cNvSpPr txBox="1">
            <a:spLocks noChangeArrowheads="1"/>
          </p:cNvSpPr>
          <p:nvPr/>
        </p:nvSpPr>
        <p:spPr bwMode="auto">
          <a:xfrm>
            <a:off x="495300" y="404664"/>
            <a:ext cx="6585731" cy="5832648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public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class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Test01 {</a:t>
            </a:r>
          </a:p>
          <a:p>
            <a:pPr>
              <a:buClr>
                <a:srgbClr val="3333CC"/>
              </a:buClr>
              <a:buFont typeface="Wingdings" pitchFamily="2" charset="2"/>
              <a:buNone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public static void main(String[]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Persona  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persona1, persona2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ca-ES" sz="1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</a:endParaRP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>
                <a:solidFill>
                  <a:srgbClr val="333399"/>
                </a:solidFill>
                <a:latin typeface="Tahoma"/>
              </a:rPr>
              <a:t>persona1</a:t>
            </a:r>
            <a:r>
              <a:rPr lang="ca-ES" sz="1400" b="0" kern="0" dirty="0" smtClean="0">
                <a:solidFill>
                  <a:srgbClr val="333399"/>
                </a:solidFill>
                <a:latin typeface="Tahoma"/>
              </a:rPr>
              <a:t> 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= </a:t>
            </a:r>
            <a:r>
              <a:rPr kumimoji="0" lang="ca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new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 Persona(1, “Adan”,21);</a:t>
            </a: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persona2 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= 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new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 Persona(2, “Eva”,22);</a:t>
            </a:r>
          </a:p>
          <a:p>
            <a:pPr lvl="1">
              <a:buClr>
                <a:srgbClr val="FF0000"/>
              </a:buClr>
              <a:buNone/>
              <a:defRPr/>
            </a:pPr>
            <a:endParaRPr kumimoji="0" lang="ca-ES" sz="1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</a:endParaRPr>
          </a:p>
          <a:p>
            <a:pPr lvl="1">
              <a:buClr>
                <a:srgbClr val="FF0000"/>
              </a:buClr>
              <a:buNone/>
              <a:defRPr/>
            </a:pPr>
            <a:r>
              <a:rPr kumimoji="0" lang="ca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System.out.println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(“DNI:” + persona1.dni+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“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Nombre: 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“+ persona1.nombre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+</a:t>
            </a: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	“ 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: “+ persona1.edad+</a:t>
            </a:r>
            <a:r>
              <a:rPr kumimoji="0" lang="ca-ES" sz="1400" b="0" i="0" u="none" strike="noStrike" kern="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“ </a:t>
            </a:r>
            <a:r>
              <a:rPr kumimoji="0" lang="ca-E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Mayoria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 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: “+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Persona.mayoria_edad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);</a:t>
            </a: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System.out.println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(“DNI:” + persona2.dni+“ Nombre: “+ persona2.nombre+</a:t>
            </a: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	“ 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: “+ persona2.edad+ “ 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Mayoria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 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: “+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Persona.mayoria_edad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);</a:t>
            </a:r>
          </a:p>
          <a:p>
            <a:pPr marL="742950" marR="0" lvl="1" indent="-285750" algn="l" defTabSz="381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ca-ES" sz="1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</a:endParaRPr>
          </a:p>
          <a:p>
            <a:pPr marL="742950" marR="0" lvl="1" indent="-285750" algn="l" defTabSz="381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ca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Persona.mayoria_edad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=21;</a:t>
            </a:r>
          </a:p>
          <a:p>
            <a:pPr marL="742950" marR="0" lvl="1" indent="-285750" algn="l" defTabSz="381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persona2.aniversario();</a:t>
            </a:r>
          </a:p>
          <a:p>
            <a:pPr marL="742950" marR="0" lvl="1" indent="-285750" algn="l" defTabSz="381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lang="ca-ES" sz="1400" kern="0" dirty="0" smtClean="0">
              <a:solidFill>
                <a:srgbClr val="333399"/>
              </a:solidFill>
              <a:latin typeface="Tahoma"/>
            </a:endParaRP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System.out.println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(“DNI:” + persona1.dni+“ Nombre: “+ persona1.nombre+</a:t>
            </a: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>
                <a:solidFill>
                  <a:srgbClr val="333399"/>
                </a:solidFill>
                <a:latin typeface="Tahoma"/>
              </a:rPr>
              <a:t>	“ 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: “+ persona1.edad+ “ 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Mayoria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 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: “+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Persona.mayoria_edad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);</a:t>
            </a: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System.out.println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(“DNI:” + persona2.dni+“ Nombre: “+ persona2.nombre+</a:t>
            </a: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>
                <a:solidFill>
                  <a:srgbClr val="333399"/>
                </a:solidFill>
                <a:latin typeface="Tahoma"/>
              </a:rPr>
              <a:t>	“ 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: “+ persona2.edad+ “ 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Mayoria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 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: “+</a:t>
            </a:r>
            <a:r>
              <a:rPr lang="ca-ES" sz="1400" kern="0" dirty="0" err="1">
                <a:solidFill>
                  <a:srgbClr val="333399"/>
                </a:solidFill>
                <a:latin typeface="Tahoma"/>
              </a:rPr>
              <a:t>Persona.mayoria_edad</a:t>
            </a:r>
            <a:r>
              <a:rPr lang="ca-ES" sz="1400" kern="0" dirty="0">
                <a:solidFill>
                  <a:srgbClr val="333399"/>
                </a:solidFill>
                <a:latin typeface="Tahoma"/>
              </a:rPr>
              <a:t>);</a:t>
            </a:r>
          </a:p>
          <a:p>
            <a:pPr marL="742950" marR="0" lvl="1" indent="-285750" algn="l" defTabSz="381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ca-E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</a:p>
          <a:p>
            <a:pPr marL="342900" marR="0" lvl="0" indent="-342900" algn="l" defTabSz="381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ca-E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</a:p>
          <a:p>
            <a:pPr marL="342900" marR="0" lvl="0" indent="-342900" algn="l" defTabSz="381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ca-E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17 Rectángulo redondeado"/>
          <p:cNvSpPr/>
          <p:nvPr/>
        </p:nvSpPr>
        <p:spPr bwMode="auto">
          <a:xfrm>
            <a:off x="971600" y="3645024"/>
            <a:ext cx="2376264" cy="288032"/>
          </a:xfrm>
          <a:prstGeom prst="roundRect">
            <a:avLst/>
          </a:prstGeom>
          <a:noFill/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971600" y="3933056"/>
            <a:ext cx="1944216" cy="288032"/>
          </a:xfrm>
          <a:prstGeom prst="roundRect">
            <a:avLst/>
          </a:prstGeom>
          <a:noFill/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dondear rectángulo de esquina diagonal 6"/>
          <p:cNvSpPr/>
          <p:nvPr/>
        </p:nvSpPr>
        <p:spPr bwMode="auto">
          <a:xfrm>
            <a:off x="7554707" y="1340768"/>
            <a:ext cx="864096" cy="817245"/>
          </a:xfrm>
          <a:prstGeom prst="round2Diag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1</a:t>
            </a:r>
          </a:p>
          <a:p>
            <a:pPr algn="ctr"/>
            <a:r>
              <a:rPr lang="es-ES" sz="1400" b="1" dirty="0" err="1" smtClean="0">
                <a:solidFill>
                  <a:srgbClr val="993366"/>
                </a:solidFill>
              </a:rPr>
              <a:t>Adan</a:t>
            </a:r>
            <a:endParaRPr lang="es-ES" sz="1400" b="1" dirty="0" smtClean="0">
              <a:solidFill>
                <a:srgbClr val="993366"/>
              </a:solidFill>
            </a:endParaRPr>
          </a:p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21</a:t>
            </a:r>
            <a:endParaRPr lang="es-ES" sz="3200" b="1" dirty="0">
              <a:solidFill>
                <a:srgbClr val="993366"/>
              </a:solidFill>
            </a:endParaRPr>
          </a:p>
        </p:txBody>
      </p:sp>
      <p:sp>
        <p:nvSpPr>
          <p:cNvPr id="8" name="Redondear rectángulo de esquina diagonal 7"/>
          <p:cNvSpPr/>
          <p:nvPr/>
        </p:nvSpPr>
        <p:spPr bwMode="auto">
          <a:xfrm>
            <a:off x="7554707" y="2346806"/>
            <a:ext cx="864096" cy="817245"/>
          </a:xfrm>
          <a:prstGeom prst="round2Diag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r>
              <a:rPr lang="es-ES" sz="1400" b="1" dirty="0">
                <a:solidFill>
                  <a:srgbClr val="993366"/>
                </a:solidFill>
              </a:rPr>
              <a:t>2</a:t>
            </a:r>
            <a:endParaRPr lang="es-ES" sz="1400" b="1" dirty="0" smtClean="0">
              <a:solidFill>
                <a:srgbClr val="993366"/>
              </a:solidFill>
            </a:endParaRPr>
          </a:p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Eva</a:t>
            </a:r>
          </a:p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22</a:t>
            </a:r>
            <a:endParaRPr lang="es-ES" sz="3200" b="1" dirty="0">
              <a:solidFill>
                <a:srgbClr val="993366"/>
              </a:solidFill>
            </a:endParaRPr>
          </a:p>
        </p:txBody>
      </p:sp>
      <p:sp>
        <p:nvSpPr>
          <p:cNvPr id="5" name="Flecha abajo 4"/>
          <p:cNvSpPr/>
          <p:nvPr/>
        </p:nvSpPr>
        <p:spPr bwMode="auto">
          <a:xfrm>
            <a:off x="7734727" y="3396528"/>
            <a:ext cx="504056" cy="828000"/>
          </a:xfrm>
          <a:prstGeom prst="downArrow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3" name="Redondear rectángulo de esquina del mismo lado 12"/>
          <p:cNvSpPr/>
          <p:nvPr/>
        </p:nvSpPr>
        <p:spPr bwMode="auto">
          <a:xfrm rot="5400000">
            <a:off x="8060596" y="1946412"/>
            <a:ext cx="1188000" cy="46800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s-ES" sz="3200" b="1" dirty="0" smtClean="0">
                <a:solidFill>
                  <a:srgbClr val="993366"/>
                </a:solidFill>
              </a:rPr>
              <a:t>18</a:t>
            </a:r>
            <a:endParaRPr lang="es-ES" sz="3200" b="1" dirty="0">
              <a:solidFill>
                <a:srgbClr val="993366"/>
              </a:solidFill>
            </a:endParaRPr>
          </a:p>
        </p:txBody>
      </p:sp>
      <p:sp>
        <p:nvSpPr>
          <p:cNvPr id="19" name="Redondear rectángulo de esquina diagonal 18"/>
          <p:cNvSpPr/>
          <p:nvPr/>
        </p:nvSpPr>
        <p:spPr bwMode="auto">
          <a:xfrm>
            <a:off x="7577337" y="4331998"/>
            <a:ext cx="864096" cy="817245"/>
          </a:xfrm>
          <a:prstGeom prst="round2Diag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1</a:t>
            </a:r>
          </a:p>
          <a:p>
            <a:pPr algn="ctr"/>
            <a:r>
              <a:rPr lang="es-ES" sz="1400" b="1" dirty="0" err="1" smtClean="0">
                <a:solidFill>
                  <a:srgbClr val="993366"/>
                </a:solidFill>
              </a:rPr>
              <a:t>Adan</a:t>
            </a:r>
            <a:endParaRPr lang="es-ES" sz="1400" b="1" dirty="0" smtClean="0">
              <a:solidFill>
                <a:srgbClr val="993366"/>
              </a:solidFill>
            </a:endParaRPr>
          </a:p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21</a:t>
            </a:r>
            <a:endParaRPr lang="es-ES" sz="3200" b="1" dirty="0">
              <a:solidFill>
                <a:srgbClr val="993366"/>
              </a:solidFill>
            </a:endParaRPr>
          </a:p>
        </p:txBody>
      </p:sp>
      <p:sp>
        <p:nvSpPr>
          <p:cNvPr id="21" name="Redondear rectángulo de esquina diagonal 20"/>
          <p:cNvSpPr/>
          <p:nvPr/>
        </p:nvSpPr>
        <p:spPr bwMode="auto">
          <a:xfrm>
            <a:off x="7577337" y="5338036"/>
            <a:ext cx="864096" cy="817245"/>
          </a:xfrm>
          <a:prstGeom prst="round2Diag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r>
              <a:rPr lang="es-ES" sz="1400" b="1" dirty="0">
                <a:solidFill>
                  <a:srgbClr val="993366"/>
                </a:solidFill>
              </a:rPr>
              <a:t>2</a:t>
            </a:r>
            <a:endParaRPr lang="es-ES" sz="1400" b="1" dirty="0" smtClean="0">
              <a:solidFill>
                <a:srgbClr val="993366"/>
              </a:solidFill>
            </a:endParaRPr>
          </a:p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Eva</a:t>
            </a:r>
          </a:p>
          <a:p>
            <a:pPr algn="ctr"/>
            <a:r>
              <a:rPr lang="es-ES" sz="1400" b="1" dirty="0" smtClean="0">
                <a:solidFill>
                  <a:srgbClr val="FFFF00"/>
                </a:solidFill>
              </a:rPr>
              <a:t>23</a:t>
            </a:r>
            <a:endParaRPr lang="es-ES" sz="3200" b="1" dirty="0">
              <a:solidFill>
                <a:srgbClr val="FFFF00"/>
              </a:solidFill>
            </a:endParaRPr>
          </a:p>
        </p:txBody>
      </p:sp>
      <p:sp>
        <p:nvSpPr>
          <p:cNvPr id="22" name="Redondear rectángulo de esquina del mismo lado 21"/>
          <p:cNvSpPr/>
          <p:nvPr/>
        </p:nvSpPr>
        <p:spPr bwMode="auto">
          <a:xfrm rot="5400000">
            <a:off x="8083226" y="4929648"/>
            <a:ext cx="1188000" cy="48398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s-ES" sz="2400" b="1" dirty="0" smtClean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23" name="17 Rectángulo redondeado"/>
          <p:cNvSpPr/>
          <p:nvPr/>
        </p:nvSpPr>
        <p:spPr bwMode="auto">
          <a:xfrm>
            <a:off x="971600" y="1124744"/>
            <a:ext cx="3456384" cy="1152127"/>
          </a:xfrm>
          <a:prstGeom prst="roundRect">
            <a:avLst/>
          </a:prstGeom>
          <a:noFill/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ángulo 26"/>
          <p:cNvSpPr/>
          <p:nvPr/>
        </p:nvSpPr>
        <p:spPr bwMode="auto">
          <a:xfrm>
            <a:off x="1245199" y="5478200"/>
            <a:ext cx="5749391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72057" y="5499220"/>
            <a:ext cx="574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DNI:1 Nombre: </a:t>
            </a:r>
            <a:r>
              <a:rPr lang="es-ES" dirty="0" err="1"/>
              <a:t>Adan</a:t>
            </a:r>
            <a:r>
              <a:rPr lang="es-ES" dirty="0"/>
              <a:t> Edad: 21 </a:t>
            </a:r>
            <a:r>
              <a:rPr lang="es-ES" dirty="0" err="1"/>
              <a:t>Mayoria</a:t>
            </a:r>
            <a:r>
              <a:rPr lang="es-ES" dirty="0"/>
              <a:t> Edad: </a:t>
            </a:r>
            <a:r>
              <a:rPr lang="es-ES" dirty="0" smtClean="0"/>
              <a:t>18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72502" y="571246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DNI:2 </a:t>
            </a:r>
            <a:r>
              <a:rPr lang="es-ES" dirty="0"/>
              <a:t>Nombre: Eva   Edad: 22 </a:t>
            </a:r>
            <a:r>
              <a:rPr lang="es-ES" dirty="0" err="1"/>
              <a:t>Mayoria</a:t>
            </a:r>
            <a:r>
              <a:rPr lang="es-ES" dirty="0"/>
              <a:t> Edad: </a:t>
            </a:r>
            <a:r>
              <a:rPr lang="es-ES" dirty="0" smtClean="0"/>
              <a:t>18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273067" y="593998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DNI:1 Nombre: </a:t>
            </a:r>
            <a:r>
              <a:rPr lang="es-ES" dirty="0" err="1"/>
              <a:t>Adan</a:t>
            </a:r>
            <a:r>
              <a:rPr lang="es-ES" dirty="0"/>
              <a:t> Edad: 21 </a:t>
            </a:r>
            <a:r>
              <a:rPr lang="es-ES" dirty="0" err="1"/>
              <a:t>Mayoria</a:t>
            </a:r>
            <a:r>
              <a:rPr lang="es-ES" dirty="0"/>
              <a:t> Edad: </a:t>
            </a:r>
            <a:r>
              <a:rPr lang="es-ES" dirty="0" smtClean="0"/>
              <a:t>21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272502" y="61886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DNI:2 </a:t>
            </a:r>
            <a:r>
              <a:rPr lang="es-ES" dirty="0"/>
              <a:t>Nombre: Eva   Edad: 23 </a:t>
            </a:r>
            <a:r>
              <a:rPr lang="es-ES" dirty="0" err="1"/>
              <a:t>Mayoria</a:t>
            </a:r>
            <a:r>
              <a:rPr lang="es-ES" dirty="0"/>
              <a:t> Edad: </a:t>
            </a:r>
            <a:r>
              <a:rPr lang="es-ES" dirty="0" smtClean="0"/>
              <a:t>21</a:t>
            </a:r>
            <a:endParaRPr lang="es-ES" dirty="0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4119894" y="3533983"/>
            <a:ext cx="2037190" cy="687105"/>
          </a:xfrm>
          <a:prstGeom prst="wedgeRectCallout">
            <a:avLst>
              <a:gd name="adj1" fmla="val -96592"/>
              <a:gd name="adj2" fmla="val 39331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Llamada a método:</a:t>
            </a:r>
            <a:endParaRPr lang="es-ES" sz="1600" dirty="0" smtClean="0">
              <a:solidFill>
                <a:srgbClr val="007ABE"/>
              </a:solidFill>
              <a:latin typeface="Tahoma" pitchFamily="34" charset="0"/>
            </a:endParaRPr>
          </a:p>
          <a:p>
            <a:pPr algn="ctr" eaLnBrk="1" hangingPunct="1"/>
            <a:r>
              <a:rPr lang="es-ES" sz="1600" b="1" dirty="0" err="1">
                <a:solidFill>
                  <a:srgbClr val="C00000"/>
                </a:solidFill>
                <a:latin typeface="Tahoma" pitchFamily="34" charset="0"/>
              </a:rPr>
              <a:t>o</a:t>
            </a:r>
            <a:r>
              <a:rPr lang="es-ES" sz="1600" b="1" dirty="0" err="1" smtClean="0">
                <a:solidFill>
                  <a:srgbClr val="C00000"/>
                </a:solidFill>
                <a:latin typeface="Tahoma" pitchFamily="34" charset="0"/>
              </a:rPr>
              <a:t>bjeto.método</a:t>
            </a:r>
            <a:endParaRPr lang="es-ES" sz="1600" b="1" dirty="0">
              <a:solidFill>
                <a:srgbClr val="C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66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082353"/>
            <a:ext cx="5760640" cy="4280237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class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Persona </a:t>
            </a: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{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endParaRPr lang="ca-ES" sz="2000" b="0" dirty="0">
              <a:solidFill>
                <a:srgbClr val="333399"/>
              </a:solidFill>
              <a:latin typeface="Tahoma" pitchFamily="34" charset="0"/>
            </a:endParaRP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dirty="0" err="1">
                <a:solidFill>
                  <a:srgbClr val="333399"/>
                </a:solidFill>
                <a:latin typeface="Tahoma" pitchFamily="34" charset="0"/>
              </a:rPr>
              <a:t>int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b="0" dirty="0" err="1" smtClean="0">
                <a:solidFill>
                  <a:srgbClr val="333399"/>
                </a:solidFill>
                <a:latin typeface="Tahoma" pitchFamily="34" charset="0"/>
              </a:rPr>
              <a:t>dni</a:t>
            </a:r>
            <a:r>
              <a:rPr lang="ca-ES" b="0" dirty="0" smtClean="0">
                <a:solidFill>
                  <a:srgbClr val="333399"/>
                </a:solidFill>
                <a:latin typeface="Tahoma" pitchFamily="34" charset="0"/>
              </a:rPr>
              <a:t>, </a:t>
            </a:r>
            <a:r>
              <a:rPr lang="ca-ES" b="0" dirty="0" err="1" smtClean="0">
                <a:solidFill>
                  <a:srgbClr val="333399"/>
                </a:solidFill>
                <a:latin typeface="Tahoma" pitchFamily="34" charset="0"/>
              </a:rPr>
              <a:t>edad</a:t>
            </a:r>
            <a:r>
              <a:rPr lang="ca-ES" b="0" dirty="0" smtClean="0">
                <a:solidFill>
                  <a:srgbClr val="333399"/>
                </a:solidFill>
                <a:latin typeface="Tahoma" pitchFamily="34" charset="0"/>
              </a:rPr>
              <a:t>;</a:t>
            </a:r>
            <a:endParaRPr lang="ca-ES" b="0" dirty="0">
              <a:solidFill>
                <a:srgbClr val="333399"/>
              </a:solidFill>
              <a:latin typeface="Tahoma" pitchFamily="34" charset="0"/>
            </a:endParaRPr>
          </a:p>
          <a:p>
            <a:pPr defTabSz="381000" eaLnBrk="1" hangingPunct="1">
              <a:buClr>
                <a:srgbClr val="FF0000"/>
              </a:buClr>
              <a:buSzPct val="55000"/>
            </a:pP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dirty="0" err="1">
                <a:solidFill>
                  <a:srgbClr val="333399"/>
                </a:solidFill>
                <a:latin typeface="Tahoma" pitchFamily="34" charset="0"/>
              </a:rPr>
              <a:t>String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nombre;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static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dirty="0" err="1">
                <a:solidFill>
                  <a:srgbClr val="333399"/>
                </a:solidFill>
                <a:latin typeface="Tahoma" pitchFamily="34" charset="0"/>
              </a:rPr>
              <a:t>int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mayoria_edad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= 18;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endParaRPr lang="ca-ES" sz="2000" b="0" dirty="0" smtClean="0">
              <a:solidFill>
                <a:srgbClr val="333399"/>
              </a:solidFill>
              <a:latin typeface="Tahoma" pitchFamily="34" charset="0"/>
            </a:endParaRP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sz="2000" dirty="0" err="1" smtClean="0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Persona (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int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d, 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String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nom, 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int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e) 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{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		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dni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= d;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		nombre=nom;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		</a:t>
            </a:r>
            <a:r>
              <a:rPr lang="ca-ES" sz="2000" dirty="0" err="1" smtClean="0">
                <a:solidFill>
                  <a:srgbClr val="333399"/>
                </a:solidFill>
                <a:latin typeface="Tahoma" pitchFamily="34" charset="0"/>
              </a:rPr>
              <a:t>edad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=e;} 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endParaRPr lang="ca-ES" sz="2000" dirty="0" smtClean="0">
              <a:solidFill>
                <a:srgbClr val="333399"/>
              </a:solidFill>
              <a:latin typeface="Tahoma" pitchFamily="34" charset="0"/>
            </a:endParaRP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sz="2000" dirty="0" err="1" smtClean="0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void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aniversario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() {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		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this.edad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++;}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...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}</a:t>
            </a:r>
            <a:endParaRPr lang="ca-ES" sz="2000" b="0" dirty="0">
              <a:solidFill>
                <a:srgbClr val="333399"/>
              </a:solidFill>
              <a:latin typeface="Tahoma" pitchFamily="34" charset="0"/>
            </a:endParaRP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endParaRPr lang="ca-ES" sz="2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71600" y="47667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Clase</a:t>
            </a:r>
            <a:r>
              <a:rPr lang="es-ES" sz="2400" b="1" dirty="0" smtClean="0"/>
              <a:t> Persona:</a:t>
            </a:r>
            <a:endParaRPr lang="es-ES" sz="2400" b="1" dirty="0"/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692696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126876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797152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941168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1" name="1 Rectángulo"/>
          <p:cNvSpPr/>
          <p:nvPr/>
        </p:nvSpPr>
        <p:spPr bwMode="auto">
          <a:xfrm>
            <a:off x="6696472" y="1196752"/>
            <a:ext cx="2088232" cy="792088"/>
          </a:xfrm>
          <a:prstGeom prst="rect">
            <a:avLst/>
          </a:prstGeom>
          <a:solidFill>
            <a:srgbClr val="FFFFCC"/>
          </a:solidFill>
          <a:ln w="12700" cap="rnd" cmpd="sng" algn="ctr">
            <a:solidFill>
              <a:srgbClr val="007A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2400" b="1" i="0" u="none" strike="noStrike" cap="none" normalizeH="0" baseline="0" dirty="0">
                <a:ln>
                  <a:noFill/>
                </a:ln>
                <a:solidFill>
                  <a:srgbClr val="007ABE"/>
                </a:solidFill>
                <a:effectLst/>
                <a:latin typeface="Arial" charset="0"/>
              </a:rPr>
              <a:t>Persona.java</a:t>
            </a:r>
          </a:p>
        </p:txBody>
      </p:sp>
      <p:sp>
        <p:nvSpPr>
          <p:cNvPr id="12" name="17 Rectángulo redondeado"/>
          <p:cNvSpPr/>
          <p:nvPr/>
        </p:nvSpPr>
        <p:spPr bwMode="auto">
          <a:xfrm>
            <a:off x="972481" y="1679104"/>
            <a:ext cx="4478560" cy="1008112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7 Rectángulo redondeado"/>
          <p:cNvSpPr/>
          <p:nvPr/>
        </p:nvSpPr>
        <p:spPr bwMode="auto">
          <a:xfrm>
            <a:off x="972480" y="2835180"/>
            <a:ext cx="5399719" cy="2322011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1 Rectángulo"/>
          <p:cNvSpPr/>
          <p:nvPr/>
        </p:nvSpPr>
        <p:spPr bwMode="auto">
          <a:xfrm>
            <a:off x="6696472" y="2780928"/>
            <a:ext cx="2088232" cy="1224136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Miembros: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C00000"/>
                </a:solidFill>
              </a:rPr>
              <a:t>Atributos y </a:t>
            </a:r>
            <a:r>
              <a:rPr kumimoji="0" lang="es-ES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3114563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6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6 Título"/>
          <p:cNvSpPr txBox="1">
            <a:spLocks/>
          </p:cNvSpPr>
          <p:nvPr/>
        </p:nvSpPr>
        <p:spPr>
          <a:xfrm>
            <a:off x="611560" y="2847126"/>
            <a:ext cx="7858199" cy="64633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" sz="3600" b="1" kern="0" dirty="0"/>
              <a:t>Clases y Objetos</a:t>
            </a:r>
          </a:p>
        </p:txBody>
      </p:sp>
      <p:pic>
        <p:nvPicPr>
          <p:cNvPr id="10" name="7 Imagen" descr="barra blava arrodonida.jpg"/>
          <p:cNvPicPr>
            <a:picLocks noChangeAspect="1"/>
          </p:cNvPicPr>
          <p:nvPr/>
        </p:nvPicPr>
        <p:blipFill>
          <a:blip r:embed="rId3"/>
          <a:srcRect t="40471" r="917"/>
          <a:stretch>
            <a:fillRect/>
          </a:stretch>
        </p:blipFill>
        <p:spPr bwMode="auto">
          <a:xfrm>
            <a:off x="1835697" y="3717032"/>
            <a:ext cx="5616624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Marcador de contenido"/>
          <p:cNvSpPr>
            <a:spLocks noGrp="1"/>
          </p:cNvSpPr>
          <p:nvPr>
            <p:ph idx="1"/>
          </p:nvPr>
        </p:nvSpPr>
        <p:spPr>
          <a:xfrm>
            <a:off x="865188" y="1619250"/>
            <a:ext cx="7177087" cy="3806825"/>
          </a:xfrm>
        </p:spPr>
        <p:txBody>
          <a:bodyPr/>
          <a:lstStyle/>
          <a:p>
            <a:r>
              <a:rPr lang="es-ES" dirty="0"/>
              <a:t>Introducir la utilidad de clases y objetos en programación</a:t>
            </a:r>
          </a:p>
          <a:p>
            <a:r>
              <a:rPr lang="es-ES" dirty="0"/>
              <a:t>Crear clases</a:t>
            </a:r>
          </a:p>
          <a:p>
            <a:r>
              <a:rPr lang="es-ES" dirty="0" smtClean="0"/>
              <a:t>Describir </a:t>
            </a:r>
            <a:r>
              <a:rPr lang="es-ES" dirty="0"/>
              <a:t>los miembros de una clase: atributos y métodos</a:t>
            </a:r>
          </a:p>
          <a:p>
            <a:r>
              <a:rPr lang="es-ES" dirty="0" smtClean="0"/>
              <a:t>Construir </a:t>
            </a:r>
            <a:r>
              <a:rPr lang="es-ES" dirty="0"/>
              <a:t>objetos y </a:t>
            </a:r>
            <a:r>
              <a:rPr lang="es-ES" dirty="0" smtClean="0"/>
              <a:t>usar sus miembros</a:t>
            </a:r>
            <a:endParaRPr lang="es-ES" dirty="0"/>
          </a:p>
          <a:p>
            <a:endParaRPr lang="es-ES" dirty="0"/>
          </a:p>
        </p:txBody>
      </p:sp>
      <p:sp>
        <p:nvSpPr>
          <p:cNvPr id="9219" name="2 Marcador de contenido"/>
          <p:cNvSpPr>
            <a:spLocks noGrp="1"/>
          </p:cNvSpPr>
          <p:nvPr>
            <p:ph idx="13"/>
          </p:nvPr>
        </p:nvSpPr>
        <p:spPr>
          <a:xfrm>
            <a:off x="1043608" y="843558"/>
            <a:ext cx="7124080" cy="857250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s-ES" dirty="0"/>
              <a:t>Objetivos de este video:</a:t>
            </a:r>
          </a:p>
        </p:txBody>
      </p:sp>
    </p:spTree>
    <p:extLst>
      <p:ext uri="{BB962C8B-B14F-4D97-AF65-F5344CB8AC3E}">
        <p14:creationId xmlns:p14="http://schemas.microsoft.com/office/powerpoint/2010/main" val="4415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404664"/>
            <a:ext cx="7776864" cy="5508104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>
                <a:solidFill>
                  <a:srgbClr val="007ABE"/>
                </a:solidFill>
              </a:rPr>
              <a:t>Informática</a:t>
            </a:r>
            <a:endParaRPr lang="es-ES" b="1" dirty="0">
              <a:solidFill>
                <a:srgbClr val="007ABE"/>
              </a:solidFill>
            </a:endParaRPr>
          </a:p>
          <a:p>
            <a:endParaRPr lang="es-ES" dirty="0">
              <a:hlinkClick r:id=""/>
            </a:endParaRPr>
          </a:p>
          <a:p>
            <a:endParaRPr lang="es-ES" dirty="0">
              <a:hlinkClick r:id=""/>
            </a:endParaRPr>
          </a:p>
          <a:p>
            <a:endParaRPr lang="es-ES" dirty="0">
              <a:hlinkClick r:id=""/>
            </a:endParaRPr>
          </a:p>
          <a:p>
            <a:endParaRPr lang="es-ES" dirty="0">
              <a:hlinkClick r:id=""/>
            </a:endParaRPr>
          </a:p>
        </p:txBody>
      </p:sp>
      <p:sp>
        <p:nvSpPr>
          <p:cNvPr id="4" name="3 Flecha derecha"/>
          <p:cNvSpPr/>
          <p:nvPr/>
        </p:nvSpPr>
        <p:spPr bwMode="auto">
          <a:xfrm>
            <a:off x="5724128" y="2148148"/>
            <a:ext cx="864096" cy="614908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6876256" y="2012094"/>
            <a:ext cx="165618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800" i="1" dirty="0" smtClean="0"/>
              <a:t>informatique</a:t>
            </a: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3707904" y="2027349"/>
            <a:ext cx="165618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800" i="1" dirty="0" smtClean="0"/>
              <a:t>automatique</a:t>
            </a: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115616" y="2023554"/>
            <a:ext cx="165618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800" i="1" dirty="0" smtClean="0"/>
              <a:t>information</a:t>
            </a: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6 Más"/>
          <p:cNvSpPr/>
          <p:nvPr/>
        </p:nvSpPr>
        <p:spPr bwMode="auto">
          <a:xfrm>
            <a:off x="2979768" y="2148148"/>
            <a:ext cx="526951" cy="614908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39552" y="4005064"/>
            <a:ext cx="86044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300" dirty="0"/>
              <a:t>ciencia que estudia </a:t>
            </a:r>
            <a:r>
              <a:rPr lang="es-ES" sz="2300" dirty="0">
                <a:solidFill>
                  <a:srgbClr val="FF9933"/>
                </a:solidFill>
              </a:rPr>
              <a:t>métodos, técnicas y procesos</a:t>
            </a:r>
            <a:r>
              <a:rPr lang="es-ES" sz="2300" dirty="0"/>
              <a:t>, que permitan </a:t>
            </a:r>
            <a:r>
              <a:rPr lang="es-ES" sz="2300" dirty="0">
                <a:solidFill>
                  <a:srgbClr val="0099CC"/>
                </a:solidFill>
              </a:rPr>
              <a:t>automatizar el almacenamiento, procesado y  transmisión </a:t>
            </a:r>
            <a:r>
              <a:rPr lang="es-ES" sz="2300" dirty="0"/>
              <a:t>de  </a:t>
            </a:r>
            <a:r>
              <a:rPr lang="es-ES" sz="2300" dirty="0">
                <a:solidFill>
                  <a:srgbClr val="99CC00"/>
                </a:solidFill>
              </a:rPr>
              <a:t>grandes cantidades de información</a:t>
            </a:r>
            <a:r>
              <a:rPr lang="es-ES" sz="2300" dirty="0"/>
              <a:t>  en formato digital.</a:t>
            </a:r>
          </a:p>
          <a:p>
            <a:pPr algn="ctr"/>
            <a:endParaRPr lang="ca-ES" sz="23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187624" y="1268760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Tratamiento </a:t>
            </a:r>
            <a:r>
              <a:rPr lang="es-ES" sz="2000" dirty="0">
                <a:solidFill>
                  <a:srgbClr val="0099CC"/>
                </a:solidFill>
              </a:rPr>
              <a:t>AUTOMATIZADO</a:t>
            </a:r>
            <a:r>
              <a:rPr lang="es-ES" sz="2000" dirty="0"/>
              <a:t> de la </a:t>
            </a:r>
            <a:r>
              <a:rPr lang="es-ES" sz="2000" dirty="0">
                <a:solidFill>
                  <a:srgbClr val="92D050"/>
                </a:solidFill>
              </a:rPr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4287143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404665"/>
            <a:ext cx="7776864" cy="576064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 smtClean="0">
                <a:solidFill>
                  <a:srgbClr val="007ABE"/>
                </a:solidFill>
              </a:rPr>
              <a:t>Programación Orientada a Objeto (POO)</a:t>
            </a:r>
            <a:endParaRPr lang="es-ES" sz="2800" b="1" dirty="0">
              <a:solidFill>
                <a:srgbClr val="007ABE"/>
              </a:solidFill>
            </a:endParaRPr>
          </a:p>
          <a:p>
            <a:endParaRPr lang="es-ES" sz="2800" dirty="0">
              <a:solidFill>
                <a:srgbClr val="007ABE"/>
              </a:solidFill>
              <a:hlinkClick r:id=""/>
            </a:endParaRPr>
          </a:p>
        </p:txBody>
      </p:sp>
      <p:sp>
        <p:nvSpPr>
          <p:cNvPr id="13" name="1 Marcador de contenido"/>
          <p:cNvSpPr txBox="1">
            <a:spLocks/>
          </p:cNvSpPr>
          <p:nvPr/>
        </p:nvSpPr>
        <p:spPr bwMode="auto">
          <a:xfrm>
            <a:off x="865188" y="1916832"/>
            <a:ext cx="7177087" cy="35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ABE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ABE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ABE"/>
              </a:buClr>
              <a:buFont typeface="Courier New" pitchFamily="49" charset="0"/>
              <a:buChar char="o"/>
              <a:defRPr sz="1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kern="0" dirty="0" smtClean="0"/>
              <a:t>Centrada en conceptos reales diseñados en función de sus datos y sus funcionalidades</a:t>
            </a:r>
          </a:p>
          <a:p>
            <a:endParaRPr lang="es-ES" kern="0" dirty="0"/>
          </a:p>
          <a:p>
            <a:endParaRPr lang="es-ES" kern="0" dirty="0" smtClean="0"/>
          </a:p>
          <a:p>
            <a:r>
              <a:rPr lang="es-ES" kern="0" dirty="0" smtClean="0"/>
              <a:t>Elemento básico: las clases</a:t>
            </a:r>
          </a:p>
          <a:p>
            <a:endParaRPr lang="es-ES" kern="0" dirty="0" smtClean="0"/>
          </a:p>
          <a:p>
            <a:endParaRPr lang="es-ES" kern="0" dirty="0" smtClean="0"/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988898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iclismo normativa tecnica bicicle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966" y="2387575"/>
            <a:ext cx="2175525" cy="1506785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cxnSp>
        <p:nvCxnSpPr>
          <p:cNvPr id="10" name="Connector de fletxa recta 10"/>
          <p:cNvCxnSpPr>
            <a:endCxn id="6" idx="1"/>
          </p:cNvCxnSpPr>
          <p:nvPr/>
        </p:nvCxnSpPr>
        <p:spPr bwMode="auto">
          <a:xfrm flipV="1">
            <a:off x="2627406" y="2131344"/>
            <a:ext cx="2736682" cy="55021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nector de fletxa recta 11"/>
          <p:cNvCxnSpPr>
            <a:endCxn id="7" idx="1"/>
          </p:cNvCxnSpPr>
          <p:nvPr/>
        </p:nvCxnSpPr>
        <p:spPr bwMode="auto">
          <a:xfrm>
            <a:off x="2635426" y="2681560"/>
            <a:ext cx="2728662" cy="103396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nector de fletxa recta 15"/>
          <p:cNvCxnSpPr/>
          <p:nvPr/>
        </p:nvCxnSpPr>
        <p:spPr bwMode="auto">
          <a:xfrm>
            <a:off x="2627406" y="2681560"/>
            <a:ext cx="2736682" cy="247563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QuadreDeText 18"/>
          <p:cNvSpPr txBox="1"/>
          <p:nvPr/>
        </p:nvSpPr>
        <p:spPr>
          <a:xfrm>
            <a:off x="1359950" y="908720"/>
            <a:ext cx="1008112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Clase</a:t>
            </a:r>
          </a:p>
        </p:txBody>
      </p:sp>
      <p:pic>
        <p:nvPicPr>
          <p:cNvPr id="7" name="Picture 4" descr="Image result for bicicle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24944"/>
            <a:ext cx="2895600" cy="158115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5" name="QuadreDeText 19"/>
          <p:cNvSpPr txBox="1"/>
          <p:nvPr/>
        </p:nvSpPr>
        <p:spPr>
          <a:xfrm>
            <a:off x="6444208" y="908720"/>
            <a:ext cx="1584176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Objetos</a:t>
            </a:r>
          </a:p>
        </p:txBody>
      </p:sp>
      <p:pic>
        <p:nvPicPr>
          <p:cNvPr id="6" name="Picture 4" descr="Image result for bicicle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340768"/>
            <a:ext cx="2895600" cy="1581151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pic>
        <p:nvPicPr>
          <p:cNvPr id="9" name="Picture 4" descr="Image result for bicicle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509120"/>
            <a:ext cx="2895600" cy="1581151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89952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772816"/>
            <a:ext cx="4621088" cy="3349972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class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Persona {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00ABC9"/>
                </a:solidFill>
                <a:latin typeface="Tahoma" pitchFamily="34" charset="0"/>
              </a:rPr>
              <a:t>int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dni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;</a:t>
            </a:r>
          </a:p>
          <a:p>
            <a:pPr defTabSz="381000" eaLnBrk="1" hangingPunct="1">
              <a:buClr>
                <a:srgbClr val="FF0000"/>
              </a:buClr>
              <a:buSzPct val="55000"/>
            </a:pP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00ABC9"/>
                </a:solidFill>
                <a:latin typeface="Tahoma" pitchFamily="34" charset="0"/>
              </a:rPr>
              <a:t>String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nombre;</a:t>
            </a:r>
          </a:p>
          <a:p>
            <a:pPr defTabSz="381000" eaLnBrk="1" hangingPunct="1">
              <a:buClr>
                <a:srgbClr val="FF0000"/>
              </a:buClr>
              <a:buSzPct val="55000"/>
            </a:pP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sz="2000" b="0" dirty="0" err="1" smtClean="0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 smtClean="0">
                <a:solidFill>
                  <a:srgbClr val="00ABC9"/>
                </a:solidFill>
                <a:latin typeface="Tahoma" pitchFamily="34" charset="0"/>
              </a:rPr>
              <a:t>int</a:t>
            </a: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 smtClean="0">
                <a:solidFill>
                  <a:srgbClr val="333399"/>
                </a:solidFill>
                <a:latin typeface="Tahoma" pitchFamily="34" charset="0"/>
              </a:rPr>
              <a:t>edad</a:t>
            </a: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;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endParaRPr lang="ca-ES" sz="2000" b="0" dirty="0">
              <a:solidFill>
                <a:srgbClr val="333399"/>
              </a:solidFill>
              <a:latin typeface="Tahoma" pitchFamily="34" charset="0"/>
            </a:endParaRP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92D050"/>
                </a:solidFill>
                <a:latin typeface="Tahoma" pitchFamily="34" charset="0"/>
              </a:rPr>
              <a:t>static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00ABC9"/>
                </a:solidFill>
                <a:latin typeface="Tahoma" pitchFamily="34" charset="0"/>
              </a:rPr>
              <a:t>int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mayoria_edad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= 18;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...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}</a:t>
            </a:r>
            <a:endParaRPr lang="ca-ES" sz="2000" b="0" dirty="0">
              <a:solidFill>
                <a:srgbClr val="333399"/>
              </a:solidFill>
              <a:latin typeface="Tahoma" pitchFamily="34" charset="0"/>
            </a:endParaRP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endParaRPr lang="ca-ES" sz="2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12904" y="2470522"/>
            <a:ext cx="2971800" cy="304800"/>
          </a:xfrm>
          <a:prstGeom prst="wedgeRectCallout">
            <a:avLst>
              <a:gd name="adj1" fmla="val -115471"/>
              <a:gd name="adj2" fmla="val -206753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b="0" dirty="0">
                <a:solidFill>
                  <a:srgbClr val="007ABE"/>
                </a:solidFill>
                <a:latin typeface="Tahoma" pitchFamily="34" charset="0"/>
              </a:rPr>
              <a:t>Define 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la clase Persona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812904" y="3003922"/>
            <a:ext cx="2971800" cy="538163"/>
          </a:xfrm>
          <a:prstGeom prst="wedgeRectCallout">
            <a:avLst>
              <a:gd name="adj1" fmla="val -105105"/>
              <a:gd name="adj2" fmla="val -89935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Atributos</a:t>
            </a:r>
            <a:r>
              <a:rPr lang="es-ES" sz="1600" b="0" dirty="0">
                <a:solidFill>
                  <a:srgbClr val="007ABE"/>
                </a:solidFill>
                <a:latin typeface="Tahoma" pitchFamily="34" charset="0"/>
              </a:rPr>
              <a:t> (de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objeto</a:t>
            </a:r>
            <a:r>
              <a:rPr lang="es-ES" sz="1600" b="0" dirty="0">
                <a:solidFill>
                  <a:srgbClr val="007ABE"/>
                </a:solidFill>
                <a:latin typeface="Tahoma" pitchFamily="34" charset="0"/>
              </a:rPr>
              <a:t>) para cada persona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812904" y="3907333"/>
            <a:ext cx="2971800" cy="771525"/>
          </a:xfrm>
          <a:prstGeom prst="wedgeRectCallout">
            <a:avLst>
              <a:gd name="adj1" fmla="val -77397"/>
              <a:gd name="adj2" fmla="val -58441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Atributos</a:t>
            </a:r>
            <a:r>
              <a:rPr lang="es-ES" sz="1600" b="0" dirty="0">
                <a:solidFill>
                  <a:srgbClr val="007ABE"/>
                </a:solidFill>
                <a:latin typeface="Tahoma" pitchFamily="34" charset="0"/>
              </a:rPr>
              <a:t> compartidos (atributos de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clase</a:t>
            </a:r>
            <a:r>
              <a:rPr lang="es-ES" sz="1600" b="0" dirty="0">
                <a:solidFill>
                  <a:srgbClr val="007ABE"/>
                </a:solidFill>
                <a:latin typeface="Tahoma" pitchFamily="34" charset="0"/>
              </a:rPr>
              <a:t>) para todas las personas</a:t>
            </a: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2264679" y="1816435"/>
            <a:ext cx="903684" cy="348419"/>
          </a:xfrm>
          <a:prstGeom prst="roundRect">
            <a:avLst/>
          </a:prstGeom>
          <a:noFill/>
          <a:ln w="317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1146981" y="2139581"/>
            <a:ext cx="2808312" cy="956592"/>
          </a:xfrm>
          <a:prstGeom prst="roundRect">
            <a:avLst/>
          </a:prstGeom>
          <a:noFill/>
          <a:ln w="317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2 Rectángulo redondeado"/>
          <p:cNvSpPr/>
          <p:nvPr/>
        </p:nvSpPr>
        <p:spPr bwMode="auto">
          <a:xfrm>
            <a:off x="1197670" y="3290590"/>
            <a:ext cx="4178993" cy="392038"/>
          </a:xfrm>
          <a:prstGeom prst="roundRect">
            <a:avLst/>
          </a:prstGeom>
          <a:noFill/>
          <a:ln w="317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1 Rectángulo"/>
          <p:cNvSpPr/>
          <p:nvPr/>
        </p:nvSpPr>
        <p:spPr bwMode="auto">
          <a:xfrm>
            <a:off x="6696472" y="1196752"/>
            <a:ext cx="2088232" cy="792088"/>
          </a:xfrm>
          <a:prstGeom prst="rect">
            <a:avLst/>
          </a:prstGeom>
          <a:solidFill>
            <a:srgbClr val="FFFFCC"/>
          </a:solidFill>
          <a:ln w="12700" cap="rnd" cmpd="sng" algn="ctr">
            <a:solidFill>
              <a:srgbClr val="007A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2400" b="1" i="0" u="none" strike="noStrike" cap="none" normalizeH="0" baseline="0" dirty="0">
                <a:ln>
                  <a:noFill/>
                </a:ln>
                <a:solidFill>
                  <a:srgbClr val="007ABE"/>
                </a:solidFill>
                <a:effectLst/>
                <a:latin typeface="Arial" charset="0"/>
              </a:rPr>
              <a:t>Persona.java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71600" y="47667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Definiendo </a:t>
            </a:r>
            <a:r>
              <a:rPr lang="es-ES" sz="2400" b="1" dirty="0" smtClean="0">
                <a:solidFill>
                  <a:srgbClr val="993366"/>
                </a:solidFill>
              </a:rPr>
              <a:t>atributos</a:t>
            </a:r>
            <a:endParaRPr lang="es-ES" sz="2400" b="1" dirty="0"/>
          </a:p>
        </p:txBody>
      </p:sp>
      <p:cxnSp>
        <p:nvCxnSpPr>
          <p:cNvPr id="5" name="Conector recto de flecha 4"/>
          <p:cNvCxnSpPr/>
          <p:nvPr/>
        </p:nvCxnSpPr>
        <p:spPr bwMode="auto">
          <a:xfrm flipV="1">
            <a:off x="3707904" y="1412776"/>
            <a:ext cx="2952328" cy="28803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Rectángulo redondeado 9"/>
          <p:cNvSpPr/>
          <p:nvPr/>
        </p:nvSpPr>
        <p:spPr bwMode="auto">
          <a:xfrm>
            <a:off x="6660232" y="692696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126876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797152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941168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 bwMode="auto">
          <a:xfrm>
            <a:off x="827585" y="5192331"/>
            <a:ext cx="5832648" cy="78319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993366"/>
                </a:solidFill>
              </a:rPr>
              <a:t>Atributos: Datos que caracterizan a un objeto o a todos los objetos de la clase</a:t>
            </a:r>
            <a:endParaRPr lang="es-ES" sz="2000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3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082353"/>
            <a:ext cx="5760640" cy="4280237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b="0" dirty="0" err="1">
                <a:solidFill>
                  <a:srgbClr val="333399"/>
                </a:solidFill>
                <a:latin typeface="Tahoma" pitchFamily="34" charset="0"/>
              </a:rPr>
              <a:t>class</a:t>
            </a:r>
            <a:r>
              <a:rPr lang="ca-ES" sz="2000" b="0" dirty="0">
                <a:solidFill>
                  <a:srgbClr val="333399"/>
                </a:solidFill>
                <a:latin typeface="Tahoma" pitchFamily="34" charset="0"/>
              </a:rPr>
              <a:t> Persona {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dirty="0" err="1">
                <a:solidFill>
                  <a:srgbClr val="333399"/>
                </a:solidFill>
                <a:latin typeface="Tahoma" pitchFamily="34" charset="0"/>
              </a:rPr>
              <a:t>int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b="0" dirty="0" err="1" smtClean="0">
                <a:solidFill>
                  <a:srgbClr val="333399"/>
                </a:solidFill>
                <a:latin typeface="Tahoma" pitchFamily="34" charset="0"/>
              </a:rPr>
              <a:t>dni</a:t>
            </a:r>
            <a:r>
              <a:rPr lang="ca-ES" b="0" dirty="0" smtClean="0">
                <a:solidFill>
                  <a:srgbClr val="333399"/>
                </a:solidFill>
                <a:latin typeface="Tahoma" pitchFamily="34" charset="0"/>
              </a:rPr>
              <a:t>, </a:t>
            </a:r>
            <a:r>
              <a:rPr lang="ca-ES" b="0" dirty="0" err="1" smtClean="0">
                <a:solidFill>
                  <a:srgbClr val="333399"/>
                </a:solidFill>
                <a:latin typeface="Tahoma" pitchFamily="34" charset="0"/>
              </a:rPr>
              <a:t>edad</a:t>
            </a:r>
            <a:r>
              <a:rPr lang="ca-ES" b="0" dirty="0" smtClean="0">
                <a:solidFill>
                  <a:srgbClr val="333399"/>
                </a:solidFill>
                <a:latin typeface="Tahoma" pitchFamily="34" charset="0"/>
              </a:rPr>
              <a:t>;</a:t>
            </a:r>
            <a:endParaRPr lang="ca-ES" b="0" dirty="0">
              <a:solidFill>
                <a:srgbClr val="333399"/>
              </a:solidFill>
              <a:latin typeface="Tahoma" pitchFamily="34" charset="0"/>
            </a:endParaRPr>
          </a:p>
          <a:p>
            <a:pPr defTabSz="381000" eaLnBrk="1" hangingPunct="1">
              <a:buClr>
                <a:srgbClr val="FF0000"/>
              </a:buClr>
              <a:buSzPct val="55000"/>
            </a:pP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dirty="0" err="1">
                <a:solidFill>
                  <a:srgbClr val="333399"/>
                </a:solidFill>
                <a:latin typeface="Tahoma" pitchFamily="34" charset="0"/>
              </a:rPr>
              <a:t>String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nombre;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static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dirty="0" err="1">
                <a:solidFill>
                  <a:srgbClr val="333399"/>
                </a:solidFill>
                <a:latin typeface="Tahoma" pitchFamily="34" charset="0"/>
              </a:rPr>
              <a:t>int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b="0" dirty="0" err="1">
                <a:solidFill>
                  <a:srgbClr val="333399"/>
                </a:solidFill>
                <a:latin typeface="Tahoma" pitchFamily="34" charset="0"/>
              </a:rPr>
              <a:t>mayoria_edad</a:t>
            </a:r>
            <a:r>
              <a:rPr lang="ca-ES" b="0" dirty="0">
                <a:solidFill>
                  <a:srgbClr val="333399"/>
                </a:solidFill>
                <a:latin typeface="Tahoma" pitchFamily="34" charset="0"/>
              </a:rPr>
              <a:t> = 18;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endParaRPr lang="ca-ES" sz="2000" b="0" dirty="0" smtClean="0">
              <a:solidFill>
                <a:srgbClr val="333399"/>
              </a:solidFill>
              <a:latin typeface="Tahoma" pitchFamily="34" charset="0"/>
            </a:endParaRP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sz="2000" dirty="0" err="1" smtClean="0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Persona (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int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d, 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String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nom, 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int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e) 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{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		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dni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= d;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		nombre=nom;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		</a:t>
            </a:r>
            <a:r>
              <a:rPr lang="ca-ES" sz="2000" dirty="0" err="1" smtClean="0">
                <a:solidFill>
                  <a:srgbClr val="333399"/>
                </a:solidFill>
                <a:latin typeface="Tahoma" pitchFamily="34" charset="0"/>
              </a:rPr>
              <a:t>edad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=e;} 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endParaRPr lang="ca-ES" sz="2000" dirty="0" smtClean="0">
              <a:solidFill>
                <a:srgbClr val="333399"/>
              </a:solidFill>
              <a:latin typeface="Tahoma" pitchFamily="34" charset="0"/>
            </a:endParaRP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ca-ES" sz="2000" dirty="0" err="1" smtClean="0">
                <a:solidFill>
                  <a:srgbClr val="333399"/>
                </a:solidFill>
                <a:latin typeface="Tahoma" pitchFamily="34" charset="0"/>
              </a:rPr>
              <a:t>public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void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</a:t>
            </a:r>
            <a:r>
              <a:rPr lang="ca-ES" sz="2000" dirty="0" err="1">
                <a:solidFill>
                  <a:srgbClr val="333399"/>
                </a:solidFill>
                <a:latin typeface="Tahoma" pitchFamily="34" charset="0"/>
              </a:rPr>
              <a:t>aniversario</a:t>
            </a: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 () {</a:t>
            </a:r>
          </a:p>
          <a:p>
            <a:pPr lvl="0" defTabSz="381000" eaLnBrk="1" hangingPunct="1">
              <a:buClr>
                <a:srgbClr val="FF0000"/>
              </a:buClr>
              <a:buSzPct val="55000"/>
            </a:pPr>
            <a:r>
              <a:rPr lang="ca-ES" sz="2000" dirty="0">
                <a:solidFill>
                  <a:srgbClr val="333399"/>
                </a:solidFill>
                <a:latin typeface="Tahoma" pitchFamily="34" charset="0"/>
              </a:rPr>
              <a:t>		</a:t>
            </a:r>
            <a:r>
              <a:rPr lang="ca-ES" sz="2000" dirty="0" err="1" smtClean="0">
                <a:solidFill>
                  <a:srgbClr val="333399"/>
                </a:solidFill>
                <a:latin typeface="Tahoma" pitchFamily="34" charset="0"/>
              </a:rPr>
              <a:t>edad</a:t>
            </a:r>
            <a:r>
              <a:rPr lang="ca-ES" sz="2000" dirty="0" smtClean="0">
                <a:solidFill>
                  <a:srgbClr val="333399"/>
                </a:solidFill>
                <a:latin typeface="Tahoma" pitchFamily="34" charset="0"/>
              </a:rPr>
              <a:t>=edad+1;}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...</a:t>
            </a: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r>
              <a:rPr lang="ca-ES" sz="2000" b="0" dirty="0" smtClean="0">
                <a:solidFill>
                  <a:srgbClr val="333399"/>
                </a:solidFill>
                <a:latin typeface="Tahoma" pitchFamily="34" charset="0"/>
              </a:rPr>
              <a:t>}</a:t>
            </a:r>
            <a:endParaRPr lang="ca-ES" sz="2000" b="0" dirty="0">
              <a:solidFill>
                <a:srgbClr val="333399"/>
              </a:solidFill>
              <a:latin typeface="Tahoma" pitchFamily="34" charset="0"/>
            </a:endParaRPr>
          </a:p>
          <a:p>
            <a:pPr defTabSz="381000" eaLnBrk="1" hangingPunct="1">
              <a:buClr>
                <a:srgbClr val="FF0000"/>
              </a:buClr>
              <a:buSzPct val="55000"/>
              <a:buFont typeface="Wingdings" pitchFamily="2" charset="2"/>
              <a:buNone/>
            </a:pPr>
            <a:endParaRPr lang="ca-ES" sz="2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71600" y="47667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Definiendo </a:t>
            </a:r>
            <a:r>
              <a:rPr lang="es-ES" sz="2400" b="1" dirty="0" smtClean="0">
                <a:solidFill>
                  <a:srgbClr val="993366"/>
                </a:solidFill>
              </a:rPr>
              <a:t>métodos</a:t>
            </a:r>
            <a:endParaRPr lang="es-ES" sz="2400" b="1" dirty="0"/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692696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126876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797152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941168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 bwMode="auto">
          <a:xfrm>
            <a:off x="827584" y="5506606"/>
            <a:ext cx="7272808" cy="442674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993366"/>
                </a:solidFill>
              </a:rPr>
              <a:t>Métodos: lo que se puede hacer con un objeto de la clase</a:t>
            </a:r>
            <a:endParaRPr lang="es-ES" sz="2000" b="1" dirty="0">
              <a:solidFill>
                <a:srgbClr val="993366"/>
              </a:solidFill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236296" y="1725960"/>
            <a:ext cx="1548408" cy="538163"/>
          </a:xfrm>
          <a:prstGeom prst="wedgeRectCallout">
            <a:avLst>
              <a:gd name="adj1" fmla="val -127759"/>
              <a:gd name="adj2" fmla="val 136430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Constructor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7236296" y="3616283"/>
            <a:ext cx="1548408" cy="538163"/>
          </a:xfrm>
          <a:prstGeom prst="wedgeRectCallout">
            <a:avLst>
              <a:gd name="adj1" fmla="val -229980"/>
              <a:gd name="adj2" fmla="val 71126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Método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1" name="11 Rectángulo redondeado"/>
          <p:cNvSpPr/>
          <p:nvPr/>
        </p:nvSpPr>
        <p:spPr bwMode="auto">
          <a:xfrm>
            <a:off x="1187624" y="2513116"/>
            <a:ext cx="4968552" cy="1347931"/>
          </a:xfrm>
          <a:prstGeom prst="roundRect">
            <a:avLst/>
          </a:prstGeom>
          <a:noFill/>
          <a:ln w="317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12 Rectángulo redondeado"/>
          <p:cNvSpPr/>
          <p:nvPr/>
        </p:nvSpPr>
        <p:spPr bwMode="auto">
          <a:xfrm>
            <a:off x="1187625" y="4053804"/>
            <a:ext cx="3456384" cy="743347"/>
          </a:xfrm>
          <a:prstGeom prst="roundRect">
            <a:avLst/>
          </a:prstGeom>
          <a:noFill/>
          <a:ln w="317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25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idor de text 5"/>
          <p:cNvSpPr txBox="1">
            <a:spLocks noChangeArrowheads="1"/>
          </p:cNvSpPr>
          <p:nvPr/>
        </p:nvSpPr>
        <p:spPr bwMode="auto">
          <a:xfrm>
            <a:off x="467544" y="548680"/>
            <a:ext cx="6609500" cy="5639073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public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class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Test01 {</a:t>
            </a:r>
          </a:p>
          <a:p>
            <a:pPr>
              <a:buClr>
                <a:srgbClr val="3333CC"/>
              </a:buClr>
              <a:buFont typeface="Wingdings" pitchFamily="2" charset="2"/>
              <a:buNone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public static void main(String[]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ca-ES" sz="1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lang="ca-ES" sz="1400" kern="0" dirty="0">
              <a:solidFill>
                <a:srgbClr val="333399"/>
              </a:solidFill>
              <a:latin typeface="Tahom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Persona  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persona1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ca-ES" sz="1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</a:endParaRP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b="0" kern="0" dirty="0" smtClean="0">
                <a:solidFill>
                  <a:srgbClr val="333399"/>
                </a:solidFill>
                <a:latin typeface="Tahoma"/>
              </a:rPr>
              <a:t>persona1 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= </a:t>
            </a:r>
            <a:r>
              <a:rPr kumimoji="0" lang="ca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new</a:t>
            </a:r>
            <a:r>
              <a:rPr kumimoji="0" lang="ca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 Persona(1, “Adan”,21);</a:t>
            </a:r>
          </a:p>
          <a:p>
            <a:pPr lvl="1">
              <a:buClr>
                <a:srgbClr val="FF0000"/>
              </a:buClr>
              <a:buNone/>
              <a:defRPr/>
            </a:pPr>
            <a:endParaRPr lang="ca-ES" sz="1400" kern="0" dirty="0" smtClean="0">
              <a:solidFill>
                <a:srgbClr val="333399"/>
              </a:solidFill>
              <a:latin typeface="Tahoma"/>
            </a:endParaRPr>
          </a:p>
          <a:p>
            <a:pPr lvl="1">
              <a:buClr>
                <a:srgbClr val="FF0000"/>
              </a:buClr>
              <a:buNone/>
              <a:defRPr/>
            </a:pPr>
            <a:endParaRPr lang="ca-ES" sz="1400" kern="0" dirty="0" smtClean="0">
              <a:solidFill>
                <a:srgbClr val="333399"/>
              </a:solidFill>
              <a:latin typeface="Tahoma"/>
            </a:endParaRPr>
          </a:p>
          <a:p>
            <a:pPr lvl="1">
              <a:buClr>
                <a:srgbClr val="FF0000"/>
              </a:buClr>
              <a:buNone/>
              <a:defRPr/>
            </a:pPr>
            <a:endParaRPr lang="ca-ES" sz="1400" kern="0" dirty="0">
              <a:solidFill>
                <a:srgbClr val="333399"/>
              </a:solidFill>
              <a:latin typeface="Tahoma"/>
            </a:endParaRP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System.out.println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(“DNI:” + persona1.dni+“ Nombre: “+ persona1.nombre+</a:t>
            </a:r>
          </a:p>
          <a:p>
            <a:pPr lvl="1">
              <a:buClr>
                <a:srgbClr val="FF0000"/>
              </a:buClr>
              <a:buNone/>
              <a:defRPr/>
            </a:pP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	“ 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: “+ persona1.edad+ “ 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Mayoria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 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: “+</a:t>
            </a:r>
            <a:r>
              <a:rPr lang="ca-ES" sz="1400" kern="0" dirty="0" err="1" smtClean="0">
                <a:solidFill>
                  <a:srgbClr val="333399"/>
                </a:solidFill>
                <a:latin typeface="Tahoma"/>
              </a:rPr>
              <a:t>Persona.mayoria_edad</a:t>
            </a:r>
            <a:r>
              <a:rPr lang="ca-ES" sz="1400" kern="0" dirty="0" smtClean="0">
                <a:solidFill>
                  <a:srgbClr val="333399"/>
                </a:solidFill>
                <a:latin typeface="Tahoma"/>
              </a:rPr>
              <a:t>);</a:t>
            </a:r>
          </a:p>
          <a:p>
            <a:pPr marL="742950" marR="0" lvl="1" indent="-285750" algn="l" defTabSz="381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ca-ES" sz="1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</a:endParaRPr>
          </a:p>
          <a:p>
            <a:pPr marL="742950" marR="0" lvl="1" indent="-285750" algn="l" defTabSz="381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ca-E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</a:p>
          <a:p>
            <a:pPr marL="342900" marR="0" lvl="0" indent="-342900" algn="l" defTabSz="381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ca-E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</a:p>
          <a:p>
            <a:pPr marL="342900" marR="0" lvl="0" indent="-342900" algn="l" defTabSz="381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ca-E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32514" y="2357315"/>
            <a:ext cx="1508482" cy="1188237"/>
          </a:xfrm>
          <a:prstGeom prst="wedgeRectCallout">
            <a:avLst>
              <a:gd name="adj1" fmla="val -233129"/>
              <a:gd name="adj2" fmla="val -44640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b="0" dirty="0">
                <a:solidFill>
                  <a:srgbClr val="007ABE"/>
                </a:solidFill>
                <a:latin typeface="Tahoma" pitchFamily="34" charset="0"/>
              </a:rPr>
              <a:t>Creación 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de un objeto de la clase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P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ersona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2513" y="1230981"/>
            <a:ext cx="1508483" cy="1008112"/>
          </a:xfrm>
          <a:prstGeom prst="wedgeRectCallout">
            <a:avLst>
              <a:gd name="adj1" fmla="val -351477"/>
              <a:gd name="adj2" fmla="val 16014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b="0" dirty="0">
                <a:solidFill>
                  <a:srgbClr val="007ABE"/>
                </a:solidFill>
                <a:latin typeface="Tahoma" pitchFamily="34" charset="0"/>
              </a:rPr>
              <a:t>Declaración de 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una variable de la clase  </a:t>
            </a:r>
            <a:r>
              <a:rPr lang="es-ES" sz="1600" b="0" dirty="0">
                <a:solidFill>
                  <a:srgbClr val="007ABE"/>
                </a:solidFill>
                <a:latin typeface="Tahoma" pitchFamily="34" charset="0"/>
              </a:rPr>
              <a:t>Persona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690420" y="4310134"/>
            <a:ext cx="2037190" cy="847058"/>
          </a:xfrm>
          <a:prstGeom prst="wedgeRectCallout">
            <a:avLst>
              <a:gd name="adj1" fmla="val 5045"/>
              <a:gd name="adj2" fmla="val -110787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Acceso a a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tributos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de 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objeto:</a:t>
            </a:r>
          </a:p>
          <a:p>
            <a:pPr algn="ctr" eaLnBrk="1" hangingPunct="1"/>
            <a:r>
              <a:rPr lang="es-ES" sz="1600" b="1" dirty="0" err="1">
                <a:solidFill>
                  <a:srgbClr val="C00000"/>
                </a:solidFill>
                <a:latin typeface="Tahoma" pitchFamily="34" charset="0"/>
              </a:rPr>
              <a:t>o</a:t>
            </a:r>
            <a:r>
              <a:rPr lang="es-ES" sz="1600" b="1" dirty="0" err="1" smtClean="0">
                <a:solidFill>
                  <a:srgbClr val="C00000"/>
                </a:solidFill>
                <a:latin typeface="Tahoma" pitchFamily="34" charset="0"/>
              </a:rPr>
              <a:t>bjeto.atributo</a:t>
            </a:r>
            <a:endParaRPr lang="es-ES" sz="1600" b="1" dirty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572000" y="4342339"/>
            <a:ext cx="2044158" cy="826269"/>
          </a:xfrm>
          <a:prstGeom prst="wedgeRectCallout">
            <a:avLst>
              <a:gd name="adj1" fmla="val 4285"/>
              <a:gd name="adj2" fmla="val -108833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Acceso a atributos de 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clase:</a:t>
            </a:r>
          </a:p>
          <a:p>
            <a:pPr algn="ctr" eaLnBrk="1" hangingPunct="1"/>
            <a:r>
              <a:rPr lang="es-ES" sz="1600" b="1" dirty="0" err="1" smtClean="0">
                <a:solidFill>
                  <a:srgbClr val="C00000"/>
                </a:solidFill>
                <a:latin typeface="Tahoma" pitchFamily="34" charset="0"/>
              </a:rPr>
              <a:t>Clase.atributo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 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2" name="1 Rectángulo"/>
          <p:cNvSpPr/>
          <p:nvPr/>
        </p:nvSpPr>
        <p:spPr bwMode="auto">
          <a:xfrm>
            <a:off x="7081031" y="320671"/>
            <a:ext cx="1811449" cy="792088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rgbClr val="007A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2400" b="1" i="0" u="none" strike="noStrike" cap="none" normalizeH="0" baseline="0" dirty="0">
                <a:ln>
                  <a:noFill/>
                </a:ln>
                <a:solidFill>
                  <a:srgbClr val="007ABE"/>
                </a:solidFill>
                <a:effectLst/>
                <a:latin typeface="Arial" charset="0"/>
              </a:rPr>
              <a:t>Test01.java</a:t>
            </a:r>
          </a:p>
        </p:txBody>
      </p:sp>
      <p:sp>
        <p:nvSpPr>
          <p:cNvPr id="19" name="17 Rectángulo redondeado"/>
          <p:cNvSpPr/>
          <p:nvPr/>
        </p:nvSpPr>
        <p:spPr bwMode="auto">
          <a:xfrm>
            <a:off x="683567" y="983402"/>
            <a:ext cx="3437431" cy="258713"/>
          </a:xfrm>
          <a:prstGeom prst="roundRect">
            <a:avLst/>
          </a:prstGeom>
          <a:noFill/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 bwMode="auto">
          <a:xfrm flipV="1">
            <a:off x="3059831" y="692697"/>
            <a:ext cx="3690301" cy="5406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" name="17 Rectángulo redondeado"/>
          <p:cNvSpPr/>
          <p:nvPr/>
        </p:nvSpPr>
        <p:spPr bwMode="auto">
          <a:xfrm>
            <a:off x="971600" y="1735037"/>
            <a:ext cx="727568" cy="258713"/>
          </a:xfrm>
          <a:prstGeom prst="roundRect">
            <a:avLst/>
          </a:prstGeom>
          <a:noFill/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17 Rectángulo redondeado"/>
          <p:cNvSpPr/>
          <p:nvPr/>
        </p:nvSpPr>
        <p:spPr bwMode="auto">
          <a:xfrm>
            <a:off x="1957741" y="2310852"/>
            <a:ext cx="410053" cy="258714"/>
          </a:xfrm>
          <a:prstGeom prst="roundRect">
            <a:avLst/>
          </a:prstGeom>
          <a:noFill/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17 Rectángulo redondeado"/>
          <p:cNvSpPr/>
          <p:nvPr/>
        </p:nvSpPr>
        <p:spPr bwMode="auto">
          <a:xfrm>
            <a:off x="2160656" y="3578632"/>
            <a:ext cx="1199551" cy="258714"/>
          </a:xfrm>
          <a:prstGeom prst="roundRect">
            <a:avLst/>
          </a:prstGeom>
          <a:noFill/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17 Rectángulo redondeado"/>
          <p:cNvSpPr/>
          <p:nvPr/>
        </p:nvSpPr>
        <p:spPr bwMode="auto">
          <a:xfrm>
            <a:off x="5046334" y="3565908"/>
            <a:ext cx="1921706" cy="258714"/>
          </a:xfrm>
          <a:prstGeom prst="roundRect">
            <a:avLst/>
          </a:prstGeom>
          <a:noFill/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dondear rectángulo de esquina diagonal 5"/>
          <p:cNvSpPr/>
          <p:nvPr/>
        </p:nvSpPr>
        <p:spPr bwMode="auto">
          <a:xfrm>
            <a:off x="7554706" y="3933056"/>
            <a:ext cx="864096" cy="817245"/>
          </a:xfrm>
          <a:prstGeom prst="round2Diag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1</a:t>
            </a:r>
          </a:p>
          <a:p>
            <a:pPr algn="ctr"/>
            <a:r>
              <a:rPr lang="es-ES" sz="1400" b="1" dirty="0" err="1" smtClean="0">
                <a:solidFill>
                  <a:srgbClr val="993366"/>
                </a:solidFill>
              </a:rPr>
              <a:t>Adan</a:t>
            </a:r>
            <a:endParaRPr lang="es-ES" sz="1400" b="1" dirty="0" smtClean="0">
              <a:solidFill>
                <a:srgbClr val="993366"/>
              </a:solidFill>
            </a:endParaRPr>
          </a:p>
          <a:p>
            <a:pPr algn="ctr"/>
            <a:r>
              <a:rPr lang="es-ES" sz="1400" b="1" dirty="0" smtClean="0">
                <a:solidFill>
                  <a:srgbClr val="993366"/>
                </a:solidFill>
              </a:rPr>
              <a:t>21</a:t>
            </a:r>
            <a:endParaRPr lang="es-ES" sz="3200" b="1" dirty="0">
              <a:solidFill>
                <a:srgbClr val="993366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71600" y="5577914"/>
            <a:ext cx="55295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DNI:1 Nombre: </a:t>
            </a:r>
            <a:r>
              <a:rPr lang="es-ES" dirty="0" err="1"/>
              <a:t>Adan</a:t>
            </a:r>
            <a:r>
              <a:rPr lang="es-ES" dirty="0"/>
              <a:t> Edad: 21 </a:t>
            </a:r>
            <a:r>
              <a:rPr lang="es-ES" dirty="0" err="1"/>
              <a:t>Mayoria</a:t>
            </a:r>
            <a:r>
              <a:rPr lang="es-ES" dirty="0"/>
              <a:t> Edad: 18</a:t>
            </a:r>
          </a:p>
        </p:txBody>
      </p:sp>
      <p:sp>
        <p:nvSpPr>
          <p:cNvPr id="18" name="Redondear rectángulo de esquina del mismo lado 17"/>
          <p:cNvSpPr/>
          <p:nvPr/>
        </p:nvSpPr>
        <p:spPr bwMode="auto">
          <a:xfrm rot="5400000">
            <a:off x="8303251" y="4154460"/>
            <a:ext cx="594002" cy="354925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s-ES" sz="1600" b="1" dirty="0" smtClean="0">
                <a:solidFill>
                  <a:srgbClr val="993366"/>
                </a:solidFill>
              </a:rPr>
              <a:t>18</a:t>
            </a:r>
            <a:endParaRPr lang="es-ES" sz="1600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66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_presentacio[1]">
  <a:themeElements>
    <a:clrScheme name="modelU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U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>
          <a:defRPr sz="3200" b="1" dirty="0" err="1">
            <a:solidFill>
              <a:srgbClr val="993366"/>
            </a:solidFill>
          </a:defRPr>
        </a:defPPr>
      </a:lstStyle>
    </a:spDef>
  </a:objectDefaults>
  <a:extraClrSchemeLst>
    <a:extraClrScheme>
      <a:clrScheme name="modelU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patroUPC201112</Template>
  <TotalTime>1118</TotalTime>
  <Words>366</Words>
  <Application>Microsoft Office PowerPoint</Application>
  <PresentationFormat>Presentación en pantalla (4:3)</PresentationFormat>
  <Paragraphs>149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Wingdings</vt:lpstr>
      <vt:lpstr>nova_presentacio[1]</vt:lpstr>
      <vt:lpstr>Programación Orientada a Objetos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pepa lopez</dc:creator>
  <cp:lastModifiedBy>Administrador</cp:lastModifiedBy>
  <cp:revision>69</cp:revision>
  <dcterms:created xsi:type="dcterms:W3CDTF">2016-11-01T18:07:14Z</dcterms:created>
  <dcterms:modified xsi:type="dcterms:W3CDTF">2017-09-08T12:40:59Z</dcterms:modified>
</cp:coreProperties>
</file>