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316" r:id="rId2"/>
    <p:sldId id="318" r:id="rId3"/>
    <p:sldId id="320" r:id="rId4"/>
    <p:sldId id="336" r:id="rId5"/>
    <p:sldId id="338" r:id="rId6"/>
    <p:sldId id="339" r:id="rId7"/>
    <p:sldId id="340" r:id="rId8"/>
    <p:sldId id="341" r:id="rId9"/>
    <p:sldId id="342" r:id="rId10"/>
    <p:sldId id="349" r:id="rId11"/>
    <p:sldId id="344" r:id="rId12"/>
    <p:sldId id="347" r:id="rId13"/>
    <p:sldId id="337" r:id="rId14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ABC9"/>
    <a:srgbClr val="007ABE"/>
    <a:srgbClr val="993366"/>
    <a:srgbClr val="C25E0D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2944" autoAdjust="0"/>
  </p:normalViewPr>
  <p:slideViewPr>
    <p:cSldViewPr>
      <p:cViewPr varScale="1">
        <p:scale>
          <a:sx n="88" d="100"/>
          <a:sy n="88" d="100"/>
        </p:scale>
        <p:origin x="5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4032" y="12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r">
              <a:defRPr sz="1200"/>
            </a:lvl1pPr>
          </a:lstStyle>
          <a:p>
            <a:pPr>
              <a:defRPr/>
            </a:pPr>
            <a:fld id="{CDF0B82E-EBB9-45D1-B933-D37693069755}" type="datetimeFigureOut">
              <a:rPr lang="es-ES"/>
              <a:pPr>
                <a:defRPr/>
              </a:pPr>
              <a:t>08/09/2017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pPr>
              <a:defRPr/>
            </a:pPr>
            <a:fld id="{9D05FC2E-03DD-4BA6-9BBA-993793C27B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260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/>
          <a:lstStyle>
            <a:lvl1pPr algn="r">
              <a:defRPr sz="1200"/>
            </a:lvl1pPr>
          </a:lstStyle>
          <a:p>
            <a:pPr>
              <a:defRPr/>
            </a:pPr>
            <a:fld id="{3354E627-E19A-4F23-98E1-32DA896E8405}" type="datetimeFigureOut">
              <a:rPr lang="es-ES"/>
              <a:pPr>
                <a:defRPr/>
              </a:pPr>
              <a:t>08/09/2017</a:t>
            </a:fld>
            <a:endParaRPr lang="es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52" tIns="47526" rIns="95052" bIns="47526" rtlCol="0" anchor="ctr"/>
          <a:lstStyle/>
          <a:p>
            <a:pPr lvl="0"/>
            <a:endParaRPr lang="es-ES" noProof="0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5052" tIns="47526" rIns="95052" bIns="47526" rtlCol="0">
            <a:normAutofit/>
          </a:bodyPr>
          <a:lstStyle/>
          <a:p>
            <a:pPr lvl="0"/>
            <a:r>
              <a:rPr lang="ca-ES" noProof="0"/>
              <a:t>Feu clic aquí per editar els estils de text</a:t>
            </a:r>
          </a:p>
          <a:p>
            <a:pPr lvl="1"/>
            <a:r>
              <a:rPr lang="ca-ES" noProof="0"/>
              <a:t>Segon nivell</a:t>
            </a:r>
          </a:p>
          <a:p>
            <a:pPr lvl="2"/>
            <a:r>
              <a:rPr lang="ca-ES" noProof="0"/>
              <a:t>Tercer nivell</a:t>
            </a:r>
          </a:p>
          <a:p>
            <a:pPr lvl="3"/>
            <a:r>
              <a:rPr lang="ca-ES" noProof="0"/>
              <a:t>Quart nivell</a:t>
            </a:r>
          </a:p>
          <a:p>
            <a:pPr lvl="4"/>
            <a:r>
              <a:rPr lang="ca-ES" noProof="0"/>
              <a:t>Cinquè nivell</a:t>
            </a:r>
            <a:endParaRPr lang="es-ES" noProof="0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pPr>
              <a:defRPr/>
            </a:pPr>
            <a:fld id="{927E7049-7D9D-47F6-874A-A5CDD2353A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502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956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806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95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324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99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58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63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59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75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74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03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08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7E7049-7D9D-47F6-874A-A5CDD2353A85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14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es-ES" sz="3200" b="1">
              <a:solidFill>
                <a:srgbClr val="993366"/>
              </a:solidFill>
            </a:endParaRPr>
          </a:p>
        </p:txBody>
      </p:sp>
      <p:pic>
        <p:nvPicPr>
          <p:cNvPr id="5" name="5 Imagen" descr="UPC-CEI-positiu-p3005-interior-blanc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313" y="5454650"/>
            <a:ext cx="331787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7 Imagen" descr="barra blava arrodonida.jpg"/>
          <p:cNvPicPr>
            <a:picLocks noChangeAspect="1"/>
          </p:cNvPicPr>
          <p:nvPr userDrawn="1"/>
        </p:nvPicPr>
        <p:blipFill>
          <a:blip r:embed="rId3"/>
          <a:srcRect t="40471" r="917"/>
          <a:stretch>
            <a:fillRect/>
          </a:stretch>
        </p:blipFill>
        <p:spPr bwMode="auto">
          <a:xfrm>
            <a:off x="714375" y="0"/>
            <a:ext cx="76438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ol 1"/>
          <p:cNvSpPr>
            <a:spLocks noGrp="1"/>
          </p:cNvSpPr>
          <p:nvPr>
            <p:ph type="title" hasCustomPrompt="1"/>
          </p:nvPr>
        </p:nvSpPr>
        <p:spPr>
          <a:xfrm>
            <a:off x="1857374" y="3971925"/>
            <a:ext cx="67564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lang="es-ES" sz="3600" b="1" kern="1200" dirty="0">
                <a:solidFill>
                  <a:srgbClr val="007DCC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aute</a:t>
            </a:r>
            <a:r>
              <a:rPr lang="es-ES" dirty="0"/>
              <a:t> iure</a:t>
            </a:r>
            <a:br>
              <a:rPr lang="es-ES" dirty="0"/>
            </a:br>
            <a:r>
              <a:rPr lang="es-ES" dirty="0" err="1"/>
              <a:t>reprehenderit</a:t>
            </a:r>
            <a:r>
              <a:rPr lang="es-ES" dirty="0"/>
              <a:t> in </a:t>
            </a:r>
            <a:r>
              <a:rPr lang="es-ES" dirty="0" err="1"/>
              <a:t>voluptate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BÀ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865933" y="1620000"/>
            <a:ext cx="7176062" cy="3806832"/>
          </a:xfrm>
        </p:spPr>
        <p:txBody>
          <a:bodyPr/>
          <a:lstStyle>
            <a:lvl1pPr>
              <a:buSzPct val="119000"/>
              <a:buFont typeface="Wingdings" pitchFamily="2" charset="2"/>
              <a:buChar char="§"/>
              <a:defRPr/>
            </a:lvl1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7" name="Contenidor de contingut 2"/>
          <p:cNvSpPr>
            <a:spLocks noGrp="1"/>
          </p:cNvSpPr>
          <p:nvPr>
            <p:ph idx="13"/>
          </p:nvPr>
        </p:nvSpPr>
        <p:spPr>
          <a:xfrm>
            <a:off x="3214677" y="142852"/>
            <a:ext cx="4933591" cy="857256"/>
          </a:xfrm>
        </p:spPr>
        <p:txBody>
          <a:bodyPr/>
          <a:lstStyle>
            <a:lvl1pPr algn="r">
              <a:spcBef>
                <a:spcPts val="0"/>
              </a:spcBef>
              <a:buSzPct val="119000"/>
              <a:buFontTx/>
              <a:buNone/>
              <a:defRPr sz="2400" b="1"/>
            </a:lvl1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4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C267-812F-4BFD-8E44-9233EED497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àgina eleme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57224" y="1142984"/>
            <a:ext cx="77724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023AB-4AF2-45DF-9B9F-0CA822A5E1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97358" y="1071547"/>
            <a:ext cx="3357563" cy="5021278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741863" y="1071547"/>
            <a:ext cx="3359150" cy="5021278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950C5-D5F3-44CB-AAB6-B571E273D22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83941" y="1163646"/>
            <a:ext cx="340230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7AB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83941" y="2017721"/>
            <a:ext cx="3402307" cy="2411411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12" name="Contenidor de text 2"/>
          <p:cNvSpPr>
            <a:spLocks noGrp="1"/>
          </p:cNvSpPr>
          <p:nvPr>
            <p:ph type="body" idx="13"/>
          </p:nvPr>
        </p:nvSpPr>
        <p:spPr>
          <a:xfrm>
            <a:off x="4714876" y="1163646"/>
            <a:ext cx="340230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7AB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idor de contingut 3"/>
          <p:cNvSpPr>
            <a:spLocks noGrp="1"/>
          </p:cNvSpPr>
          <p:nvPr>
            <p:ph sz="half" idx="14"/>
          </p:nvPr>
        </p:nvSpPr>
        <p:spPr>
          <a:xfrm>
            <a:off x="4714876" y="2017721"/>
            <a:ext cx="3402307" cy="2411411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88423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9239C-A7D2-4929-A5C6-8C1C9B8F56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73668" y="1080000"/>
            <a:ext cx="3008313" cy="1162050"/>
          </a:xfrm>
          <a:prstGeom prst="rect">
            <a:avLst/>
          </a:prstGeom>
        </p:spPr>
        <p:txBody>
          <a:bodyPr anchor="t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214810" y="1080000"/>
            <a:ext cx="3857652" cy="492922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73668" y="2305035"/>
            <a:ext cx="3008313" cy="3767172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F35E-11F0-4DAF-8479-18B655356B6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1080000"/>
            <a:ext cx="5486400" cy="3513153"/>
          </a:xfrm>
        </p:spPr>
        <p:txBody>
          <a:bodyPr/>
          <a:lstStyle>
            <a:lvl1pPr marL="0" indent="0">
              <a:buNone/>
              <a:defRPr sz="31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E3527-FF5F-4204-A586-8E870ACF538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horitzonta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1000100" y="1214422"/>
            <a:ext cx="7072338" cy="4878395"/>
          </a:xfrm>
        </p:spPr>
        <p:txBody>
          <a:bodyPr vert="eaVert"/>
          <a:lstStyle>
            <a:lvl3pPr>
              <a:buClr>
                <a:srgbClr val="007ABE"/>
              </a:buClr>
              <a:buSzPct val="90000"/>
              <a:buFont typeface="Courier New" pitchFamily="49" charset="0"/>
              <a:buChar char="o"/>
              <a:defRPr sz="1300"/>
            </a:lvl3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865188" y="6245225"/>
            <a:ext cx="14033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E8D17-7317-4B34-A84C-D7D177791D7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9445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1265238"/>
            <a:ext cx="7175500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1"/>
            <a:endParaRPr lang="es-E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6938" y="6245225"/>
            <a:ext cx="1403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57438" y="6245225"/>
            <a:ext cx="42148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3688" y="6245225"/>
            <a:ext cx="1571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B95A957-0255-4C67-A68B-9C20B8106C5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00125" y="0"/>
            <a:ext cx="7175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0" hangingPunct="0">
              <a:defRPr/>
            </a:pPr>
            <a:endParaRPr lang="es-ES" sz="2400" b="1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13" name="7 Imagen" descr="barra blava arrodonida.jpg"/>
          <p:cNvPicPr>
            <a:picLocks noChangeAspect="1"/>
          </p:cNvPicPr>
          <p:nvPr userDrawn="1"/>
        </p:nvPicPr>
        <p:blipFill>
          <a:blip r:embed="rId11"/>
          <a:srcRect t="40471" r="917"/>
          <a:stretch>
            <a:fillRect/>
          </a:stretch>
        </p:blipFill>
        <p:spPr bwMode="auto">
          <a:xfrm>
            <a:off x="714375" y="0"/>
            <a:ext cx="764381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0" r:id="rId4"/>
    <p:sldLayoutId id="2147483744" r:id="rId5"/>
    <p:sldLayoutId id="2147483745" r:id="rId6"/>
    <p:sldLayoutId id="2147483746" r:id="rId7"/>
    <p:sldLayoutId id="2147483747" r:id="rId8"/>
    <p:sldLayoutId id="2147483749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00">
          <a:solidFill>
            <a:srgbClr val="007AB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1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ABE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ABE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ABE"/>
        </a:buClr>
        <a:buFont typeface="Courier New" pitchFamily="49" charset="0"/>
        <a:buChar char="o"/>
        <a:defRPr sz="1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611560" y="2847126"/>
            <a:ext cx="7858199" cy="1200329"/>
          </a:xfrm>
        </p:spPr>
        <p:txBody>
          <a:bodyPr/>
          <a:lstStyle/>
          <a:p>
            <a:pPr algn="ctr"/>
            <a:r>
              <a:rPr lang="es-ES" dirty="0"/>
              <a:t>Programación </a:t>
            </a:r>
            <a:r>
              <a:rPr lang="es-ES" dirty="0" smtClean="0"/>
              <a:t>Orientada </a:t>
            </a:r>
            <a:r>
              <a:rPr lang="es-ES" dirty="0"/>
              <a:t>a </a:t>
            </a:r>
            <a:r>
              <a:rPr lang="es-ES" dirty="0" smtClean="0"/>
              <a:t>Objetos </a:t>
            </a:r>
            <a:r>
              <a:rPr lang="es-ES" dirty="0"/>
              <a:t>en Java</a:t>
            </a:r>
          </a:p>
        </p:txBody>
      </p:sp>
      <p:sp>
        <p:nvSpPr>
          <p:cNvPr id="5" name="6 Título"/>
          <p:cNvSpPr txBox="1">
            <a:spLocks/>
          </p:cNvSpPr>
          <p:nvPr/>
        </p:nvSpPr>
        <p:spPr>
          <a:xfrm>
            <a:off x="611560" y="4479503"/>
            <a:ext cx="78581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s-ES" sz="3600" b="1" kern="1200" dirty="0">
                <a:solidFill>
                  <a:srgbClr val="007DCC"/>
                </a:solidFill>
                <a:latin typeface="Arial" charset="0"/>
                <a:ea typeface="+mn-ea"/>
                <a:cs typeface="+mn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" sz="2400" b="0" dirty="0"/>
              <a:t>Jordi Marco, Pepa López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7560840" cy="5442991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TestPersona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Persona 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Persona(1,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"Adan"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,21);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=100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.aniversario();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it-IT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it-IT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DNI:"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+  </a:t>
            </a:r>
            <a:r>
              <a:rPr lang="it-IT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2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dni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3"/>
            <a:r>
              <a:rPr lang="it-IT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it-IT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Nombre: </a:t>
            </a:r>
            <a:r>
              <a:rPr lang="it-IT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«	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 </a:t>
            </a:r>
            <a:r>
              <a:rPr lang="it-IT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3"/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 Edad: </a:t>
            </a:r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		 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 </a:t>
            </a:r>
            <a:r>
              <a:rPr lang="es-E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s-E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Mayoria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 Edad: </a:t>
            </a:r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 </a:t>
            </a:r>
            <a:r>
              <a:rPr lang="es-E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Persona.</a:t>
            </a:r>
            <a:r>
              <a:rPr lang="es-ES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s-E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18864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764704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293096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437112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16216" y="2420888"/>
            <a:ext cx="1800199" cy="576064"/>
          </a:xfrm>
          <a:prstGeom prst="wedgeRectCallout">
            <a:avLst>
              <a:gd name="adj1" fmla="val -165196"/>
              <a:gd name="adj2" fmla="val -4899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b="1" dirty="0" smtClean="0">
                <a:solidFill>
                  <a:srgbClr val="FF0000"/>
                </a:solidFill>
                <a:latin typeface="Tahoma" pitchFamily="34" charset="0"/>
              </a:rPr>
              <a:t>no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 válido al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atributo 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1691680" y="2420887"/>
            <a:ext cx="2592288" cy="432049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17 Rectángulo redondeado"/>
          <p:cNvSpPr/>
          <p:nvPr/>
        </p:nvSpPr>
        <p:spPr bwMode="auto">
          <a:xfrm>
            <a:off x="2678772" y="610890"/>
            <a:ext cx="1656184" cy="432049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7 Rectángulo redondeado"/>
          <p:cNvSpPr/>
          <p:nvPr/>
        </p:nvSpPr>
        <p:spPr bwMode="auto">
          <a:xfrm>
            <a:off x="4945120" y="3973532"/>
            <a:ext cx="3262064" cy="1296146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76056" y="5578732"/>
            <a:ext cx="3240359" cy="352697"/>
          </a:xfrm>
          <a:prstGeom prst="wedgeRectCallout">
            <a:avLst>
              <a:gd name="adj1" fmla="val -21344"/>
              <a:gd name="adj2" fmla="val -121058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dirty="0" smtClean="0">
                <a:solidFill>
                  <a:srgbClr val="FF0000"/>
                </a:solidFill>
                <a:latin typeface="Tahoma" pitchFamily="34" charset="0"/>
              </a:rPr>
              <a:t>no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 v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álido 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 los atributos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31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48680"/>
            <a:ext cx="7920880" cy="5298975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TestPersona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Persona 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Persona(1,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"Adan"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,21);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.setDni(100);</a:t>
            </a:r>
          </a:p>
          <a:p>
            <a:pPr lvl="2"/>
            <a:endParaRPr lang="es-ES" sz="2000" dirty="0" smtClean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.aniversario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DNI: "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 + </a:t>
            </a:r>
            <a:r>
              <a:rPr lang="es-E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.getDni()+</a:t>
            </a:r>
          </a:p>
          <a:p>
            <a:pPr lvl="3"/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Nombre: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 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s-E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.getNombre()+</a:t>
            </a:r>
          </a:p>
          <a:p>
            <a:pPr lvl="3"/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Edad: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 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s-E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.getEdad()+ </a:t>
            </a:r>
          </a:p>
          <a:p>
            <a:pPr lvl="3"/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Mayoria</a:t>
            </a:r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Edad: "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s-E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Persona.getMayoria_edad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692696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126876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797152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941168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1691680" y="2420887"/>
            <a:ext cx="3096344" cy="360041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7 Rectángulo redondeado"/>
          <p:cNvSpPr/>
          <p:nvPr/>
        </p:nvSpPr>
        <p:spPr bwMode="auto">
          <a:xfrm>
            <a:off x="4862063" y="3933055"/>
            <a:ext cx="3600400" cy="1368153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1197670" y="5805264"/>
            <a:ext cx="6624736" cy="78319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dirty="0" smtClean="0">
                <a:solidFill>
                  <a:srgbClr val="993366"/>
                </a:solidFill>
              </a:rPr>
              <a:t>Utilizar el </a:t>
            </a:r>
            <a:r>
              <a:rPr lang="es-ES" sz="2000" b="1" dirty="0" smtClean="0">
                <a:solidFill>
                  <a:srgbClr val="993366"/>
                </a:solidFill>
              </a:rPr>
              <a:t>nombre de la clase</a:t>
            </a:r>
            <a:r>
              <a:rPr lang="es-ES" sz="2000" dirty="0" smtClean="0">
                <a:solidFill>
                  <a:srgbClr val="993366"/>
                </a:solidFill>
              </a:rPr>
              <a:t> para acceder a los métodos  </a:t>
            </a:r>
            <a:r>
              <a:rPr lang="es-ES" sz="2000" b="1" dirty="0" err="1" smtClean="0">
                <a:solidFill>
                  <a:srgbClr val="993366"/>
                </a:solidFill>
              </a:rPr>
              <a:t>static</a:t>
            </a:r>
            <a:endParaRPr lang="es-ES" sz="2000" b="1" dirty="0">
              <a:solidFill>
                <a:srgbClr val="993366"/>
              </a:solidFill>
            </a:endParaRPr>
          </a:p>
        </p:txBody>
      </p:sp>
      <p:sp>
        <p:nvSpPr>
          <p:cNvPr id="11" name="17 Rectángulo redondeado"/>
          <p:cNvSpPr/>
          <p:nvPr/>
        </p:nvSpPr>
        <p:spPr bwMode="auto">
          <a:xfrm>
            <a:off x="4862063" y="4866436"/>
            <a:ext cx="3600400" cy="411326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837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6624736" cy="3210743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Persona {</a:t>
            </a:r>
          </a:p>
          <a:p>
            <a:pPr lvl="1"/>
            <a:r>
              <a:rPr lang="es-E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pPr lvl="1"/>
            <a:endParaRPr lang="es-ES" sz="20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s-ES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setEdad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s-E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if</a:t>
            </a:r>
            <a:r>
              <a:rPr lang="es-E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(e&gt;=0 &amp;&amp; e&lt;120){</a:t>
            </a:r>
          </a:p>
          <a:p>
            <a:pPr lvl="3"/>
            <a:r>
              <a:rPr lang="es-ES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s-ES" sz="3200" dirty="0" smtClean="0">
              <a:latin typeface="Consolas" panose="020B0609020204030204" pitchFamily="49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797152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1259632" y="2132856"/>
            <a:ext cx="5472608" cy="1440160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72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64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6 Título"/>
          <p:cNvSpPr txBox="1">
            <a:spLocks/>
          </p:cNvSpPr>
          <p:nvPr/>
        </p:nvSpPr>
        <p:spPr>
          <a:xfrm>
            <a:off x="611560" y="2847126"/>
            <a:ext cx="7858199" cy="64633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rgbClr val="007AB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s-ES" sz="3600" b="1" kern="0" dirty="0"/>
              <a:t>Clases y Objetos</a:t>
            </a:r>
          </a:p>
        </p:txBody>
      </p:sp>
      <p:pic>
        <p:nvPicPr>
          <p:cNvPr id="10" name="7 Imagen" descr="barra blava arrodonida.jpg"/>
          <p:cNvPicPr>
            <a:picLocks noChangeAspect="1"/>
          </p:cNvPicPr>
          <p:nvPr/>
        </p:nvPicPr>
        <p:blipFill>
          <a:blip r:embed="rId3"/>
          <a:srcRect t="40471" r="917"/>
          <a:stretch>
            <a:fillRect/>
          </a:stretch>
        </p:blipFill>
        <p:spPr bwMode="auto">
          <a:xfrm>
            <a:off x="1835697" y="3717032"/>
            <a:ext cx="5616624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uadroTexto 3"/>
          <p:cNvSpPr txBox="1"/>
          <p:nvPr/>
        </p:nvSpPr>
        <p:spPr>
          <a:xfrm>
            <a:off x="2702124" y="4074220"/>
            <a:ext cx="388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7ABE"/>
                </a:solidFill>
              </a:rPr>
              <a:t>Visibilidad: Acceso público y privado</a:t>
            </a:r>
            <a:endParaRPr lang="es-ES" dirty="0">
              <a:solidFill>
                <a:srgbClr val="007AB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contenido"/>
          <p:cNvSpPr>
            <a:spLocks noGrp="1"/>
          </p:cNvSpPr>
          <p:nvPr>
            <p:ph idx="1"/>
          </p:nvPr>
        </p:nvSpPr>
        <p:spPr>
          <a:xfrm>
            <a:off x="865188" y="1619250"/>
            <a:ext cx="7177087" cy="3806825"/>
          </a:xfrm>
        </p:spPr>
        <p:txBody>
          <a:bodyPr/>
          <a:lstStyle/>
          <a:p>
            <a:r>
              <a:rPr lang="es-ES" dirty="0"/>
              <a:t>Introducir </a:t>
            </a:r>
            <a:r>
              <a:rPr lang="es-ES" dirty="0" smtClean="0"/>
              <a:t>los modos de acceso público y privado</a:t>
            </a:r>
            <a:endParaRPr lang="es-ES" dirty="0"/>
          </a:p>
          <a:p>
            <a:r>
              <a:rPr lang="es-ES" dirty="0" smtClean="0"/>
              <a:t>Mostrar el uso y el efecto de las palabras clave: </a:t>
            </a:r>
            <a:r>
              <a:rPr lang="es-ES" i="1" dirty="0" err="1" smtClean="0"/>
              <a:t>public</a:t>
            </a:r>
            <a:r>
              <a:rPr lang="es-ES" dirty="0" smtClean="0"/>
              <a:t> y </a:t>
            </a:r>
            <a:r>
              <a:rPr lang="es-ES" i="1" dirty="0" err="1" smtClean="0"/>
              <a:t>private</a:t>
            </a:r>
            <a:endParaRPr lang="es-ES" i="1" dirty="0"/>
          </a:p>
          <a:p>
            <a:r>
              <a:rPr lang="es-ES" dirty="0" smtClean="0"/>
              <a:t>Introducir el concepto de métodos de consulta y de modificación</a:t>
            </a:r>
            <a:endParaRPr lang="es-ES" dirty="0"/>
          </a:p>
          <a:p>
            <a:r>
              <a:rPr lang="es-ES" dirty="0" smtClean="0"/>
              <a:t>Crear métodos </a:t>
            </a:r>
            <a:r>
              <a:rPr lang="es-ES" i="1" dirty="0" err="1" smtClean="0"/>
              <a:t>getter</a:t>
            </a:r>
            <a:r>
              <a:rPr lang="es-ES" dirty="0" smtClean="0"/>
              <a:t> y </a:t>
            </a:r>
            <a:r>
              <a:rPr lang="es-ES" i="1" dirty="0" smtClean="0"/>
              <a:t>setter</a:t>
            </a:r>
            <a:endParaRPr lang="es-ES" i="1" dirty="0"/>
          </a:p>
          <a:p>
            <a:endParaRPr lang="es-ES" dirty="0"/>
          </a:p>
        </p:txBody>
      </p:sp>
      <p:sp>
        <p:nvSpPr>
          <p:cNvPr id="9219" name="2 Marcador de contenido"/>
          <p:cNvSpPr>
            <a:spLocks noGrp="1"/>
          </p:cNvSpPr>
          <p:nvPr>
            <p:ph idx="13"/>
          </p:nvPr>
        </p:nvSpPr>
        <p:spPr>
          <a:xfrm>
            <a:off x="1043608" y="843558"/>
            <a:ext cx="7124080" cy="857250"/>
          </a:xfrm>
        </p:spPr>
        <p:txBody>
          <a:bodyPr/>
          <a:lstStyle/>
          <a:p>
            <a:pPr algn="l">
              <a:spcBef>
                <a:spcPct val="0"/>
              </a:spcBef>
            </a:pPr>
            <a:r>
              <a:rPr lang="es-ES" dirty="0"/>
              <a:t>Objetivos de este video:</a:t>
            </a:r>
          </a:p>
        </p:txBody>
      </p:sp>
    </p:spTree>
    <p:extLst>
      <p:ext uri="{BB962C8B-B14F-4D97-AF65-F5344CB8AC3E}">
        <p14:creationId xmlns:p14="http://schemas.microsoft.com/office/powerpoint/2010/main" val="4415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6624736" cy="4578895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Persona {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s-E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Persona (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2000" dirty="0" smtClean="0">
              <a:latin typeface="Consolas" panose="020B0609020204030204" pitchFamily="49" charset="0"/>
            </a:endParaRP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aniversario () {</a:t>
            </a:r>
          </a:p>
          <a:p>
            <a:pPr lvl="2"/>
            <a:r>
              <a:rPr lang="es-E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 smtClean="0">
              <a:latin typeface="Consolas" panose="020B0609020204030204" pitchFamily="49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18864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764704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293096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437112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5" name="17 Rectángulo redondeado"/>
          <p:cNvSpPr/>
          <p:nvPr/>
        </p:nvSpPr>
        <p:spPr bwMode="auto">
          <a:xfrm>
            <a:off x="1307820" y="945423"/>
            <a:ext cx="943261" cy="923747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1307819" y="3966433"/>
            <a:ext cx="943261" cy="347683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827584" y="5310103"/>
            <a:ext cx="6624736" cy="78319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err="1">
                <a:solidFill>
                  <a:srgbClr val="993366"/>
                </a:solidFill>
              </a:rPr>
              <a:t>p</a:t>
            </a:r>
            <a:r>
              <a:rPr lang="es-ES" sz="2000" b="1" dirty="0" err="1" smtClean="0">
                <a:solidFill>
                  <a:srgbClr val="993366"/>
                </a:solidFill>
              </a:rPr>
              <a:t>ublic</a:t>
            </a:r>
            <a:r>
              <a:rPr lang="es-ES" sz="2000" dirty="0" smtClean="0">
                <a:solidFill>
                  <a:srgbClr val="993366"/>
                </a:solidFill>
              </a:rPr>
              <a:t>: </a:t>
            </a:r>
          </a:p>
          <a:p>
            <a:pPr algn="ctr"/>
            <a:r>
              <a:rPr lang="es-ES" sz="2000" dirty="0">
                <a:solidFill>
                  <a:srgbClr val="993366"/>
                </a:solidFill>
              </a:rPr>
              <a:t>p</a:t>
            </a:r>
            <a:r>
              <a:rPr lang="es-ES" sz="2000" dirty="0" smtClean="0">
                <a:solidFill>
                  <a:srgbClr val="993366"/>
                </a:solidFill>
              </a:rPr>
              <a:t>ermite el acceso a los miembros desde cualquier clase</a:t>
            </a:r>
            <a:endParaRPr lang="es-ES" sz="2000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63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7560840" cy="5082951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TestPersona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Persona 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Persona(1,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"Adan"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,21);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=100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.aniversario();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it-IT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it-IT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"DNI:"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2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dni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3"/>
            <a:r>
              <a:rPr lang="it-IT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it-IT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Nombre: "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it-IT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2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nombre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endParaRPr lang="it-IT" sz="20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 Edad: 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s-E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Mayoria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 Edad: 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Persona.</a:t>
            </a:r>
            <a:r>
              <a:rPr lang="es-E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s-E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18864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764704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293096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437112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915120" y="2420888"/>
            <a:ext cx="2401295" cy="352697"/>
          </a:xfrm>
          <a:prstGeom prst="wedgeRectCallout">
            <a:avLst>
              <a:gd name="adj1" fmla="val -106812"/>
              <a:gd name="adj2" fmla="val 27942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v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álido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al atributo 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1691680" y="2420887"/>
            <a:ext cx="2592288" cy="432049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17 Rectángulo redondeado"/>
          <p:cNvSpPr/>
          <p:nvPr/>
        </p:nvSpPr>
        <p:spPr bwMode="auto">
          <a:xfrm>
            <a:off x="1691680" y="2986381"/>
            <a:ext cx="3456384" cy="432049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915120" y="3004295"/>
            <a:ext cx="2376264" cy="352697"/>
          </a:xfrm>
          <a:prstGeom prst="wedgeRectCallout">
            <a:avLst>
              <a:gd name="adj1" fmla="val -77122"/>
              <a:gd name="adj2" fmla="val 19002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v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álido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al 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método 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21" name="17 Rectángulo redondeado"/>
          <p:cNvSpPr/>
          <p:nvPr/>
        </p:nvSpPr>
        <p:spPr bwMode="auto">
          <a:xfrm>
            <a:off x="3995935" y="4018065"/>
            <a:ext cx="2305623" cy="283918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5292080" y="5150735"/>
            <a:ext cx="2761335" cy="352697"/>
          </a:xfrm>
          <a:prstGeom prst="wedgeRectCallout">
            <a:avLst>
              <a:gd name="adj1" fmla="val -34666"/>
              <a:gd name="adj2" fmla="val -121058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v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álido 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 los atributos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36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6624736" cy="4578895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Persona {</a:t>
            </a:r>
          </a:p>
          <a:p>
            <a:pPr lvl="1"/>
            <a:r>
              <a:rPr lang="es-E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s-E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Persona (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2000" dirty="0" smtClean="0">
              <a:latin typeface="Consolas" panose="020B0609020204030204" pitchFamily="49" charset="0"/>
            </a:endParaRP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aniversario () {</a:t>
            </a:r>
          </a:p>
          <a:p>
            <a:pPr lvl="2"/>
            <a:r>
              <a:rPr lang="es-E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 smtClean="0">
              <a:latin typeface="Consolas" panose="020B0609020204030204" pitchFamily="49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18864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764704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293096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437112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5" name="17 Rectángulo redondeado"/>
          <p:cNvSpPr/>
          <p:nvPr/>
        </p:nvSpPr>
        <p:spPr bwMode="auto">
          <a:xfrm>
            <a:off x="1307820" y="945423"/>
            <a:ext cx="1103940" cy="923747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827584" y="5310103"/>
            <a:ext cx="6624736" cy="78319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b="1" dirty="0" err="1" smtClean="0">
                <a:solidFill>
                  <a:srgbClr val="993366"/>
                </a:solidFill>
              </a:rPr>
              <a:t>private</a:t>
            </a:r>
            <a:r>
              <a:rPr lang="es-ES" sz="2000" dirty="0" smtClean="0">
                <a:solidFill>
                  <a:srgbClr val="993366"/>
                </a:solidFill>
              </a:rPr>
              <a:t>: </a:t>
            </a:r>
          </a:p>
          <a:p>
            <a:pPr algn="ctr"/>
            <a:r>
              <a:rPr lang="es-ES" sz="2000" dirty="0">
                <a:solidFill>
                  <a:srgbClr val="993366"/>
                </a:solidFill>
              </a:rPr>
              <a:t>s</a:t>
            </a:r>
            <a:r>
              <a:rPr lang="es-ES" sz="2000" dirty="0" smtClean="0">
                <a:solidFill>
                  <a:srgbClr val="993366"/>
                </a:solidFill>
              </a:rPr>
              <a:t>olo se permite el acceso desde la propia clase</a:t>
            </a:r>
            <a:endParaRPr lang="es-ES" sz="2000" dirty="0">
              <a:solidFill>
                <a:srgbClr val="993366"/>
              </a:solidFill>
            </a:endParaRPr>
          </a:p>
        </p:txBody>
      </p:sp>
      <p:sp>
        <p:nvSpPr>
          <p:cNvPr id="11" name="17 Rectángulo redondeado"/>
          <p:cNvSpPr/>
          <p:nvPr/>
        </p:nvSpPr>
        <p:spPr bwMode="auto">
          <a:xfrm>
            <a:off x="1691680" y="2471876"/>
            <a:ext cx="1728192" cy="923747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1689873" y="4284201"/>
            <a:ext cx="1225943" cy="368935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955528" y="2858207"/>
            <a:ext cx="2401295" cy="352697"/>
          </a:xfrm>
          <a:prstGeom prst="wedgeRectCallout">
            <a:avLst>
              <a:gd name="adj1" fmla="val -105937"/>
              <a:gd name="adj2" fmla="val -31658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v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álido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al atributo 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4955528" y="4509120"/>
            <a:ext cx="2401295" cy="352697"/>
          </a:xfrm>
          <a:prstGeom prst="wedgeRectCallout">
            <a:avLst>
              <a:gd name="adj1" fmla="val -127384"/>
              <a:gd name="adj2" fmla="val -31658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v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álido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al atributo 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84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7560840" cy="5442991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TestPersona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Persona 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Persona(1,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"Adan"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,21);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=100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.aniversario();</a:t>
            </a:r>
          </a:p>
          <a:p>
            <a:pPr lvl="2"/>
            <a:endParaRPr lang="es-ES" sz="2000" dirty="0">
              <a:latin typeface="Consolas" panose="020B0609020204030204" pitchFamily="49" charset="0"/>
            </a:endParaRPr>
          </a:p>
          <a:p>
            <a:pPr lvl="2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it-IT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3"/>
            <a:r>
              <a:rPr lang="it-IT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it-IT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DNI:"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 +  </a:t>
            </a:r>
            <a:r>
              <a:rPr lang="it-IT" sz="2000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2000" i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dni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3"/>
            <a:r>
              <a:rPr lang="it-IT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it-IT" sz="2000" i="1" dirty="0">
                <a:solidFill>
                  <a:srgbClr val="2A00FF"/>
                </a:solidFill>
                <a:latin typeface="Consolas" panose="020B0609020204030204" pitchFamily="49" charset="0"/>
              </a:rPr>
              <a:t>Nombre: </a:t>
            </a:r>
            <a:r>
              <a:rPr lang="it-IT" sz="20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«	 </a:t>
            </a:r>
            <a:r>
              <a:rPr lang="it-IT" sz="2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 </a:t>
            </a:r>
            <a:r>
              <a:rPr lang="it-IT" sz="2000" i="1" dirty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it-IT" sz="2000" i="1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it-IT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3"/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 Edad: </a:t>
            </a:r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“		 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 </a:t>
            </a:r>
            <a:r>
              <a:rPr lang="es-ES" sz="2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persona1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endParaRPr lang="es-E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/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s-E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Mayoria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 Edad: </a:t>
            </a:r>
            <a:r>
              <a:rPr lang="es-ES" sz="20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 </a:t>
            </a:r>
            <a:r>
              <a:rPr lang="es-E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Persona.</a:t>
            </a:r>
            <a:r>
              <a:rPr lang="es-ES" sz="2000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s-E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18864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764704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293096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437112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516216" y="2420888"/>
            <a:ext cx="1800199" cy="576064"/>
          </a:xfrm>
          <a:prstGeom prst="wedgeRectCallout">
            <a:avLst>
              <a:gd name="adj1" fmla="val -165196"/>
              <a:gd name="adj2" fmla="val -4899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b="1" dirty="0" smtClean="0">
                <a:solidFill>
                  <a:srgbClr val="FF0000"/>
                </a:solidFill>
                <a:latin typeface="Tahoma" pitchFamily="34" charset="0"/>
              </a:rPr>
              <a:t>no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 válido al </a:t>
            </a:r>
            <a:r>
              <a:rPr lang="es-ES" sz="1600" dirty="0">
                <a:solidFill>
                  <a:srgbClr val="007ABE"/>
                </a:solidFill>
                <a:latin typeface="Tahoma" pitchFamily="34" charset="0"/>
              </a:rPr>
              <a:t>atributo 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1691680" y="2420887"/>
            <a:ext cx="2592288" cy="432049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17 Rectángulo redondeado"/>
          <p:cNvSpPr/>
          <p:nvPr/>
        </p:nvSpPr>
        <p:spPr bwMode="auto">
          <a:xfrm>
            <a:off x="2678772" y="610890"/>
            <a:ext cx="1656184" cy="432049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7 Rectángulo redondeado"/>
          <p:cNvSpPr/>
          <p:nvPr/>
        </p:nvSpPr>
        <p:spPr bwMode="auto">
          <a:xfrm>
            <a:off x="4945120" y="3973532"/>
            <a:ext cx="3262064" cy="1296146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076056" y="5578732"/>
            <a:ext cx="3240359" cy="352697"/>
          </a:xfrm>
          <a:prstGeom prst="wedgeRectCallout">
            <a:avLst>
              <a:gd name="adj1" fmla="val -21344"/>
              <a:gd name="adj2" fmla="val -121058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Acceso </a:t>
            </a:r>
            <a:r>
              <a:rPr lang="es-ES" sz="1600" dirty="0" smtClean="0">
                <a:solidFill>
                  <a:srgbClr val="FF0000"/>
                </a:solidFill>
                <a:latin typeface="Tahoma" pitchFamily="34" charset="0"/>
              </a:rPr>
              <a:t>no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 v</a:t>
            </a:r>
            <a:r>
              <a:rPr lang="es-ES" sz="1600" b="0" dirty="0" smtClean="0">
                <a:solidFill>
                  <a:srgbClr val="007ABE"/>
                </a:solidFill>
                <a:latin typeface="Tahoma" pitchFamily="34" charset="0"/>
              </a:rPr>
              <a:t>álido </a:t>
            </a:r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a los atributos</a:t>
            </a:r>
            <a:endParaRPr lang="es-ES" sz="1600" b="0" dirty="0">
              <a:solidFill>
                <a:srgbClr val="007ABE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24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6624736" cy="4578895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Persona {</a:t>
            </a:r>
          </a:p>
          <a:p>
            <a:pPr lvl="1"/>
            <a:r>
              <a:rPr lang="es-E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n-US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endParaRPr lang="es-ES" sz="2000" dirty="0">
              <a:latin typeface="Consolas" panose="020B0609020204030204" pitchFamily="49" charset="0"/>
            </a:endParaRPr>
          </a:p>
          <a:p>
            <a:pPr lvl="1"/>
            <a:r>
              <a:rPr lang="es-ES" sz="20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Persona (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s-ES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nom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s-ES" sz="20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1"/>
            <a:endParaRPr lang="es-ES" sz="2000" dirty="0" smtClean="0">
              <a:latin typeface="Consolas" panose="020B0609020204030204" pitchFamily="49" charset="0"/>
            </a:endParaRPr>
          </a:p>
          <a:p>
            <a:pPr lvl="1"/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aniversario () {</a:t>
            </a:r>
          </a:p>
          <a:p>
            <a:pPr lvl="2"/>
            <a:r>
              <a:rPr lang="es-ES" sz="20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 smtClean="0">
              <a:latin typeface="Consolas" panose="020B0609020204030204" pitchFamily="49" charset="0"/>
            </a:endParaRPr>
          </a:p>
          <a:p>
            <a:r>
              <a:rPr lang="es-E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20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18864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764704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293096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437112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5" name="17 Rectángulo redondeado"/>
          <p:cNvSpPr/>
          <p:nvPr/>
        </p:nvSpPr>
        <p:spPr bwMode="auto">
          <a:xfrm>
            <a:off x="1307820" y="945423"/>
            <a:ext cx="1103940" cy="923747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827584" y="5310103"/>
            <a:ext cx="6624736" cy="78319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dirty="0" smtClean="0">
                <a:solidFill>
                  <a:srgbClr val="993366"/>
                </a:solidFill>
              </a:rPr>
              <a:t>Regla de diseño: </a:t>
            </a:r>
            <a:r>
              <a:rPr lang="es-ES" sz="2000" b="1" dirty="0" smtClean="0">
                <a:solidFill>
                  <a:srgbClr val="993366"/>
                </a:solidFill>
              </a:rPr>
              <a:t>Atributos privados </a:t>
            </a:r>
            <a:r>
              <a:rPr lang="es-ES" sz="2000" dirty="0" smtClean="0">
                <a:solidFill>
                  <a:srgbClr val="993366"/>
                </a:solidFill>
              </a:rPr>
              <a:t>y Métodos privados o públicos en función del acceso deseado</a:t>
            </a:r>
            <a:endParaRPr lang="es-ES" sz="2000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42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584" y="578297"/>
            <a:ext cx="7560840" cy="6091063"/>
          </a:xfrm>
          <a:prstGeom prst="rect">
            <a:avLst/>
          </a:prstGeom>
          <a:solidFill>
            <a:srgbClr val="EAEAEA">
              <a:alpha val="75000"/>
            </a:srgbClr>
          </a:solidFill>
          <a:ln w="28575" cap="sq">
            <a:noFill/>
            <a:miter lim="800000"/>
            <a:headEnd/>
            <a:tailEnd/>
          </a:ln>
        </p:spPr>
        <p:txBody>
          <a:bodyPr wrap="none" lIns="90000" tIns="46800" rIns="90000" bIns="46800"/>
          <a:lstStyle/>
          <a:p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Persona {</a:t>
            </a:r>
          </a:p>
          <a:p>
            <a:pPr lvl="1"/>
            <a:r>
              <a:rPr lang="es-ES" sz="16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dni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>
                <a:solidFill>
                  <a:srgbClr val="0000C0"/>
                </a:solidFill>
                <a:latin typeface="Consolas" panose="020B0609020204030204" pitchFamily="49" charset="0"/>
              </a:rPr>
              <a:t>edad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pPr lvl="1"/>
            <a:endParaRPr lang="es-ES" sz="16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16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getNombre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00C0"/>
                </a:solidFill>
                <a:latin typeface="Consolas" panose="020B0609020204030204" pitchFamily="49" charset="0"/>
              </a:rPr>
              <a:t>nombre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s-ES" sz="1600" dirty="0">
              <a:latin typeface="Consolas" panose="020B0609020204030204" pitchFamily="49" charset="0"/>
            </a:endParaRPr>
          </a:p>
          <a:p>
            <a:pPr lvl="1"/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setNombre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n)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ES" sz="160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nombre 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n; </a:t>
            </a: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s-ES" sz="1600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160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getMayoria_edad</a:t>
            </a:r>
            <a:r>
              <a:rPr lang="es-E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s-E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es-E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s-ES" sz="1600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mayoria_edad</a:t>
            </a:r>
            <a:r>
              <a:rPr lang="es-ES" sz="16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s-E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setMayoria_edad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mayoria_edad</a:t>
            </a:r>
            <a:r>
              <a:rPr lang="es-E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spcBef>
                <a:spcPts val="0"/>
              </a:spcBef>
            </a:pPr>
            <a:r>
              <a:rPr lang="es-E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Persona.</a:t>
            </a:r>
            <a:r>
              <a:rPr lang="es-ES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mayoria_edad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mayoria_edad</a:t>
            </a:r>
            <a:r>
              <a:rPr lang="es-E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0"/>
              </a:spcBef>
            </a:pPr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s-ES" sz="1600" dirty="0" smtClean="0">
              <a:latin typeface="Consolas" panose="020B0609020204030204" pitchFamily="49" charset="0"/>
            </a:endParaRPr>
          </a:p>
          <a:p>
            <a:r>
              <a:rPr lang="es-E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a-ES" sz="160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6660232" y="188640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6660232" y="764704"/>
            <a:ext cx="914400" cy="9144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 bwMode="auto">
          <a:xfrm>
            <a:off x="971600" y="4293096"/>
            <a:ext cx="5184576" cy="1008112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1197670" y="4437112"/>
            <a:ext cx="4670474" cy="86409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s-ES" sz="3200" b="1" dirty="0" err="1">
              <a:solidFill>
                <a:srgbClr val="993366"/>
              </a:solidFill>
            </a:endParaRPr>
          </a:p>
        </p:txBody>
      </p:sp>
      <p:sp>
        <p:nvSpPr>
          <p:cNvPr id="11" name="17 Rectángulo redondeado"/>
          <p:cNvSpPr/>
          <p:nvPr/>
        </p:nvSpPr>
        <p:spPr bwMode="auto">
          <a:xfrm>
            <a:off x="1259632" y="1772816"/>
            <a:ext cx="3888432" cy="851739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724128" y="1556792"/>
            <a:ext cx="2952328" cy="352697"/>
          </a:xfrm>
          <a:prstGeom prst="wedgeRectCallout">
            <a:avLst>
              <a:gd name="adj1" fmla="val -66991"/>
              <a:gd name="adj2" fmla="val 82270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Consultar un atributo: </a:t>
            </a:r>
            <a:r>
              <a:rPr lang="es-ES" sz="1600" b="1" dirty="0" err="1" smtClean="0">
                <a:solidFill>
                  <a:srgbClr val="007ABE"/>
                </a:solidFill>
                <a:latin typeface="Tahoma" pitchFamily="34" charset="0"/>
              </a:rPr>
              <a:t>getter</a:t>
            </a:r>
            <a:endParaRPr lang="es-ES" sz="1600" b="1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3" name="17 Rectángulo redondeado"/>
          <p:cNvSpPr/>
          <p:nvPr/>
        </p:nvSpPr>
        <p:spPr bwMode="auto">
          <a:xfrm>
            <a:off x="1259632" y="2780928"/>
            <a:ext cx="5472608" cy="825997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24128" y="2132856"/>
            <a:ext cx="2952328" cy="352697"/>
          </a:xfrm>
          <a:prstGeom prst="wedgeRectCallout">
            <a:avLst>
              <a:gd name="adj1" fmla="val -28734"/>
              <a:gd name="adj2" fmla="val 102327"/>
            </a:avLst>
          </a:prstGeom>
          <a:solidFill>
            <a:srgbClr val="FFFFCC"/>
          </a:solidFill>
          <a:ln w="28575" cap="sq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ctr" eaLnBrk="1" hangingPunct="1"/>
            <a:r>
              <a:rPr lang="es-ES" sz="1600" dirty="0" smtClean="0">
                <a:solidFill>
                  <a:srgbClr val="007ABE"/>
                </a:solidFill>
                <a:latin typeface="Tahoma" pitchFamily="34" charset="0"/>
              </a:rPr>
              <a:t>Modificar un atributo: </a:t>
            </a:r>
            <a:r>
              <a:rPr lang="es-ES" sz="1600" b="1" dirty="0">
                <a:solidFill>
                  <a:srgbClr val="007ABE"/>
                </a:solidFill>
                <a:latin typeface="Tahoma" pitchFamily="34" charset="0"/>
              </a:rPr>
              <a:t>s</a:t>
            </a:r>
            <a:r>
              <a:rPr lang="es-ES" sz="1600" b="1" dirty="0" smtClean="0">
                <a:solidFill>
                  <a:srgbClr val="007ABE"/>
                </a:solidFill>
                <a:latin typeface="Tahoma" pitchFamily="34" charset="0"/>
              </a:rPr>
              <a:t>etter</a:t>
            </a:r>
            <a:endParaRPr lang="es-ES" sz="1600" b="1" dirty="0">
              <a:solidFill>
                <a:srgbClr val="007ABE"/>
              </a:solidFill>
              <a:latin typeface="Tahoma" pitchFamily="34" charset="0"/>
            </a:endParaRPr>
          </a:p>
        </p:txBody>
      </p:sp>
      <p:sp>
        <p:nvSpPr>
          <p:cNvPr id="15" name="17 Rectángulo redondeado"/>
          <p:cNvSpPr/>
          <p:nvPr/>
        </p:nvSpPr>
        <p:spPr bwMode="auto">
          <a:xfrm>
            <a:off x="2123728" y="3763297"/>
            <a:ext cx="720080" cy="282415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17 Rectángulo redondeado"/>
          <p:cNvSpPr/>
          <p:nvPr/>
        </p:nvSpPr>
        <p:spPr bwMode="auto">
          <a:xfrm>
            <a:off x="2123728" y="4755331"/>
            <a:ext cx="720080" cy="257846"/>
          </a:xfrm>
          <a:prstGeom prst="roundRect">
            <a:avLst/>
          </a:prstGeom>
          <a:noFill/>
          <a:ln w="5715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ángulo redondeado 17"/>
          <p:cNvSpPr/>
          <p:nvPr/>
        </p:nvSpPr>
        <p:spPr bwMode="auto">
          <a:xfrm>
            <a:off x="959024" y="6117033"/>
            <a:ext cx="7297960" cy="442674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s-ES" sz="2000" dirty="0" smtClean="0">
                <a:solidFill>
                  <a:srgbClr val="993366"/>
                </a:solidFill>
              </a:rPr>
              <a:t>Los métodos de atributos de clase (</a:t>
            </a:r>
            <a:r>
              <a:rPr lang="es-ES" sz="2000" b="1" dirty="0" err="1" smtClean="0">
                <a:solidFill>
                  <a:srgbClr val="993366"/>
                </a:solidFill>
              </a:rPr>
              <a:t>static</a:t>
            </a:r>
            <a:r>
              <a:rPr lang="es-ES" sz="2000" b="1" dirty="0" smtClean="0">
                <a:solidFill>
                  <a:srgbClr val="993366"/>
                </a:solidFill>
              </a:rPr>
              <a:t>)</a:t>
            </a:r>
            <a:r>
              <a:rPr lang="es-ES" sz="2000" dirty="0" smtClean="0">
                <a:solidFill>
                  <a:srgbClr val="993366"/>
                </a:solidFill>
              </a:rPr>
              <a:t> deben ser </a:t>
            </a:r>
            <a:r>
              <a:rPr lang="es-ES" sz="2000" b="1" dirty="0" err="1" smtClean="0">
                <a:solidFill>
                  <a:srgbClr val="993366"/>
                </a:solidFill>
              </a:rPr>
              <a:t>static</a:t>
            </a:r>
            <a:endParaRPr lang="es-ES" sz="2000" b="1" dirty="0">
              <a:solidFill>
                <a:srgbClr val="99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48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_presentacio[1]">
  <a:themeElements>
    <a:clrScheme name="modelU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U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>
          <a:defRPr sz="3200" b="1" dirty="0" err="1">
            <a:solidFill>
              <a:srgbClr val="993366"/>
            </a:solidFill>
          </a:defRPr>
        </a:defPPr>
      </a:lstStyle>
    </a:spDef>
  </a:objectDefaults>
  <a:extraClrSchemeLst>
    <a:extraClrScheme>
      <a:clrScheme name="modelU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U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U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patroUPC201112</Template>
  <TotalTime>1408</TotalTime>
  <Words>585</Words>
  <Application>Microsoft Office PowerPoint</Application>
  <PresentationFormat>Presentación en pantalla (4:3)</PresentationFormat>
  <Paragraphs>186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Tahoma</vt:lpstr>
      <vt:lpstr>Wingdings</vt:lpstr>
      <vt:lpstr>nova_presentacio[1]</vt:lpstr>
      <vt:lpstr>Programación Orientada a Objetos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pepa lopez</dc:creator>
  <cp:lastModifiedBy>Administrador</cp:lastModifiedBy>
  <cp:revision>100</cp:revision>
  <dcterms:created xsi:type="dcterms:W3CDTF">2016-11-01T18:07:14Z</dcterms:created>
  <dcterms:modified xsi:type="dcterms:W3CDTF">2017-09-08T12:39:12Z</dcterms:modified>
</cp:coreProperties>
</file>