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128" rtl="0" eaLnBrk="1" latinLnBrk="0" hangingPunct="1">
      <a:defRPr sz="1800" kern="1200">
        <a:solidFill>
          <a:schemeClr val="tx1"/>
        </a:solidFill>
        <a:latin typeface="+mn-lt"/>
        <a:ea typeface="+mn-ea"/>
        <a:cs typeface="+mn-cs"/>
      </a:defRPr>
    </a:lvl1pPr>
    <a:lvl2pPr marL="457128" algn="l" defTabSz="457128" rtl="0" eaLnBrk="1" latinLnBrk="0" hangingPunct="1">
      <a:defRPr sz="1800" kern="1200">
        <a:solidFill>
          <a:schemeClr val="tx1"/>
        </a:solidFill>
        <a:latin typeface="+mn-lt"/>
        <a:ea typeface="+mn-ea"/>
        <a:cs typeface="+mn-cs"/>
      </a:defRPr>
    </a:lvl2pPr>
    <a:lvl3pPr marL="914256" algn="l" defTabSz="457128" rtl="0" eaLnBrk="1" latinLnBrk="0" hangingPunct="1">
      <a:defRPr sz="1800" kern="1200">
        <a:solidFill>
          <a:schemeClr val="tx1"/>
        </a:solidFill>
        <a:latin typeface="+mn-lt"/>
        <a:ea typeface="+mn-ea"/>
        <a:cs typeface="+mn-cs"/>
      </a:defRPr>
    </a:lvl3pPr>
    <a:lvl4pPr marL="1371379" algn="l" defTabSz="457128" rtl="0" eaLnBrk="1" latinLnBrk="0" hangingPunct="1">
      <a:defRPr sz="1800" kern="1200">
        <a:solidFill>
          <a:schemeClr val="tx1"/>
        </a:solidFill>
        <a:latin typeface="+mn-lt"/>
        <a:ea typeface="+mn-ea"/>
        <a:cs typeface="+mn-cs"/>
      </a:defRPr>
    </a:lvl4pPr>
    <a:lvl5pPr marL="1828507" algn="l" defTabSz="457128" rtl="0" eaLnBrk="1" latinLnBrk="0" hangingPunct="1">
      <a:defRPr sz="1800" kern="1200">
        <a:solidFill>
          <a:schemeClr val="tx1"/>
        </a:solidFill>
        <a:latin typeface="+mn-lt"/>
        <a:ea typeface="+mn-ea"/>
        <a:cs typeface="+mn-cs"/>
      </a:defRPr>
    </a:lvl5pPr>
    <a:lvl6pPr marL="2285635" algn="l" defTabSz="457128" rtl="0" eaLnBrk="1" latinLnBrk="0" hangingPunct="1">
      <a:defRPr sz="1800" kern="1200">
        <a:solidFill>
          <a:schemeClr val="tx1"/>
        </a:solidFill>
        <a:latin typeface="+mn-lt"/>
        <a:ea typeface="+mn-ea"/>
        <a:cs typeface="+mn-cs"/>
      </a:defRPr>
    </a:lvl6pPr>
    <a:lvl7pPr marL="2742763" algn="l" defTabSz="457128" rtl="0" eaLnBrk="1" latinLnBrk="0" hangingPunct="1">
      <a:defRPr sz="1800" kern="1200">
        <a:solidFill>
          <a:schemeClr val="tx1"/>
        </a:solidFill>
        <a:latin typeface="+mn-lt"/>
        <a:ea typeface="+mn-ea"/>
        <a:cs typeface="+mn-cs"/>
      </a:defRPr>
    </a:lvl7pPr>
    <a:lvl8pPr marL="3199886" algn="l" defTabSz="457128" rtl="0" eaLnBrk="1" latinLnBrk="0" hangingPunct="1">
      <a:defRPr sz="1800" kern="1200">
        <a:solidFill>
          <a:schemeClr val="tx1"/>
        </a:solidFill>
        <a:latin typeface="+mn-lt"/>
        <a:ea typeface="+mn-ea"/>
        <a:cs typeface="+mn-cs"/>
      </a:defRPr>
    </a:lvl8pPr>
    <a:lvl9pPr marL="3657014" algn="l" defTabSz="45712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792"/>
    <a:srgbClr val="FF876C"/>
    <a:srgbClr val="F23C3B"/>
    <a:srgbClr val="973D9F"/>
    <a:srgbClr val="FFBEFF"/>
    <a:srgbClr val="FACA21"/>
    <a:srgbClr val="002647"/>
    <a:srgbClr val="F8D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50"/>
    <p:restoredTop sz="94664"/>
  </p:normalViewPr>
  <p:slideViewPr>
    <p:cSldViewPr snapToGrid="0" snapToObjects="1">
      <p:cViewPr>
        <p:scale>
          <a:sx n="38" d="100"/>
          <a:sy n="38" d="100"/>
        </p:scale>
        <p:origin x="41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DCC14-6005-CD41-8CA3-F709E266E527}" type="datetimeFigureOut">
              <a:rPr lang="en-US" smtClean="0"/>
              <a:t>4/22/24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A76992-8DA6-F746-AC2D-F019DC659836}" type="slidenum">
              <a:rPr lang="en-US" smtClean="0"/>
              <a:t>‹#›</a:t>
            </a:fld>
            <a:endParaRPr lang="en-US"/>
          </a:p>
        </p:txBody>
      </p:sp>
    </p:spTree>
    <p:extLst>
      <p:ext uri="{BB962C8B-B14F-4D97-AF65-F5344CB8AC3E}">
        <p14:creationId xmlns:p14="http://schemas.microsoft.com/office/powerpoint/2010/main" val="2323991329"/>
      </p:ext>
    </p:extLst>
  </p:cSld>
  <p:clrMap bg1="lt1" tx1="dk1" bg2="lt2" tx2="dk2" accent1="accent1" accent2="accent2" accent3="accent3" accent4="accent4" accent5="accent5" accent6="accent6" hlink="hlink" folHlink="folHlink"/>
  <p:notesStyle>
    <a:lvl1pPr marL="0" algn="l" defTabSz="914256" rtl="0" eaLnBrk="1" latinLnBrk="0" hangingPunct="1">
      <a:defRPr sz="1200" kern="1200">
        <a:solidFill>
          <a:schemeClr val="tx1"/>
        </a:solidFill>
        <a:latin typeface="+mn-lt"/>
        <a:ea typeface="+mn-ea"/>
        <a:cs typeface="+mn-cs"/>
      </a:defRPr>
    </a:lvl1pPr>
    <a:lvl2pPr marL="457128" algn="l" defTabSz="914256" rtl="0" eaLnBrk="1" latinLnBrk="0" hangingPunct="1">
      <a:defRPr sz="1200" kern="1200">
        <a:solidFill>
          <a:schemeClr val="tx1"/>
        </a:solidFill>
        <a:latin typeface="+mn-lt"/>
        <a:ea typeface="+mn-ea"/>
        <a:cs typeface="+mn-cs"/>
      </a:defRPr>
    </a:lvl2pPr>
    <a:lvl3pPr marL="914256" algn="l" defTabSz="914256" rtl="0" eaLnBrk="1" latinLnBrk="0" hangingPunct="1">
      <a:defRPr sz="1200" kern="1200">
        <a:solidFill>
          <a:schemeClr val="tx1"/>
        </a:solidFill>
        <a:latin typeface="+mn-lt"/>
        <a:ea typeface="+mn-ea"/>
        <a:cs typeface="+mn-cs"/>
      </a:defRPr>
    </a:lvl3pPr>
    <a:lvl4pPr marL="1371379" algn="l" defTabSz="914256" rtl="0" eaLnBrk="1" latinLnBrk="0" hangingPunct="1">
      <a:defRPr sz="1200" kern="1200">
        <a:solidFill>
          <a:schemeClr val="tx1"/>
        </a:solidFill>
        <a:latin typeface="+mn-lt"/>
        <a:ea typeface="+mn-ea"/>
        <a:cs typeface="+mn-cs"/>
      </a:defRPr>
    </a:lvl4pPr>
    <a:lvl5pPr marL="1828507" algn="l" defTabSz="914256" rtl="0" eaLnBrk="1" latinLnBrk="0" hangingPunct="1">
      <a:defRPr sz="1200" kern="1200">
        <a:solidFill>
          <a:schemeClr val="tx1"/>
        </a:solidFill>
        <a:latin typeface="+mn-lt"/>
        <a:ea typeface="+mn-ea"/>
        <a:cs typeface="+mn-cs"/>
      </a:defRPr>
    </a:lvl5pPr>
    <a:lvl6pPr marL="2285635" algn="l" defTabSz="914256" rtl="0" eaLnBrk="1" latinLnBrk="0" hangingPunct="1">
      <a:defRPr sz="1200" kern="1200">
        <a:solidFill>
          <a:schemeClr val="tx1"/>
        </a:solidFill>
        <a:latin typeface="+mn-lt"/>
        <a:ea typeface="+mn-ea"/>
        <a:cs typeface="+mn-cs"/>
      </a:defRPr>
    </a:lvl6pPr>
    <a:lvl7pPr marL="2742763" algn="l" defTabSz="914256" rtl="0" eaLnBrk="1" latinLnBrk="0" hangingPunct="1">
      <a:defRPr sz="1200" kern="1200">
        <a:solidFill>
          <a:schemeClr val="tx1"/>
        </a:solidFill>
        <a:latin typeface="+mn-lt"/>
        <a:ea typeface="+mn-ea"/>
        <a:cs typeface="+mn-cs"/>
      </a:defRPr>
    </a:lvl7pPr>
    <a:lvl8pPr marL="3199886" algn="l" defTabSz="914256" rtl="0" eaLnBrk="1" latinLnBrk="0" hangingPunct="1">
      <a:defRPr sz="1200" kern="1200">
        <a:solidFill>
          <a:schemeClr val="tx1"/>
        </a:solidFill>
        <a:latin typeface="+mn-lt"/>
        <a:ea typeface="+mn-ea"/>
        <a:cs typeface="+mn-cs"/>
      </a:defRPr>
    </a:lvl8pPr>
    <a:lvl9pPr marL="3657014" algn="l" defTabSz="91425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795"/>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210" indent="0" algn="ctr">
              <a:buNone/>
              <a:defRPr sz="9600"/>
            </a:lvl2pPr>
            <a:lvl3pPr marL="4388419" indent="0" algn="ctr">
              <a:buNone/>
              <a:defRPr sz="8640"/>
            </a:lvl3pPr>
            <a:lvl4pPr marL="6582629" indent="0" algn="ctr">
              <a:buNone/>
              <a:defRPr sz="7680"/>
            </a:lvl4pPr>
            <a:lvl5pPr marL="8776834" indent="0" algn="ctr">
              <a:buNone/>
              <a:defRPr sz="7680"/>
            </a:lvl5pPr>
            <a:lvl6pPr marL="10971043" indent="0" algn="ctr">
              <a:buNone/>
              <a:defRPr sz="7680"/>
            </a:lvl6pPr>
            <a:lvl7pPr marL="13165253" indent="0" algn="ctr">
              <a:buNone/>
              <a:defRPr sz="7680"/>
            </a:lvl7pPr>
            <a:lvl8pPr marL="15359462" indent="0" algn="ctr">
              <a:buNone/>
              <a:defRPr sz="7680"/>
            </a:lvl8pPr>
            <a:lvl9pPr marL="17553672"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01188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7401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56340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6255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795"/>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210" indent="0">
              <a:buNone/>
              <a:defRPr sz="9600">
                <a:solidFill>
                  <a:schemeClr val="tx1">
                    <a:tint val="75000"/>
                  </a:schemeClr>
                </a:solidFill>
              </a:defRPr>
            </a:lvl2pPr>
            <a:lvl3pPr marL="4388419" indent="0">
              <a:buNone/>
              <a:defRPr sz="8640">
                <a:solidFill>
                  <a:schemeClr val="tx1">
                    <a:tint val="75000"/>
                  </a:schemeClr>
                </a:solidFill>
              </a:defRPr>
            </a:lvl3pPr>
            <a:lvl4pPr marL="6582629" indent="0">
              <a:buNone/>
              <a:defRPr sz="7680">
                <a:solidFill>
                  <a:schemeClr val="tx1">
                    <a:tint val="75000"/>
                  </a:schemeClr>
                </a:solidFill>
              </a:defRPr>
            </a:lvl4pPr>
            <a:lvl5pPr marL="8776834" indent="0">
              <a:buNone/>
              <a:defRPr sz="7680">
                <a:solidFill>
                  <a:schemeClr val="tx1">
                    <a:tint val="75000"/>
                  </a:schemeClr>
                </a:solidFill>
              </a:defRPr>
            </a:lvl5pPr>
            <a:lvl6pPr marL="10971043" indent="0">
              <a:buNone/>
              <a:defRPr sz="7680">
                <a:solidFill>
                  <a:schemeClr val="tx1">
                    <a:tint val="75000"/>
                  </a:schemeClr>
                </a:solidFill>
              </a:defRPr>
            </a:lvl6pPr>
            <a:lvl7pPr marL="13165253" indent="0">
              <a:buNone/>
              <a:defRPr sz="7680">
                <a:solidFill>
                  <a:schemeClr val="tx1">
                    <a:tint val="75000"/>
                  </a:schemeClr>
                </a:solidFill>
              </a:defRPr>
            </a:lvl7pPr>
            <a:lvl8pPr marL="15359462" indent="0">
              <a:buNone/>
              <a:defRPr sz="7680">
                <a:solidFill>
                  <a:schemeClr val="tx1">
                    <a:tint val="75000"/>
                  </a:schemeClr>
                </a:solidFill>
              </a:defRPr>
            </a:lvl8pPr>
            <a:lvl9pPr marL="17553672"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FB4AB-9BC1-CE45-86A6-BBCC9E970F2D}" type="datetimeFigureOut">
              <a:rPr lang="en-US" smtClean="0"/>
              <a:t>4/22/24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481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1FB4AB-9BC1-CE45-86A6-BBCC9E970F2D}" type="datetimeFigureOut">
              <a:rPr lang="en-US" smtClean="0"/>
              <a:t>4/22/24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7" y="8069582"/>
            <a:ext cx="18659477" cy="395477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7"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FB4AB-9BC1-CE45-86A6-BBCC9E970F2D}" type="datetimeFigureOut">
              <a:rPr lang="en-US" smtClean="0"/>
              <a:t>4/22/24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3263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FB4AB-9BC1-CE45-86A6-BBCC9E970F2D}" type="datetimeFigureOut">
              <a:rPr lang="en-US" smtClean="0"/>
              <a:t>4/22/24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049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FB4AB-9BC1-CE45-86A6-BBCC9E970F2D}" type="datetimeFigureOut">
              <a:rPr lang="en-US" smtClean="0"/>
              <a:t>4/22/24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58201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55"/>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210" indent="0">
              <a:buNone/>
              <a:defRPr sz="6720"/>
            </a:lvl2pPr>
            <a:lvl3pPr marL="4388419" indent="0">
              <a:buNone/>
              <a:defRPr sz="5760"/>
            </a:lvl3pPr>
            <a:lvl4pPr marL="6582629" indent="0">
              <a:buNone/>
              <a:defRPr sz="4800"/>
            </a:lvl4pPr>
            <a:lvl5pPr marL="8776834" indent="0">
              <a:buNone/>
              <a:defRPr sz="4800"/>
            </a:lvl5pPr>
            <a:lvl6pPr marL="10971043" indent="0">
              <a:buNone/>
              <a:defRPr sz="4800"/>
            </a:lvl6pPr>
            <a:lvl7pPr marL="13165253" indent="0">
              <a:buNone/>
              <a:defRPr sz="4800"/>
            </a:lvl7pPr>
            <a:lvl8pPr marL="15359462" indent="0">
              <a:buNone/>
              <a:defRPr sz="4800"/>
            </a:lvl8pPr>
            <a:lvl9pPr marL="17553672"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9050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55"/>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210" indent="0">
              <a:buNone/>
              <a:defRPr sz="6720"/>
            </a:lvl2pPr>
            <a:lvl3pPr marL="4388419" indent="0">
              <a:buNone/>
              <a:defRPr sz="5760"/>
            </a:lvl3pPr>
            <a:lvl4pPr marL="6582629" indent="0">
              <a:buNone/>
              <a:defRPr sz="4800"/>
            </a:lvl4pPr>
            <a:lvl5pPr marL="8776834" indent="0">
              <a:buNone/>
              <a:defRPr sz="4800"/>
            </a:lvl5pPr>
            <a:lvl6pPr marL="10971043" indent="0">
              <a:buNone/>
              <a:defRPr sz="4800"/>
            </a:lvl6pPr>
            <a:lvl7pPr marL="13165253" indent="0">
              <a:buNone/>
              <a:defRPr sz="4800"/>
            </a:lvl7pPr>
            <a:lvl8pPr marL="15359462" indent="0">
              <a:buNone/>
              <a:defRPr sz="4800"/>
            </a:lvl8pPr>
            <a:lvl9pPr marL="17553672"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184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FB4AB-9BC1-CE45-86A6-BBCC9E970F2D}" type="datetimeFigureOut">
              <a:rPr lang="en-US" smtClean="0"/>
              <a:t>4/22/24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504D03-15AE-0741-960A-6ECF5B5D3BCA}" type="slidenum">
              <a:rPr lang="en-US" smtClean="0"/>
              <a:t>‹#›</a:t>
            </a:fld>
            <a:endParaRPr lang="en-US"/>
          </a:p>
        </p:txBody>
      </p:sp>
    </p:spTree>
    <p:extLst>
      <p:ext uri="{BB962C8B-B14F-4D97-AF65-F5344CB8AC3E}">
        <p14:creationId xmlns:p14="http://schemas.microsoft.com/office/powerpoint/2010/main" val="1958141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8419" rtl="0" eaLnBrk="1" latinLnBrk="0" hangingPunct="1">
        <a:lnSpc>
          <a:spcPct val="90000"/>
        </a:lnSpc>
        <a:spcBef>
          <a:spcPct val="0"/>
        </a:spcBef>
        <a:buNone/>
        <a:defRPr sz="21115" kern="1200">
          <a:solidFill>
            <a:schemeClr val="tx1"/>
          </a:solidFill>
          <a:latin typeface="+mj-lt"/>
          <a:ea typeface="+mj-ea"/>
          <a:cs typeface="+mj-cs"/>
        </a:defRPr>
      </a:lvl1pPr>
    </p:titleStyle>
    <p:bodyStyle>
      <a:lvl1pPr marL="1097102" indent="-1097102" algn="l" defTabSz="4388419"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312" indent="-1097102" algn="l" defTabSz="4388419"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5522" indent="-1097102" algn="l" defTabSz="4388419"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79731" indent="-1097102" algn="l" defTabSz="4388419"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3941" indent="-1097102" algn="l" defTabSz="4388419"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8150" indent="-1097102" algn="l" defTabSz="4388419"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2360" indent="-1097102" algn="l" defTabSz="4388419"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6565" indent="-1097102" algn="l" defTabSz="4388419"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0774" indent="-1097102" algn="l" defTabSz="4388419"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s://fbref.com/en/comps/22/2023/2023-Major-League-Soccer-Stats" TargetMode="External"/><Relationship Id="rId7" Type="http://schemas.openxmlformats.org/officeDocument/2006/relationships/hyperlink" Target="https://fbref.com/en/comps/9/2022-2023/passing/2022-2023-Premier-League-Stats" TargetMode="Externa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hyperlink" Target="https://fbref.com/en/comps/9/2022-2023/2022-2023-Premier-League-Stats" TargetMode="External"/><Relationship Id="rId11" Type="http://schemas.openxmlformats.org/officeDocument/2006/relationships/image" Target="../media/image5.png"/><Relationship Id="rId5" Type="http://schemas.openxmlformats.org/officeDocument/2006/relationships/hyperlink" Target="https://en.wikipedia.org/wiki/Template:2023_Major_League_Soccer_season_table"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https://fbref.com/en/comps/22/2023/passing/2023-Major-League-Soccer-Stats"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2FB57B-BEF6-C83A-0BDC-DB52E29F5F56}"/>
              </a:ext>
            </a:extLst>
          </p:cNvPr>
          <p:cNvSpPr>
            <a:spLocks noGrp="1" noRot="1" noMove="1" noResize="1" noEditPoints="1" noAdjustHandles="1" noChangeArrowheads="1" noChangeShapeType="1"/>
          </p:cNvSpPr>
          <p:nvPr/>
        </p:nvSpPr>
        <p:spPr>
          <a:xfrm>
            <a:off x="0" y="3578167"/>
            <a:ext cx="43891200" cy="2934023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 dirty="0"/>
          </a:p>
        </p:txBody>
      </p:sp>
      <p:sp>
        <p:nvSpPr>
          <p:cNvPr id="6" name="object 3">
            <a:extLst>
              <a:ext uri="{FF2B5EF4-FFF2-40B4-BE49-F238E27FC236}">
                <a16:creationId xmlns:a16="http://schemas.microsoft.com/office/drawing/2014/main" id="{E3E3A997-AC34-4F4F-AB70-E535DDD5B7DE}"/>
              </a:ext>
            </a:extLst>
          </p:cNvPr>
          <p:cNvSpPr>
            <a:spLocks noGrp="1" noRot="1" noMove="1" noResize="1" noEditPoints="1" noAdjustHandles="1" noChangeArrowheads="1" noChangeShapeType="1"/>
          </p:cNvSpPr>
          <p:nvPr/>
        </p:nvSpPr>
        <p:spPr>
          <a:xfrm>
            <a:off x="-249381" y="-79089"/>
            <a:ext cx="44389963" cy="3657252"/>
          </a:xfrm>
          <a:custGeom>
            <a:avLst/>
            <a:gdLst/>
            <a:ahLst/>
            <a:cxnLst/>
            <a:rect l="l" t="t" r="r" b="b"/>
            <a:pathLst>
              <a:path w="20104100" h="2233930">
                <a:moveTo>
                  <a:pt x="0" y="2233788"/>
                </a:moveTo>
                <a:lnTo>
                  <a:pt x="20104099" y="2233788"/>
                </a:lnTo>
                <a:lnTo>
                  <a:pt x="20104099" y="0"/>
                </a:lnTo>
                <a:lnTo>
                  <a:pt x="0" y="0"/>
                </a:lnTo>
                <a:lnTo>
                  <a:pt x="0" y="2233788"/>
                </a:lnTo>
                <a:close/>
              </a:path>
            </a:pathLst>
          </a:custGeom>
          <a:solidFill>
            <a:srgbClr val="002647"/>
          </a:solidFill>
        </p:spPr>
        <p:txBody>
          <a:bodyPr wrap="square" lIns="0" tIns="0" rIns="0" bIns="0" rtlCol="0"/>
          <a:lstStyle/>
          <a:p>
            <a:r>
              <a:rPr lang="en-US" sz="4824" dirty="0"/>
              <a:t>,</a:t>
            </a:r>
            <a:endParaRPr sz="4824" dirty="0"/>
          </a:p>
        </p:txBody>
      </p:sp>
      <p:sp>
        <p:nvSpPr>
          <p:cNvPr id="7" name="object 4">
            <a:extLst>
              <a:ext uri="{FF2B5EF4-FFF2-40B4-BE49-F238E27FC236}">
                <a16:creationId xmlns:a16="http://schemas.microsoft.com/office/drawing/2014/main" id="{1E7FBB64-4D0D-0A4B-90FA-4E80427AEDDE}"/>
              </a:ext>
            </a:extLst>
          </p:cNvPr>
          <p:cNvSpPr txBox="1">
            <a:spLocks noGrp="1" noRot="1" noMove="1" noResize="1" noEditPoints="1" noAdjustHandles="1" noChangeArrowheads="1" noChangeShapeType="1"/>
          </p:cNvSpPr>
          <p:nvPr/>
        </p:nvSpPr>
        <p:spPr>
          <a:xfrm>
            <a:off x="830234" y="745088"/>
            <a:ext cx="37879368"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89" algn="l">
              <a:spcBef>
                <a:spcPts val="154"/>
              </a:spcBef>
              <a:tabLst>
                <a:tab pos="4592035" algn="l"/>
              </a:tabLst>
            </a:pPr>
            <a:r>
              <a:rPr lang="en-US" sz="7200" b="1" cap="all" spc="-10" dirty="0">
                <a:solidFill>
                  <a:schemeClr val="bg1"/>
                </a:solidFill>
                <a:latin typeface="Arial" panose="020B0604020202020204" pitchFamily="34" charset="0"/>
              </a:rPr>
              <a:t>English premier league vs major league soccer: Passing Statistics</a:t>
            </a:r>
            <a:endParaRPr lang="en-US" sz="7200" b="1" cap="all" spc="-14" dirty="0">
              <a:solidFill>
                <a:schemeClr val="bg1"/>
              </a:solidFill>
              <a:latin typeface="Arial" panose="020B0604020202020204" pitchFamily="34" charset="0"/>
            </a:endParaRPr>
          </a:p>
        </p:txBody>
      </p:sp>
      <p:sp>
        <p:nvSpPr>
          <p:cNvPr id="8" name="object 5">
            <a:extLst>
              <a:ext uri="{FF2B5EF4-FFF2-40B4-BE49-F238E27FC236}">
                <a16:creationId xmlns:a16="http://schemas.microsoft.com/office/drawing/2014/main" id="{BF204244-19C9-8B4C-87E3-92E963CFEDA9}"/>
              </a:ext>
            </a:extLst>
          </p:cNvPr>
          <p:cNvSpPr/>
          <p:nvPr/>
        </p:nvSpPr>
        <p:spPr>
          <a:xfrm>
            <a:off x="916855" y="2046115"/>
            <a:ext cx="1372248" cy="0"/>
          </a:xfrm>
          <a:custGeom>
            <a:avLst/>
            <a:gdLst/>
            <a:ahLst/>
            <a:cxnLst/>
            <a:rect l="l" t="t" r="r" b="b"/>
            <a:pathLst>
              <a:path w="838200">
                <a:moveTo>
                  <a:pt x="0" y="0"/>
                </a:moveTo>
                <a:lnTo>
                  <a:pt x="837670" y="0"/>
                </a:lnTo>
              </a:path>
            </a:pathLst>
          </a:custGeom>
          <a:ln w="69805">
            <a:solidFill>
              <a:srgbClr val="FFFFFF"/>
            </a:solidFill>
          </a:ln>
        </p:spPr>
        <p:txBody>
          <a:bodyPr wrap="square" lIns="0" tIns="0" rIns="0" bIns="0" rtlCol="0"/>
          <a:lstStyle/>
          <a:p>
            <a:endParaRPr sz="4824"/>
          </a:p>
        </p:txBody>
      </p:sp>
      <p:sp>
        <p:nvSpPr>
          <p:cNvPr id="9" name="object 6">
            <a:extLst>
              <a:ext uri="{FF2B5EF4-FFF2-40B4-BE49-F238E27FC236}">
                <a16:creationId xmlns:a16="http://schemas.microsoft.com/office/drawing/2014/main" id="{0E51A11A-3A38-D04C-9B83-12833A3C48F8}"/>
              </a:ext>
            </a:extLst>
          </p:cNvPr>
          <p:cNvSpPr txBox="1">
            <a:spLocks noGrp="1" noRot="1" noMove="1" noResize="1" noEditPoints="1" noAdjustHandles="1" noChangeArrowheads="1" noChangeShapeType="1"/>
          </p:cNvSpPr>
          <p:nvPr/>
        </p:nvSpPr>
        <p:spPr>
          <a:xfrm>
            <a:off x="866806" y="2353236"/>
            <a:ext cx="37879368" cy="765957"/>
          </a:xfrm>
          <a:prstGeom prst="rect">
            <a:avLst/>
          </a:prstGeom>
        </p:spPr>
        <p:txBody>
          <a:bodyPr vert="horz" wrap="square" lIns="0" tIns="27029" rIns="0" bIns="0" rtlCol="0">
            <a:spAutoFit/>
          </a:bodyPr>
          <a:lstStyle/>
          <a:p>
            <a:pPr marL="20789">
              <a:spcBef>
                <a:spcPts val="211"/>
              </a:spcBef>
            </a:pPr>
            <a:r>
              <a:rPr lang="en-US" sz="4800" spc="14" dirty="0">
                <a:solidFill>
                  <a:srgbClr val="FFFFFF"/>
                </a:solidFill>
                <a:latin typeface="Arial"/>
                <a:cs typeface="Arial"/>
              </a:rPr>
              <a:t>Alex Chan, Applied Data Science (M.S.)</a:t>
            </a:r>
            <a:endParaRPr sz="4800" dirty="0">
              <a:latin typeface="Arial"/>
              <a:cs typeface="Arial"/>
            </a:endParaRPr>
          </a:p>
        </p:txBody>
      </p:sp>
      <p:sp>
        <p:nvSpPr>
          <p:cNvPr id="11" name="Rectangle 10">
            <a:extLst>
              <a:ext uri="{FF2B5EF4-FFF2-40B4-BE49-F238E27FC236}">
                <a16:creationId xmlns:a16="http://schemas.microsoft.com/office/drawing/2014/main" id="{6D06A521-ED20-2BF2-3762-FD778F5F514D}"/>
              </a:ext>
            </a:extLst>
          </p:cNvPr>
          <p:cNvSpPr>
            <a:spLocks/>
          </p:cNvSpPr>
          <p:nvPr/>
        </p:nvSpPr>
        <p:spPr>
          <a:xfrm>
            <a:off x="166253" y="5276652"/>
            <a:ext cx="11903827" cy="11485032"/>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spcAft>
                <a:spcPts val="1200"/>
              </a:spcAft>
            </a:pPr>
            <a:r>
              <a:rPr lang="en-US" sz="3600" dirty="0">
                <a:solidFill>
                  <a:schemeClr val="tx1"/>
                </a:solidFill>
              </a:rPr>
              <a:t>The English Premier League (EPL), based in England, is often regarded as the best soccer league in the world. It boasts some of the best players from around the world who have won the most prestigious competitions a player can win such as the UEFA Champions League, FIFA World Cup, and Copa America. </a:t>
            </a:r>
          </a:p>
          <a:p>
            <a:pPr>
              <a:spcAft>
                <a:spcPts val="1200"/>
              </a:spcAft>
            </a:pPr>
            <a:endParaRPr lang="en-US" sz="3600" dirty="0">
              <a:solidFill>
                <a:schemeClr val="tx1"/>
              </a:solidFill>
            </a:endParaRPr>
          </a:p>
          <a:p>
            <a:pPr>
              <a:spcAft>
                <a:spcPts val="1200"/>
              </a:spcAft>
            </a:pPr>
            <a:r>
              <a:rPr lang="en-US" sz="3600" dirty="0">
                <a:solidFill>
                  <a:schemeClr val="tx1"/>
                </a:solidFill>
              </a:rPr>
              <a:t>Major League Soccer (MLS), based in the United States of America, is an up-and-coming league that is often criticized for being unentertaining and a ‘retirement home’ for Europe-based players past their best. Despite this, some players have been able to develop their skills and make the move to some of the top leagues in the world, including the EPL.</a:t>
            </a:r>
          </a:p>
          <a:p>
            <a:pPr>
              <a:spcAft>
                <a:spcPts val="1200"/>
              </a:spcAft>
            </a:pPr>
            <a:endParaRPr lang="en-US" sz="3600" dirty="0">
              <a:solidFill>
                <a:schemeClr val="tx1"/>
              </a:solidFill>
            </a:endParaRPr>
          </a:p>
          <a:p>
            <a:pPr>
              <a:spcAft>
                <a:spcPts val="1200"/>
              </a:spcAft>
            </a:pPr>
            <a:r>
              <a:rPr lang="en-US" sz="3600" dirty="0">
                <a:solidFill>
                  <a:schemeClr val="tx1"/>
                </a:solidFill>
              </a:rPr>
              <a:t>This research aims to explore the differences between the EPL and MLS with regards to a very basic skill in soccer: Passing. As the sport has progressed over the years, passing metrics have grown as an important measurement for how teams play. Analyzing these metrics can provide a deeper understanding of what differentiates the EPL and MLS in terms of quality. </a:t>
            </a:r>
          </a:p>
        </p:txBody>
      </p:sp>
      <p:sp>
        <p:nvSpPr>
          <p:cNvPr id="13" name="Rectangle 12">
            <a:extLst>
              <a:ext uri="{FF2B5EF4-FFF2-40B4-BE49-F238E27FC236}">
                <a16:creationId xmlns:a16="http://schemas.microsoft.com/office/drawing/2014/main" id="{B9156ACD-511F-315B-F003-0EE3A163D346}"/>
              </a:ext>
            </a:extLst>
          </p:cNvPr>
          <p:cNvSpPr>
            <a:spLocks/>
          </p:cNvSpPr>
          <p:nvPr/>
        </p:nvSpPr>
        <p:spPr>
          <a:xfrm>
            <a:off x="166258" y="3742445"/>
            <a:ext cx="11903827" cy="1538227"/>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rPr>
              <a:t>Abstract</a:t>
            </a:r>
          </a:p>
        </p:txBody>
      </p:sp>
      <p:sp>
        <p:nvSpPr>
          <p:cNvPr id="14" name="Rectangle 13">
            <a:extLst>
              <a:ext uri="{FF2B5EF4-FFF2-40B4-BE49-F238E27FC236}">
                <a16:creationId xmlns:a16="http://schemas.microsoft.com/office/drawing/2014/main" id="{5A46C495-DA6C-E68D-CA6D-3BE639A8AA80}"/>
              </a:ext>
            </a:extLst>
          </p:cNvPr>
          <p:cNvSpPr>
            <a:spLocks/>
          </p:cNvSpPr>
          <p:nvPr/>
        </p:nvSpPr>
        <p:spPr>
          <a:xfrm>
            <a:off x="166255" y="29178297"/>
            <a:ext cx="11903822" cy="350809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spcAft>
                <a:spcPts val="1200"/>
              </a:spcAft>
            </a:pPr>
            <a:r>
              <a:rPr lang="en-US" sz="3600" dirty="0">
                <a:solidFill>
                  <a:schemeClr val="tx1"/>
                </a:solidFill>
              </a:rPr>
              <a:t>All of the data sets for this research were collected from </a:t>
            </a:r>
            <a:r>
              <a:rPr lang="en-US" sz="3600" b="1" dirty="0" err="1">
                <a:solidFill>
                  <a:schemeClr val="tx1"/>
                </a:solidFill>
              </a:rPr>
              <a:t>fbref.com</a:t>
            </a:r>
            <a:r>
              <a:rPr lang="en-US" sz="3600" dirty="0">
                <a:solidFill>
                  <a:schemeClr val="tx1"/>
                </a:solidFill>
              </a:rPr>
              <a:t>. This site, created for soccer, contains statistics, scores, and history for 100+ men’s and women’s club and national competitions. </a:t>
            </a:r>
          </a:p>
          <a:p>
            <a:pPr>
              <a:spcAft>
                <a:spcPts val="1200"/>
              </a:spcAft>
            </a:pPr>
            <a:endParaRPr lang="en-US" sz="3600" dirty="0">
              <a:solidFill>
                <a:schemeClr val="tx1"/>
              </a:solidFill>
            </a:endParaRPr>
          </a:p>
        </p:txBody>
      </p:sp>
      <p:sp>
        <p:nvSpPr>
          <p:cNvPr id="15" name="Rectangle 14">
            <a:extLst>
              <a:ext uri="{FF2B5EF4-FFF2-40B4-BE49-F238E27FC236}">
                <a16:creationId xmlns:a16="http://schemas.microsoft.com/office/drawing/2014/main" id="{307FD15D-C253-B5FD-43AA-6E8F2A331A78}"/>
              </a:ext>
            </a:extLst>
          </p:cNvPr>
          <p:cNvSpPr>
            <a:spLocks/>
          </p:cNvSpPr>
          <p:nvPr/>
        </p:nvSpPr>
        <p:spPr>
          <a:xfrm>
            <a:off x="166253" y="27336979"/>
            <a:ext cx="11903827" cy="1855795"/>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rPr>
              <a:t>Data Source</a:t>
            </a:r>
          </a:p>
        </p:txBody>
      </p:sp>
      <p:sp>
        <p:nvSpPr>
          <p:cNvPr id="17" name="AutoShape 6" descr="FBref.com Logo &amp; Link to home page">
            <a:extLst>
              <a:ext uri="{FF2B5EF4-FFF2-40B4-BE49-F238E27FC236}">
                <a16:creationId xmlns:a16="http://schemas.microsoft.com/office/drawing/2014/main" id="{A01D6A31-3DC4-E06B-7C4B-DF84D58499FF}"/>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480"/>
          </a:p>
        </p:txBody>
      </p:sp>
      <p:pic>
        <p:nvPicPr>
          <p:cNvPr id="18" name="Picture 17">
            <a:extLst>
              <a:ext uri="{FF2B5EF4-FFF2-40B4-BE49-F238E27FC236}">
                <a16:creationId xmlns:a16="http://schemas.microsoft.com/office/drawing/2014/main" id="{77C62347-6CF8-881B-2249-9A7D756C7AF3}"/>
              </a:ext>
            </a:extLst>
          </p:cNvPr>
          <p:cNvPicPr>
            <a:picLocks noChangeAspect="1"/>
          </p:cNvPicPr>
          <p:nvPr/>
        </p:nvPicPr>
        <p:blipFill>
          <a:blip r:embed="rId2"/>
          <a:stretch>
            <a:fillRect/>
          </a:stretch>
        </p:blipFill>
        <p:spPr>
          <a:xfrm>
            <a:off x="5503603" y="31230103"/>
            <a:ext cx="3632198" cy="863602"/>
          </a:xfrm>
          <a:prstGeom prst="rect">
            <a:avLst/>
          </a:prstGeom>
        </p:spPr>
      </p:pic>
      <p:sp>
        <p:nvSpPr>
          <p:cNvPr id="21" name="Rectangle 20">
            <a:extLst>
              <a:ext uri="{FF2B5EF4-FFF2-40B4-BE49-F238E27FC236}">
                <a16:creationId xmlns:a16="http://schemas.microsoft.com/office/drawing/2014/main" id="{C1440A93-BDB7-4072-6EF5-835AFE990117}"/>
              </a:ext>
            </a:extLst>
          </p:cNvPr>
          <p:cNvSpPr>
            <a:spLocks/>
          </p:cNvSpPr>
          <p:nvPr/>
        </p:nvSpPr>
        <p:spPr>
          <a:xfrm>
            <a:off x="166260" y="18547812"/>
            <a:ext cx="11903822" cy="8593166"/>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spcAft>
                <a:spcPts val="1200"/>
              </a:spcAft>
            </a:pPr>
            <a:r>
              <a:rPr lang="en-US" sz="3600" b="1" dirty="0">
                <a:solidFill>
                  <a:srgbClr val="000000"/>
                </a:solidFill>
              </a:rPr>
              <a:t>Import and Install Libraries: </a:t>
            </a:r>
            <a:r>
              <a:rPr lang="en-US" sz="3600" dirty="0">
                <a:solidFill>
                  <a:srgbClr val="000000"/>
                </a:solidFill>
              </a:rPr>
              <a:t>essential libraries needed for data manipulation and visualization were imported and installed, such as pandas, </a:t>
            </a:r>
            <a:r>
              <a:rPr lang="en-US" sz="3600" dirty="0" err="1">
                <a:solidFill>
                  <a:srgbClr val="000000"/>
                </a:solidFill>
              </a:rPr>
              <a:t>numpy</a:t>
            </a:r>
            <a:r>
              <a:rPr lang="en-US" sz="3600" dirty="0">
                <a:solidFill>
                  <a:srgbClr val="000000"/>
                </a:solidFill>
              </a:rPr>
              <a:t>, </a:t>
            </a:r>
            <a:r>
              <a:rPr lang="en-US" sz="3600" dirty="0" err="1">
                <a:solidFill>
                  <a:srgbClr val="000000"/>
                </a:solidFill>
              </a:rPr>
              <a:t>sklearn</a:t>
            </a:r>
            <a:r>
              <a:rPr lang="en-US" sz="3600" dirty="0">
                <a:solidFill>
                  <a:srgbClr val="000000"/>
                </a:solidFill>
              </a:rPr>
              <a:t>, seaborn, and matplotlib</a:t>
            </a:r>
            <a:endParaRPr lang="en-US" sz="3600" dirty="0"/>
          </a:p>
          <a:p>
            <a:pPr>
              <a:spcAft>
                <a:spcPts val="1200"/>
              </a:spcAft>
            </a:pPr>
            <a:r>
              <a:rPr lang="en-US" sz="3600" b="1" dirty="0">
                <a:solidFill>
                  <a:srgbClr val="000000"/>
                </a:solidFill>
              </a:rPr>
              <a:t>Load Data:</a:t>
            </a:r>
            <a:r>
              <a:rPr lang="en-US" sz="3600" dirty="0">
                <a:solidFill>
                  <a:srgbClr val="000000"/>
                </a:solidFill>
              </a:rPr>
              <a:t> The datasets were loaded using </a:t>
            </a:r>
            <a:r>
              <a:rPr lang="en-US" sz="3600" dirty="0" err="1">
                <a:solidFill>
                  <a:srgbClr val="000000"/>
                </a:solidFill>
              </a:rPr>
              <a:t>pandas.read_html</a:t>
            </a:r>
            <a:r>
              <a:rPr lang="en-US" sz="3600" dirty="0">
                <a:solidFill>
                  <a:srgbClr val="000000"/>
                </a:solidFill>
              </a:rPr>
              <a:t>. Every dataset was embedded as an html table which allowed for easy import</a:t>
            </a:r>
            <a:endParaRPr lang="en-US" sz="3600" dirty="0"/>
          </a:p>
          <a:p>
            <a:pPr>
              <a:spcAft>
                <a:spcPts val="1200"/>
              </a:spcAft>
            </a:pPr>
            <a:r>
              <a:rPr lang="en-US" sz="3600" b="1" dirty="0">
                <a:solidFill>
                  <a:srgbClr val="000000"/>
                </a:solidFill>
              </a:rPr>
              <a:t>Clean Data:</a:t>
            </a:r>
            <a:r>
              <a:rPr lang="en-US" sz="3600" dirty="0">
                <a:solidFill>
                  <a:srgbClr val="000000"/>
                </a:solidFill>
              </a:rPr>
              <a:t> Datasets were cleaned after import. Many of the datasets had multi-leveled headers that had to be reduced to a single level. Also, many columns were renamed for clarity</a:t>
            </a:r>
            <a:endParaRPr lang="en-US" sz="3600" dirty="0"/>
          </a:p>
          <a:p>
            <a:pPr>
              <a:spcAft>
                <a:spcPts val="1200"/>
              </a:spcAft>
            </a:pPr>
            <a:r>
              <a:rPr lang="en-US" sz="3600" b="1" dirty="0">
                <a:solidFill>
                  <a:srgbClr val="000000"/>
                </a:solidFill>
              </a:rPr>
              <a:t>Data Type Conversion:</a:t>
            </a:r>
            <a:r>
              <a:rPr lang="en-US" sz="3600" dirty="0">
                <a:solidFill>
                  <a:srgbClr val="000000"/>
                </a:solidFill>
              </a:rPr>
              <a:t> Data types of columns were converted, mainly from strings to integers, to allow for easy merging or analysis</a:t>
            </a:r>
            <a:endParaRPr lang="en-US" sz="3600" dirty="0"/>
          </a:p>
          <a:p>
            <a:r>
              <a:rPr lang="en-US" sz="3600" b="1" dirty="0">
                <a:solidFill>
                  <a:srgbClr val="000000"/>
                </a:solidFill>
              </a:rPr>
              <a:t>Merge Data:</a:t>
            </a:r>
            <a:r>
              <a:rPr lang="en-US" sz="3600" dirty="0">
                <a:solidFill>
                  <a:srgbClr val="000000"/>
                </a:solidFill>
              </a:rPr>
              <a:t> Different datasets were merged in order to gather all necessary variables</a:t>
            </a:r>
            <a:endParaRPr lang="en-US" sz="3600" dirty="0">
              <a:solidFill>
                <a:schemeClr val="tx1"/>
              </a:solidFill>
            </a:endParaRPr>
          </a:p>
        </p:txBody>
      </p:sp>
      <p:sp>
        <p:nvSpPr>
          <p:cNvPr id="22" name="Rectangle 21">
            <a:extLst>
              <a:ext uri="{FF2B5EF4-FFF2-40B4-BE49-F238E27FC236}">
                <a16:creationId xmlns:a16="http://schemas.microsoft.com/office/drawing/2014/main" id="{114FAF62-0716-E64B-CE31-29F4A96E4379}"/>
              </a:ext>
            </a:extLst>
          </p:cNvPr>
          <p:cNvSpPr>
            <a:spLocks/>
          </p:cNvSpPr>
          <p:nvPr/>
        </p:nvSpPr>
        <p:spPr>
          <a:xfrm>
            <a:off x="166253" y="16967035"/>
            <a:ext cx="11903827" cy="158077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rPr>
              <a:t>Methods</a:t>
            </a:r>
          </a:p>
        </p:txBody>
      </p:sp>
      <p:grpSp>
        <p:nvGrpSpPr>
          <p:cNvPr id="35" name="Group 34">
            <a:extLst>
              <a:ext uri="{FF2B5EF4-FFF2-40B4-BE49-F238E27FC236}">
                <a16:creationId xmlns:a16="http://schemas.microsoft.com/office/drawing/2014/main" id="{A6F07802-20BD-4686-C3D8-1DBDB153F83D}"/>
              </a:ext>
            </a:extLst>
          </p:cNvPr>
          <p:cNvGrpSpPr/>
          <p:nvPr/>
        </p:nvGrpSpPr>
        <p:grpSpPr>
          <a:xfrm>
            <a:off x="35544915" y="23891071"/>
            <a:ext cx="8180030" cy="8795323"/>
            <a:chOff x="31821116" y="25487942"/>
            <a:chExt cx="12127496" cy="7639720"/>
          </a:xfrm>
        </p:grpSpPr>
        <p:sp>
          <p:nvSpPr>
            <p:cNvPr id="32" name="Rectangle 31">
              <a:extLst>
                <a:ext uri="{FF2B5EF4-FFF2-40B4-BE49-F238E27FC236}">
                  <a16:creationId xmlns:a16="http://schemas.microsoft.com/office/drawing/2014/main" id="{C502605D-27FE-592B-2938-BFD4A7749E5B}"/>
                </a:ext>
              </a:extLst>
            </p:cNvPr>
            <p:cNvSpPr>
              <a:spLocks/>
            </p:cNvSpPr>
            <p:nvPr/>
          </p:nvSpPr>
          <p:spPr>
            <a:xfrm>
              <a:off x="31821117" y="26860301"/>
              <a:ext cx="12127494" cy="626736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fontAlgn="base">
                <a:buFont typeface="+mj-lt"/>
                <a:buAutoNum type="arabicPeriod"/>
              </a:pPr>
              <a:r>
                <a:rPr lang="en-US" sz="2698" dirty="0">
                  <a:solidFill>
                    <a:srgbClr val="000000"/>
                  </a:solidFill>
                  <a:latin typeface="Lato" panose="020F0502020204030203" pitchFamily="34" charset="0"/>
                </a:rPr>
                <a:t> 2023 MLS Squad Standard Stats. Retrieved from </a:t>
              </a:r>
            </a:p>
            <a:p>
              <a:pPr fontAlgn="base"/>
              <a:r>
                <a:rPr lang="en-US" sz="2698" u="sng" dirty="0">
                  <a:solidFill>
                    <a:srgbClr val="0277BD"/>
                  </a:solidFill>
                  <a:latin typeface="Lato" panose="020F0502020204030203" pitchFamily="34" charset="0"/>
                  <a:hlinkClick r:id="rId3"/>
                </a:rPr>
                <a:t>https://fbref.com/en/comps/22/2023/2023-Major-League-Soccer-Stats</a:t>
              </a:r>
              <a:endParaRPr lang="en-US" sz="2698" dirty="0">
                <a:solidFill>
                  <a:srgbClr val="000000"/>
                </a:solidFill>
                <a:latin typeface="Lato" panose="020F0502020204030203" pitchFamily="34" charset="0"/>
              </a:endParaRPr>
            </a:p>
            <a:p>
              <a:pPr fontAlgn="base"/>
              <a:r>
                <a:rPr lang="en-US" sz="2698" dirty="0">
                  <a:solidFill>
                    <a:srgbClr val="000000"/>
                  </a:solidFill>
                  <a:latin typeface="Lato" panose="020F0502020204030203" pitchFamily="34" charset="0"/>
                </a:rPr>
                <a:t>2. 2023 MLS Passing Stats. Retrieved from </a:t>
              </a:r>
            </a:p>
            <a:p>
              <a:pPr fontAlgn="base"/>
              <a:r>
                <a:rPr lang="en-US" sz="2698" u="sng" dirty="0">
                  <a:solidFill>
                    <a:srgbClr val="0277BD"/>
                  </a:solidFill>
                  <a:latin typeface="Lato" panose="020F0502020204030203" pitchFamily="34" charset="0"/>
                  <a:hlinkClick r:id="rId4"/>
                </a:rPr>
                <a:t>https://fbref.com/en/comps/22/2023/passing/2023-Major-League-Soccer-Stats</a:t>
              </a:r>
              <a:endParaRPr lang="en-US" sz="2698" dirty="0">
                <a:solidFill>
                  <a:srgbClr val="000000"/>
                </a:solidFill>
                <a:latin typeface="Lato" panose="020F0502020204030203" pitchFamily="34" charset="0"/>
              </a:endParaRPr>
            </a:p>
            <a:p>
              <a:pPr fontAlgn="base"/>
              <a:r>
                <a:rPr lang="en-US" sz="2698" dirty="0">
                  <a:solidFill>
                    <a:srgbClr val="000000"/>
                  </a:solidFill>
                  <a:latin typeface="Lato" panose="020F0502020204030203" pitchFamily="34" charset="0"/>
                </a:rPr>
                <a:t>3. 2023 MLS Overall Standings. Retrieved from </a:t>
              </a:r>
              <a:r>
                <a:rPr lang="en-US" sz="2698" u="sng" dirty="0">
                  <a:solidFill>
                    <a:srgbClr val="0277BD"/>
                  </a:solidFill>
                  <a:latin typeface="Lato" panose="020F0502020204030203" pitchFamily="34" charset="0"/>
                  <a:hlinkClick r:id="rId5"/>
                </a:rPr>
                <a:t>https://en.wikipedia.org/wiki/Template:2023_Major_League_Soccer_season_table</a:t>
              </a:r>
              <a:endParaRPr lang="en-US" sz="2698" dirty="0">
                <a:solidFill>
                  <a:srgbClr val="000000"/>
                </a:solidFill>
                <a:latin typeface="Lato" panose="020F0502020204030203" pitchFamily="34" charset="0"/>
              </a:endParaRPr>
            </a:p>
            <a:p>
              <a:pPr fontAlgn="base"/>
              <a:r>
                <a:rPr lang="en-US" sz="2698" dirty="0">
                  <a:solidFill>
                    <a:srgbClr val="000000"/>
                  </a:solidFill>
                  <a:latin typeface="Lato" panose="020F0502020204030203" pitchFamily="34" charset="0"/>
                </a:rPr>
                <a:t>4. 2022 - 2023 EPL Squad Standard Stats. Retrieved from </a:t>
              </a:r>
            </a:p>
            <a:p>
              <a:pPr fontAlgn="base"/>
              <a:r>
                <a:rPr lang="en-US" sz="2698" u="sng" dirty="0">
                  <a:solidFill>
                    <a:srgbClr val="0277BD"/>
                  </a:solidFill>
                  <a:latin typeface="Lato" panose="020F0502020204030203" pitchFamily="34" charset="0"/>
                  <a:hlinkClick r:id="rId6"/>
                </a:rPr>
                <a:t>https://fbref.com/en/comps/9/2022-2023/2022-2023-Premier-League-Stats</a:t>
              </a:r>
              <a:endParaRPr lang="en-US" sz="2698" dirty="0">
                <a:solidFill>
                  <a:srgbClr val="000000"/>
                </a:solidFill>
                <a:latin typeface="Lato" panose="020F0502020204030203" pitchFamily="34" charset="0"/>
              </a:endParaRPr>
            </a:p>
            <a:p>
              <a:pPr fontAlgn="base"/>
              <a:r>
                <a:rPr lang="en-US" sz="2698" dirty="0">
                  <a:solidFill>
                    <a:srgbClr val="000000"/>
                  </a:solidFill>
                  <a:latin typeface="Lato" panose="020F0502020204030203" pitchFamily="34" charset="0"/>
                </a:rPr>
                <a:t>5. 2022 - 2023 EPL Passing Stats. Retrieved from </a:t>
              </a:r>
            </a:p>
            <a:p>
              <a:pPr fontAlgn="base"/>
              <a:r>
                <a:rPr lang="en-US" sz="2698" u="sng" dirty="0">
                  <a:solidFill>
                    <a:srgbClr val="0277BD"/>
                  </a:solidFill>
                  <a:latin typeface="Lato" panose="020F0502020204030203" pitchFamily="34" charset="0"/>
                  <a:hlinkClick r:id="rId7"/>
                </a:rPr>
                <a:t>https://fbref.com/en/comps/9/2022-2023/passing/2022-2023-Premier-League-Stats</a:t>
              </a:r>
              <a:endParaRPr lang="en-US" sz="2698" dirty="0">
                <a:solidFill>
                  <a:srgbClr val="000000"/>
                </a:solidFill>
                <a:latin typeface="Lato" panose="020F0502020204030203" pitchFamily="34" charset="0"/>
              </a:endParaRPr>
            </a:p>
          </p:txBody>
        </p:sp>
        <p:sp>
          <p:nvSpPr>
            <p:cNvPr id="33" name="Rectangle 32">
              <a:extLst>
                <a:ext uri="{FF2B5EF4-FFF2-40B4-BE49-F238E27FC236}">
                  <a16:creationId xmlns:a16="http://schemas.microsoft.com/office/drawing/2014/main" id="{2D4D6084-A1BE-1B8A-A426-F5307DAFD92C}"/>
                </a:ext>
              </a:extLst>
            </p:cNvPr>
            <p:cNvSpPr>
              <a:spLocks/>
            </p:cNvSpPr>
            <p:nvPr/>
          </p:nvSpPr>
          <p:spPr>
            <a:xfrm>
              <a:off x="31821116" y="25487942"/>
              <a:ext cx="12127496" cy="1372355"/>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rPr>
                <a:t>References</a:t>
              </a:r>
            </a:p>
          </p:txBody>
        </p:sp>
      </p:grpSp>
      <p:grpSp>
        <p:nvGrpSpPr>
          <p:cNvPr id="43" name="Group 42">
            <a:extLst>
              <a:ext uri="{FF2B5EF4-FFF2-40B4-BE49-F238E27FC236}">
                <a16:creationId xmlns:a16="http://schemas.microsoft.com/office/drawing/2014/main" id="{9D0CC1B7-25AD-58E9-DDAD-0BDD2F749CB6}"/>
              </a:ext>
            </a:extLst>
          </p:cNvPr>
          <p:cNvGrpSpPr/>
          <p:nvPr/>
        </p:nvGrpSpPr>
        <p:grpSpPr>
          <a:xfrm>
            <a:off x="26824306" y="3710196"/>
            <a:ext cx="16900637" cy="19846795"/>
            <a:chOff x="18004217" y="3710195"/>
            <a:chExt cx="16900638" cy="19846793"/>
          </a:xfrm>
        </p:grpSpPr>
        <p:sp>
          <p:nvSpPr>
            <p:cNvPr id="24" name="Rectangle 23">
              <a:extLst>
                <a:ext uri="{FF2B5EF4-FFF2-40B4-BE49-F238E27FC236}">
                  <a16:creationId xmlns:a16="http://schemas.microsoft.com/office/drawing/2014/main" id="{EE7D5296-DA8D-58A4-B534-141CBF046C3F}"/>
                </a:ext>
              </a:extLst>
            </p:cNvPr>
            <p:cNvSpPr>
              <a:spLocks/>
            </p:cNvSpPr>
            <p:nvPr/>
          </p:nvSpPr>
          <p:spPr>
            <a:xfrm>
              <a:off x="18004217" y="3710195"/>
              <a:ext cx="16900638" cy="152810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rPr>
                <a:t>Visualizations</a:t>
              </a:r>
            </a:p>
          </p:txBody>
        </p:sp>
        <p:sp>
          <p:nvSpPr>
            <p:cNvPr id="23" name="Rectangle 22">
              <a:extLst>
                <a:ext uri="{FF2B5EF4-FFF2-40B4-BE49-F238E27FC236}">
                  <a16:creationId xmlns:a16="http://schemas.microsoft.com/office/drawing/2014/main" id="{05E097FE-7203-7A5C-907F-452F418EAE83}"/>
                </a:ext>
              </a:extLst>
            </p:cNvPr>
            <p:cNvSpPr>
              <a:spLocks/>
            </p:cNvSpPr>
            <p:nvPr/>
          </p:nvSpPr>
          <p:spPr>
            <a:xfrm>
              <a:off x="18004221" y="5244400"/>
              <a:ext cx="16900633" cy="1831258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spcAft>
                  <a:spcPts val="1200"/>
                </a:spcAft>
              </a:pPr>
              <a:endParaRPr lang="en-US" sz="3600" dirty="0">
                <a:solidFill>
                  <a:schemeClr val="tx1"/>
                </a:solidFill>
              </a:endParaRPr>
            </a:p>
          </p:txBody>
        </p:sp>
        <p:pic>
          <p:nvPicPr>
            <p:cNvPr id="1052" name="Picture 28" descr="Premier League Logo PNG Vector (PDF) Free Download">
              <a:extLst>
                <a:ext uri="{FF2B5EF4-FFF2-40B4-BE49-F238E27FC236}">
                  <a16:creationId xmlns:a16="http://schemas.microsoft.com/office/drawing/2014/main" id="{264B499B-86ED-688E-38BF-DA586D0BD2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69273" y="11394898"/>
              <a:ext cx="2435334" cy="4223122"/>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MLS Logo PNG Transparent &amp; SVG Vector - Freebie Supply">
              <a:extLst>
                <a:ext uri="{FF2B5EF4-FFF2-40B4-BE49-F238E27FC236}">
                  <a16:creationId xmlns:a16="http://schemas.microsoft.com/office/drawing/2014/main" id="{007BC3FE-79E8-3DE1-28E3-6EE56D41CF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78430" y="6678625"/>
              <a:ext cx="3119570" cy="328204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D4C140BE-FA3D-A4A4-BFFC-2FCF775BCA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72364" y="16850856"/>
              <a:ext cx="8114255" cy="633201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61325A4A-492C-ED8E-B6E0-D121E215AF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09946" y="16834333"/>
              <a:ext cx="8114253" cy="633201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a:extLst>
                <a:ext uri="{FF2B5EF4-FFF2-40B4-BE49-F238E27FC236}">
                  <a16:creationId xmlns:a16="http://schemas.microsoft.com/office/drawing/2014/main" id="{B8C75565-7769-E8BC-4589-E25A3A9395DC}"/>
                </a:ext>
              </a:extLst>
            </p:cNvPr>
            <p:cNvCxnSpPr/>
            <p:nvPr/>
          </p:nvCxnSpPr>
          <p:spPr>
            <a:xfrm>
              <a:off x="18272364" y="16583373"/>
              <a:ext cx="16182126" cy="0"/>
            </a:xfrm>
            <a:prstGeom prst="line">
              <a:avLst/>
            </a:prstGeom>
            <a:ln w="76200"/>
          </p:spPr>
          <p:style>
            <a:lnRef idx="1">
              <a:schemeClr val="dk1"/>
            </a:lnRef>
            <a:fillRef idx="0">
              <a:schemeClr val="dk1"/>
            </a:fillRef>
            <a:effectRef idx="0">
              <a:schemeClr val="dk1"/>
            </a:effectRef>
            <a:fontRef idx="minor">
              <a:schemeClr val="tx1"/>
            </a:fontRef>
          </p:style>
        </p:cxnSp>
      </p:grpSp>
      <p:sp>
        <p:nvSpPr>
          <p:cNvPr id="44" name="Rectangle 43">
            <a:extLst>
              <a:ext uri="{FF2B5EF4-FFF2-40B4-BE49-F238E27FC236}">
                <a16:creationId xmlns:a16="http://schemas.microsoft.com/office/drawing/2014/main" id="{A5A74363-99A3-201F-5A53-6DF98620C9EB}"/>
              </a:ext>
            </a:extLst>
          </p:cNvPr>
          <p:cNvSpPr>
            <a:spLocks/>
          </p:cNvSpPr>
          <p:nvPr/>
        </p:nvSpPr>
        <p:spPr>
          <a:xfrm>
            <a:off x="12408283" y="5272627"/>
            <a:ext cx="14093491" cy="5747731"/>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spcAft>
                <a:spcPts val="1200"/>
              </a:spcAft>
            </a:pPr>
            <a:r>
              <a:rPr lang="en-US" sz="3600" dirty="0">
                <a:solidFill>
                  <a:srgbClr val="000000"/>
                </a:solidFill>
              </a:rPr>
              <a:t>A multivariate regression model was utilized to explore the relationship between different passing metrics and league position in both the EPL and MLS. In this model, the independent variables were </a:t>
            </a:r>
            <a:r>
              <a:rPr lang="en-US" sz="3600" i="1" dirty="0">
                <a:solidFill>
                  <a:srgbClr val="000000"/>
                </a:solidFill>
              </a:rPr>
              <a:t>Completed Passes, Attempted Passes, Completed %, Total Distance, and Progressive Distance</a:t>
            </a:r>
            <a:r>
              <a:rPr lang="en-US" sz="3600" dirty="0">
                <a:solidFill>
                  <a:srgbClr val="000000"/>
                </a:solidFill>
              </a:rPr>
              <a:t>. The dependent variable was </a:t>
            </a:r>
            <a:r>
              <a:rPr lang="en-US" sz="3600" i="1" dirty="0">
                <a:solidFill>
                  <a:srgbClr val="000000"/>
                </a:solidFill>
              </a:rPr>
              <a:t>League Position</a:t>
            </a:r>
            <a:r>
              <a:rPr lang="en-US" sz="3600" dirty="0">
                <a:solidFill>
                  <a:srgbClr val="000000"/>
                </a:solidFill>
              </a:rPr>
              <a:t>. </a:t>
            </a:r>
            <a:endParaRPr lang="en-US" sz="3600" dirty="0">
              <a:solidFill>
                <a:schemeClr val="tx1"/>
              </a:solidFill>
            </a:endParaRPr>
          </a:p>
        </p:txBody>
      </p:sp>
      <p:sp>
        <p:nvSpPr>
          <p:cNvPr id="45" name="Rectangle 44">
            <a:extLst>
              <a:ext uri="{FF2B5EF4-FFF2-40B4-BE49-F238E27FC236}">
                <a16:creationId xmlns:a16="http://schemas.microsoft.com/office/drawing/2014/main" id="{7AA92A81-AFCD-8DC9-B584-E6F6171315A0}"/>
              </a:ext>
            </a:extLst>
          </p:cNvPr>
          <p:cNvSpPr>
            <a:spLocks/>
          </p:cNvSpPr>
          <p:nvPr/>
        </p:nvSpPr>
        <p:spPr>
          <a:xfrm>
            <a:off x="12408283" y="3738425"/>
            <a:ext cx="14093491" cy="155145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rPr>
              <a:t>Multivariate Regression</a:t>
            </a:r>
          </a:p>
        </p:txBody>
      </p:sp>
      <p:sp>
        <p:nvSpPr>
          <p:cNvPr id="53" name="Rectangle 52">
            <a:extLst>
              <a:ext uri="{FF2B5EF4-FFF2-40B4-BE49-F238E27FC236}">
                <a16:creationId xmlns:a16="http://schemas.microsoft.com/office/drawing/2014/main" id="{3A0349CE-569F-190D-6764-0BBE67A239A5}"/>
              </a:ext>
            </a:extLst>
          </p:cNvPr>
          <p:cNvSpPr>
            <a:spLocks/>
          </p:cNvSpPr>
          <p:nvPr/>
        </p:nvSpPr>
        <p:spPr>
          <a:xfrm>
            <a:off x="12408283" y="12796599"/>
            <a:ext cx="14093491" cy="1076039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dirty="0">
                <a:solidFill>
                  <a:srgbClr val="000000"/>
                </a:solidFill>
              </a:rPr>
              <a:t>Hypothesis testing was conducted to determine any statistically significant difference between the means of different passing metrics in the EPL and MLS.</a:t>
            </a:r>
            <a:r>
              <a:rPr lang="en-US" sz="3600" dirty="0"/>
              <a:t> </a:t>
            </a:r>
            <a:r>
              <a:rPr lang="en-US" sz="3600" dirty="0">
                <a:solidFill>
                  <a:srgbClr val="000000"/>
                </a:solidFill>
              </a:rPr>
              <a:t>The metrics being observed for these tests were </a:t>
            </a:r>
            <a:r>
              <a:rPr lang="en-US" sz="3600" i="1" dirty="0">
                <a:solidFill>
                  <a:srgbClr val="000000"/>
                </a:solidFill>
              </a:rPr>
              <a:t>Short Passes Attempted (&lt;15 yards), Medium Passes Attempted (16-30 yards), Long Passes Attempted (&gt;30 yards), Short Completed %, Medium Completed %, and Long Completed %</a:t>
            </a:r>
            <a:r>
              <a:rPr lang="en-US" sz="3600" dirty="0">
                <a:solidFill>
                  <a:srgbClr val="000000"/>
                </a:solidFill>
              </a:rPr>
              <a:t>. Welch’s t-test was used for each test. This test is like a standard Student’s test; however, it allows for the assumption that the variance is different between two groups. An alpha of 0.05 was used.</a:t>
            </a:r>
          </a:p>
          <a:p>
            <a:endParaRPr lang="en-US" sz="3600" dirty="0">
              <a:solidFill>
                <a:srgbClr val="000000"/>
              </a:solidFill>
            </a:endParaRPr>
          </a:p>
          <a:p>
            <a:r>
              <a:rPr lang="en-US" sz="3600" dirty="0">
                <a:solidFill>
                  <a:srgbClr val="000000"/>
                </a:solidFill>
              </a:rPr>
              <a:t>For each hypothesis test, the statistical hypotheses were as follows:</a:t>
            </a:r>
            <a:endParaRPr lang="en-US" sz="3600" dirty="0"/>
          </a:p>
          <a:p>
            <a:pPr fontAlgn="base"/>
            <a:r>
              <a:rPr lang="en-US" sz="3600" dirty="0">
                <a:solidFill>
                  <a:srgbClr val="000000"/>
                </a:solidFill>
              </a:rPr>
              <a:t>- Null Hypothesis (H</a:t>
            </a:r>
            <a:r>
              <a:rPr lang="en-US" sz="3600" baseline="-25000" dirty="0">
                <a:solidFill>
                  <a:srgbClr val="000000"/>
                </a:solidFill>
              </a:rPr>
              <a:t>O</a:t>
            </a:r>
            <a:r>
              <a:rPr lang="en-US" sz="3600" dirty="0">
                <a:solidFill>
                  <a:srgbClr val="000000"/>
                </a:solidFill>
              </a:rPr>
              <a:t>): There is no significant difference in mean {passing metric} between the EPL and MLS</a:t>
            </a:r>
          </a:p>
          <a:p>
            <a:r>
              <a:rPr lang="en-US" sz="3600" dirty="0">
                <a:solidFill>
                  <a:srgbClr val="000000"/>
                </a:solidFill>
              </a:rPr>
              <a:t>- Alternative Hypothesis (H</a:t>
            </a:r>
            <a:r>
              <a:rPr lang="en-US" sz="3600" baseline="-25000" dirty="0">
                <a:solidFill>
                  <a:srgbClr val="000000"/>
                </a:solidFill>
              </a:rPr>
              <a:t>A</a:t>
            </a:r>
            <a:r>
              <a:rPr lang="en-US" sz="3600" dirty="0">
                <a:solidFill>
                  <a:srgbClr val="000000"/>
                </a:solidFill>
              </a:rPr>
              <a:t>): There is a significant difference in mean {passing metric} between the EPL and MLS</a:t>
            </a:r>
          </a:p>
        </p:txBody>
      </p:sp>
      <p:sp>
        <p:nvSpPr>
          <p:cNvPr id="54" name="Rectangle 53">
            <a:extLst>
              <a:ext uri="{FF2B5EF4-FFF2-40B4-BE49-F238E27FC236}">
                <a16:creationId xmlns:a16="http://schemas.microsoft.com/office/drawing/2014/main" id="{CB7C0076-36B4-1DDB-1C6B-A25E3D54C79A}"/>
              </a:ext>
            </a:extLst>
          </p:cNvPr>
          <p:cNvSpPr>
            <a:spLocks/>
          </p:cNvSpPr>
          <p:nvPr/>
        </p:nvSpPr>
        <p:spPr>
          <a:xfrm>
            <a:off x="12408283" y="11262394"/>
            <a:ext cx="14093491" cy="153420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rPr>
              <a:t>Hypothesis Testing</a:t>
            </a:r>
          </a:p>
        </p:txBody>
      </p:sp>
      <p:pic>
        <p:nvPicPr>
          <p:cNvPr id="1064" name="Picture 40">
            <a:extLst>
              <a:ext uri="{FF2B5EF4-FFF2-40B4-BE49-F238E27FC236}">
                <a16:creationId xmlns:a16="http://schemas.microsoft.com/office/drawing/2014/main" id="{AF26F48E-9066-0928-B20D-8B1A4292241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13703" y="20121804"/>
            <a:ext cx="4840699" cy="329728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extLst>
              <a:ext uri="{FF2B5EF4-FFF2-40B4-BE49-F238E27FC236}">
                <a16:creationId xmlns:a16="http://schemas.microsoft.com/office/drawing/2014/main" id="{E33D319B-878B-D5BF-4B33-FA09175F87DD}"/>
              </a:ext>
            </a:extLst>
          </p:cNvPr>
          <p:cNvPicPr>
            <a:picLocks noChangeAspect="1"/>
          </p:cNvPicPr>
          <p:nvPr/>
        </p:nvPicPr>
        <p:blipFill>
          <a:blip r:embed="rId13"/>
          <a:stretch>
            <a:fillRect/>
          </a:stretch>
        </p:blipFill>
        <p:spPr>
          <a:xfrm>
            <a:off x="17908697" y="8488591"/>
            <a:ext cx="2916514" cy="2031998"/>
          </a:xfrm>
          <a:prstGeom prst="rect">
            <a:avLst/>
          </a:prstGeom>
        </p:spPr>
      </p:pic>
      <p:sp>
        <p:nvSpPr>
          <p:cNvPr id="56" name="Rectangle 55">
            <a:extLst>
              <a:ext uri="{FF2B5EF4-FFF2-40B4-BE49-F238E27FC236}">
                <a16:creationId xmlns:a16="http://schemas.microsoft.com/office/drawing/2014/main" id="{A64BC8F6-0268-BED7-6E48-69E2906AB02A}"/>
              </a:ext>
            </a:extLst>
          </p:cNvPr>
          <p:cNvSpPr>
            <a:spLocks/>
          </p:cNvSpPr>
          <p:nvPr/>
        </p:nvSpPr>
        <p:spPr>
          <a:xfrm>
            <a:off x="12408283" y="25471013"/>
            <a:ext cx="14093491" cy="7215379"/>
          </a:xfrm>
          <a:prstGeom prst="rect">
            <a:avLst/>
          </a:prstGeom>
          <a:solidFill>
            <a:srgbClr val="FF979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dirty="0">
                <a:solidFill>
                  <a:srgbClr val="000000"/>
                </a:solidFill>
              </a:rPr>
              <a:t>- After conducting exploratory data analysis (EDA), it’s clear that passing is very different between the EPL and MLS. As seen by the results of the regression model and the two scatterplots of league position vs possession, passing metrics have a significant correlation with performance in the EPL and almost no correlation in MLS</a:t>
            </a:r>
          </a:p>
          <a:p>
            <a:endParaRPr lang="en-US" sz="3600" dirty="0">
              <a:solidFill>
                <a:srgbClr val="000000"/>
              </a:solidFill>
            </a:endParaRPr>
          </a:p>
          <a:p>
            <a:r>
              <a:rPr lang="en-US" sz="3600" dirty="0">
                <a:solidFill>
                  <a:srgbClr val="000000"/>
                </a:solidFill>
              </a:rPr>
              <a:t>- The range of passes attempted is significantly larger in the EPL compared to the MLS. This shows how large the gap in quality is between the top and bottom teams in the EPL whereas teams are closer together in MLS</a:t>
            </a:r>
          </a:p>
          <a:p>
            <a:endParaRPr lang="en-US" sz="3600" dirty="0">
              <a:solidFill>
                <a:srgbClr val="000000"/>
              </a:solidFill>
            </a:endParaRPr>
          </a:p>
          <a:p>
            <a:r>
              <a:rPr lang="en-US" sz="3600" dirty="0">
                <a:solidFill>
                  <a:srgbClr val="000000"/>
                </a:solidFill>
              </a:rPr>
              <a:t>- As seen in the box plot for average distance per pass and the results of the hypothesis test for </a:t>
            </a:r>
            <a:r>
              <a:rPr lang="en-US" sz="3600" i="1" dirty="0">
                <a:solidFill>
                  <a:srgbClr val="000000"/>
                </a:solidFill>
              </a:rPr>
              <a:t>Long Attempted, </a:t>
            </a:r>
            <a:r>
              <a:rPr lang="en-US" sz="3600" dirty="0">
                <a:solidFill>
                  <a:srgbClr val="000000"/>
                </a:solidFill>
              </a:rPr>
              <a:t>MLS teams tend to play longer passes</a:t>
            </a:r>
          </a:p>
        </p:txBody>
      </p:sp>
      <p:sp>
        <p:nvSpPr>
          <p:cNvPr id="57" name="Rectangle 56">
            <a:extLst>
              <a:ext uri="{FF2B5EF4-FFF2-40B4-BE49-F238E27FC236}">
                <a16:creationId xmlns:a16="http://schemas.microsoft.com/office/drawing/2014/main" id="{5897FB2C-A73C-A84B-CD59-14E2D90BF385}"/>
              </a:ext>
            </a:extLst>
          </p:cNvPr>
          <p:cNvSpPr>
            <a:spLocks/>
          </p:cNvSpPr>
          <p:nvPr/>
        </p:nvSpPr>
        <p:spPr>
          <a:xfrm>
            <a:off x="12408283" y="23936810"/>
            <a:ext cx="14093491" cy="1534200"/>
          </a:xfrm>
          <a:prstGeom prst="rect">
            <a:avLst/>
          </a:prstGeom>
          <a:solidFill>
            <a:srgbClr val="F23C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rPr>
              <a:t>Conclusions</a:t>
            </a:r>
          </a:p>
        </p:txBody>
      </p:sp>
      <p:sp>
        <p:nvSpPr>
          <p:cNvPr id="58" name="Rectangle 57">
            <a:extLst>
              <a:ext uri="{FF2B5EF4-FFF2-40B4-BE49-F238E27FC236}">
                <a16:creationId xmlns:a16="http://schemas.microsoft.com/office/drawing/2014/main" id="{C03D038E-2D79-CFDF-CA31-CE63B2F51103}"/>
              </a:ext>
            </a:extLst>
          </p:cNvPr>
          <p:cNvSpPr>
            <a:spLocks/>
          </p:cNvSpPr>
          <p:nvPr/>
        </p:nvSpPr>
        <p:spPr>
          <a:xfrm>
            <a:off x="26839985" y="25425274"/>
            <a:ext cx="8408664" cy="7215379"/>
          </a:xfrm>
          <a:prstGeom prst="rect">
            <a:avLst/>
          </a:prstGeom>
          <a:solidFill>
            <a:srgbClr val="FF979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dirty="0">
                <a:solidFill>
                  <a:srgbClr val="000000"/>
                </a:solidFill>
              </a:rPr>
              <a:t>There are numerous factors that play into the success of a soccer team no matter what league they are in. Although passing is a very important aspect of the game, other areas like shooting and defending could be analyzed to determine any effects on performance like the relationships observed in this research with regards to passing</a:t>
            </a:r>
          </a:p>
        </p:txBody>
      </p:sp>
      <p:sp>
        <p:nvSpPr>
          <p:cNvPr id="59" name="Rectangle 58">
            <a:extLst>
              <a:ext uri="{FF2B5EF4-FFF2-40B4-BE49-F238E27FC236}">
                <a16:creationId xmlns:a16="http://schemas.microsoft.com/office/drawing/2014/main" id="{651A35DE-7994-94E3-FCB7-C8FD85F75633}"/>
              </a:ext>
            </a:extLst>
          </p:cNvPr>
          <p:cNvSpPr>
            <a:spLocks/>
          </p:cNvSpPr>
          <p:nvPr/>
        </p:nvSpPr>
        <p:spPr>
          <a:xfrm>
            <a:off x="26839982" y="23891069"/>
            <a:ext cx="8408669" cy="1534205"/>
          </a:xfrm>
          <a:prstGeom prst="rect">
            <a:avLst/>
          </a:prstGeom>
          <a:solidFill>
            <a:srgbClr val="F23C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rPr>
              <a:t>Future Work</a:t>
            </a:r>
          </a:p>
        </p:txBody>
      </p:sp>
      <p:pic>
        <p:nvPicPr>
          <p:cNvPr id="2" name="Picture 2">
            <a:extLst>
              <a:ext uri="{FF2B5EF4-FFF2-40B4-BE49-F238E27FC236}">
                <a16:creationId xmlns:a16="http://schemas.microsoft.com/office/drawing/2014/main" id="{91497126-F76D-E1E3-ADB0-21D2AAB5473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1858" y="21770448"/>
            <a:ext cx="4267877" cy="153420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EEFA0A51-E8B8-A830-8E18-0C800DD0C2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042133" y="21776710"/>
            <a:ext cx="4286722" cy="15279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82A244-F17C-C8B9-BAE4-4BF440C16B59}"/>
              </a:ext>
            </a:extLst>
          </p:cNvPr>
          <p:cNvSpPr txBox="1"/>
          <p:nvPr/>
        </p:nvSpPr>
        <p:spPr>
          <a:xfrm>
            <a:off x="12581856" y="21051763"/>
            <a:ext cx="1250832" cy="646331"/>
          </a:xfrm>
          <a:prstGeom prst="rect">
            <a:avLst/>
          </a:prstGeom>
          <a:noFill/>
        </p:spPr>
        <p:txBody>
          <a:bodyPr wrap="square" rtlCol="0">
            <a:spAutoFit/>
          </a:bodyPr>
          <a:lstStyle/>
          <a:p>
            <a:r>
              <a:rPr lang="en-US" sz="3600" dirty="0"/>
              <a:t>MLS</a:t>
            </a:r>
          </a:p>
        </p:txBody>
      </p:sp>
      <p:sp>
        <p:nvSpPr>
          <p:cNvPr id="4" name="TextBox 3">
            <a:extLst>
              <a:ext uri="{FF2B5EF4-FFF2-40B4-BE49-F238E27FC236}">
                <a16:creationId xmlns:a16="http://schemas.microsoft.com/office/drawing/2014/main" id="{9D3B1E7B-369C-AABE-2C8A-AAA854BC299B}"/>
              </a:ext>
            </a:extLst>
          </p:cNvPr>
          <p:cNvSpPr txBox="1"/>
          <p:nvPr/>
        </p:nvSpPr>
        <p:spPr>
          <a:xfrm>
            <a:off x="17042131" y="21051763"/>
            <a:ext cx="1250832" cy="646331"/>
          </a:xfrm>
          <a:prstGeom prst="rect">
            <a:avLst/>
          </a:prstGeom>
          <a:noFill/>
        </p:spPr>
        <p:txBody>
          <a:bodyPr wrap="square" rtlCol="0">
            <a:spAutoFit/>
          </a:bodyPr>
          <a:lstStyle/>
          <a:p>
            <a:r>
              <a:rPr lang="en-US" sz="3600" dirty="0"/>
              <a:t>EPL</a:t>
            </a:r>
          </a:p>
        </p:txBody>
      </p:sp>
      <p:sp>
        <p:nvSpPr>
          <p:cNvPr id="5" name="TextBox 4">
            <a:extLst>
              <a:ext uri="{FF2B5EF4-FFF2-40B4-BE49-F238E27FC236}">
                <a16:creationId xmlns:a16="http://schemas.microsoft.com/office/drawing/2014/main" id="{876E518B-657F-8C58-B06D-E6F92C99545F}"/>
              </a:ext>
            </a:extLst>
          </p:cNvPr>
          <p:cNvSpPr txBox="1"/>
          <p:nvPr/>
        </p:nvSpPr>
        <p:spPr>
          <a:xfrm>
            <a:off x="40560977" y="9109661"/>
            <a:ext cx="2790571" cy="3479479"/>
          </a:xfrm>
          <a:prstGeom prst="rect">
            <a:avLst/>
          </a:prstGeom>
          <a:noFill/>
        </p:spPr>
        <p:txBody>
          <a:bodyPr wrap="square" rtlCol="0">
            <a:spAutoFit/>
          </a:bodyPr>
          <a:lstStyle/>
          <a:p>
            <a:r>
              <a:rPr lang="en-US" sz="4402" dirty="0"/>
              <a:t>League Position </a:t>
            </a:r>
          </a:p>
          <a:p>
            <a:r>
              <a:rPr lang="en-US" sz="4402" dirty="0"/>
              <a:t>vs </a:t>
            </a:r>
          </a:p>
          <a:p>
            <a:r>
              <a:rPr lang="en-US" sz="4402" dirty="0"/>
              <a:t>Average Possession</a:t>
            </a:r>
          </a:p>
        </p:txBody>
      </p:sp>
      <p:pic>
        <p:nvPicPr>
          <p:cNvPr id="12" name="Picture 11">
            <a:extLst>
              <a:ext uri="{FF2B5EF4-FFF2-40B4-BE49-F238E27FC236}">
                <a16:creationId xmlns:a16="http://schemas.microsoft.com/office/drawing/2014/main" id="{03E35DFC-0991-6F3F-F1D8-559D4FFC7C8C}"/>
              </a:ext>
            </a:extLst>
          </p:cNvPr>
          <p:cNvPicPr>
            <a:picLocks noChangeAspect="1"/>
          </p:cNvPicPr>
          <p:nvPr/>
        </p:nvPicPr>
        <p:blipFill>
          <a:blip r:embed="rId16"/>
          <a:stretch>
            <a:fillRect/>
          </a:stretch>
        </p:blipFill>
        <p:spPr>
          <a:xfrm>
            <a:off x="40749763" y="156648"/>
            <a:ext cx="3141437" cy="3349478"/>
          </a:xfrm>
          <a:prstGeom prst="rect">
            <a:avLst/>
          </a:prstGeom>
        </p:spPr>
      </p:pic>
      <p:pic>
        <p:nvPicPr>
          <p:cNvPr id="1028" name="Picture 4">
            <a:extLst>
              <a:ext uri="{FF2B5EF4-FFF2-40B4-BE49-F238E27FC236}">
                <a16:creationId xmlns:a16="http://schemas.microsoft.com/office/drawing/2014/main" id="{BCFA6DFF-4F68-EA13-C347-529FA377854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759069" y="11129530"/>
            <a:ext cx="8341120" cy="52218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B3920A8-439B-CC4A-833C-E10F5B3ECE6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759069" y="5700947"/>
            <a:ext cx="8341120" cy="522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6423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5438</TotalTime>
  <Words>930</Words>
  <Application>Microsoft Macintosh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Alex Chan</cp:lastModifiedBy>
  <cp:revision>18</cp:revision>
  <cp:lastPrinted>2024-04-22T18:26:29Z</cp:lastPrinted>
  <dcterms:created xsi:type="dcterms:W3CDTF">2019-03-04T22:30:53Z</dcterms:created>
  <dcterms:modified xsi:type="dcterms:W3CDTF">2024-04-23T19:42:01Z</dcterms:modified>
</cp:coreProperties>
</file>