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92" r:id="rId3"/>
    <p:sldId id="311" r:id="rId4"/>
    <p:sldId id="281" r:id="rId5"/>
    <p:sldId id="313" r:id="rId6"/>
  </p:sldIdLst>
  <p:sldSz cx="9144000" cy="5143500" type="screen16x9"/>
  <p:notesSz cx="6858000" cy="9144000"/>
  <p:embeddedFontLst>
    <p:embeddedFont>
      <p:font typeface="Raleway Medium" panose="020B0604020202020204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AA9A2C-E63F-4C96-9D6F-486639C84CA4}">
  <a:tblStyle styleId="{3FAA9A2C-E63F-4C96-9D6F-486639C84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77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5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915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9" r:id="rId5"/>
    <p:sldLayoutId id="2147483680" r:id="rId6"/>
    <p:sldLayoutId id="214748368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683354" y="1165860"/>
            <a:ext cx="498768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POSTAGENT – </a:t>
            </a:r>
            <a:r>
              <a:rPr lang="en" dirty="0" smtClean="0"/>
              <a:t>IA ESPECIALISTA EN Postventa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477712" y="4005576"/>
            <a:ext cx="4412100" cy="127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Alexander Changa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7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s-ES" b="1" dirty="0" smtClean="0"/>
              <a:t>Atención </a:t>
            </a:r>
            <a:r>
              <a:rPr lang="es-ES" b="1" dirty="0"/>
              <a:t>lenta y poco </a:t>
            </a:r>
            <a:r>
              <a:rPr lang="es-ES" b="1" dirty="0" smtClean="0"/>
              <a:t>personalizada</a:t>
            </a:r>
            <a:endParaRPr sz="2500" dirty="0">
              <a:latin typeface="Bebas Neue"/>
              <a:ea typeface="Bebas Neue"/>
              <a:cs typeface="Bebas Neue"/>
              <a:sym typeface="Bebas Neue"/>
            </a:endParaRPr>
          </a:p>
          <a:p>
            <a:pPr lvl="0"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Los canales tradicionales (</a:t>
            </a:r>
            <a:r>
              <a:rPr lang="es-ES" sz="1200" dirty="0" err="1">
                <a:solidFill>
                  <a:schemeClr val="tx1"/>
                </a:solidFill>
                <a:uFill>
                  <a:noFill/>
                </a:uFill>
              </a:rPr>
              <a:t>call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 centers, correos) no escalan bien ante altos 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volúmenes</a:t>
            </a:r>
            <a:endParaRPr sz="1200" dirty="0">
              <a:solidFill>
                <a:schemeClr val="tx1"/>
              </a:solidFill>
              <a:uFill>
                <a:noFill/>
              </a:uFill>
            </a:endParaRPr>
          </a:p>
          <a:p>
            <a:pPr lvl="0"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Los clientes deben repetir información y esperar largos tiempos de 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respuesta</a:t>
            </a:r>
            <a:endParaRPr sz="1200" dirty="0">
              <a:solidFill>
                <a:schemeClr val="tx1"/>
              </a:solidFill>
              <a:uFill>
                <a:noFill/>
              </a:uFill>
            </a:endParaRPr>
          </a:p>
          <a:p>
            <a:pPr marL="0" lv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s-ES" b="1" dirty="0" smtClean="0"/>
              <a:t>Falta de integración de datos</a:t>
            </a:r>
            <a:endParaRPr sz="2500" dirty="0" smtClean="0">
              <a:latin typeface="Bebas Neue"/>
              <a:ea typeface="Bebas Neue"/>
              <a:cs typeface="Bebas Neue"/>
              <a:sym typeface="Bebas Neue"/>
            </a:endParaRPr>
          </a:p>
          <a:p>
            <a:pPr lvl="0" indent="-304800">
              <a:buSzPts val="1200"/>
            </a:pPr>
            <a:r>
              <a:rPr lang="es-ES" sz="1200" dirty="0" smtClean="0">
                <a:solidFill>
                  <a:schemeClr val="tx1"/>
                </a:solidFill>
                <a:uFill>
                  <a:noFill/>
                </a:uFill>
              </a:rPr>
              <a:t>Información de pedidos, stock y reclamos está dispersa en múltiples sistemas</a:t>
            </a:r>
            <a:r>
              <a:rPr lang="en" sz="1200" dirty="0" smtClean="0">
                <a:solidFill>
                  <a:schemeClr val="tx1"/>
                </a:solidFill>
                <a:uFill>
                  <a:noFill/>
                </a:uFill>
              </a:rPr>
              <a:t>t</a:t>
            </a:r>
            <a:endParaRPr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pPr lvl="0" indent="-304800">
              <a:buSzPts val="1200"/>
            </a:pPr>
            <a:r>
              <a:rPr lang="es-ES" sz="1200" dirty="0" smtClean="0">
                <a:solidFill>
                  <a:schemeClr val="tx1"/>
                </a:solidFill>
                <a:uFill>
                  <a:noFill/>
                </a:uFill>
              </a:rPr>
              <a:t>Los agentes humanos no siempre tienen acceso rápido a todo el historial del cliente</a:t>
            </a:r>
            <a:endParaRPr lang="en"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pPr mar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n-US" dirty="0" smtClean="0"/>
              <a:t> </a:t>
            </a:r>
            <a:r>
              <a:rPr lang="en-US" b="1" dirty="0" err="1" smtClean="0"/>
              <a:t>Experiencia</a:t>
            </a:r>
            <a:r>
              <a:rPr lang="en-US" b="1" dirty="0" smtClean="0"/>
              <a:t> del </a:t>
            </a:r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inconsistente</a:t>
            </a:r>
            <a:endParaRPr lang="en-US" b="1" dirty="0" smtClean="0"/>
          </a:p>
          <a:p>
            <a:pPr indent="-304800">
              <a:buSzPts val="1200"/>
            </a:pPr>
            <a:r>
              <a:rPr lang="es-ES" sz="1200" dirty="0" smtClean="0">
                <a:solidFill>
                  <a:schemeClr val="tx1"/>
                </a:solidFill>
                <a:uFill>
                  <a:noFill/>
                </a:uFill>
              </a:rPr>
              <a:t>La calidad de atención depende del agente humano</a:t>
            </a:r>
            <a:r>
              <a:rPr lang="en-US" sz="1200" dirty="0" smtClean="0">
                <a:solidFill>
                  <a:schemeClr val="tx1"/>
                </a:solidFill>
                <a:uFill>
                  <a:noFill/>
                </a:uFill>
              </a:rPr>
              <a:t>s</a:t>
            </a:r>
          </a:p>
          <a:p>
            <a:pPr indent="-304800">
              <a:buSzPts val="1200"/>
            </a:pPr>
            <a:r>
              <a:rPr lang="es-ES" sz="1200" dirty="0" smtClean="0">
                <a:solidFill>
                  <a:schemeClr val="tx1"/>
                </a:solidFill>
                <a:uFill>
                  <a:noFill/>
                </a:uFill>
              </a:rPr>
              <a:t>No 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hay una guía clara ni respuestas estandarizadas</a:t>
            </a:r>
            <a:endParaRPr lang="en" sz="1200" dirty="0">
              <a:solidFill>
                <a:schemeClr val="tx1"/>
              </a:solidFill>
              <a:uFill>
                <a:noFill/>
              </a:uFill>
            </a:endParaRPr>
          </a:p>
        </p:txBody>
      </p:sp>
      <p:sp>
        <p:nvSpPr>
          <p:cNvPr id="1754" name="Google Shape;1754;p74"/>
          <p:cNvSpPr txBox="1">
            <a:spLocks noGrp="1"/>
          </p:cNvSpPr>
          <p:nvPr>
            <p:ph type="title"/>
          </p:nvPr>
        </p:nvSpPr>
        <p:spPr>
          <a:xfrm>
            <a:off x="-314481" y="445025"/>
            <a:ext cx="698534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¿PORQUE UN AGENTE IA EN POST VENTA?</a:t>
            </a:r>
            <a:endParaRPr sz="2800" dirty="0"/>
          </a:p>
        </p:txBody>
      </p:sp>
      <p:cxnSp>
        <p:nvCxnSpPr>
          <p:cNvPr id="1755" name="Google Shape;1755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6" name="Google Shape;1756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57" name="Google Shape;1757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7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n-US" b="1" dirty="0" err="1"/>
              <a:t>Automatización</a:t>
            </a:r>
            <a:r>
              <a:rPr lang="en-US" b="1" dirty="0"/>
              <a:t> </a:t>
            </a:r>
            <a:r>
              <a:rPr lang="en-US" b="1" dirty="0" err="1" smtClean="0"/>
              <a:t>inteligente</a:t>
            </a:r>
            <a:endParaRPr sz="2500" dirty="0" smtClean="0">
              <a:latin typeface="Bebas Neue"/>
              <a:ea typeface="Bebas Neue"/>
              <a:cs typeface="Bebas Neue"/>
              <a:sym typeface="Bebas Neue"/>
            </a:endParaRPr>
          </a:p>
          <a:p>
            <a:pPr lvl="0"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Responde consultas frecuentes de forma inmediata y 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precisa</a:t>
            </a:r>
            <a:endParaRPr sz="1200" dirty="0">
              <a:solidFill>
                <a:schemeClr val="tx1"/>
              </a:solidFill>
              <a:uFill>
                <a:noFill/>
              </a:uFill>
            </a:endParaRPr>
          </a:p>
          <a:p>
            <a:pPr marL="0" lv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s-ES" b="1" dirty="0" smtClean="0"/>
              <a:t>Acceso en tiempo real a datos</a:t>
            </a:r>
            <a:endParaRPr sz="2500" dirty="0" smtClean="0">
              <a:latin typeface="Bebas Neue"/>
              <a:ea typeface="Bebas Neue"/>
              <a:cs typeface="Bebas Neue"/>
              <a:sym typeface="Bebas Neue"/>
            </a:endParaRPr>
          </a:p>
          <a:p>
            <a:pPr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Consulta historial de pedidos y disponibilidad de productos con RAG (</a:t>
            </a:r>
            <a:r>
              <a:rPr lang="es-ES" sz="1200" dirty="0" err="1">
                <a:solidFill>
                  <a:schemeClr val="tx1"/>
                </a:solidFill>
                <a:uFill>
                  <a:noFill/>
                </a:uFill>
              </a:rPr>
              <a:t>Retrieval-Augmented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es-ES" sz="1200" dirty="0" err="1">
                <a:solidFill>
                  <a:schemeClr val="tx1"/>
                </a:solidFill>
                <a:uFill>
                  <a:noFill/>
                </a:uFill>
              </a:rPr>
              <a:t>Generation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)</a:t>
            </a:r>
            <a:endParaRPr lang="en" sz="1200" dirty="0">
              <a:solidFill>
                <a:schemeClr val="tx1"/>
              </a:solidFill>
              <a:uFill>
                <a:noFill/>
              </a:uFill>
            </a:endParaRPr>
          </a:p>
          <a:p>
            <a:pPr mar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n-US" dirty="0" smtClean="0"/>
              <a:t> </a:t>
            </a:r>
            <a:r>
              <a:rPr lang="es-ES" b="1" dirty="0"/>
              <a:t>Atención 24/7, sin tiempos de </a:t>
            </a:r>
            <a:r>
              <a:rPr lang="es-ES" b="1" dirty="0" smtClean="0"/>
              <a:t>espera</a:t>
            </a:r>
            <a:endParaRPr lang="en-US" b="1" dirty="0" smtClean="0"/>
          </a:p>
          <a:p>
            <a:pPr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Siempre disponible, sin importar la hora o el volumen de 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consultas</a:t>
            </a:r>
          </a:p>
          <a:p>
            <a:pPr marL="0" indent="0">
              <a:spcBef>
                <a:spcPts val="1000"/>
              </a:spcBef>
              <a:buClr>
                <a:schemeClr val="hlink"/>
              </a:buClr>
              <a:buSzPts val="1100"/>
              <a:buNone/>
            </a:pPr>
            <a:r>
              <a:rPr lang="en-US" b="1" dirty="0" err="1"/>
              <a:t>Interacción</a:t>
            </a:r>
            <a:r>
              <a:rPr lang="en-US" b="1" dirty="0"/>
              <a:t> </a:t>
            </a:r>
            <a:r>
              <a:rPr lang="en-US" b="1" dirty="0" err="1"/>
              <a:t>empática</a:t>
            </a:r>
            <a:r>
              <a:rPr lang="en-US" b="1" dirty="0"/>
              <a:t> y </a:t>
            </a:r>
            <a:r>
              <a:rPr lang="en-US" b="1" dirty="0" err="1" smtClean="0"/>
              <a:t>guiada</a:t>
            </a:r>
            <a:endParaRPr lang="en-US" sz="1200" b="1" dirty="0"/>
          </a:p>
          <a:p>
            <a:pPr indent="-304800">
              <a:buSzPts val="1200"/>
            </a:pP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Sigue un flujo conversacional diseñado para resolver problemas de forma clara y amable</a:t>
            </a:r>
            <a:r>
              <a:rPr lang="es-ES" sz="1200" dirty="0">
                <a:solidFill>
                  <a:schemeClr val="tx1"/>
                </a:solidFill>
                <a:uFill>
                  <a:noFill/>
                </a:uFill>
              </a:rPr>
              <a:t>.</a:t>
            </a:r>
            <a:endParaRPr lang="es-ES" sz="1200" dirty="0">
              <a:solidFill>
                <a:schemeClr val="tx1"/>
              </a:solidFill>
              <a:uFill>
                <a:noFill/>
              </a:uFill>
            </a:endParaRPr>
          </a:p>
        </p:txBody>
      </p:sp>
      <p:sp>
        <p:nvSpPr>
          <p:cNvPr id="1754" name="Google Shape;1754;p74"/>
          <p:cNvSpPr txBox="1">
            <a:spLocks noGrp="1"/>
          </p:cNvSpPr>
          <p:nvPr>
            <p:ph type="title"/>
          </p:nvPr>
        </p:nvSpPr>
        <p:spPr>
          <a:xfrm>
            <a:off x="-314481" y="445025"/>
            <a:ext cx="698534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800" b="1" dirty="0"/>
              <a:t>¿Qué aporta un agente de IA?</a:t>
            </a:r>
          </a:p>
        </p:txBody>
      </p:sp>
      <p:cxnSp>
        <p:nvCxnSpPr>
          <p:cNvPr id="1755" name="Google Shape;1755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6" name="Google Shape;1756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57" name="Google Shape;1757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0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SOLUCIÓN: POSTAGENT</a:t>
            </a:r>
            <a:endParaRPr dirty="0"/>
          </a:p>
        </p:txBody>
      </p:sp>
      <p:grpSp>
        <p:nvGrpSpPr>
          <p:cNvPr id="1202" name="Google Shape;1202;p63"/>
          <p:cNvGrpSpPr/>
          <p:nvPr/>
        </p:nvGrpSpPr>
        <p:grpSpPr>
          <a:xfrm>
            <a:off x="5308017" y="1331784"/>
            <a:ext cx="2812975" cy="3280100"/>
            <a:chOff x="5308017" y="1331784"/>
            <a:chExt cx="2812975" cy="3280100"/>
          </a:xfrm>
        </p:grpSpPr>
        <p:sp>
          <p:nvSpPr>
            <p:cNvPr id="1203" name="Google Shape;1203;p63"/>
            <p:cNvSpPr/>
            <p:nvPr/>
          </p:nvSpPr>
          <p:spPr>
            <a:xfrm>
              <a:off x="5379367" y="2432984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65616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67215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0696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8047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010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26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9600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0625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2304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2913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8103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8717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6849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72990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7073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72924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72984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62927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63140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60369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61714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62871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65358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62993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64333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61745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61491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60441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63323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63764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61085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60532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60659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60775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61029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61141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63211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64297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65484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64936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66048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61983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61800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61724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61643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66707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65662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65784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61308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61760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65089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63825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62440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65424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63830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64099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61029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65682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64414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64444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65444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61821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64982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65373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65180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65134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64262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65936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149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65718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65718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65180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65015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241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5271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53080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54605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60309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60684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6533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57391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54930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57980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56599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55971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58791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59740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54300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54351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62085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61318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61450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62069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62389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62003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62435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62420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62475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62369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62607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62871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2572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2734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2754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2044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62445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38142" y="2597909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309342" y="2681109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3"/>
          <p:cNvSpPr txBox="1"/>
          <p:nvPr/>
        </p:nvSpPr>
        <p:spPr>
          <a:xfrm>
            <a:off x="1034324" y="1745584"/>
            <a:ext cx="4190768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Atiende</a:t>
            </a:r>
            <a:r>
              <a:rPr lang="en-US" b="1" dirty="0"/>
              <a:t> </a:t>
            </a:r>
            <a:r>
              <a:rPr lang="en-US" b="1" dirty="0" err="1"/>
              <a:t>consultas</a:t>
            </a:r>
            <a:r>
              <a:rPr lang="en-US" b="1" dirty="0"/>
              <a:t> </a:t>
            </a:r>
            <a:r>
              <a:rPr lang="en-US" b="1" dirty="0" err="1"/>
              <a:t>postventa</a:t>
            </a:r>
            <a:r>
              <a:rPr lang="en-US" b="1" dirty="0"/>
              <a:t> </a:t>
            </a:r>
            <a:r>
              <a:rPr lang="en-US" b="1" dirty="0" err="1"/>
              <a:t>automáticamente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7" name="Google Shape;1317;p63"/>
          <p:cNvSpPr txBox="1"/>
          <p:nvPr/>
        </p:nvSpPr>
        <p:spPr>
          <a:xfrm>
            <a:off x="1034324" y="2282228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/>
              <a:t>Consulta el historial </a:t>
            </a:r>
            <a:r>
              <a:rPr lang="es-ES" b="1" dirty="0" smtClean="0"/>
              <a:t>de pedidos del </a:t>
            </a:r>
            <a:r>
              <a:rPr lang="es-ES" b="1" dirty="0"/>
              <a:t>cliente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19" name="Google Shape;1319;p63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1320" name="Google Shape;1320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63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1325" name="Google Shape;1325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63"/>
          <p:cNvSpPr txBox="1"/>
          <p:nvPr/>
        </p:nvSpPr>
        <p:spPr>
          <a:xfrm>
            <a:off x="1034324" y="2757484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/>
              <a:t>Verifica</a:t>
            </a:r>
            <a:r>
              <a:rPr lang="en-US" b="1" dirty="0"/>
              <a:t> </a:t>
            </a:r>
            <a:r>
              <a:rPr lang="en-US" b="1" dirty="0" err="1"/>
              <a:t>disponibilidad</a:t>
            </a:r>
            <a:r>
              <a:rPr lang="en-US" b="1" dirty="0"/>
              <a:t> de </a:t>
            </a:r>
            <a:r>
              <a:rPr lang="en-US" b="1" dirty="0" err="1" smtClean="0"/>
              <a:t>productos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1" name="Google Shape;1331;p63"/>
          <p:cNvSpPr txBox="1"/>
          <p:nvPr/>
        </p:nvSpPr>
        <p:spPr>
          <a:xfrm>
            <a:off x="1034324" y="323274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Sugiere</a:t>
            </a:r>
            <a:r>
              <a:rPr lang="en-US" b="1" dirty="0"/>
              <a:t> </a:t>
            </a:r>
            <a:r>
              <a:rPr lang="en-US" b="1" dirty="0" err="1"/>
              <a:t>soluciones</a:t>
            </a:r>
            <a:r>
              <a:rPr lang="en-US" b="1" dirty="0"/>
              <a:t> </a:t>
            </a:r>
            <a:r>
              <a:rPr lang="en-US" b="1" dirty="0" err="1"/>
              <a:t>personalizadas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" name="Google Shape;1331;p63"/>
          <p:cNvSpPr txBox="1"/>
          <p:nvPr/>
        </p:nvSpPr>
        <p:spPr>
          <a:xfrm>
            <a:off x="1034324" y="3756372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/>
              <a:t>Registra</a:t>
            </a:r>
            <a:r>
              <a:rPr lang="en-US" b="1" dirty="0"/>
              <a:t> </a:t>
            </a:r>
            <a:r>
              <a:rPr lang="en-US" b="1" dirty="0" err="1" smtClean="0"/>
              <a:t>trazabilidad</a:t>
            </a:r>
            <a:endParaRPr lang="en-US" dirty="0"/>
          </a:p>
        </p:txBody>
      </p:sp>
      <p:sp>
        <p:nvSpPr>
          <p:cNvPr id="135" name="Google Shape;1331;p63"/>
          <p:cNvSpPr txBox="1"/>
          <p:nvPr/>
        </p:nvSpPr>
        <p:spPr>
          <a:xfrm>
            <a:off x="1034324" y="4326134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/>
              <a:t>Escalable</a:t>
            </a:r>
            <a:r>
              <a:rPr lang="en-US" b="1" dirty="0"/>
              <a:t> y </a:t>
            </a:r>
            <a:r>
              <a:rPr lang="en-US" b="1" dirty="0" err="1"/>
              <a:t>accesible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 idx="4294967295"/>
          </p:nvPr>
        </p:nvSpPr>
        <p:spPr>
          <a:xfrm>
            <a:off x="816430" y="2257425"/>
            <a:ext cx="7151914" cy="998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GRACIAS</a:t>
            </a:r>
            <a:endParaRPr sz="8000"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342689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205</Words>
  <Application>Microsoft Office PowerPoint</Application>
  <PresentationFormat>Presentación en pantalla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Raleway Medium</vt:lpstr>
      <vt:lpstr>Arial</vt:lpstr>
      <vt:lpstr>Bebas Neue</vt:lpstr>
      <vt:lpstr>Raleway</vt:lpstr>
      <vt:lpstr>Nunito</vt:lpstr>
      <vt:lpstr>Artificial Intelligence (AI) Startup Business Plan by Slidesgo</vt:lpstr>
      <vt:lpstr>POSTAGENT – IA ESPECIALISTA EN Postventa</vt:lpstr>
      <vt:lpstr>¿PORQUE UN AGENTE IA EN POST VENTA?</vt:lpstr>
      <vt:lpstr>¿Qué aporta un agente de IA?</vt:lpstr>
      <vt:lpstr>SOLUCIÓN: POSTAGENT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POSTAGENT – IA ESPECIALISTA EN Postventa</dc:title>
  <cp:lastModifiedBy>Indra</cp:lastModifiedBy>
  <cp:revision>8</cp:revision>
  <dcterms:modified xsi:type="dcterms:W3CDTF">2025-07-14T02:10:33Z</dcterms:modified>
</cp:coreProperties>
</file>