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57" r:id="rId3"/>
    <p:sldId id="264" r:id="rId4"/>
    <p:sldId id="265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E80"/>
    <a:srgbClr val="FDE725"/>
    <a:srgbClr val="440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E7E9E-BECA-41D8-B1D3-29651C953DFB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5018F-806B-4062-9E13-7DA005540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200" dirty="0"/>
              <a:t>Select for NC counties</a:t>
            </a:r>
          </a:p>
          <a:p>
            <a:pPr marL="342900" indent="-342900">
              <a:buAutoNum type="arabicPeriod"/>
            </a:pPr>
            <a:r>
              <a:rPr lang="en-US" sz="1200" dirty="0"/>
              <a:t>Eliminate metadata columns</a:t>
            </a:r>
          </a:p>
          <a:p>
            <a:pPr marL="342900" indent="-342900">
              <a:buAutoNum type="arabicPeriod"/>
            </a:pPr>
            <a:r>
              <a:rPr lang="en-US" sz="1200" dirty="0"/>
              <a:t>Merge 3 data sets into one on county name</a:t>
            </a:r>
          </a:p>
          <a:p>
            <a:pPr marL="342900" indent="-342900">
              <a:buAutoNum type="arabicPeriod"/>
            </a:pPr>
            <a:r>
              <a:rPr lang="en-US" sz="1200" dirty="0"/>
              <a:t>Add data type to each county column header</a:t>
            </a:r>
          </a:p>
          <a:p>
            <a:pPr marL="342900" indent="-342900">
              <a:buAutoNum type="arabicPeriod"/>
            </a:pPr>
            <a:r>
              <a:rPr lang="en-US" sz="1200" dirty="0"/>
              <a:t>Transpose rows and columns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5018F-806B-4062-9E13-7DA005540A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95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D7ED-C3B3-40CF-8696-C44EFD78E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264AD-562E-4F97-81AB-71EE50DF3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FE464-A5A3-44E0-9C34-88730BA0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2070-AE24-461F-A738-B19129CD552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1D616-3180-4800-978C-573C6603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1D339-8A73-481A-878C-C4E5D6EB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895F-25D4-4F3F-A5E1-695C92BF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9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8603-5FCB-42B5-9D47-E1FBA824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F737F-174D-4934-992A-1F25E1CD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30B6-159D-4018-B1BB-B0EB8537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2070-AE24-461F-A738-B19129CD552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A7A0-0FA9-4E85-AADA-FB85384B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3B12-AF77-4E3D-9174-E97F4A7D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895F-25D4-4F3F-A5E1-695C92BF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ED297-D2E5-4F99-9614-2934A195C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40D33-151F-4AB3-A63B-863C690D4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0C5ED-2495-463B-B61A-D2CC8AFB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2070-AE24-461F-A738-B19129CD552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C4F1-0432-4FAE-8847-12B1DFAD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1D25A-7DA8-4C7A-A78C-1A5D61FA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895F-25D4-4F3F-A5E1-695C92BF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8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A476-15BA-4875-A049-C1818421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DDDF-EAE3-4AD0-8781-861CED823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A0868-B481-4FEC-A8A2-9F0B7C8B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2070-AE24-461F-A738-B19129CD552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E8F49-F321-42BF-BB8B-C472AF8C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94A51-41ED-488C-8E7B-D0DAFA40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895F-25D4-4F3F-A5E1-695C92BF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9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D845-DED6-4844-BB1C-8D1D5B9A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A9526-8FAE-4C41-A53D-FF423469E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6B9F-F44D-407D-977F-A60F1942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2070-AE24-461F-A738-B19129CD552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C322E-A5C0-4F56-BDEB-8AE7E551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AAE2E-97D4-4CD4-A078-87049978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895F-25D4-4F3F-A5E1-695C92BF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0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1204-055C-4363-B5C5-F5FAB8DF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AC7C5-70DA-4B22-9500-C9C35990B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56843-450D-42D1-B6C6-E11583D65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DA34F-9968-474E-85D1-D1E9AA5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2070-AE24-461F-A738-B19129CD552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6460C-B786-48C3-84E2-6BF8FE8B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59BF9-E577-4A31-8319-FAAABE5E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895F-25D4-4F3F-A5E1-695C92BF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4B68-C42B-4762-8474-CDF0357B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14A99-9EDD-420A-8284-E08DE79DF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B07E3-A170-40A9-812E-253FE4697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24374-68E7-4387-AEEC-5AFBF9201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88A26-8818-4F81-95FD-1FB984B1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CA0CD-0E4E-471D-A99D-703F6DCF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2070-AE24-461F-A738-B19129CD552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247FB-AAD0-4779-B440-01FAC0DB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CC472-77FF-4744-B003-19050420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895F-25D4-4F3F-A5E1-695C92BF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9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EBD0-9AC5-4E4A-B892-CF82EB71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B2C16-34D7-413C-A489-7BF14F13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2070-AE24-461F-A738-B19129CD552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F21C7-7B79-47CF-88CD-26AEB373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AADA0-1A80-4358-B6C3-1195AC6B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895F-25D4-4F3F-A5E1-695C92BF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8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8D8A1-C9F1-41B7-AB71-FCA1CB12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2070-AE24-461F-A738-B19129CD552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07E3E-FF23-47C9-8838-E8DFF5AD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34829-580B-4DFE-9242-974FD81D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895F-25D4-4F3F-A5E1-695C92BF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B62B-F429-4638-AACB-8D1ECD93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B895-4BB6-400D-82FA-5790CAA93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E4401-295B-4B67-B2E2-641E3FF69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B27C8-649F-49E8-BC18-F0223E56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2070-AE24-461F-A738-B19129CD552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6E429-7D85-48E6-A90A-D2AF55CF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D4F2-B8AF-4B40-A3E2-2C1671EE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895F-25D4-4F3F-A5E1-695C92BF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1E90-2A97-4C6C-B823-FF684C44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1C55F-DDDA-4399-AA59-948648271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34409-40D1-4BB3-AE9B-B9C992148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81993-733D-4E5E-A7FD-BD98ABFA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2070-AE24-461F-A738-B19129CD552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CD737-2E75-4FD7-A8CA-F580155E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F8157-FE88-4C6A-BBCB-91BC9675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895F-25D4-4F3F-A5E1-695C92BF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4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BB62E-C67B-4453-8BB9-77C4833A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EA851-A65F-4CB9-BA15-D6EF38CF6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23F5C-D2B5-4A17-B222-65E6FE315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2070-AE24-461F-A738-B19129CD552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D5D73-11EC-4BD8-973E-37878BDA9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F6482-F17A-483A-9E7A-31045C1BC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E895F-25D4-4F3F-A5E1-695C92BF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2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zillow.com/research/dat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zillow">
            <a:extLst>
              <a:ext uri="{FF2B5EF4-FFF2-40B4-BE49-F238E27FC236}">
                <a16:creationId xmlns:a16="http://schemas.microsoft.com/office/drawing/2014/main" id="{C803ECEF-67BC-4FB0-8072-A1B979A6B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0" y="6388194"/>
            <a:ext cx="1769703" cy="36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1B72FE-4495-41A6-97D7-E766248E0B4F}"/>
              </a:ext>
            </a:extLst>
          </p:cNvPr>
          <p:cNvSpPr/>
          <p:nvPr/>
        </p:nvSpPr>
        <p:spPr>
          <a:xfrm>
            <a:off x="1905580" y="6410640"/>
            <a:ext cx="3918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https://www.zillow.com/research/data/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1A791F-8BB5-4224-BA60-D55427015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25209"/>
              </p:ext>
            </p:extLst>
          </p:nvPr>
        </p:nvGraphicFramePr>
        <p:xfrm>
          <a:off x="408623" y="952543"/>
          <a:ext cx="5107032" cy="3060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1172">
                  <a:extLst>
                    <a:ext uri="{9D8B030D-6E8A-4147-A177-3AD203B41FA5}">
                      <a16:colId xmlns:a16="http://schemas.microsoft.com/office/drawing/2014/main" val="9685845"/>
                    </a:ext>
                  </a:extLst>
                </a:gridCol>
                <a:gridCol w="851172">
                  <a:extLst>
                    <a:ext uri="{9D8B030D-6E8A-4147-A177-3AD203B41FA5}">
                      <a16:colId xmlns:a16="http://schemas.microsoft.com/office/drawing/2014/main" val="1123352740"/>
                    </a:ext>
                  </a:extLst>
                </a:gridCol>
                <a:gridCol w="851172">
                  <a:extLst>
                    <a:ext uri="{9D8B030D-6E8A-4147-A177-3AD203B41FA5}">
                      <a16:colId xmlns:a16="http://schemas.microsoft.com/office/drawing/2014/main" val="2347105825"/>
                    </a:ext>
                  </a:extLst>
                </a:gridCol>
                <a:gridCol w="851172">
                  <a:extLst>
                    <a:ext uri="{9D8B030D-6E8A-4147-A177-3AD203B41FA5}">
                      <a16:colId xmlns:a16="http://schemas.microsoft.com/office/drawing/2014/main" val="1519326824"/>
                    </a:ext>
                  </a:extLst>
                </a:gridCol>
                <a:gridCol w="851172">
                  <a:extLst>
                    <a:ext uri="{9D8B030D-6E8A-4147-A177-3AD203B41FA5}">
                      <a16:colId xmlns:a16="http://schemas.microsoft.com/office/drawing/2014/main" val="1278414429"/>
                    </a:ext>
                  </a:extLst>
                </a:gridCol>
                <a:gridCol w="851172">
                  <a:extLst>
                    <a:ext uri="{9D8B030D-6E8A-4147-A177-3AD203B41FA5}">
                      <a16:colId xmlns:a16="http://schemas.microsoft.com/office/drawing/2014/main" val="2403359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County 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Metadata, etc.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2010-01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2010-02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25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 County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Angeles-Long Beach-Anaheim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822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Cook County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Chicago-Naperville-Elgin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703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Harris County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Houston-The Woodlands-Sugar 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4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Maricopa County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Phoenix-Mesa-Scottsdale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472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4237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A3CBD8-540A-4399-9682-6A509FAC882E}"/>
              </a:ext>
            </a:extLst>
          </p:cNvPr>
          <p:cNvSpPr txBox="1"/>
          <p:nvPr/>
        </p:nvSpPr>
        <p:spPr>
          <a:xfrm>
            <a:off x="4620452" y="8696"/>
            <a:ext cx="355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Source Data Clean-up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61F34-B1E8-4BA1-B00C-1FD7E02F0BB0}"/>
              </a:ext>
            </a:extLst>
          </p:cNvPr>
          <p:cNvSpPr txBox="1"/>
          <p:nvPr/>
        </p:nvSpPr>
        <p:spPr>
          <a:xfrm>
            <a:off x="398368" y="531916"/>
            <a:ext cx="401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Price Data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626BD8-11DF-435A-8FBC-A84B32267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032213"/>
              </p:ext>
            </p:extLst>
          </p:nvPr>
        </p:nvGraphicFramePr>
        <p:xfrm>
          <a:off x="408623" y="4574325"/>
          <a:ext cx="1590648" cy="1318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108">
                  <a:extLst>
                    <a:ext uri="{9D8B030D-6E8A-4147-A177-3AD203B41FA5}">
                      <a16:colId xmlns:a16="http://schemas.microsoft.com/office/drawing/2014/main" val="9685845"/>
                    </a:ext>
                  </a:extLst>
                </a:gridCol>
                <a:gridCol w="265108">
                  <a:extLst>
                    <a:ext uri="{9D8B030D-6E8A-4147-A177-3AD203B41FA5}">
                      <a16:colId xmlns:a16="http://schemas.microsoft.com/office/drawing/2014/main" val="1123352740"/>
                    </a:ext>
                  </a:extLst>
                </a:gridCol>
                <a:gridCol w="265108">
                  <a:extLst>
                    <a:ext uri="{9D8B030D-6E8A-4147-A177-3AD203B41FA5}">
                      <a16:colId xmlns:a16="http://schemas.microsoft.com/office/drawing/2014/main" val="2347105825"/>
                    </a:ext>
                  </a:extLst>
                </a:gridCol>
                <a:gridCol w="265108">
                  <a:extLst>
                    <a:ext uri="{9D8B030D-6E8A-4147-A177-3AD203B41FA5}">
                      <a16:colId xmlns:a16="http://schemas.microsoft.com/office/drawing/2014/main" val="1519326824"/>
                    </a:ext>
                  </a:extLst>
                </a:gridCol>
                <a:gridCol w="265108">
                  <a:extLst>
                    <a:ext uri="{9D8B030D-6E8A-4147-A177-3AD203B41FA5}">
                      <a16:colId xmlns:a16="http://schemas.microsoft.com/office/drawing/2014/main" val="1278414429"/>
                    </a:ext>
                  </a:extLst>
                </a:gridCol>
                <a:gridCol w="265108">
                  <a:extLst>
                    <a:ext uri="{9D8B030D-6E8A-4147-A177-3AD203B41FA5}">
                      <a16:colId xmlns:a16="http://schemas.microsoft.com/office/drawing/2014/main" val="2403359073"/>
                    </a:ext>
                  </a:extLst>
                </a:gridCol>
              </a:tblGrid>
              <a:tr h="2209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250214"/>
                  </a:ext>
                </a:extLst>
              </a:tr>
              <a:tr h="15964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8227286"/>
                  </a:ext>
                </a:extLst>
              </a:tr>
              <a:tr h="15964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7032631"/>
                  </a:ext>
                </a:extLst>
              </a:tr>
              <a:tr h="15964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48520"/>
                  </a:ext>
                </a:extLst>
              </a:tr>
              <a:tr h="15964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4727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42370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C2E8EA-E45B-43B6-A9FC-F5542B942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03209"/>
              </p:ext>
            </p:extLst>
          </p:nvPr>
        </p:nvGraphicFramePr>
        <p:xfrm>
          <a:off x="3150853" y="4574325"/>
          <a:ext cx="1590648" cy="1318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108">
                  <a:extLst>
                    <a:ext uri="{9D8B030D-6E8A-4147-A177-3AD203B41FA5}">
                      <a16:colId xmlns:a16="http://schemas.microsoft.com/office/drawing/2014/main" val="9685845"/>
                    </a:ext>
                  </a:extLst>
                </a:gridCol>
                <a:gridCol w="265108">
                  <a:extLst>
                    <a:ext uri="{9D8B030D-6E8A-4147-A177-3AD203B41FA5}">
                      <a16:colId xmlns:a16="http://schemas.microsoft.com/office/drawing/2014/main" val="1123352740"/>
                    </a:ext>
                  </a:extLst>
                </a:gridCol>
                <a:gridCol w="265108">
                  <a:extLst>
                    <a:ext uri="{9D8B030D-6E8A-4147-A177-3AD203B41FA5}">
                      <a16:colId xmlns:a16="http://schemas.microsoft.com/office/drawing/2014/main" val="2347105825"/>
                    </a:ext>
                  </a:extLst>
                </a:gridCol>
                <a:gridCol w="265108">
                  <a:extLst>
                    <a:ext uri="{9D8B030D-6E8A-4147-A177-3AD203B41FA5}">
                      <a16:colId xmlns:a16="http://schemas.microsoft.com/office/drawing/2014/main" val="1519326824"/>
                    </a:ext>
                  </a:extLst>
                </a:gridCol>
                <a:gridCol w="265108">
                  <a:extLst>
                    <a:ext uri="{9D8B030D-6E8A-4147-A177-3AD203B41FA5}">
                      <a16:colId xmlns:a16="http://schemas.microsoft.com/office/drawing/2014/main" val="1278414429"/>
                    </a:ext>
                  </a:extLst>
                </a:gridCol>
                <a:gridCol w="265108">
                  <a:extLst>
                    <a:ext uri="{9D8B030D-6E8A-4147-A177-3AD203B41FA5}">
                      <a16:colId xmlns:a16="http://schemas.microsoft.com/office/drawing/2014/main" val="2403359073"/>
                    </a:ext>
                  </a:extLst>
                </a:gridCol>
              </a:tblGrid>
              <a:tr h="2209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250214"/>
                  </a:ext>
                </a:extLst>
              </a:tr>
              <a:tr h="15964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8227286"/>
                  </a:ext>
                </a:extLst>
              </a:tr>
              <a:tr h="15964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7032631"/>
                  </a:ext>
                </a:extLst>
              </a:tr>
              <a:tr h="15964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48520"/>
                  </a:ext>
                </a:extLst>
              </a:tr>
              <a:tr h="15964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4727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4237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27F0E2-0D47-4E51-960C-4E5F59935DBD}"/>
              </a:ext>
            </a:extLst>
          </p:cNvPr>
          <p:cNvSpPr txBox="1"/>
          <p:nvPr/>
        </p:nvSpPr>
        <p:spPr>
          <a:xfrm>
            <a:off x="3078680" y="4185558"/>
            <a:ext cx="231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Days before Sale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7B578E-04E1-4FA5-9F38-AC8BA8A5BE2B}"/>
              </a:ext>
            </a:extLst>
          </p:cNvPr>
          <p:cNvSpPr txBox="1"/>
          <p:nvPr/>
        </p:nvSpPr>
        <p:spPr>
          <a:xfrm>
            <a:off x="278041" y="4185558"/>
            <a:ext cx="280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Data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7637C7C-C261-4F9F-845C-A32101A69909}"/>
              </a:ext>
            </a:extLst>
          </p:cNvPr>
          <p:cNvSpPr/>
          <p:nvPr/>
        </p:nvSpPr>
        <p:spPr>
          <a:xfrm>
            <a:off x="6201433" y="22880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9DBCCA3-E0C0-440D-AF02-70AA60021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59498"/>
              </p:ext>
            </p:extLst>
          </p:nvPr>
        </p:nvGraphicFramePr>
        <p:xfrm>
          <a:off x="7837039" y="952543"/>
          <a:ext cx="4151298" cy="4494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883">
                  <a:extLst>
                    <a:ext uri="{9D8B030D-6E8A-4147-A177-3AD203B41FA5}">
                      <a16:colId xmlns:a16="http://schemas.microsoft.com/office/drawing/2014/main" val="9685845"/>
                    </a:ext>
                  </a:extLst>
                </a:gridCol>
                <a:gridCol w="691883">
                  <a:extLst>
                    <a:ext uri="{9D8B030D-6E8A-4147-A177-3AD203B41FA5}">
                      <a16:colId xmlns:a16="http://schemas.microsoft.com/office/drawing/2014/main" val="1123352740"/>
                    </a:ext>
                  </a:extLst>
                </a:gridCol>
                <a:gridCol w="691883">
                  <a:extLst>
                    <a:ext uri="{9D8B030D-6E8A-4147-A177-3AD203B41FA5}">
                      <a16:colId xmlns:a16="http://schemas.microsoft.com/office/drawing/2014/main" val="2347105825"/>
                    </a:ext>
                  </a:extLst>
                </a:gridCol>
                <a:gridCol w="691883">
                  <a:extLst>
                    <a:ext uri="{9D8B030D-6E8A-4147-A177-3AD203B41FA5}">
                      <a16:colId xmlns:a16="http://schemas.microsoft.com/office/drawing/2014/main" val="1519326824"/>
                    </a:ext>
                  </a:extLst>
                </a:gridCol>
                <a:gridCol w="691883">
                  <a:extLst>
                    <a:ext uri="{9D8B030D-6E8A-4147-A177-3AD203B41FA5}">
                      <a16:colId xmlns:a16="http://schemas.microsoft.com/office/drawing/2014/main" val="1278414429"/>
                    </a:ext>
                  </a:extLst>
                </a:gridCol>
                <a:gridCol w="691883">
                  <a:extLst>
                    <a:ext uri="{9D8B030D-6E8A-4147-A177-3AD203B41FA5}">
                      <a16:colId xmlns:a16="http://schemas.microsoft.com/office/drawing/2014/main" val="2403359073"/>
                    </a:ext>
                  </a:extLst>
                </a:gridCol>
              </a:tblGrid>
              <a:tr h="10040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Wake County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Wake County 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Wake County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Durham County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250214"/>
                  </a:ext>
                </a:extLst>
              </a:tr>
              <a:tr h="5816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2010-01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178440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8227286"/>
                  </a:ext>
                </a:extLst>
              </a:tr>
              <a:tr h="5816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7032631"/>
                  </a:ext>
                </a:extLst>
              </a:tr>
              <a:tr h="5816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48520"/>
                  </a:ext>
                </a:extLst>
              </a:tr>
              <a:tr h="5816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2010-04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239999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4727491"/>
                  </a:ext>
                </a:extLst>
              </a:tr>
              <a:tr h="5816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2010-05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25021"/>
                  </a:ext>
                </a:extLst>
              </a:tr>
              <a:tr h="5816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42370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2C30278-1416-4B0D-A68B-7372222E8C90}"/>
              </a:ext>
            </a:extLst>
          </p:cNvPr>
          <p:cNvSpPr txBox="1"/>
          <p:nvPr/>
        </p:nvSpPr>
        <p:spPr>
          <a:xfrm>
            <a:off x="7765763" y="557563"/>
            <a:ext cx="401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Cleaned File</a:t>
            </a:r>
          </a:p>
        </p:txBody>
      </p:sp>
    </p:spTree>
    <p:extLst>
      <p:ext uri="{BB962C8B-B14F-4D97-AF65-F5344CB8AC3E}">
        <p14:creationId xmlns:p14="http://schemas.microsoft.com/office/powerpoint/2010/main" val="141731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E6E9CC20-FC2F-4CC9-8B35-22A72E87C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209550"/>
            <a:ext cx="11268075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03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0328DA82-2B8B-42FD-827B-45CF37AA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209550"/>
            <a:ext cx="11268075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59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7BA7B491-247F-4610-A957-5D716B894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4288"/>
            <a:ext cx="11372850" cy="682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5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D91EB70-BAEA-4A33-A92B-F6BACB2F2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76213"/>
            <a:ext cx="11410950" cy="65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97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1D7B09-03A0-41D2-AC0F-000F18A78B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5" b="12609"/>
          <a:stretch/>
        </p:blipFill>
        <p:spPr>
          <a:xfrm>
            <a:off x="100034" y="671335"/>
            <a:ext cx="11991931" cy="41441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E114A6-2C53-428E-A9E1-FF456510C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9913"/>
            <a:ext cx="6525008" cy="25480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1E8E2E-DFA2-42D4-B071-3AB2F3ADCDB1}"/>
              </a:ext>
            </a:extLst>
          </p:cNvPr>
          <p:cNvSpPr/>
          <p:nvPr/>
        </p:nvSpPr>
        <p:spPr>
          <a:xfrm>
            <a:off x="8845420" y="5812274"/>
            <a:ext cx="2547258" cy="438538"/>
          </a:xfrm>
          <a:prstGeom prst="rect">
            <a:avLst/>
          </a:prstGeom>
          <a:gradFill>
            <a:gsLst>
              <a:gs pos="50000">
                <a:srgbClr val="28AE80"/>
              </a:gs>
              <a:gs pos="0">
                <a:srgbClr val="FDE725"/>
              </a:gs>
              <a:gs pos="100000">
                <a:srgbClr val="440154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3E0A3-EFB2-4020-8EF3-1CF4B48E1005}"/>
              </a:ext>
            </a:extLst>
          </p:cNvPr>
          <p:cNvSpPr txBox="1"/>
          <p:nvPr/>
        </p:nvSpPr>
        <p:spPr>
          <a:xfrm>
            <a:off x="1486678" y="0"/>
            <a:ext cx="921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Days on Zillow for NC Counties (2018-Present)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FE844-60D1-4CAE-B3E1-F1AF42419041}"/>
              </a:ext>
            </a:extLst>
          </p:cNvPr>
          <p:cNvSpPr txBox="1"/>
          <p:nvPr/>
        </p:nvSpPr>
        <p:spPr>
          <a:xfrm>
            <a:off x="7954346" y="6326155"/>
            <a:ext cx="178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Lowest Number of 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D67A5-3F9C-49ED-BB8E-EE455A96F336}"/>
              </a:ext>
            </a:extLst>
          </p:cNvPr>
          <p:cNvSpPr txBox="1"/>
          <p:nvPr/>
        </p:nvSpPr>
        <p:spPr>
          <a:xfrm>
            <a:off x="10501604" y="6326155"/>
            <a:ext cx="178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Highest Number of Days</a:t>
            </a:r>
          </a:p>
        </p:txBody>
      </p:sp>
    </p:spTree>
    <p:extLst>
      <p:ext uri="{BB962C8B-B14F-4D97-AF65-F5344CB8AC3E}">
        <p14:creationId xmlns:p14="http://schemas.microsoft.com/office/powerpoint/2010/main" val="165192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1198B7-1AAB-4B9F-A7EF-80C94BFAC1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1" b="12264"/>
          <a:stretch/>
        </p:blipFill>
        <p:spPr>
          <a:xfrm>
            <a:off x="100034" y="607188"/>
            <a:ext cx="11991931" cy="4202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8F215D-189E-45EE-8A49-52FECEBB196A}"/>
              </a:ext>
            </a:extLst>
          </p:cNvPr>
          <p:cNvSpPr txBox="1"/>
          <p:nvPr/>
        </p:nvSpPr>
        <p:spPr>
          <a:xfrm>
            <a:off x="1486678" y="0"/>
            <a:ext cx="921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Sales on Zillow for NC Counties (2018-Present)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80F3B-F808-4655-806A-B72B91C87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9913"/>
            <a:ext cx="6525008" cy="25480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E7FD28-73DC-43C4-833E-B3E2FEE56716}"/>
              </a:ext>
            </a:extLst>
          </p:cNvPr>
          <p:cNvSpPr/>
          <p:nvPr/>
        </p:nvSpPr>
        <p:spPr>
          <a:xfrm>
            <a:off x="8845420" y="5812274"/>
            <a:ext cx="2547258" cy="438538"/>
          </a:xfrm>
          <a:prstGeom prst="rect">
            <a:avLst/>
          </a:prstGeom>
          <a:gradFill>
            <a:gsLst>
              <a:gs pos="50000">
                <a:srgbClr val="28AE80"/>
              </a:gs>
              <a:gs pos="0">
                <a:srgbClr val="FDE725"/>
              </a:gs>
              <a:gs pos="100000">
                <a:srgbClr val="440154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67692F-8076-41EB-B859-33466BB5BA39}"/>
              </a:ext>
            </a:extLst>
          </p:cNvPr>
          <p:cNvSpPr txBox="1"/>
          <p:nvPr/>
        </p:nvSpPr>
        <p:spPr>
          <a:xfrm>
            <a:off x="7954346" y="6326155"/>
            <a:ext cx="178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Lowest Sales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15283-FFE0-4C75-B611-5C389E3DBC5E}"/>
              </a:ext>
            </a:extLst>
          </p:cNvPr>
          <p:cNvSpPr txBox="1"/>
          <p:nvPr/>
        </p:nvSpPr>
        <p:spPr>
          <a:xfrm>
            <a:off x="10501604" y="6326155"/>
            <a:ext cx="178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Highest Sales</a:t>
            </a:r>
          </a:p>
        </p:txBody>
      </p:sp>
    </p:spTree>
    <p:extLst>
      <p:ext uri="{BB962C8B-B14F-4D97-AF65-F5344CB8AC3E}">
        <p14:creationId xmlns:p14="http://schemas.microsoft.com/office/powerpoint/2010/main" val="47134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10BACC-C9E8-4956-81DF-AD0E718626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0" b="13307"/>
          <a:stretch/>
        </p:blipFill>
        <p:spPr>
          <a:xfrm>
            <a:off x="100034" y="607188"/>
            <a:ext cx="11991931" cy="4140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B9C05C-8E77-4DEE-B3F4-7A8D79C02919}"/>
              </a:ext>
            </a:extLst>
          </p:cNvPr>
          <p:cNvSpPr txBox="1"/>
          <p:nvPr/>
        </p:nvSpPr>
        <p:spPr>
          <a:xfrm>
            <a:off x="1486678" y="0"/>
            <a:ext cx="921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Price on Zillow for NC Counties (2018-Present)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4613F-3DE7-497F-818E-2E90581A3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9913"/>
            <a:ext cx="6525008" cy="25480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DA5EDC-2D5D-4C25-92F6-4D8AFFC00FBB}"/>
              </a:ext>
            </a:extLst>
          </p:cNvPr>
          <p:cNvSpPr/>
          <p:nvPr/>
        </p:nvSpPr>
        <p:spPr>
          <a:xfrm>
            <a:off x="8845420" y="5812274"/>
            <a:ext cx="2547258" cy="438538"/>
          </a:xfrm>
          <a:prstGeom prst="rect">
            <a:avLst/>
          </a:prstGeom>
          <a:gradFill>
            <a:gsLst>
              <a:gs pos="50000">
                <a:srgbClr val="28AE80"/>
              </a:gs>
              <a:gs pos="0">
                <a:srgbClr val="FDE725"/>
              </a:gs>
              <a:gs pos="100000">
                <a:srgbClr val="440154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347C0F-FAEF-4CE0-B33E-B46E1EF30DF8}"/>
              </a:ext>
            </a:extLst>
          </p:cNvPr>
          <p:cNvSpPr txBox="1"/>
          <p:nvPr/>
        </p:nvSpPr>
        <p:spPr>
          <a:xfrm>
            <a:off x="7954346" y="6326155"/>
            <a:ext cx="178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Lowest 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717DD-8FC0-49C9-8392-1C37F0A79C0A}"/>
              </a:ext>
            </a:extLst>
          </p:cNvPr>
          <p:cNvSpPr txBox="1"/>
          <p:nvPr/>
        </p:nvSpPr>
        <p:spPr>
          <a:xfrm>
            <a:off x="10501604" y="6326155"/>
            <a:ext cx="178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Highest Price</a:t>
            </a:r>
          </a:p>
        </p:txBody>
      </p:sp>
    </p:spTree>
    <p:extLst>
      <p:ext uri="{BB962C8B-B14F-4D97-AF65-F5344CB8AC3E}">
        <p14:creationId xmlns:p14="http://schemas.microsoft.com/office/powerpoint/2010/main" val="214717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200</Words>
  <Application>Microsoft Office PowerPoint</Application>
  <PresentationFormat>Widescreen</PresentationFormat>
  <Paragraphs>98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16</cp:revision>
  <dcterms:created xsi:type="dcterms:W3CDTF">2019-07-06T12:45:37Z</dcterms:created>
  <dcterms:modified xsi:type="dcterms:W3CDTF">2019-07-11T05:33:27Z</dcterms:modified>
</cp:coreProperties>
</file>