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78" r:id="rId4"/>
    <p:sldId id="298" r:id="rId5"/>
    <p:sldId id="294" r:id="rId6"/>
    <p:sldId id="281" r:id="rId7"/>
    <p:sldId id="258" r:id="rId8"/>
    <p:sldId id="260" r:id="rId9"/>
    <p:sldId id="282" r:id="rId10"/>
    <p:sldId id="261" r:id="rId11"/>
    <p:sldId id="263" r:id="rId12"/>
    <p:sldId id="284" r:id="rId13"/>
    <p:sldId id="267" r:id="rId14"/>
    <p:sldId id="268" r:id="rId15"/>
    <p:sldId id="269" r:id="rId16"/>
    <p:sldId id="270" r:id="rId17"/>
    <p:sldId id="271" r:id="rId18"/>
    <p:sldId id="285" r:id="rId19"/>
    <p:sldId id="289" r:id="rId20"/>
    <p:sldId id="290" r:id="rId21"/>
    <p:sldId id="265" r:id="rId22"/>
    <p:sldId id="291" r:id="rId23"/>
    <p:sldId id="288" r:id="rId24"/>
    <p:sldId id="286" r:id="rId25"/>
    <p:sldId id="259" r:id="rId26"/>
    <p:sldId id="287" r:id="rId27"/>
    <p:sldId id="292" r:id="rId28"/>
    <p:sldId id="262" r:id="rId29"/>
    <p:sldId id="293" r:id="rId30"/>
    <p:sldId id="296" r:id="rId31"/>
    <p:sldId id="29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hmYQRswxiNYyXQUe+lT7eG9kPA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beff27a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beff27a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beff27a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beff27a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beff27a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beff27a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beff27a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beff27a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200" dirty="0"/>
              <a:t>Select for NC counties</a:t>
            </a:r>
          </a:p>
          <a:p>
            <a:pPr marL="342900" indent="-342900">
              <a:buAutoNum type="arabicPeriod"/>
            </a:pPr>
            <a:r>
              <a:rPr lang="en-US" sz="1200" dirty="0"/>
              <a:t>Eliminate metadata columns</a:t>
            </a:r>
          </a:p>
          <a:p>
            <a:pPr marL="342900" indent="-342900">
              <a:buAutoNum type="arabicPeriod"/>
            </a:pPr>
            <a:r>
              <a:rPr lang="en-US" sz="1200" dirty="0"/>
              <a:t>Merge 3 data sets into one on county name</a:t>
            </a:r>
          </a:p>
          <a:p>
            <a:pPr marL="342900" indent="-342900">
              <a:buAutoNum type="arabicPeriod"/>
            </a:pPr>
            <a:r>
              <a:rPr lang="en-US" sz="1200" dirty="0"/>
              <a:t>Add data type to each county column header</a:t>
            </a:r>
          </a:p>
          <a:p>
            <a:pPr marL="342900" indent="-342900">
              <a:buAutoNum type="arabicPeriod"/>
            </a:pPr>
            <a:r>
              <a:rPr lang="en-US" sz="1200" dirty="0"/>
              <a:t>Transpose rows and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018F-806B-4062-9E13-7DA005540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9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beff27a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beff27a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beff27a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beff27a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1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6" name="Google Shape;46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llow.com/research/dat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lang="en-US" sz="8800" dirty="0"/>
              <a:t>HOUSING MARKET | NC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5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Housing Data Analysis in North Carolina by County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endParaRPr sz="17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 dirty="0">
                <a:latin typeface="Candara"/>
                <a:ea typeface="Candara"/>
                <a:cs typeface="Candara"/>
                <a:sym typeface="Candara"/>
              </a:rPr>
              <a:t>Project Group 5 | Carlos, Mohamed, Alex, Rima</a:t>
            </a:r>
            <a:endParaRPr dirty="0"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728" y="4777315"/>
            <a:ext cx="2680374" cy="175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F3A10-8E92-44E6-9E78-BE0001E96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4826" y="408562"/>
            <a:ext cx="11614824" cy="585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6767F-404D-4DBF-8D63-34B39E751D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3200" dirty="0"/>
              <a:t>#89 EDGECOMBE COUNTY ROCKY MOUNT AREA</a:t>
            </a:r>
            <a:endParaRPr sz="3200"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Lowest Median Price :  $67,750 in 2019-Jan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Highest Median Price:  $84,000 in 2012-Nov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Has showed consistent low median prices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150" name="Google Shape;150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263" y="1875691"/>
            <a:ext cx="5556738" cy="43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2CBB7-E1CE-4CA4-A947-6E0ED6841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9F72-226D-46F8-9613-4241726F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Counties showing highest change in prices over the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AEE6-17B4-4989-BBB9-F64EE011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1A01F-15DC-4100-8E40-5AF07F07A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beff27a6_1_9"/>
          <p:cNvSpPr txBox="1">
            <a:spLocks noGrp="1"/>
          </p:cNvSpPr>
          <p:nvPr>
            <p:ph type="title"/>
          </p:nvPr>
        </p:nvSpPr>
        <p:spPr>
          <a:xfrm>
            <a:off x="344325" y="156429"/>
            <a:ext cx="10058400" cy="63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North Carolina in May 2019: Housing Data</a:t>
            </a:r>
            <a:endParaRPr dirty="0"/>
          </a:p>
        </p:txBody>
      </p:sp>
      <p:pic>
        <p:nvPicPr>
          <p:cNvPr id="174" name="Google Shape;174;g5cbeff27a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75" y="2017953"/>
            <a:ext cx="3019425" cy="404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5cbeff27a6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400" y="2096782"/>
            <a:ext cx="8715376" cy="396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5cbeff27a6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25" y="794525"/>
            <a:ext cx="11022325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C03A9-EFE0-4863-AA7B-4F99930C8B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beff27a6_1_18"/>
          <p:cNvSpPr txBox="1">
            <a:spLocks noGrp="1"/>
          </p:cNvSpPr>
          <p:nvPr>
            <p:ph type="title"/>
          </p:nvPr>
        </p:nvSpPr>
        <p:spPr>
          <a:xfrm>
            <a:off x="223375" y="70029"/>
            <a:ext cx="10058400" cy="70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 you are planning to invest in a property in NC, which counties have the greatest potential for growth based on historic trends?</a:t>
            </a:r>
            <a:endParaRPr/>
          </a:p>
        </p:txBody>
      </p:sp>
      <p:pic>
        <p:nvPicPr>
          <p:cNvPr id="182" name="Google Shape;182;g5cbeff27a6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5" y="2484529"/>
            <a:ext cx="46577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5cbeff27a6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251" y="2107625"/>
            <a:ext cx="6710375" cy="178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5cbeff27a6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538" y="3891029"/>
            <a:ext cx="7077075" cy="280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5cbeff27a6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800" y="902963"/>
            <a:ext cx="9120975" cy="10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2DA9E-669B-41EB-AB4B-5E793C011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beff27a6_1_28"/>
          <p:cNvSpPr txBox="1">
            <a:spLocks noGrp="1"/>
          </p:cNvSpPr>
          <p:nvPr>
            <p:ph type="title"/>
          </p:nvPr>
        </p:nvSpPr>
        <p:spPr>
          <a:xfrm>
            <a:off x="223400" y="156405"/>
            <a:ext cx="10058400" cy="37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Average Price Increase Year over Year:</a:t>
            </a:r>
            <a:endParaRPr/>
          </a:p>
        </p:txBody>
      </p:sp>
      <p:pic>
        <p:nvPicPr>
          <p:cNvPr id="191" name="Google Shape;191;g5cbeff27a6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25" y="1610455"/>
            <a:ext cx="766762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5cbeff27a6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600" y="644400"/>
            <a:ext cx="9334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81E17-0A97-4794-8890-8D5D34E31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beff27a6_1_36"/>
          <p:cNvSpPr txBox="1">
            <a:spLocks noGrp="1"/>
          </p:cNvSpPr>
          <p:nvPr>
            <p:ph type="title"/>
          </p:nvPr>
        </p:nvSpPr>
        <p:spPr>
          <a:xfrm>
            <a:off x="85200" y="4"/>
            <a:ext cx="10058400" cy="62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North Carolina vs. US:</a:t>
            </a:r>
            <a:endParaRPr/>
          </a:p>
        </p:txBody>
      </p:sp>
      <p:pic>
        <p:nvPicPr>
          <p:cNvPr id="198" name="Google Shape;198;g5cbeff27a6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8617"/>
            <a:ext cx="103632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5cbeff27a6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450" y="3902846"/>
            <a:ext cx="10296751" cy="190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g5cbeff27a6_1_36"/>
          <p:cNvCxnSpPr/>
          <p:nvPr/>
        </p:nvCxnSpPr>
        <p:spPr>
          <a:xfrm>
            <a:off x="913650" y="3584450"/>
            <a:ext cx="1036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1" name="Google Shape;201;g5cbeff27a6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75" y="159250"/>
            <a:ext cx="7061101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3D488-814F-4CF5-974D-BFA415CC1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9F4A7-4738-40A6-A6D4-3BFDF1710AA9}"/>
              </a:ext>
            </a:extLst>
          </p:cNvPr>
          <p:cNvSpPr/>
          <p:nvPr/>
        </p:nvSpPr>
        <p:spPr>
          <a:xfrm>
            <a:off x="2499360" y="4963753"/>
            <a:ext cx="2062480" cy="31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beff27a6_1_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</a:t>
            </a:r>
            <a:endParaRPr/>
          </a:p>
        </p:txBody>
      </p:sp>
      <p:pic>
        <p:nvPicPr>
          <p:cNvPr id="207" name="Google Shape;207;g5cbeff27a6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8" y="2579463"/>
            <a:ext cx="34575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5cbeff27a6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63" y="2475829"/>
            <a:ext cx="34575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cbeff27a6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600" y="2717692"/>
            <a:ext cx="37242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55FF3-EB71-4961-AAC0-3C123AF1D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2F6F-58C1-49A0-A415-0E09D480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Counties selling the fastest based on the number of days listed.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E0910-443D-4676-ADCA-F46B826B5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056A-9D03-4D0B-82AD-20CACC38E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6E9CC20-FC2F-4CC9-8B35-22A72E87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09550"/>
            <a:ext cx="112680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BF2C-6A3D-4844-AED0-134ABB3B6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beff27a6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Why the Real Estate Market ? &amp; </a:t>
            </a:r>
            <a:br>
              <a:rPr lang="en-US" sz="4400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</a:br>
            <a:r>
              <a:rPr lang="en-US" sz="4400" dirty="0">
                <a:solidFill>
                  <a:schemeClr val="dk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Why NC??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168" name="Google Shape;168;g5cbeff27a6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US" sz="22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latin typeface="Rockwell" panose="02060603020205020403" pitchFamily="18" charset="0"/>
                <a:ea typeface="Arial"/>
                <a:cs typeface="Arial"/>
                <a:sym typeface="Arial"/>
              </a:rPr>
              <a:t>If </a:t>
            </a:r>
            <a:r>
              <a:rPr lang="en-US" sz="2400" dirty="0" err="1">
                <a:latin typeface="Rockwell" panose="02060603020205020403" pitchFamily="18" charset="0"/>
                <a:ea typeface="Arial"/>
                <a:cs typeface="Arial"/>
                <a:sym typeface="Arial"/>
              </a:rPr>
              <a:t>yo</a:t>
            </a: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endParaRPr sz="2400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00949-5B14-4A18-B3A6-419485546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3" y="3429000"/>
            <a:ext cx="2897335" cy="2174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2211B-FE61-40EA-A7B4-AF8119A95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636" y="2155747"/>
            <a:ext cx="1625127" cy="1791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B709-B586-4042-BB7D-96E9CDCA7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581" y="3634139"/>
            <a:ext cx="2046696" cy="190996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845B-6991-447C-A021-D4EFB56D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328DA82-2B8B-42FD-827B-45CF37A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09550"/>
            <a:ext cx="112680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2D68E-33BF-4245-9EC3-562936B35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BA7B491-247F-4610-A957-5D716B89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288"/>
            <a:ext cx="113728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4AF74-6142-4325-9B9B-3991610E0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91EB70-BAEA-4A33-A92B-F6BACB2F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6213"/>
            <a:ext cx="1141095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94F38-4BDE-45B0-B3DD-3ECE58C09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6EA5-A11F-46F2-BF6F-D8C92316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Correlation between Number of Houses in the market Vs Pricing &amp;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BA73-73C6-4CC7-9654-858495AD2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CA56-36E1-43E4-A1FA-A668D0A51A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4BE2-73FA-4FD5-B003-0C2B000B56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34950"/>
            <a:ext cx="11652250" cy="490538"/>
          </a:xfrm>
        </p:spPr>
        <p:txBody>
          <a:bodyPr>
            <a:noAutofit/>
          </a:bodyPr>
          <a:lstStyle/>
          <a:p>
            <a:r>
              <a:rPr lang="en-US" sz="3200" b="1" dirty="0"/>
              <a:t>Correlation between Number of Houses in the market Vs Pricing &amp; Sales | Top 5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BE37-FAFB-4B68-80CC-40F81CDFF41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876300"/>
            <a:ext cx="11793538" cy="5883275"/>
          </a:xfrm>
        </p:spPr>
        <p:txBody>
          <a:bodyPr/>
          <a:lstStyle/>
          <a:p>
            <a:pPr algn="l"/>
            <a:r>
              <a:rPr lang="en-US" dirty="0"/>
              <a:t>Correlation: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ED47B-C3C4-41CB-BD89-33AEF55E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153"/>
            <a:ext cx="12192000" cy="5509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1244B-AF59-4DCD-BF54-10449E00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4" y="4535693"/>
            <a:ext cx="6418614" cy="23223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98B7-D9FE-4278-BF45-15EB4ACC5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4BE2-73FA-4FD5-B003-0C2B000B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" y="235671"/>
            <a:ext cx="11651530" cy="490193"/>
          </a:xfrm>
        </p:spPr>
        <p:txBody>
          <a:bodyPr>
            <a:normAutofit/>
          </a:bodyPr>
          <a:lstStyle/>
          <a:p>
            <a:r>
              <a:rPr lang="en-US" sz="2000" b="1" dirty="0"/>
              <a:t>Tap 5 county with fastest days to sale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BE37-FAFB-4B68-80CC-40F81CDF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8" y="876693"/>
            <a:ext cx="11651530" cy="5882326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6EE91-42DC-4622-B5DD-4F788669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40"/>
            <a:ext cx="4025735" cy="3535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8EE71-45A2-4DCD-BED0-7A0E73C5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69" y="-20040"/>
            <a:ext cx="3940008" cy="3653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DE992-AD7B-40E4-822D-54B82FC2D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8" y="3633849"/>
            <a:ext cx="5973452" cy="312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52F71-50EF-47D6-A098-4E3C4D388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361" y="3429000"/>
            <a:ext cx="5598081" cy="3405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63C7E-C2B1-49DB-81D7-69F58C8DB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153" y="0"/>
            <a:ext cx="4172198" cy="3633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2E38-DD09-43D9-B3FA-553E05AFC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4BE2-73FA-4FD5-B003-0C2B000B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Distribution of Property Sale, Price &amp; Number of days in the Market | Box 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BE37-FAFB-4B68-80CC-40F81CDFF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27C40-0F4D-4268-9795-396FB1BD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" y="1609725"/>
            <a:ext cx="4144189" cy="456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CC9CE-9441-460E-B927-63C5E545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34" y="1600200"/>
            <a:ext cx="4334512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DFF6-3416-4969-AB36-714128224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22" y="1697274"/>
            <a:ext cx="3816687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57D4-CA37-45BE-A162-D175DAD56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1D7B09-03A0-41D2-AC0F-000F18A78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5" b="12609"/>
          <a:stretch/>
        </p:blipFill>
        <p:spPr>
          <a:xfrm>
            <a:off x="100034" y="671335"/>
            <a:ext cx="11991931" cy="4144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114A6-2C53-428E-A9E1-FF456510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1E8E2E-DFA2-42D4-B071-3AB2F3ADCDB1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E0A3-EFB2-4020-8EF3-1CF4B48E1005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Days on Zillow for NC Counties (2018-Present)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E844-60D1-4CAE-B3E1-F1AF42419041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Lowest Number of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D67A5-3F9C-49ED-BB8E-EE455A96F336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Highest Number of Days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6145F-A5A7-44B3-B620-D7DAAD4D4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3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1198B7-1AAB-4B9F-A7EF-80C94BFAC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12264"/>
          <a:stretch/>
        </p:blipFill>
        <p:spPr>
          <a:xfrm>
            <a:off x="100034" y="607188"/>
            <a:ext cx="11991931" cy="4202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F215D-189E-45EE-8A49-52FECEBB196A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Sales on Zillow for NC Counties (2018-Present)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0F3B-F808-4655-806A-B72B91C8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7FD28-73DC-43C4-833E-B3E2FEE56716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7692F-8076-41EB-B859-33466BB5BA39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15283-FFE0-4C75-B611-5C389E3DBC5E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A1857-CC4C-45BA-9E5D-CF9A6C49F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10BACC-C9E8-4956-81DF-AD0E7186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0" b="13307"/>
          <a:stretch/>
        </p:blipFill>
        <p:spPr>
          <a:xfrm>
            <a:off x="100034" y="607188"/>
            <a:ext cx="11991931" cy="4140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9C05C-8E77-4DEE-B3F4-7A8D79C02919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Price on Zillow for NC Counties (2018-Present)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4613F-3DE7-497F-818E-2E90581A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A5EDC-2D5D-4C25-92F6-4D8AFFC00FBB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47C0F-FAEF-4CE0-B33E-B46E1EF30DF8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17DD-8FC0-49C9-8392-1C37F0A79C0A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Price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F06CD-2086-4D59-A039-66A1EE142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5ED6-A806-48B1-B75D-5A3A11BC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did we try to answer?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AC57-C87E-4ADA-A0A9-B296C64C7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Rockwell" panose="02060603020205020403" pitchFamily="18" charset="0"/>
                <a:ea typeface="Arial"/>
                <a:cs typeface="Arial"/>
                <a:sym typeface="Arial"/>
              </a:rPr>
              <a:t>Most Expensive &amp; Least Expensive County based on Median Housing cost</a:t>
            </a: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endParaRPr lang="en-US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Rockwell" panose="02060603020205020403" pitchFamily="18" charset="0"/>
                <a:ea typeface="Arial"/>
                <a:cs typeface="Arial"/>
                <a:sym typeface="Arial"/>
              </a:rPr>
              <a:t>Counties showing highest increase in Housing prices over the years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US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Rockwell" panose="02060603020205020403" pitchFamily="18" charset="0"/>
                <a:ea typeface="Arial"/>
                <a:cs typeface="Arial"/>
                <a:sym typeface="Arial"/>
              </a:rPr>
              <a:t>Which counties sell the fastest on Zillow?</a:t>
            </a:r>
            <a:endParaRPr lang="en-US" dirty="0"/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US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Rockwell" panose="02060603020205020403" pitchFamily="18" charset="0"/>
                <a:ea typeface="Arial"/>
                <a:cs typeface="Arial"/>
                <a:sym typeface="Arial"/>
              </a:rPr>
              <a:t>Correlation between Number of Houses in the market Vs Pricing &amp; Sales</a:t>
            </a: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n-US" dirty="0">
              <a:latin typeface="Rockwell" panose="020606030202050204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5A2A-B809-46F3-AC3A-88F33D15C0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778-6B33-4863-82B1-2D1D483B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 | Trend of the Housing Market in North Carolina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D571-879A-47DD-A89F-3069C2F4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49119"/>
            <a:ext cx="10058400" cy="4788789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Housing Price</a:t>
            </a:r>
          </a:p>
          <a:p>
            <a:pPr lvl="1"/>
            <a:r>
              <a:rPr lang="en-US" dirty="0"/>
              <a:t>Most Expensive counties are Chatham (~$480k) , Dare (~$425k), Orange (~$413k).</a:t>
            </a:r>
          </a:p>
          <a:p>
            <a:pPr lvl="1"/>
            <a:r>
              <a:rPr lang="en-US" dirty="0"/>
              <a:t>Least Expensive counties are Edgecombe (~$76k), Martin (~$82k) , Bertie (~$93k)</a:t>
            </a:r>
          </a:p>
          <a:p>
            <a:r>
              <a:rPr lang="en-US" u="sng" dirty="0"/>
              <a:t>Price Growth</a:t>
            </a:r>
          </a:p>
          <a:p>
            <a:pPr lvl="1"/>
            <a:r>
              <a:rPr lang="en-US" dirty="0"/>
              <a:t>Counties with highest price increase are Catawba (67.8%), McDowell (58.6%), Alamance (55.7%)</a:t>
            </a:r>
          </a:p>
          <a:p>
            <a:pPr lvl="1"/>
            <a:r>
              <a:rPr lang="en-US" dirty="0"/>
              <a:t>Peak growth was recorded from 2015-2017</a:t>
            </a:r>
          </a:p>
          <a:p>
            <a:pPr lvl="1"/>
            <a:r>
              <a:rPr lang="en-US" dirty="0"/>
              <a:t>The price growth is slowing down from 2017</a:t>
            </a:r>
          </a:p>
          <a:p>
            <a:r>
              <a:rPr lang="en-US" u="sng" dirty="0"/>
              <a:t>Time in the Market</a:t>
            </a:r>
          </a:p>
          <a:p>
            <a:pPr lvl="1"/>
            <a:r>
              <a:rPr lang="en-US" dirty="0"/>
              <a:t>Currently, the fastest selling counties are Durham, Wake, </a:t>
            </a:r>
            <a:r>
              <a:rPr lang="en-US" dirty="0" err="1"/>
              <a:t>Mecklenberg</a:t>
            </a:r>
            <a:r>
              <a:rPr lang="en-US" dirty="0"/>
              <a:t> (~50-60 days)</a:t>
            </a:r>
          </a:p>
          <a:p>
            <a:pPr lvl="1"/>
            <a:r>
              <a:rPr lang="en-US" dirty="0"/>
              <a:t>Time on market is decreasing over the entire state</a:t>
            </a:r>
          </a:p>
          <a:p>
            <a:pPr lvl="1"/>
            <a:r>
              <a:rPr lang="en-US" dirty="0"/>
              <a:t>Best time to sell is the Spring, best time to buy is the Winter	</a:t>
            </a:r>
          </a:p>
          <a:p>
            <a:r>
              <a:rPr lang="en-US" u="sng" dirty="0"/>
              <a:t>Correlation between the Number of Houses in the market Vs Pricing &amp; Sales</a:t>
            </a:r>
          </a:p>
          <a:p>
            <a:pPr lvl="1"/>
            <a:r>
              <a:rPr lang="en-US" dirty="0"/>
              <a:t>Strong direct correlation between the Sales &amp; Price and inverse correlation with the Number of days in the market.</a:t>
            </a:r>
          </a:p>
          <a:p>
            <a:pPr marL="58864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8063-D530-470F-ADF0-4FED8503B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Google Shape;106;p1">
            <a:extLst>
              <a:ext uri="{FF2B5EF4-FFF2-40B4-BE49-F238E27FC236}">
                <a16:creationId xmlns:a16="http://schemas.microsoft.com/office/drawing/2014/main" id="{F7439AFA-DCDB-4642-B20E-6249445BF5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7216" y="1183323"/>
            <a:ext cx="1689024" cy="94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87CEA-3AEE-434D-BB70-FFBB79C6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183" y="2407436"/>
            <a:ext cx="1078198" cy="80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2C59B-84C9-4812-A6F8-42338F65D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934" y="3549705"/>
            <a:ext cx="844909" cy="931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B3618-3FFB-4DE6-AC77-3BEDC810F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5069" y="4780704"/>
            <a:ext cx="867312" cy="8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7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F0B5-8567-464A-9135-9621F53B6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ED65F-D0F3-4C31-84A4-3E1514D72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A0105-92B6-43CE-9C95-E43708F83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5179-25E8-4D82-ACB0-2329FB88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| Source &amp; 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E649-57F3-4282-ABB3-099C55E5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29A4A-DC8C-4713-AFB9-F34AA0714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zillow">
            <a:extLst>
              <a:ext uri="{FF2B5EF4-FFF2-40B4-BE49-F238E27FC236}">
                <a16:creationId xmlns:a16="http://schemas.microsoft.com/office/drawing/2014/main" id="{C803ECEF-67BC-4FB0-8072-A1B979A6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" y="6388194"/>
            <a:ext cx="1769703" cy="3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1B72FE-4495-41A6-97D7-E766248E0B4F}"/>
              </a:ext>
            </a:extLst>
          </p:cNvPr>
          <p:cNvSpPr/>
          <p:nvPr/>
        </p:nvSpPr>
        <p:spPr>
          <a:xfrm>
            <a:off x="1905580" y="6410640"/>
            <a:ext cx="391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https://www.zillow.com/research/data/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A791F-8BB5-4224-BA60-D55427015064}"/>
              </a:ext>
            </a:extLst>
          </p:cNvPr>
          <p:cNvGraphicFramePr>
            <a:graphicFrameLocks noGrp="1"/>
          </p:cNvGraphicFramePr>
          <p:nvPr/>
        </p:nvGraphicFramePr>
        <p:xfrm>
          <a:off x="408623" y="952543"/>
          <a:ext cx="5107032" cy="306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County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Metadata,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Angeles-Long Beach-Anaheim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Chicago-Naperville-Elgin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Harris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Houston-The Woodlands-Sugar 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Maricopa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Phoenix-Mesa-Scottsdale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A3CBD8-540A-4399-9682-6A509FAC882E}"/>
              </a:ext>
            </a:extLst>
          </p:cNvPr>
          <p:cNvSpPr txBox="1"/>
          <p:nvPr/>
        </p:nvSpPr>
        <p:spPr>
          <a:xfrm>
            <a:off x="3066585" y="8696"/>
            <a:ext cx="610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The Data </a:t>
            </a:r>
            <a:r>
              <a:rPr lang="en-US" sz="2800" dirty="0">
                <a:latin typeface="Rockwell" panose="02060603020205020403" pitchFamily="18" charset="0"/>
                <a:sym typeface="Rockwell"/>
              </a:rPr>
              <a:t>Source</a:t>
            </a:r>
            <a:r>
              <a:rPr lang="en-US" sz="2800" dirty="0">
                <a:latin typeface="Rockwell" panose="02060603020205020403" pitchFamily="18" charset="0"/>
              </a:rPr>
              <a:t> &amp; Cleanup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61F34-B1E8-4BA1-B00C-1FD7E02F0BB0}"/>
              </a:ext>
            </a:extLst>
          </p:cNvPr>
          <p:cNvSpPr txBox="1"/>
          <p:nvPr/>
        </p:nvSpPr>
        <p:spPr>
          <a:xfrm>
            <a:off x="398368" y="531916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Price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626BD8-11DF-435A-8FBC-A84B32267C9E}"/>
              </a:ext>
            </a:extLst>
          </p:cNvPr>
          <p:cNvGraphicFramePr>
            <a:graphicFrameLocks noGrp="1"/>
          </p:cNvGraphicFramePr>
          <p:nvPr/>
        </p:nvGraphicFramePr>
        <p:xfrm>
          <a:off x="408623" y="4574325"/>
          <a:ext cx="1590648" cy="131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08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2209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C2E8EA-E45B-43B6-A9FC-F5542B942815}"/>
              </a:ext>
            </a:extLst>
          </p:cNvPr>
          <p:cNvGraphicFramePr>
            <a:graphicFrameLocks noGrp="1"/>
          </p:cNvGraphicFramePr>
          <p:nvPr/>
        </p:nvGraphicFramePr>
        <p:xfrm>
          <a:off x="3150853" y="4574325"/>
          <a:ext cx="1590648" cy="131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08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2209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27F0E2-0D47-4E51-960C-4E5F59935DBD}"/>
              </a:ext>
            </a:extLst>
          </p:cNvPr>
          <p:cNvSpPr txBox="1"/>
          <p:nvPr/>
        </p:nvSpPr>
        <p:spPr>
          <a:xfrm>
            <a:off x="3078680" y="4185558"/>
            <a:ext cx="23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before Sale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578E-04E1-4FA5-9F38-AC8BA8A5BE2B}"/>
              </a:ext>
            </a:extLst>
          </p:cNvPr>
          <p:cNvSpPr txBox="1"/>
          <p:nvPr/>
        </p:nvSpPr>
        <p:spPr>
          <a:xfrm>
            <a:off x="278041" y="4185558"/>
            <a:ext cx="280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637C7C-C261-4F9F-845C-A32101A69909}"/>
              </a:ext>
            </a:extLst>
          </p:cNvPr>
          <p:cNvSpPr/>
          <p:nvPr/>
        </p:nvSpPr>
        <p:spPr>
          <a:xfrm>
            <a:off x="6201433" y="22880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DBCCA3-E0C0-440D-AF02-70AA600210F2}"/>
              </a:ext>
            </a:extLst>
          </p:cNvPr>
          <p:cNvGraphicFramePr>
            <a:graphicFrameLocks noGrp="1"/>
          </p:cNvGraphicFramePr>
          <p:nvPr/>
        </p:nvGraphicFramePr>
        <p:xfrm>
          <a:off x="7837039" y="952543"/>
          <a:ext cx="4151298" cy="449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83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10040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Durham County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2502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C30278-1416-4B0D-A68B-7372222E8C90}"/>
              </a:ext>
            </a:extLst>
          </p:cNvPr>
          <p:cNvSpPr txBox="1"/>
          <p:nvPr/>
        </p:nvSpPr>
        <p:spPr>
          <a:xfrm>
            <a:off x="7765763" y="557563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Cleaned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CAF129-481D-4099-B06F-E23FB2745229}"/>
              </a:ext>
            </a:extLst>
          </p:cNvPr>
          <p:cNvSpPr/>
          <p:nvPr/>
        </p:nvSpPr>
        <p:spPr>
          <a:xfrm>
            <a:off x="5824473" y="5918281"/>
            <a:ext cx="6271277" cy="76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900" dirty="0"/>
              <a:t>•</a:t>
            </a:r>
            <a:r>
              <a:rPr lang="en-US" sz="900" i="1" dirty="0"/>
              <a:t>Monthly median price for housing by county |  Zillow (2010-01 to 2019-05)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900" i="1" dirty="0"/>
              <a:t>•Monthly avg days in market for houses by county | Zillow (2010-01 to 2019-05)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900" i="1" dirty="0"/>
              <a:t>•Monthly total number of houses for sale by county | Zillow (2010-01 to 2019-04)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946DD9-CD20-42AC-B02D-C130F6F4D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CA6-2783-44A3-90B6-514E93E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Counties to live in | 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CE32-0CD7-47CD-9B51-1A062C1F5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Chatham, #2 Dare, #3 Orange, #4 Jackson, #5 Transylvania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E063-F17B-49E3-ABC5-AD061F05D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04281"/>
            <a:ext cx="11965021" cy="6169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0BA-E869-417B-9BB2-A33338261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3200" dirty="0"/>
              <a:t>#1 CHATHAM COUNTY DURHAM-CHAPEL HILL AREA</a:t>
            </a:r>
            <a:endParaRPr sz="3200"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Lowest Median Price :  $295,000 in 2012-Dec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Highest Median Price:  $482,545 in 2019-Mar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Showed steep rate of growth from 2013 to 2016</a:t>
            </a:r>
            <a:endParaRPr dirty="0"/>
          </a:p>
        </p:txBody>
      </p:sp>
      <p:pic>
        <p:nvPicPr>
          <p:cNvPr id="131" name="Google Shape;13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523" y="1887415"/>
            <a:ext cx="5508015" cy="448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650D7-0499-4A42-B1E7-BF37E0E99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CA6-2783-44A3-90B6-514E93E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expensive Counties to live in | 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CE32-0CD7-47CD-9B51-1A062C1F5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#89 Edgecombe, #88 Martin, #87 Bertie, #86 Washington, #85 Richmond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6B5E9-AA9B-443C-86EB-7641BEC0EC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864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ood Type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736</Words>
  <Application>Microsoft Office PowerPoint</Application>
  <PresentationFormat>Widescreen</PresentationFormat>
  <Paragraphs>197</Paragraphs>
  <Slides>31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Candara</vt:lpstr>
      <vt:lpstr>Noto Sans Symbols</vt:lpstr>
      <vt:lpstr>Rockwell</vt:lpstr>
      <vt:lpstr>Wood Type</vt:lpstr>
      <vt:lpstr>HOUSING MARKET | NC</vt:lpstr>
      <vt:lpstr>Why the Real Estate Market ? &amp;  Why NC??</vt:lpstr>
      <vt:lpstr>What did we try to answer?</vt:lpstr>
      <vt:lpstr>The Data | Source &amp; Cleanup</vt:lpstr>
      <vt:lpstr>PowerPoint Presentation</vt:lpstr>
      <vt:lpstr>Most expensive Counties to live in | NC</vt:lpstr>
      <vt:lpstr>PowerPoint Presentation</vt:lpstr>
      <vt:lpstr>#1 CHATHAM COUNTY DURHAM-CHAPEL HILL AREA</vt:lpstr>
      <vt:lpstr>Least expensive Counties to live in | NC</vt:lpstr>
      <vt:lpstr>PowerPoint Presentation</vt:lpstr>
      <vt:lpstr>#89 EDGECOMBE COUNTY ROCKY MOUNT AREA</vt:lpstr>
      <vt:lpstr>Counties showing highest change in prices over the years</vt:lpstr>
      <vt:lpstr>North Carolina in May 2019: Housing Data</vt:lpstr>
      <vt:lpstr>If you are planning to invest in a property in NC, which counties have the greatest potential for growth based on historic trends?</vt:lpstr>
      <vt:lpstr>Average Price Increase Year over Year:</vt:lpstr>
      <vt:lpstr>North Carolina vs. US:</vt:lpstr>
      <vt:lpstr>Backup</vt:lpstr>
      <vt:lpstr>Counties selling the fastest based on the number of days listed.</vt:lpstr>
      <vt:lpstr>PowerPoint Presentation</vt:lpstr>
      <vt:lpstr>PowerPoint Presentation</vt:lpstr>
      <vt:lpstr>PowerPoint Presentation</vt:lpstr>
      <vt:lpstr>PowerPoint Presentation</vt:lpstr>
      <vt:lpstr>Correlation between Number of Houses in the market Vs Pricing &amp; Sales</vt:lpstr>
      <vt:lpstr>Correlation between Number of Houses in the market Vs Pricing &amp; Sales | Top 5 Counties</vt:lpstr>
      <vt:lpstr>Tap 5 county with fastest days to sale </vt:lpstr>
      <vt:lpstr>Distribution of Property Sale, Price &amp; Number of days in the Market | Box Plot</vt:lpstr>
      <vt:lpstr>PowerPoint Presentation</vt:lpstr>
      <vt:lpstr>PowerPoint Presentation</vt:lpstr>
      <vt:lpstr>PowerPoint Presentation</vt:lpstr>
      <vt:lpstr>Conclusion | Trend of the Housing Market in North Carolina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| NC</dc:title>
  <dc:creator>Rima Susan Philip</dc:creator>
  <cp:lastModifiedBy>Rima Susan Philip</cp:lastModifiedBy>
  <cp:revision>22</cp:revision>
  <dcterms:created xsi:type="dcterms:W3CDTF">2019-07-05T12:20:02Z</dcterms:created>
  <dcterms:modified xsi:type="dcterms:W3CDTF">2019-07-12T01:36:52Z</dcterms:modified>
</cp:coreProperties>
</file>