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9" r:id="rId3"/>
    <p:sldId id="257" r:id="rId4"/>
    <p:sldId id="261" r:id="rId5"/>
    <p:sldId id="262" r:id="rId6"/>
    <p:sldId id="263" r:id="rId7"/>
    <p:sldId id="264" r:id="rId8"/>
    <p:sldId id="265" r:id="rId9"/>
    <p:sldId id="285" r:id="rId10"/>
    <p:sldId id="266" r:id="rId11"/>
    <p:sldId id="268" r:id="rId12"/>
    <p:sldId id="284" r:id="rId13"/>
    <p:sldId id="269" r:id="rId14"/>
    <p:sldId id="271" r:id="rId15"/>
    <p:sldId id="272" r:id="rId16"/>
    <p:sldId id="273" r:id="rId17"/>
    <p:sldId id="276" r:id="rId18"/>
    <p:sldId id="277" r:id="rId19"/>
    <p:sldId id="278" r:id="rId20"/>
    <p:sldId id="279" r:id="rId21"/>
    <p:sldId id="282"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Titillium Web Light" panose="020B0604020202020204" charset="0"/>
      <p:regular r:id="rId28"/>
      <p:bold r:id="rId29"/>
      <p:italic r:id="rId30"/>
      <p:boldItalic r:id="rId31"/>
    </p:embeddedFont>
    <p:embeddedFont>
      <p:font typeface="Dosis Light" panose="020B0604020202020204" charset="0"/>
      <p:regular r:id="rId32"/>
      <p:bold r:id="rId33"/>
    </p:embeddedFont>
    <p:embeddedFont>
      <p:font typeface="Titillium Web"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DCABE4-D3D3-44EE-84BB-A1992ECD27EC}">
  <a:tblStyle styleId="{5BDCABE4-D3D3-44EE-84BB-A1992ECD27E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0"/>
        <p:cNvGrpSpPr/>
        <p:nvPr/>
      </p:nvGrpSpPr>
      <p:grpSpPr>
        <a:xfrm>
          <a:off x="0" y="0"/>
          <a:ext cx="0" cy="0"/>
          <a:chOff x="0" y="0"/>
          <a:chExt cx="0" cy="0"/>
        </a:xfrm>
      </p:grpSpPr>
      <p:sp>
        <p:nvSpPr>
          <p:cNvPr id="4011" name="Google Shape;401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2" name="Google Shape;401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8"/>
        <p:cNvGrpSpPr/>
        <p:nvPr/>
      </p:nvGrpSpPr>
      <p:grpSpPr>
        <a:xfrm>
          <a:off x="0" y="0"/>
          <a:ext cx="0" cy="0"/>
          <a:chOff x="0" y="0"/>
          <a:chExt cx="0" cy="0"/>
        </a:xfrm>
      </p:grpSpPr>
      <p:sp>
        <p:nvSpPr>
          <p:cNvPr id="4019" name="Google Shape;401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0" name="Google Shape;402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6"/>
        <p:cNvGrpSpPr/>
        <p:nvPr/>
      </p:nvGrpSpPr>
      <p:grpSpPr>
        <a:xfrm>
          <a:off x="0" y="0"/>
          <a:ext cx="0" cy="0"/>
          <a:chOff x="0" y="0"/>
          <a:chExt cx="0" cy="0"/>
        </a:xfrm>
      </p:grpSpPr>
      <p:sp>
        <p:nvSpPr>
          <p:cNvPr id="4027" name="Google Shape;40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8" name="Google Shape;40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7"/>
        <p:cNvGrpSpPr/>
        <p:nvPr/>
      </p:nvGrpSpPr>
      <p:grpSpPr>
        <a:xfrm>
          <a:off x="0" y="0"/>
          <a:ext cx="0" cy="0"/>
          <a:chOff x="0" y="0"/>
          <a:chExt cx="0" cy="0"/>
        </a:xfrm>
      </p:grpSpPr>
      <p:sp>
        <p:nvSpPr>
          <p:cNvPr id="4058" name="Google Shape;405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9" name="Google Shape;405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2775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Personal Project</a:t>
            </a:r>
            <a:br>
              <a:rPr lang="en" dirty="0" smtClean="0"/>
            </a:br>
            <a:r>
              <a:rPr lang="en" dirty="0" smtClean="0"/>
              <a:t>UFC:NOW</a:t>
            </a:r>
            <a:r>
              <a:rPr lang="en" dirty="0"/>
              <a:t/>
            </a:r>
            <a:br>
              <a:rPr lang="en" dirty="0"/>
            </a:br>
            <a:r>
              <a:rPr lang="en" dirty="0" smtClean="0"/>
              <a:t/>
            </a:r>
            <a:br>
              <a:rPr lang="en" dirty="0" smtClean="0"/>
            </a:br>
            <a:r>
              <a:rPr lang="en" sz="4000" dirty="0" smtClean="0"/>
              <a:t>Alex Thain</a:t>
            </a:r>
            <a:endParaRP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2" name="Google Shape;3922;p23"/>
          <p:cNvSpPr txBox="1">
            <a:spLocks noGrp="1"/>
          </p:cNvSpPr>
          <p:nvPr>
            <p:ph type="title" idx="4294967295"/>
          </p:nvPr>
        </p:nvSpPr>
        <p:spPr>
          <a:xfrm>
            <a:off x="2194950" y="367325"/>
            <a:ext cx="4754100" cy="138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Want big impact?</a:t>
            </a:r>
            <a:endParaRPr sz="2400">
              <a:solidFill>
                <a:srgbClr val="FFFFFF"/>
              </a:solidFill>
              <a:highlight>
                <a:srgbClr val="0B87A1"/>
              </a:highlight>
              <a:latin typeface="Titillium Web Light"/>
              <a:ea typeface="Titillium Web Light"/>
              <a:cs typeface="Titillium Web Light"/>
              <a:sym typeface="Titillium Web Light"/>
            </a:endParaRPr>
          </a:p>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Use big image.</a:t>
            </a:r>
            <a:endParaRPr sz="2400">
              <a:solidFill>
                <a:srgbClr val="FFFFFF"/>
              </a:solidFill>
              <a:highlight>
                <a:srgbClr val="0B87A1"/>
              </a:highlight>
              <a:latin typeface="Titillium Web Light"/>
              <a:ea typeface="Titillium Web Light"/>
              <a:cs typeface="Titillium Web Light"/>
              <a:sym typeface="Titillium Web Light"/>
            </a:endParaRPr>
          </a:p>
        </p:txBody>
      </p:sp>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TEST RESULTS THROUGHOUT MY PROJECT</a:t>
            </a:r>
            <a:endParaRPr dirty="0"/>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graphicFrame>
        <p:nvGraphicFramePr>
          <p:cNvPr id="2" name="Table 1"/>
          <p:cNvGraphicFramePr>
            <a:graphicFrameLocks noGrp="1"/>
          </p:cNvGraphicFramePr>
          <p:nvPr>
            <p:extLst>
              <p:ext uri="{D42A27DB-BD31-4B8C-83A1-F6EECF244321}">
                <p14:modId xmlns:p14="http://schemas.microsoft.com/office/powerpoint/2010/main" val="4001001685"/>
              </p:ext>
            </p:extLst>
          </p:nvPr>
        </p:nvGraphicFramePr>
        <p:xfrm>
          <a:off x="803560" y="1696605"/>
          <a:ext cx="6802584" cy="2004725"/>
        </p:xfrm>
        <a:graphic>
          <a:graphicData uri="http://schemas.openxmlformats.org/drawingml/2006/table">
            <a:tbl>
              <a:tblPr firstRow="1" bandRow="1">
                <a:tableStyleId>{3B4B98B0-60AC-42C2-AFA5-B58CD77FA1E5}</a:tableStyleId>
              </a:tblPr>
              <a:tblGrid>
                <a:gridCol w="983676">
                  <a:extLst>
                    <a:ext uri="{9D8B030D-6E8A-4147-A177-3AD203B41FA5}">
                      <a16:colId xmlns:a16="http://schemas.microsoft.com/office/drawing/2014/main" val="3964947798"/>
                    </a:ext>
                  </a:extLst>
                </a:gridCol>
                <a:gridCol w="1283852">
                  <a:extLst>
                    <a:ext uri="{9D8B030D-6E8A-4147-A177-3AD203B41FA5}">
                      <a16:colId xmlns:a16="http://schemas.microsoft.com/office/drawing/2014/main" val="44431949"/>
                    </a:ext>
                  </a:extLst>
                </a:gridCol>
                <a:gridCol w="1133764">
                  <a:extLst>
                    <a:ext uri="{9D8B030D-6E8A-4147-A177-3AD203B41FA5}">
                      <a16:colId xmlns:a16="http://schemas.microsoft.com/office/drawing/2014/main" val="2658306021"/>
                    </a:ext>
                  </a:extLst>
                </a:gridCol>
                <a:gridCol w="1133764">
                  <a:extLst>
                    <a:ext uri="{9D8B030D-6E8A-4147-A177-3AD203B41FA5}">
                      <a16:colId xmlns:a16="http://schemas.microsoft.com/office/drawing/2014/main" val="2348506154"/>
                    </a:ext>
                  </a:extLst>
                </a:gridCol>
                <a:gridCol w="1133764">
                  <a:extLst>
                    <a:ext uri="{9D8B030D-6E8A-4147-A177-3AD203B41FA5}">
                      <a16:colId xmlns:a16="http://schemas.microsoft.com/office/drawing/2014/main" val="2851582858"/>
                    </a:ext>
                  </a:extLst>
                </a:gridCol>
                <a:gridCol w="1133764">
                  <a:extLst>
                    <a:ext uri="{9D8B030D-6E8A-4147-A177-3AD203B41FA5}">
                      <a16:colId xmlns:a16="http://schemas.microsoft.com/office/drawing/2014/main" val="3847909199"/>
                    </a:ext>
                  </a:extLst>
                </a:gridCol>
              </a:tblGrid>
              <a:tr h="326159">
                <a:tc>
                  <a:txBody>
                    <a:bodyPr/>
                    <a:lstStyle/>
                    <a:p>
                      <a:endParaRPr lang="en-GB" dirty="0"/>
                    </a:p>
                  </a:txBody>
                  <a:tcPr/>
                </a:tc>
                <a:tc>
                  <a:txBody>
                    <a:bodyPr/>
                    <a:lstStyle/>
                    <a:p>
                      <a:endParaRPr lang="en-GB" sz="1100" b="0" dirty="0">
                        <a:latin typeface="Calibri" panose="020F0502020204030204" pitchFamily="34" charset="0"/>
                      </a:endParaRPr>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08807509"/>
                  </a:ext>
                </a:extLst>
              </a:tr>
              <a:tr h="559522">
                <a:tc>
                  <a:txBody>
                    <a:bodyPr/>
                    <a:lstStyle/>
                    <a:p>
                      <a:r>
                        <a:rPr lang="en-GB" sz="1100" dirty="0" smtClean="0">
                          <a:latin typeface="Calibri" panose="020F0502020204030204" pitchFamily="34" charset="0"/>
                        </a:rPr>
                        <a:t>Junit</a:t>
                      </a:r>
                      <a:endParaRPr lang="en-GB" sz="1100" dirty="0">
                        <a:latin typeface="Calibri" panose="020F0502020204030204" pitchFamily="34" charset="0"/>
                      </a:endParaRPr>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1449649647"/>
                  </a:ext>
                </a:extLst>
              </a:tr>
              <a:tr h="559522">
                <a:tc>
                  <a:txBody>
                    <a:bodyPr/>
                    <a:lstStyle/>
                    <a:p>
                      <a:r>
                        <a:rPr lang="en-GB" sz="1100" dirty="0" smtClean="0">
                          <a:latin typeface="Calibri" panose="020F0502020204030204" pitchFamily="34" charset="0"/>
                        </a:rPr>
                        <a:t>JPA Data Test</a:t>
                      </a:r>
                      <a:endParaRPr lang="en-GB" sz="1100" dirty="0">
                        <a:latin typeface="Calibri" panose="020F0502020204030204" pitchFamily="34" charset="0"/>
                      </a:endParaRPr>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818040719"/>
                  </a:ext>
                </a:extLst>
              </a:tr>
              <a:tr h="559522">
                <a:tc>
                  <a:txBody>
                    <a:bodyPr/>
                    <a:lstStyle/>
                    <a:p>
                      <a:r>
                        <a:rPr lang="en-GB" sz="1100" dirty="0" smtClean="0">
                          <a:latin typeface="Calibri" panose="020F0502020204030204" pitchFamily="34" charset="0"/>
                        </a:rPr>
                        <a:t>Static</a:t>
                      </a:r>
                      <a:endParaRPr lang="en-GB" sz="1100" dirty="0">
                        <a:latin typeface="Calibri" panose="020F0502020204030204" pitchFamily="34" charset="0"/>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416612893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Coverage Explained</a:t>
            </a:r>
            <a:endParaRPr lang="en-GB"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6" name="Google Shape;4016;p33"/>
          <p:cNvSpPr txBox="1">
            <a:spLocks/>
          </p:cNvSpPr>
          <p:nvPr/>
        </p:nvSpPr>
        <p:spPr>
          <a:xfrm>
            <a:off x="718300" y="2908852"/>
            <a:ext cx="5416012" cy="158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GB" sz="1800" dirty="0" smtClean="0"/>
              <a:t>Throughout my project I used different testing techniques that I’ve learnt throughout the course so far. These included Junit, JPA Data and static tests. These static tests include SonarQube and Peer Review to ensure my code is reusable and good quality.</a:t>
            </a:r>
          </a:p>
          <a:p>
            <a:pPr marL="0" indent="0">
              <a:buFont typeface="Titillium Web Light"/>
              <a:buNone/>
            </a:pPr>
            <a:endParaRPr lang="en-GB" sz="1800" dirty="0"/>
          </a:p>
          <a:p>
            <a:pPr marL="0" indent="0">
              <a:buFont typeface="Titillium Web Light"/>
              <a:buNone/>
            </a:pPr>
            <a:r>
              <a:rPr lang="en-GB" sz="1800" dirty="0" smtClean="0"/>
              <a:t>You can see in the slide previous that I have met the industry standard test coverage requirement of 70% in all my tests.</a:t>
            </a:r>
            <a:endParaRPr lang="en-GB" sz="1800" dirty="0"/>
          </a:p>
        </p:txBody>
      </p:sp>
    </p:spTree>
    <p:extLst>
      <p:ext uri="{BB962C8B-B14F-4D97-AF65-F5344CB8AC3E}">
        <p14:creationId xmlns:p14="http://schemas.microsoft.com/office/powerpoint/2010/main" val="2073096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26"/>
          <p:cNvSpPr/>
          <p:nvPr/>
        </p:nvSpPr>
        <p:spPr>
          <a:xfrm>
            <a:off x="718300" y="1039554"/>
            <a:ext cx="7278052" cy="346710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title" idx="4294967295"/>
          </p:nvPr>
        </p:nvSpPr>
        <p:spPr>
          <a:xfrm>
            <a:off x="718300" y="1297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D3EBD5"/>
                </a:solidFill>
              </a:rPr>
              <a:t>MAPS</a:t>
            </a:r>
            <a:endParaRPr>
              <a:solidFill>
                <a:srgbClr val="D3EBD5"/>
              </a:solidFill>
            </a:endParaRPr>
          </a:p>
        </p:txBody>
      </p:sp>
      <p:sp>
        <p:nvSpPr>
          <p:cNvPr id="3946" name="Google Shape;3946;p26"/>
          <p:cNvSpPr/>
          <p:nvPr/>
        </p:nvSpPr>
        <p:spPr>
          <a:xfrm>
            <a:off x="3639126" y="1397177"/>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rgbClr val="003B55"/>
                </a:solidFill>
                <a:latin typeface="Titillium Web Light"/>
                <a:ea typeface="Titillium Web Light"/>
                <a:cs typeface="Titillium Web Light"/>
                <a:sym typeface="Titillium Web Light"/>
              </a:rPr>
              <a:t>My </a:t>
            </a:r>
            <a:r>
              <a:rPr lang="en" sz="1000" dirty="0">
                <a:solidFill>
                  <a:srgbClr val="003B55"/>
                </a:solidFill>
                <a:latin typeface="Titillium Web Light"/>
                <a:ea typeface="Titillium Web Light"/>
                <a:cs typeface="Titillium Web Light"/>
                <a:sym typeface="Titillium Web Light"/>
              </a:rPr>
              <a:t>O</a:t>
            </a:r>
            <a:r>
              <a:rPr lang="en" sz="1000" dirty="0" smtClean="0">
                <a:solidFill>
                  <a:srgbClr val="003B55"/>
                </a:solidFill>
                <a:latin typeface="Titillium Web Light"/>
                <a:ea typeface="Titillium Web Light"/>
                <a:cs typeface="Titillium Web Light"/>
                <a:sym typeface="Titillium Web Light"/>
              </a:rPr>
              <a:t>ffice</a:t>
            </a:r>
            <a:endParaRPr sz="1000" dirty="0">
              <a:solidFill>
                <a:srgbClr val="003B55"/>
              </a:solidFill>
              <a:latin typeface="Titillium Web Light"/>
              <a:ea typeface="Titillium Web Light"/>
              <a:cs typeface="Titillium Web Light"/>
              <a:sym typeface="Titillium Web Light"/>
            </a:endParaRPr>
          </a:p>
        </p:txBody>
      </p:sp>
      <p:sp>
        <p:nvSpPr>
          <p:cNvPr id="3947" name="Google Shape;3947;p26"/>
          <p:cNvSpPr/>
          <p:nvPr/>
        </p:nvSpPr>
        <p:spPr>
          <a:xfrm>
            <a:off x="1273375" y="21461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2877975" y="35074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3731425" y="19573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4391750" y="39052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6847625" y="393605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6298975" y="24288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65" name="Google Shape;3965;p28"/>
          <p:cNvSpPr txBox="1">
            <a:spLocks noGrp="1"/>
          </p:cNvSpPr>
          <p:nvPr>
            <p:ph type="ctrTitle" idx="4294967295"/>
          </p:nvPr>
        </p:nvSpPr>
        <p:spPr>
          <a:xfrm>
            <a:off x="685800" y="571800"/>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003B55"/>
                </a:solidFill>
                <a:highlight>
                  <a:srgbClr val="D3EBD5"/>
                </a:highlight>
              </a:rPr>
              <a:t>£0</a:t>
            </a:r>
            <a:endParaRPr sz="6000" dirty="0">
              <a:solidFill>
                <a:srgbClr val="003B55"/>
              </a:solidFill>
              <a:highlight>
                <a:srgbClr val="D3EBD5"/>
              </a:highlight>
            </a:endParaRPr>
          </a:p>
        </p:txBody>
      </p:sp>
      <p:sp>
        <p:nvSpPr>
          <p:cNvPr id="3966" name="Google Shape;3966;p28"/>
          <p:cNvSpPr txBox="1">
            <a:spLocks noGrp="1"/>
          </p:cNvSpPr>
          <p:nvPr>
            <p:ph type="subTitle" idx="4294967295"/>
          </p:nvPr>
        </p:nvSpPr>
        <p:spPr>
          <a:xfrm>
            <a:off x="685800" y="1182708"/>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smtClean="0"/>
              <a:t>Total to create this application</a:t>
            </a:r>
            <a:endParaRPr sz="2400" dirty="0"/>
          </a:p>
        </p:txBody>
      </p:sp>
      <p:sp>
        <p:nvSpPr>
          <p:cNvPr id="3967" name="Google Shape;3967;p28"/>
          <p:cNvSpPr txBox="1">
            <a:spLocks noGrp="1"/>
          </p:cNvSpPr>
          <p:nvPr>
            <p:ph type="ctrTitle" idx="4294967295"/>
          </p:nvPr>
        </p:nvSpPr>
        <p:spPr>
          <a:xfrm>
            <a:off x="685800" y="3657893"/>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0B87A1"/>
                </a:highlight>
              </a:rPr>
              <a:t>100%</a:t>
            </a:r>
            <a:endParaRPr sz="6000">
              <a:solidFill>
                <a:srgbClr val="003B55"/>
              </a:solidFill>
              <a:highlight>
                <a:srgbClr val="0B87A1"/>
              </a:highlight>
            </a:endParaRPr>
          </a:p>
        </p:txBody>
      </p:sp>
      <p:sp>
        <p:nvSpPr>
          <p:cNvPr id="3968" name="Google Shape;3968;p28"/>
          <p:cNvSpPr txBox="1">
            <a:spLocks noGrp="1"/>
          </p:cNvSpPr>
          <p:nvPr>
            <p:ph type="subTitle" idx="4294967295"/>
          </p:nvPr>
        </p:nvSpPr>
        <p:spPr>
          <a:xfrm>
            <a:off x="685800" y="4268801"/>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3969" name="Google Shape;3969;p28"/>
          <p:cNvSpPr txBox="1">
            <a:spLocks noGrp="1"/>
          </p:cNvSpPr>
          <p:nvPr>
            <p:ph type="ctrTitle" idx="4294967295"/>
          </p:nvPr>
        </p:nvSpPr>
        <p:spPr>
          <a:xfrm>
            <a:off x="685800" y="2114847"/>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003B55"/>
                </a:solidFill>
                <a:highlight>
                  <a:srgbClr val="80BFB7"/>
                </a:highlight>
              </a:rPr>
              <a:t>5 users</a:t>
            </a:r>
            <a:endParaRPr sz="6000" dirty="0">
              <a:solidFill>
                <a:srgbClr val="003B55"/>
              </a:solidFill>
              <a:highlight>
                <a:srgbClr val="80BFB7"/>
              </a:highlight>
            </a:endParaRPr>
          </a:p>
        </p:txBody>
      </p:sp>
      <p:sp>
        <p:nvSpPr>
          <p:cNvPr id="3970" name="Google Shape;3970;p28"/>
          <p:cNvSpPr txBox="1">
            <a:spLocks noGrp="1"/>
          </p:cNvSpPr>
          <p:nvPr>
            <p:ph type="subTitle" idx="4294967295"/>
          </p:nvPr>
        </p:nvSpPr>
        <p:spPr>
          <a:xfrm>
            <a:off x="685800" y="2725755"/>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U</a:t>
            </a:r>
            <a:r>
              <a:rPr lang="en" sz="2400" dirty="0" smtClean="0"/>
              <a:t>sers I have tested the site with</a:t>
            </a:r>
            <a:endParaRPr sz="2400" dirty="0"/>
          </a:p>
        </p:txBody>
      </p:sp>
      <p:sp>
        <p:nvSpPr>
          <p:cNvPr id="3971" name="Google Shape;3971;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2" name="Picture 1"/>
          <p:cNvPicPr>
            <a:picLocks noChangeAspect="1"/>
          </p:cNvPicPr>
          <p:nvPr/>
        </p:nvPicPr>
        <p:blipFill>
          <a:blip r:embed="rId3"/>
          <a:stretch>
            <a:fillRect/>
          </a:stretch>
        </p:blipFill>
        <p:spPr>
          <a:xfrm>
            <a:off x="3000450" y="2520480"/>
            <a:ext cx="327526" cy="346422"/>
          </a:xfrm>
          <a:prstGeom prst="rect">
            <a:avLst/>
          </a:prstGeom>
        </p:spPr>
      </p:pic>
      <p:pic>
        <p:nvPicPr>
          <p:cNvPr id="3" name="Picture 2"/>
          <p:cNvPicPr>
            <a:picLocks noChangeAspect="1"/>
          </p:cNvPicPr>
          <p:nvPr/>
        </p:nvPicPr>
        <p:blipFill>
          <a:blip r:embed="rId3"/>
          <a:stretch>
            <a:fillRect/>
          </a:stretch>
        </p:blipFill>
        <p:spPr>
          <a:xfrm>
            <a:off x="3000450" y="1947191"/>
            <a:ext cx="317019" cy="335309"/>
          </a:xfrm>
          <a:prstGeom prst="rect">
            <a:avLst/>
          </a:prstGeom>
        </p:spPr>
      </p:pic>
      <p:pic>
        <p:nvPicPr>
          <p:cNvPr id="4" name="Picture 3"/>
          <p:cNvPicPr>
            <a:picLocks noChangeAspect="1"/>
          </p:cNvPicPr>
          <p:nvPr/>
        </p:nvPicPr>
        <p:blipFill>
          <a:blip r:embed="rId3"/>
          <a:stretch>
            <a:fillRect/>
          </a:stretch>
        </p:blipFill>
        <p:spPr>
          <a:xfrm>
            <a:off x="3327976" y="2252647"/>
            <a:ext cx="317019" cy="335309"/>
          </a:xfrm>
          <a:prstGeom prst="rect">
            <a:avLst/>
          </a:prstGeom>
        </p:spPr>
      </p:pic>
      <p:pic>
        <p:nvPicPr>
          <p:cNvPr id="5" name="Picture 4"/>
          <p:cNvPicPr>
            <a:picLocks noChangeAspect="1"/>
          </p:cNvPicPr>
          <p:nvPr/>
        </p:nvPicPr>
        <p:blipFill>
          <a:blip r:embed="rId3"/>
          <a:stretch>
            <a:fillRect/>
          </a:stretch>
        </p:blipFill>
        <p:spPr>
          <a:xfrm>
            <a:off x="3655502" y="1947191"/>
            <a:ext cx="317019" cy="335309"/>
          </a:xfrm>
          <a:prstGeom prst="rect">
            <a:avLst/>
          </a:prstGeom>
        </p:spPr>
      </p:pic>
      <p:pic>
        <p:nvPicPr>
          <p:cNvPr id="6" name="Picture 5"/>
          <p:cNvPicPr>
            <a:picLocks noChangeAspect="1"/>
          </p:cNvPicPr>
          <p:nvPr/>
        </p:nvPicPr>
        <p:blipFill>
          <a:blip r:embed="rId3"/>
          <a:stretch>
            <a:fillRect/>
          </a:stretch>
        </p:blipFill>
        <p:spPr>
          <a:xfrm>
            <a:off x="3655501" y="2527161"/>
            <a:ext cx="317019" cy="335309"/>
          </a:xfrm>
          <a:prstGeom prst="rect">
            <a:avLst/>
          </a:prstGeom>
        </p:spPr>
      </p:pic>
      <p:pic>
        <p:nvPicPr>
          <p:cNvPr id="7" name="Picture 6"/>
          <p:cNvPicPr>
            <a:picLocks noChangeAspect="1"/>
          </p:cNvPicPr>
          <p:nvPr/>
        </p:nvPicPr>
        <p:blipFill>
          <a:blip r:embed="rId4"/>
          <a:stretch>
            <a:fillRect/>
          </a:stretch>
        </p:blipFill>
        <p:spPr>
          <a:xfrm>
            <a:off x="1776586" y="695432"/>
            <a:ext cx="623714" cy="487276"/>
          </a:xfrm>
          <a:prstGeom prst="rect">
            <a:avLst/>
          </a:prstGeom>
        </p:spPr>
      </p:pic>
      <p:pic>
        <p:nvPicPr>
          <p:cNvPr id="8" name="Picture 7"/>
          <p:cNvPicPr>
            <a:picLocks noChangeAspect="1"/>
          </p:cNvPicPr>
          <p:nvPr/>
        </p:nvPicPr>
        <p:blipFill>
          <a:blip r:embed="rId5"/>
          <a:stretch>
            <a:fillRect/>
          </a:stretch>
        </p:blipFill>
        <p:spPr>
          <a:xfrm>
            <a:off x="2545580" y="3724347"/>
            <a:ext cx="454870" cy="478000"/>
          </a:xfrm>
          <a:prstGeom prst="rect">
            <a:avLst/>
          </a:prstGeom>
        </p:spPr>
      </p:pic>
      <p:pic>
        <p:nvPicPr>
          <p:cNvPr id="9" name="Picture 8"/>
          <p:cNvPicPr>
            <a:picLocks noChangeAspect="1"/>
          </p:cNvPicPr>
          <p:nvPr/>
        </p:nvPicPr>
        <p:blipFill>
          <a:blip r:embed="rId6"/>
          <a:stretch>
            <a:fillRect/>
          </a:stretch>
        </p:blipFill>
        <p:spPr>
          <a:xfrm>
            <a:off x="3171569" y="3724347"/>
            <a:ext cx="483932" cy="449972"/>
          </a:xfrm>
          <a:prstGeom prst="rect">
            <a:avLst/>
          </a:prstGeom>
        </p:spPr>
      </p:pic>
      <p:pic>
        <p:nvPicPr>
          <p:cNvPr id="10" name="Picture 9"/>
          <p:cNvPicPr>
            <a:picLocks noChangeAspect="1"/>
          </p:cNvPicPr>
          <p:nvPr/>
        </p:nvPicPr>
        <p:blipFill>
          <a:blip r:embed="rId7"/>
          <a:stretch>
            <a:fillRect/>
          </a:stretch>
        </p:blipFill>
        <p:spPr>
          <a:xfrm>
            <a:off x="2545580" y="766199"/>
            <a:ext cx="522368" cy="38976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first</a:t>
            </a:r>
            <a:endParaRPr sz="180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last</a:t>
            </a:r>
            <a:endParaRPr sz="180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second</a:t>
            </a:r>
            <a:endParaRPr sz="180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CONCEPTS I IMPLEMENTED</a:t>
            </a:r>
            <a:endParaRPr dirty="0"/>
          </a:p>
        </p:txBody>
      </p:sp>
      <p:sp>
        <p:nvSpPr>
          <p:cNvPr id="3988" name="Google Shape;3988;p30"/>
          <p:cNvSpPr txBox="1">
            <a:spLocks noGrp="1"/>
          </p:cNvSpPr>
          <p:nvPr>
            <p:ph type="body" idx="1"/>
          </p:nvPr>
        </p:nvSpPr>
        <p:spPr>
          <a:xfrm>
            <a:off x="718300" y="15268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MySQL</a:t>
            </a:r>
          </a:p>
          <a:p>
            <a:pPr marL="0" lvl="0" indent="0" algn="l" rtl="0">
              <a:spcBef>
                <a:spcPts val="600"/>
              </a:spcBef>
              <a:spcAft>
                <a:spcPts val="0"/>
              </a:spcAft>
              <a:buNone/>
            </a:pPr>
            <a:r>
              <a:rPr lang="en" sz="1200" dirty="0" smtClean="0"/>
              <a:t>I used MySQL as the basis for my database. I had 4 tables which included UserInfo, Fighters, ShoppingBasket &amp; Shop. </a:t>
            </a:r>
            <a:endParaRPr sz="1200" dirty="0"/>
          </a:p>
        </p:txBody>
      </p:sp>
      <p:sp>
        <p:nvSpPr>
          <p:cNvPr id="3989" name="Google Shape;3989;p30"/>
          <p:cNvSpPr txBox="1">
            <a:spLocks noGrp="1"/>
          </p:cNvSpPr>
          <p:nvPr>
            <p:ph type="body" idx="2"/>
          </p:nvPr>
        </p:nvSpPr>
        <p:spPr>
          <a:xfrm>
            <a:off x="3009263" y="1488814"/>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JavaScript</a:t>
            </a:r>
            <a:endParaRPr b="1" dirty="0"/>
          </a:p>
          <a:p>
            <a:pPr marL="0" lvl="0" indent="0" algn="l" rtl="0">
              <a:spcBef>
                <a:spcPts val="600"/>
              </a:spcBef>
              <a:spcAft>
                <a:spcPts val="0"/>
              </a:spcAft>
              <a:buNone/>
            </a:pPr>
            <a:r>
              <a:rPr lang="en" sz="1200" dirty="0" smtClean="0"/>
              <a:t>This is where I wrote functionality for the web page. The JS file does functions such as occurences when buttons are clicked or Elements are navigated etc.</a:t>
            </a:r>
            <a:endParaRPr sz="1200" dirty="0"/>
          </a:p>
        </p:txBody>
      </p:sp>
      <p:sp>
        <p:nvSpPr>
          <p:cNvPr id="3990" name="Google Shape;3990;p30"/>
          <p:cNvSpPr txBox="1">
            <a:spLocks noGrp="1"/>
          </p:cNvSpPr>
          <p:nvPr>
            <p:ph type="body" idx="3"/>
          </p:nvPr>
        </p:nvSpPr>
        <p:spPr>
          <a:xfrm>
            <a:off x="5300225" y="1429893"/>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HTML</a:t>
            </a:r>
            <a:endParaRPr b="1" dirty="0"/>
          </a:p>
          <a:p>
            <a:pPr marL="0" lvl="0" indent="0" algn="l" rtl="0">
              <a:spcBef>
                <a:spcPts val="600"/>
              </a:spcBef>
              <a:spcAft>
                <a:spcPts val="0"/>
              </a:spcAft>
              <a:buNone/>
            </a:pPr>
            <a:r>
              <a:rPr lang="en" sz="1200" dirty="0" smtClean="0"/>
              <a:t>I this is where the code is written for the actual front end page design. I used bootstrap as a basis for a stylish page which </a:t>
            </a:r>
            <a:r>
              <a:rPr lang="en-GB" sz="1200" dirty="0" smtClean="0"/>
              <a:t>I</a:t>
            </a:r>
            <a:r>
              <a:rPr lang="en" sz="1200" dirty="0" smtClean="0"/>
              <a:t> heavily modified to make my own and  show off my skills. </a:t>
            </a:r>
            <a:endParaRPr sz="1200" dirty="0"/>
          </a:p>
          <a:p>
            <a:pPr marL="0" lvl="0" indent="0" algn="l" rtl="0">
              <a:spcBef>
                <a:spcPts val="600"/>
              </a:spcBef>
              <a:spcAft>
                <a:spcPts val="0"/>
              </a:spcAft>
              <a:buNone/>
            </a:pPr>
            <a:endParaRPr sz="1200" dirty="0"/>
          </a:p>
        </p:txBody>
      </p:sp>
      <p:sp>
        <p:nvSpPr>
          <p:cNvPr id="3991" name="Google Shape;3991;p30"/>
          <p:cNvSpPr txBox="1">
            <a:spLocks noGrp="1"/>
          </p:cNvSpPr>
          <p:nvPr>
            <p:ph type="body" idx="1"/>
          </p:nvPr>
        </p:nvSpPr>
        <p:spPr>
          <a:xfrm>
            <a:off x="718300" y="3188243"/>
            <a:ext cx="2179200" cy="14502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CSS</a:t>
            </a:r>
            <a:endParaRPr b="1" dirty="0"/>
          </a:p>
          <a:p>
            <a:pPr marL="0" lvl="0" indent="0" algn="l" rtl="0">
              <a:spcBef>
                <a:spcPts val="600"/>
              </a:spcBef>
              <a:spcAft>
                <a:spcPts val="0"/>
              </a:spcAft>
              <a:buNone/>
            </a:pPr>
            <a:r>
              <a:rPr lang="en" sz="1200" dirty="0" smtClean="0"/>
              <a:t>I used CSS for my Front-End this is the stylesheet that sets style and format to the items in my HTML Page.</a:t>
            </a:r>
            <a:endParaRPr sz="1200" dirty="0"/>
          </a:p>
        </p:txBody>
      </p:sp>
      <p:sp>
        <p:nvSpPr>
          <p:cNvPr id="3992" name="Google Shape;3992;p30"/>
          <p:cNvSpPr txBox="1">
            <a:spLocks noGrp="1"/>
          </p:cNvSpPr>
          <p:nvPr>
            <p:ph type="body" idx="2"/>
          </p:nvPr>
        </p:nvSpPr>
        <p:spPr>
          <a:xfrm>
            <a:off x="3009263" y="3188243"/>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Spring Boot</a:t>
            </a:r>
            <a:endParaRPr b="1" dirty="0"/>
          </a:p>
          <a:p>
            <a:pPr marL="0" lvl="0" indent="0" algn="l" rtl="0">
              <a:spcBef>
                <a:spcPts val="600"/>
              </a:spcBef>
              <a:spcAft>
                <a:spcPts val="0"/>
              </a:spcAft>
              <a:buNone/>
            </a:pPr>
            <a:r>
              <a:rPr lang="en" sz="1200" dirty="0" smtClean="0"/>
              <a:t>This is where I used Java code in Eclipse IDE to connect/access my  SQL database so that </a:t>
            </a:r>
            <a:r>
              <a:rPr lang="en-GB" sz="1200" dirty="0" smtClean="0"/>
              <a:t>I</a:t>
            </a:r>
            <a:r>
              <a:rPr lang="en" sz="1200" dirty="0" smtClean="0"/>
              <a:t> could use its data in my Front-End.</a:t>
            </a:r>
            <a:endParaRPr sz="1200" dirty="0"/>
          </a:p>
        </p:txBody>
      </p:sp>
      <p:sp>
        <p:nvSpPr>
          <p:cNvPr id="3993" name="Google Shape;3993;p30"/>
          <p:cNvSpPr txBox="1">
            <a:spLocks noGrp="1"/>
          </p:cNvSpPr>
          <p:nvPr>
            <p:ph type="body" idx="3"/>
          </p:nvPr>
        </p:nvSpPr>
        <p:spPr>
          <a:xfrm>
            <a:off x="5300225" y="319229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Java</a:t>
            </a:r>
            <a:endParaRPr b="1" dirty="0"/>
          </a:p>
          <a:p>
            <a:pPr marL="0" lvl="0" indent="0" algn="l" rtl="0">
              <a:spcBef>
                <a:spcPts val="600"/>
              </a:spcBef>
              <a:spcAft>
                <a:spcPts val="0"/>
              </a:spcAft>
              <a:buNone/>
            </a:pPr>
            <a:r>
              <a:rPr lang="en" sz="1200" dirty="0" smtClean="0"/>
              <a:t>This is the main language </a:t>
            </a:r>
            <a:r>
              <a:rPr lang="en-GB" sz="1200" dirty="0" smtClean="0"/>
              <a:t>I</a:t>
            </a:r>
            <a:r>
              <a:rPr lang="en" sz="1200" dirty="0" smtClean="0"/>
              <a:t> used on the project when </a:t>
            </a:r>
            <a:r>
              <a:rPr lang="en-GB" sz="1200" dirty="0" smtClean="0"/>
              <a:t>I</a:t>
            </a:r>
            <a:r>
              <a:rPr lang="en" sz="1200" dirty="0" smtClean="0"/>
              <a:t> was writing the code in my IDE. This is how </a:t>
            </a:r>
            <a:r>
              <a:rPr lang="en-GB" sz="1200" dirty="0" smtClean="0"/>
              <a:t>I</a:t>
            </a:r>
            <a:r>
              <a:rPr lang="en" sz="1200" dirty="0" smtClean="0"/>
              <a:t> utilised the Spring Boot Application. </a:t>
            </a:r>
            <a:endParaRPr sz="1200" dirty="0"/>
          </a:p>
          <a:p>
            <a:pPr marL="0" lvl="0" indent="0" algn="l" rtl="0">
              <a:spcBef>
                <a:spcPts val="600"/>
              </a:spcBef>
              <a:spcAft>
                <a:spcPts val="0"/>
              </a:spcAft>
              <a:buNone/>
            </a:pP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3"/>
        <p:cNvGrpSpPr/>
        <p:nvPr/>
      </p:nvGrpSpPr>
      <p:grpSpPr>
        <a:xfrm>
          <a:off x="0" y="0"/>
          <a:ext cx="0" cy="0"/>
          <a:chOff x="0" y="0"/>
          <a:chExt cx="0" cy="0"/>
        </a:xfrm>
      </p:grpSpPr>
      <p:sp>
        <p:nvSpPr>
          <p:cNvPr id="4014" name="Google Shape;4014;p33"/>
          <p:cNvSpPr/>
          <p:nvPr/>
        </p:nvSpPr>
        <p:spPr>
          <a:xfrm>
            <a:off x="4344021" y="728870"/>
            <a:ext cx="1863608" cy="3213652"/>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4015" name="Google Shape;4015;p33"/>
          <p:cNvSpPr/>
          <p:nvPr/>
        </p:nvSpPr>
        <p:spPr>
          <a:xfrm>
            <a:off x="44757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16" name="Google Shape;4016;p33"/>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smtClean="0">
                <a:solidFill>
                  <a:srgbClr val="0B87A1"/>
                </a:solidFill>
                <a:latin typeface="Dosis Light"/>
                <a:ea typeface="Dosis Light"/>
                <a:cs typeface="Dosis Light"/>
                <a:sym typeface="Dosis Light"/>
              </a:rPr>
              <a:t>Adaptive Site: iPHONE</a:t>
            </a:r>
            <a:r>
              <a:rPr lang="en" sz="3000" dirty="0">
                <a:solidFill>
                  <a:srgbClr val="0B87A1"/>
                </a:solidFill>
                <a:latin typeface="Dosis Light"/>
                <a:ea typeface="Dosis Light"/>
                <a:cs typeface="Dosis Light"/>
                <a:sym typeface="Dosis Light"/>
              </a:rPr>
              <a:t/>
            </a:r>
            <a:br>
              <a:rPr lang="en" sz="3000" dirty="0">
                <a:solidFill>
                  <a:srgbClr val="0B87A1"/>
                </a:solidFill>
                <a:latin typeface="Dosis Light"/>
                <a:ea typeface="Dosis Light"/>
                <a:cs typeface="Dosis Light"/>
                <a:sym typeface="Dosis Light"/>
              </a:rPr>
            </a:br>
            <a:r>
              <a:rPr lang="en" sz="1800" dirty="0" smtClean="0"/>
              <a:t>This screenshot is a demonstration of how my project would look on an iPhone or infact any mobile device when viewed on the internet.</a:t>
            </a:r>
            <a:endParaRPr sz="1800" dirty="0"/>
          </a:p>
        </p:txBody>
      </p:sp>
      <p:sp>
        <p:nvSpPr>
          <p:cNvPr id="4017" name="Google Shape;4017;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2" name="Picture 1"/>
          <p:cNvPicPr>
            <a:picLocks noChangeAspect="1"/>
          </p:cNvPicPr>
          <p:nvPr/>
        </p:nvPicPr>
        <p:blipFill rotWithShape="1">
          <a:blip r:embed="rId3"/>
          <a:srcRect t="13101" r="5593"/>
          <a:stretch/>
        </p:blipFill>
        <p:spPr>
          <a:xfrm>
            <a:off x="4475750" y="1188850"/>
            <a:ext cx="1596890" cy="228183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1"/>
        <p:cNvGrpSpPr/>
        <p:nvPr/>
      </p:nvGrpSpPr>
      <p:grpSpPr>
        <a:xfrm>
          <a:off x="0" y="0"/>
          <a:ext cx="0" cy="0"/>
          <a:chOff x="0" y="0"/>
          <a:chExt cx="0" cy="0"/>
        </a:xfrm>
      </p:grpSpPr>
      <p:sp>
        <p:nvSpPr>
          <p:cNvPr id="4022" name="Google Shape;4022;p34"/>
          <p:cNvSpPr/>
          <p:nvPr/>
        </p:nvSpPr>
        <p:spPr>
          <a:xfrm>
            <a:off x="3749835" y="838850"/>
            <a:ext cx="3738547" cy="3720450"/>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4"/>
          <p:cNvSpPr/>
          <p:nvPr/>
        </p:nvSpPr>
        <p:spPr>
          <a:xfrm>
            <a:off x="4073225"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24" name="Google Shape;4024;p34"/>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smtClean="0">
                <a:solidFill>
                  <a:srgbClr val="0B87A1"/>
                </a:solidFill>
                <a:latin typeface="Dosis Light"/>
                <a:ea typeface="Dosis Light"/>
                <a:cs typeface="Dosis Light"/>
                <a:sym typeface="Dosis Light"/>
              </a:rPr>
              <a:t>TABLET</a:t>
            </a:r>
            <a:br>
              <a:rPr lang="en" sz="3000" dirty="0" smtClean="0">
                <a:solidFill>
                  <a:srgbClr val="0B87A1"/>
                </a:solidFill>
                <a:latin typeface="Dosis Light"/>
                <a:ea typeface="Dosis Light"/>
                <a:cs typeface="Dosis Light"/>
                <a:sym typeface="Dosis Light"/>
              </a:rPr>
            </a:br>
            <a:r>
              <a:rPr lang="en" sz="3000" dirty="0" smtClean="0">
                <a:solidFill>
                  <a:srgbClr val="0B87A1"/>
                </a:solidFill>
                <a:latin typeface="Dosis Light"/>
                <a:ea typeface="Dosis Light"/>
                <a:cs typeface="Dosis Light"/>
                <a:sym typeface="Dosis Light"/>
              </a:rPr>
              <a:t>PROJECT</a:t>
            </a:r>
            <a:endParaRPr lang="en" sz="1800" dirty="0" smtClean="0"/>
          </a:p>
          <a:p>
            <a:pPr marL="0" indent="0">
              <a:buNone/>
            </a:pPr>
            <a:r>
              <a:rPr lang="en-GB" sz="1800" dirty="0" smtClean="0"/>
              <a:t>This </a:t>
            </a:r>
            <a:r>
              <a:rPr lang="en-GB" sz="1800" dirty="0"/>
              <a:t>screenshot is a demonstration of how my project would look on </a:t>
            </a:r>
            <a:r>
              <a:rPr lang="en-GB" sz="1800" dirty="0" smtClean="0"/>
              <a:t>a Tablet when </a:t>
            </a:r>
            <a:r>
              <a:rPr lang="en-GB" sz="1800" dirty="0"/>
              <a:t>viewed on the internet</a:t>
            </a:r>
            <a:r>
              <a:rPr lang="en-GB" sz="1800" dirty="0" smtClean="0"/>
              <a:t>.</a:t>
            </a:r>
            <a:endParaRPr lang="en-GB" sz="1800" dirty="0"/>
          </a:p>
        </p:txBody>
      </p:sp>
      <p:sp>
        <p:nvSpPr>
          <p:cNvPr id="4025" name="Google Shape;4025;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3" name="Picture 2"/>
          <p:cNvPicPr>
            <a:picLocks noChangeAspect="1"/>
          </p:cNvPicPr>
          <p:nvPr/>
        </p:nvPicPr>
        <p:blipFill rotWithShape="1">
          <a:blip r:embed="rId3"/>
          <a:srcRect t="7826" r="2342"/>
          <a:stretch/>
        </p:blipFill>
        <p:spPr>
          <a:xfrm>
            <a:off x="3966948" y="1129145"/>
            <a:ext cx="3304320" cy="31147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9"/>
        <p:cNvGrpSpPr/>
        <p:nvPr/>
      </p:nvGrpSpPr>
      <p:grpSpPr>
        <a:xfrm>
          <a:off x="0" y="0"/>
          <a:ext cx="0" cy="0"/>
          <a:chOff x="0" y="0"/>
          <a:chExt cx="0" cy="0"/>
        </a:xfrm>
      </p:grpSpPr>
      <p:sp>
        <p:nvSpPr>
          <p:cNvPr id="4030" name="Google Shape;4030;p35"/>
          <p:cNvSpPr/>
          <p:nvPr/>
        </p:nvSpPr>
        <p:spPr>
          <a:xfrm>
            <a:off x="3388400" y="110926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5"/>
          <p:cNvSpPr/>
          <p:nvPr/>
        </p:nvSpPr>
        <p:spPr>
          <a:xfrm>
            <a:off x="3549725" y="126865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0BFB7"/>
                </a:solidFill>
                <a:latin typeface="Titillium Web Light"/>
                <a:ea typeface="Titillium Web Light"/>
                <a:cs typeface="Titillium Web Light"/>
                <a:sym typeface="Titillium Web Light"/>
              </a:rPr>
              <a:t>Place your screenshot here</a:t>
            </a:r>
            <a:endParaRPr sz="1000">
              <a:solidFill>
                <a:srgbClr val="80BFB7"/>
              </a:solidFill>
              <a:latin typeface="Titillium Web Light"/>
              <a:ea typeface="Titillium Web Light"/>
              <a:cs typeface="Titillium Web Light"/>
              <a:sym typeface="Titillium Web Light"/>
            </a:endParaRPr>
          </a:p>
        </p:txBody>
      </p:sp>
      <p:sp>
        <p:nvSpPr>
          <p:cNvPr id="4032" name="Google Shape;4032;p35"/>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dirty="0">
                <a:solidFill>
                  <a:srgbClr val="0B87A1"/>
                </a:solidFill>
                <a:latin typeface="Dosis Light"/>
                <a:ea typeface="Dosis Light"/>
                <a:cs typeface="Dosis Light"/>
                <a:sym typeface="Dosis Light"/>
              </a:rPr>
              <a:t>DESKTOP PROJECT</a:t>
            </a:r>
            <a:endParaRPr sz="3000" dirty="0">
              <a:solidFill>
                <a:srgbClr val="0B87A1"/>
              </a:solidFill>
              <a:latin typeface="Dosis Light"/>
              <a:ea typeface="Dosis Light"/>
              <a:cs typeface="Dosis Light"/>
              <a:sym typeface="Dosis Light"/>
            </a:endParaRPr>
          </a:p>
          <a:p>
            <a:pPr marL="0" indent="0">
              <a:buNone/>
            </a:pPr>
            <a:r>
              <a:rPr lang="en-GB" sz="1800" dirty="0" smtClean="0"/>
              <a:t>This </a:t>
            </a:r>
            <a:r>
              <a:rPr lang="en-GB" sz="1800" dirty="0"/>
              <a:t>screenshot is a demonstration of how my project would look on </a:t>
            </a:r>
            <a:r>
              <a:rPr lang="en-GB" sz="1800" dirty="0" smtClean="0"/>
              <a:t>a Computer when </a:t>
            </a:r>
            <a:r>
              <a:rPr lang="en-GB" sz="1800" dirty="0"/>
              <a:t>viewed on the internet</a:t>
            </a:r>
            <a:r>
              <a:rPr lang="en-GB" sz="1800" dirty="0" smtClean="0"/>
              <a:t>.</a:t>
            </a:r>
            <a:endParaRPr lang="en-GB" sz="1800" dirty="0"/>
          </a:p>
        </p:txBody>
      </p:sp>
      <p:sp>
        <p:nvSpPr>
          <p:cNvPr id="4033" name="Google Shape;4033;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pic>
        <p:nvPicPr>
          <p:cNvPr id="2" name="Picture 1"/>
          <p:cNvPicPr>
            <a:picLocks noChangeAspect="1"/>
          </p:cNvPicPr>
          <p:nvPr/>
        </p:nvPicPr>
        <p:blipFill rotWithShape="1">
          <a:blip r:embed="rId3"/>
          <a:srcRect t="7428" r="1582"/>
          <a:stretch/>
        </p:blipFill>
        <p:spPr>
          <a:xfrm>
            <a:off x="3549725" y="1268650"/>
            <a:ext cx="3532500" cy="2255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626958"/>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UFC:NOW</a:t>
            </a:r>
            <a:endParaRPr dirty="0"/>
          </a:p>
        </p:txBody>
      </p:sp>
      <p:sp>
        <p:nvSpPr>
          <p:cNvPr id="3859" name="Google Shape;3859;p16"/>
          <p:cNvSpPr txBox="1">
            <a:spLocks noGrp="1"/>
          </p:cNvSpPr>
          <p:nvPr>
            <p:ph type="subTitle" idx="1"/>
          </p:nvPr>
        </p:nvSpPr>
        <p:spPr>
          <a:xfrm>
            <a:off x="685800" y="3618620"/>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This is a reactive Website utilising the skills </a:t>
            </a:r>
            <a:r>
              <a:rPr lang="en-GB" dirty="0" smtClean="0"/>
              <a:t>I</a:t>
            </a:r>
            <a:r>
              <a:rPr lang="en" dirty="0" smtClean="0"/>
              <a:t> have learnt throughout my time on the course so far. </a:t>
            </a:r>
            <a:endParaRPr dirty="0"/>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ackgroundRemoval t="7477" b="91277" l="4808" r="89808">
                        <a14:foregroundMark x1="47692" y1="33645" x2="47692" y2="33645"/>
                        <a14:foregroundMark x1="47500" y1="51090" x2="47500" y2="51090"/>
                        <a14:foregroundMark x1="70385" y1="38629" x2="70385" y2="38629"/>
                      </a14:backgroundRemoval>
                    </a14:imgEffect>
                  </a14:imgLayer>
                </a14:imgProps>
              </a:ext>
            </a:extLst>
          </a:blip>
          <a:srcRect l="16310" t="29155" r="16423" b="28569"/>
          <a:stretch/>
        </p:blipFill>
        <p:spPr>
          <a:xfrm>
            <a:off x="6941128" y="217155"/>
            <a:ext cx="1981200" cy="76862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8975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80BFB7"/>
                </a:solidFill>
              </a:rPr>
              <a:t>THANKS FOR LISTENING!</a:t>
            </a:r>
            <a:endParaRPr sz="6000" dirty="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D3EBD5"/>
                </a:solidFill>
              </a:rPr>
              <a:t>You can find </a:t>
            </a:r>
            <a:r>
              <a:rPr lang="en" dirty="0" smtClean="0">
                <a:solidFill>
                  <a:srgbClr val="D3EBD5"/>
                </a:solidFill>
              </a:rPr>
              <a:t>me and the project on Github </a:t>
            </a:r>
            <a:r>
              <a:rPr lang="en" dirty="0">
                <a:solidFill>
                  <a:srgbClr val="D3EBD5"/>
                </a:solidFill>
              </a:rPr>
              <a:t>at:</a:t>
            </a:r>
            <a:endParaRPr dirty="0">
              <a:solidFill>
                <a:srgbClr val="D3EBD5"/>
              </a:solidFill>
            </a:endParaRPr>
          </a:p>
          <a:p>
            <a:pPr marL="0" lvl="0" indent="0" algn="l" rtl="0">
              <a:spcBef>
                <a:spcPts val="600"/>
              </a:spcBef>
              <a:spcAft>
                <a:spcPts val="0"/>
              </a:spcAft>
              <a:buNone/>
            </a:pPr>
            <a:r>
              <a:rPr lang="en-GB" dirty="0" smtClean="0">
                <a:solidFill>
                  <a:srgbClr val="D3EBD5"/>
                </a:solidFill>
              </a:rPr>
              <a:t>Github.com/a</a:t>
            </a:r>
            <a:r>
              <a:rPr lang="en" dirty="0" smtClean="0">
                <a:solidFill>
                  <a:srgbClr val="D3EBD5"/>
                </a:solidFill>
              </a:rPr>
              <a:t>lexcharlesthain</a:t>
            </a:r>
          </a:p>
          <a:p>
            <a:pPr marL="0" lvl="0" indent="0" algn="l" rtl="0">
              <a:spcBef>
                <a:spcPts val="600"/>
              </a:spcBef>
              <a:spcAft>
                <a:spcPts val="0"/>
              </a:spcAft>
              <a:buNone/>
            </a:pPr>
            <a:r>
              <a:rPr lang="en" dirty="0" smtClean="0">
                <a:solidFill>
                  <a:srgbClr val="D3EBD5"/>
                </a:solidFill>
              </a:rPr>
              <a:t>alexcharlesthain@gmail.com</a:t>
            </a: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pic>
        <p:nvPicPr>
          <p:cNvPr id="2" name="Picture 1"/>
          <p:cNvPicPr>
            <a:picLocks noChangeAspect="1"/>
          </p:cNvPicPr>
          <p:nvPr/>
        </p:nvPicPr>
        <p:blipFill>
          <a:blip r:embed="rId3"/>
          <a:stretch>
            <a:fillRect/>
          </a:stretch>
        </p:blipFill>
        <p:spPr>
          <a:xfrm>
            <a:off x="5967619" y="3477483"/>
            <a:ext cx="1439518" cy="1439518"/>
          </a:xfrm>
          <a:prstGeom prst="rect">
            <a:avLst/>
          </a:prstGeom>
        </p:spPr>
      </p:pic>
      <p:pic>
        <p:nvPicPr>
          <p:cNvPr id="3" name="Picture 2"/>
          <p:cNvPicPr>
            <a:picLocks noChangeAspect="1"/>
          </p:cNvPicPr>
          <p:nvPr/>
        </p:nvPicPr>
        <p:blipFill rotWithShape="1">
          <a:blip r:embed="rId4"/>
          <a:srcRect l="2762" t="14287" r="3337" b="12067"/>
          <a:stretch/>
        </p:blipFill>
        <p:spPr>
          <a:xfrm>
            <a:off x="5971760" y="2140226"/>
            <a:ext cx="1439518" cy="115381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0"/>
        <p:cNvGrpSpPr/>
        <p:nvPr/>
      </p:nvGrpSpPr>
      <p:grpSpPr>
        <a:xfrm>
          <a:off x="0" y="0"/>
          <a:ext cx="0" cy="0"/>
          <a:chOff x="0" y="0"/>
          <a:chExt cx="0" cy="0"/>
        </a:xfrm>
      </p:grpSpPr>
      <p:grpSp>
        <p:nvGrpSpPr>
          <p:cNvPr id="4061" name="Google Shape;4061;p39"/>
          <p:cNvGrpSpPr/>
          <p:nvPr/>
        </p:nvGrpSpPr>
        <p:grpSpPr>
          <a:xfrm>
            <a:off x="282768" y="342338"/>
            <a:ext cx="347107" cy="438984"/>
            <a:chOff x="584925" y="238125"/>
            <a:chExt cx="415200" cy="525100"/>
          </a:xfrm>
        </p:grpSpPr>
        <p:sp>
          <p:nvSpPr>
            <p:cNvPr id="4062" name="Google Shape;4062;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39"/>
          <p:cNvGrpSpPr/>
          <p:nvPr/>
        </p:nvGrpSpPr>
        <p:grpSpPr>
          <a:xfrm>
            <a:off x="834027" y="406125"/>
            <a:ext cx="371623" cy="309362"/>
            <a:chOff x="1244325" y="314425"/>
            <a:chExt cx="444525" cy="370050"/>
          </a:xfrm>
        </p:grpSpPr>
        <p:sp>
          <p:nvSpPr>
            <p:cNvPr id="4069" name="Google Shape;4069;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39"/>
          <p:cNvGrpSpPr/>
          <p:nvPr/>
        </p:nvGrpSpPr>
        <p:grpSpPr>
          <a:xfrm>
            <a:off x="1405725" y="404599"/>
            <a:ext cx="355300" cy="312413"/>
            <a:chOff x="1928175" y="312600"/>
            <a:chExt cx="425000" cy="373700"/>
          </a:xfrm>
        </p:grpSpPr>
        <p:sp>
          <p:nvSpPr>
            <p:cNvPr id="4072" name="Google Shape;4072;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4" name="Google Shape;4074;p39"/>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9"/>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39"/>
          <p:cNvGrpSpPr/>
          <p:nvPr/>
        </p:nvGrpSpPr>
        <p:grpSpPr>
          <a:xfrm>
            <a:off x="3069763" y="388276"/>
            <a:ext cx="408386" cy="345080"/>
            <a:chOff x="3918650" y="293075"/>
            <a:chExt cx="488500" cy="412775"/>
          </a:xfrm>
        </p:grpSpPr>
        <p:sp>
          <p:nvSpPr>
            <p:cNvPr id="4077" name="Google Shape;4077;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39"/>
          <p:cNvGrpSpPr/>
          <p:nvPr/>
        </p:nvGrpSpPr>
        <p:grpSpPr>
          <a:xfrm>
            <a:off x="3669530" y="362235"/>
            <a:ext cx="335905" cy="397142"/>
            <a:chOff x="4636075" y="261925"/>
            <a:chExt cx="401800" cy="475050"/>
          </a:xfrm>
        </p:grpSpPr>
        <p:sp>
          <p:nvSpPr>
            <p:cNvPr id="4081" name="Google Shape;4081;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5" name="Google Shape;4085;p39"/>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39"/>
          <p:cNvGrpSpPr/>
          <p:nvPr/>
        </p:nvGrpSpPr>
        <p:grpSpPr>
          <a:xfrm>
            <a:off x="4796082" y="395424"/>
            <a:ext cx="336908" cy="330262"/>
            <a:chOff x="5983625" y="301625"/>
            <a:chExt cx="403000" cy="395050"/>
          </a:xfrm>
        </p:grpSpPr>
        <p:sp>
          <p:nvSpPr>
            <p:cNvPr id="4087" name="Google Shape;4087;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39"/>
          <p:cNvGrpSpPr/>
          <p:nvPr/>
        </p:nvGrpSpPr>
        <p:grpSpPr>
          <a:xfrm>
            <a:off x="5362158" y="392853"/>
            <a:ext cx="331808" cy="331307"/>
            <a:chOff x="6660750" y="298550"/>
            <a:chExt cx="396900" cy="396300"/>
          </a:xfrm>
        </p:grpSpPr>
        <p:sp>
          <p:nvSpPr>
            <p:cNvPr id="4108" name="Google Shape;4108;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39"/>
          <p:cNvGrpSpPr/>
          <p:nvPr/>
        </p:nvGrpSpPr>
        <p:grpSpPr>
          <a:xfrm>
            <a:off x="282768" y="914538"/>
            <a:ext cx="347107" cy="420111"/>
            <a:chOff x="584925" y="922575"/>
            <a:chExt cx="415200" cy="502525"/>
          </a:xfrm>
        </p:grpSpPr>
        <p:sp>
          <p:nvSpPr>
            <p:cNvPr id="4111" name="Google Shape;4111;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4" name="Google Shape;4114;p39"/>
          <p:cNvGrpSpPr/>
          <p:nvPr/>
        </p:nvGrpSpPr>
        <p:grpSpPr>
          <a:xfrm>
            <a:off x="836075" y="904841"/>
            <a:ext cx="367547" cy="437980"/>
            <a:chOff x="1246775" y="910975"/>
            <a:chExt cx="439650" cy="523900"/>
          </a:xfrm>
        </p:grpSpPr>
        <p:sp>
          <p:nvSpPr>
            <p:cNvPr id="4115" name="Google Shape;4115;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39"/>
          <p:cNvGrpSpPr/>
          <p:nvPr/>
        </p:nvGrpSpPr>
        <p:grpSpPr>
          <a:xfrm>
            <a:off x="1404200" y="975274"/>
            <a:ext cx="358351" cy="298118"/>
            <a:chOff x="1926350" y="995225"/>
            <a:chExt cx="428650" cy="356600"/>
          </a:xfrm>
        </p:grpSpPr>
        <p:sp>
          <p:nvSpPr>
            <p:cNvPr id="4119" name="Google Shape;4119;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39"/>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9"/>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9"/>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9"/>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7" name="Google Shape;4127;p39"/>
          <p:cNvGrpSpPr/>
          <p:nvPr/>
        </p:nvGrpSpPr>
        <p:grpSpPr>
          <a:xfrm>
            <a:off x="4226431" y="952827"/>
            <a:ext cx="349155" cy="349657"/>
            <a:chOff x="5302225" y="968375"/>
            <a:chExt cx="417650" cy="418250"/>
          </a:xfrm>
        </p:grpSpPr>
        <p:sp>
          <p:nvSpPr>
            <p:cNvPr id="4128" name="Google Shape;4128;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0" name="Google Shape;4130;p39"/>
          <p:cNvGrpSpPr/>
          <p:nvPr/>
        </p:nvGrpSpPr>
        <p:grpSpPr>
          <a:xfrm>
            <a:off x="4748095" y="913514"/>
            <a:ext cx="432881" cy="421637"/>
            <a:chOff x="5926225" y="921350"/>
            <a:chExt cx="517800" cy="504350"/>
          </a:xfrm>
        </p:grpSpPr>
        <p:sp>
          <p:nvSpPr>
            <p:cNvPr id="4131" name="Google Shape;413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9"/>
          <p:cNvGrpSpPr/>
          <p:nvPr/>
        </p:nvGrpSpPr>
        <p:grpSpPr>
          <a:xfrm>
            <a:off x="5325918" y="921686"/>
            <a:ext cx="404290" cy="405314"/>
            <a:chOff x="6617400" y="931125"/>
            <a:chExt cx="483600" cy="484825"/>
          </a:xfrm>
        </p:grpSpPr>
        <p:sp>
          <p:nvSpPr>
            <p:cNvPr id="4134" name="Google Shape;4134;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6" name="Google Shape;4136;p39"/>
          <p:cNvGrpSpPr/>
          <p:nvPr/>
        </p:nvGrpSpPr>
        <p:grpSpPr>
          <a:xfrm>
            <a:off x="261325" y="1551048"/>
            <a:ext cx="389994" cy="273623"/>
            <a:chOff x="559275" y="1683950"/>
            <a:chExt cx="466500" cy="327300"/>
          </a:xfrm>
        </p:grpSpPr>
        <p:sp>
          <p:nvSpPr>
            <p:cNvPr id="4137" name="Google Shape;4137;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39"/>
          <p:cNvGrpSpPr/>
          <p:nvPr/>
        </p:nvGrpSpPr>
        <p:grpSpPr>
          <a:xfrm>
            <a:off x="824852" y="1496958"/>
            <a:ext cx="389994" cy="381822"/>
            <a:chOff x="1233350" y="1619250"/>
            <a:chExt cx="466500" cy="456725"/>
          </a:xfrm>
        </p:grpSpPr>
        <p:sp>
          <p:nvSpPr>
            <p:cNvPr id="4140" name="Google Shape;4140;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39"/>
          <p:cNvGrpSpPr/>
          <p:nvPr/>
        </p:nvGrpSpPr>
        <p:grpSpPr>
          <a:xfrm>
            <a:off x="1400626" y="1505109"/>
            <a:ext cx="365499" cy="365499"/>
            <a:chOff x="1922075" y="1629000"/>
            <a:chExt cx="437200" cy="437200"/>
          </a:xfrm>
        </p:grpSpPr>
        <p:sp>
          <p:nvSpPr>
            <p:cNvPr id="4145" name="Google Shape;4145;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39"/>
          <p:cNvGrpSpPr/>
          <p:nvPr/>
        </p:nvGrpSpPr>
        <p:grpSpPr>
          <a:xfrm>
            <a:off x="1962627" y="1503584"/>
            <a:ext cx="368551" cy="368551"/>
            <a:chOff x="2594325" y="1627175"/>
            <a:chExt cx="440850" cy="440850"/>
          </a:xfrm>
        </p:grpSpPr>
        <p:sp>
          <p:nvSpPr>
            <p:cNvPr id="4148" name="Google Shape;4148;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9"/>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2" name="Google Shape;4152;p39"/>
          <p:cNvGrpSpPr/>
          <p:nvPr/>
        </p:nvGrpSpPr>
        <p:grpSpPr>
          <a:xfrm>
            <a:off x="3124395" y="1476017"/>
            <a:ext cx="299121" cy="423685"/>
            <a:chOff x="3984000" y="1594200"/>
            <a:chExt cx="357800" cy="506800"/>
          </a:xfrm>
        </p:grpSpPr>
        <p:sp>
          <p:nvSpPr>
            <p:cNvPr id="4153" name="Google Shape;4153;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39"/>
          <p:cNvGrpSpPr/>
          <p:nvPr/>
        </p:nvGrpSpPr>
        <p:grpSpPr>
          <a:xfrm>
            <a:off x="3640437" y="1566869"/>
            <a:ext cx="394090" cy="241980"/>
            <a:chOff x="4601275" y="1702875"/>
            <a:chExt cx="471400" cy="289450"/>
          </a:xfrm>
        </p:grpSpPr>
        <p:sp>
          <p:nvSpPr>
            <p:cNvPr id="4156" name="Google Shape;4156;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39"/>
          <p:cNvGrpSpPr/>
          <p:nvPr/>
        </p:nvGrpSpPr>
        <p:grpSpPr>
          <a:xfrm>
            <a:off x="4222857" y="1507659"/>
            <a:ext cx="356303" cy="360400"/>
            <a:chOff x="5297950" y="1632050"/>
            <a:chExt cx="426200" cy="431100"/>
          </a:xfrm>
        </p:grpSpPr>
        <p:sp>
          <p:nvSpPr>
            <p:cNvPr id="4162" name="Google Shape;4162;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39"/>
          <p:cNvGrpSpPr/>
          <p:nvPr/>
        </p:nvGrpSpPr>
        <p:grpSpPr>
          <a:xfrm>
            <a:off x="4785360" y="1496958"/>
            <a:ext cx="358351" cy="381822"/>
            <a:chOff x="5970800" y="1619250"/>
            <a:chExt cx="428650" cy="456725"/>
          </a:xfrm>
        </p:grpSpPr>
        <p:sp>
          <p:nvSpPr>
            <p:cNvPr id="4165" name="Google Shape;4165;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9"/>
          <p:cNvGrpSpPr/>
          <p:nvPr/>
        </p:nvGrpSpPr>
        <p:grpSpPr>
          <a:xfrm>
            <a:off x="5332564" y="1492360"/>
            <a:ext cx="401719" cy="366502"/>
            <a:chOff x="6625350" y="1613750"/>
            <a:chExt cx="480525" cy="438400"/>
          </a:xfrm>
        </p:grpSpPr>
        <p:sp>
          <p:nvSpPr>
            <p:cNvPr id="4171"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39"/>
          <p:cNvGrpSpPr/>
          <p:nvPr/>
        </p:nvGrpSpPr>
        <p:grpSpPr>
          <a:xfrm>
            <a:off x="304713" y="2088554"/>
            <a:ext cx="303217" cy="325685"/>
            <a:chOff x="611175" y="2326900"/>
            <a:chExt cx="362700" cy="389575"/>
          </a:xfrm>
        </p:grpSpPr>
        <p:sp>
          <p:nvSpPr>
            <p:cNvPr id="4177" name="Google Shape;4177;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1" name="Google Shape;4181;p39"/>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4" name="Google Shape;4184;p39"/>
          <p:cNvGrpSpPr/>
          <p:nvPr/>
        </p:nvGrpSpPr>
        <p:grpSpPr>
          <a:xfrm>
            <a:off x="2625178" y="2036492"/>
            <a:ext cx="170502" cy="425733"/>
            <a:chOff x="3386850" y="2264625"/>
            <a:chExt cx="203950" cy="509250"/>
          </a:xfrm>
        </p:grpSpPr>
        <p:sp>
          <p:nvSpPr>
            <p:cNvPr id="4185" name="Google Shape;4185;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39"/>
          <p:cNvGrpSpPr/>
          <p:nvPr/>
        </p:nvGrpSpPr>
        <p:grpSpPr>
          <a:xfrm>
            <a:off x="3767551" y="2090602"/>
            <a:ext cx="139863" cy="317513"/>
            <a:chOff x="4753325" y="2329350"/>
            <a:chExt cx="167300" cy="379800"/>
          </a:xfrm>
        </p:grpSpPr>
        <p:sp>
          <p:nvSpPr>
            <p:cNvPr id="4188" name="Google Shape;4188;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39"/>
          <p:cNvGrpSpPr/>
          <p:nvPr/>
        </p:nvGrpSpPr>
        <p:grpSpPr>
          <a:xfrm>
            <a:off x="3201453" y="2038519"/>
            <a:ext cx="145004" cy="421657"/>
            <a:chOff x="4076175" y="2267050"/>
            <a:chExt cx="173450" cy="504375"/>
          </a:xfrm>
        </p:grpSpPr>
        <p:sp>
          <p:nvSpPr>
            <p:cNvPr id="4191" name="Google Shape;4191;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39"/>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4" name="Google Shape;4194;p39"/>
          <p:cNvGrpSpPr/>
          <p:nvPr/>
        </p:nvGrpSpPr>
        <p:grpSpPr>
          <a:xfrm>
            <a:off x="4788934" y="2089055"/>
            <a:ext cx="351204" cy="324661"/>
            <a:chOff x="5975075" y="2327500"/>
            <a:chExt cx="420100" cy="388350"/>
          </a:xfrm>
        </p:grpSpPr>
        <p:sp>
          <p:nvSpPr>
            <p:cNvPr id="4195"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39"/>
          <p:cNvGrpSpPr/>
          <p:nvPr/>
        </p:nvGrpSpPr>
        <p:grpSpPr>
          <a:xfrm>
            <a:off x="5420344" y="2079358"/>
            <a:ext cx="215437" cy="351204"/>
            <a:chOff x="6730350" y="2315900"/>
            <a:chExt cx="257700" cy="420100"/>
          </a:xfrm>
        </p:grpSpPr>
        <p:sp>
          <p:nvSpPr>
            <p:cNvPr id="4198" name="Google Shape;4198;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39"/>
          <p:cNvGrpSpPr/>
          <p:nvPr/>
        </p:nvGrpSpPr>
        <p:grpSpPr>
          <a:xfrm>
            <a:off x="401689" y="2615840"/>
            <a:ext cx="109265" cy="398166"/>
            <a:chOff x="727175" y="2957625"/>
            <a:chExt cx="130700" cy="476275"/>
          </a:xfrm>
        </p:grpSpPr>
        <p:sp>
          <p:nvSpPr>
            <p:cNvPr id="4204" name="Google Shape;4204;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39"/>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8" name="Google Shape;4208;p39"/>
          <p:cNvGrpSpPr/>
          <p:nvPr/>
        </p:nvGrpSpPr>
        <p:grpSpPr>
          <a:xfrm>
            <a:off x="1953431" y="2628589"/>
            <a:ext cx="386943" cy="372647"/>
            <a:chOff x="2583325" y="2972875"/>
            <a:chExt cx="462850" cy="445750"/>
          </a:xfrm>
        </p:grpSpPr>
        <p:sp>
          <p:nvSpPr>
            <p:cNvPr id="4209" name="Google Shape;4209;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1" name="Google Shape;4211;p39"/>
          <p:cNvGrpSpPr/>
          <p:nvPr/>
        </p:nvGrpSpPr>
        <p:grpSpPr>
          <a:xfrm>
            <a:off x="2503686" y="2684246"/>
            <a:ext cx="413486" cy="261354"/>
            <a:chOff x="3241525" y="3039450"/>
            <a:chExt cx="494600" cy="312625"/>
          </a:xfrm>
        </p:grpSpPr>
        <p:sp>
          <p:nvSpPr>
            <p:cNvPr id="4212" name="Google Shape;4212;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39"/>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39"/>
          <p:cNvGrpSpPr/>
          <p:nvPr/>
        </p:nvGrpSpPr>
        <p:grpSpPr>
          <a:xfrm>
            <a:off x="4187118" y="2656679"/>
            <a:ext cx="427781" cy="316489"/>
            <a:chOff x="5255200" y="3006475"/>
            <a:chExt cx="511700" cy="378575"/>
          </a:xfrm>
        </p:grpSpPr>
        <p:sp>
          <p:nvSpPr>
            <p:cNvPr id="4216"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39"/>
          <p:cNvGrpSpPr/>
          <p:nvPr/>
        </p:nvGrpSpPr>
        <p:grpSpPr>
          <a:xfrm>
            <a:off x="3100904" y="2638307"/>
            <a:ext cx="346104" cy="353231"/>
            <a:chOff x="3955900" y="2984500"/>
            <a:chExt cx="414000" cy="422525"/>
          </a:xfrm>
        </p:grpSpPr>
        <p:sp>
          <p:nvSpPr>
            <p:cNvPr id="4219" name="Google Shape;4219;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2" name="Google Shape;4222;p39"/>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39"/>
          <p:cNvGrpSpPr/>
          <p:nvPr/>
        </p:nvGrpSpPr>
        <p:grpSpPr>
          <a:xfrm>
            <a:off x="5395849" y="2633187"/>
            <a:ext cx="264427" cy="375719"/>
            <a:chOff x="6701050" y="2978375"/>
            <a:chExt cx="316300" cy="449425"/>
          </a:xfrm>
        </p:grpSpPr>
        <p:sp>
          <p:nvSpPr>
            <p:cNvPr id="4225" name="Google Shape;4225;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9"/>
          <p:cNvGrpSpPr/>
          <p:nvPr/>
        </p:nvGrpSpPr>
        <p:grpSpPr>
          <a:xfrm>
            <a:off x="831477" y="3251848"/>
            <a:ext cx="376743" cy="253203"/>
            <a:chOff x="1241275" y="3718400"/>
            <a:chExt cx="450650" cy="302875"/>
          </a:xfrm>
        </p:grpSpPr>
        <p:sp>
          <p:nvSpPr>
            <p:cNvPr id="4228" name="Google Shape;4228;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39"/>
          <p:cNvGrpSpPr/>
          <p:nvPr/>
        </p:nvGrpSpPr>
        <p:grpSpPr>
          <a:xfrm>
            <a:off x="1400124" y="3232453"/>
            <a:ext cx="366502" cy="292495"/>
            <a:chOff x="1921475" y="3695200"/>
            <a:chExt cx="438400" cy="349875"/>
          </a:xfrm>
        </p:grpSpPr>
        <p:sp>
          <p:nvSpPr>
            <p:cNvPr id="4233" name="Google Shape;4233;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9"/>
          <p:cNvGrpSpPr/>
          <p:nvPr/>
        </p:nvGrpSpPr>
        <p:grpSpPr>
          <a:xfrm>
            <a:off x="1967225" y="3227855"/>
            <a:ext cx="359355" cy="301190"/>
            <a:chOff x="2599825" y="3689700"/>
            <a:chExt cx="429850" cy="360275"/>
          </a:xfrm>
        </p:grpSpPr>
        <p:sp>
          <p:nvSpPr>
            <p:cNvPr id="4237" name="Google Shape;4237;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39"/>
          <p:cNvGrpSpPr/>
          <p:nvPr/>
        </p:nvGrpSpPr>
        <p:grpSpPr>
          <a:xfrm>
            <a:off x="2548099" y="3196714"/>
            <a:ext cx="324661" cy="338956"/>
            <a:chOff x="3294650" y="3652450"/>
            <a:chExt cx="388350" cy="405450"/>
          </a:xfrm>
        </p:grpSpPr>
        <p:sp>
          <p:nvSpPr>
            <p:cNvPr id="4240" name="Google Shape;4240;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39"/>
          <p:cNvGrpSpPr/>
          <p:nvPr/>
        </p:nvGrpSpPr>
        <p:grpSpPr>
          <a:xfrm>
            <a:off x="3084581" y="3239600"/>
            <a:ext cx="378750" cy="277698"/>
            <a:chOff x="3936375" y="3703750"/>
            <a:chExt cx="453050" cy="332175"/>
          </a:xfrm>
        </p:grpSpPr>
        <p:sp>
          <p:nvSpPr>
            <p:cNvPr id="4244" name="Google Shape;4244;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39"/>
          <p:cNvGrpSpPr/>
          <p:nvPr/>
        </p:nvGrpSpPr>
        <p:grpSpPr>
          <a:xfrm>
            <a:off x="3648107" y="3239600"/>
            <a:ext cx="378750" cy="277698"/>
            <a:chOff x="4610450" y="3703750"/>
            <a:chExt cx="453050" cy="332175"/>
          </a:xfrm>
        </p:grpSpPr>
        <p:sp>
          <p:nvSpPr>
            <p:cNvPr id="4250" name="Google Shape;4250;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39"/>
          <p:cNvGrpSpPr/>
          <p:nvPr/>
        </p:nvGrpSpPr>
        <p:grpSpPr>
          <a:xfrm>
            <a:off x="4224906" y="3211532"/>
            <a:ext cx="352207" cy="333836"/>
            <a:chOff x="5300400" y="3670175"/>
            <a:chExt cx="421300" cy="399325"/>
          </a:xfrm>
        </p:grpSpPr>
        <p:sp>
          <p:nvSpPr>
            <p:cNvPr id="4253" name="Google Shape;4253;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8" name="Google Shape;4258;p39"/>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9" name="Google Shape;4259;p39"/>
          <p:cNvGrpSpPr/>
          <p:nvPr/>
        </p:nvGrpSpPr>
        <p:grpSpPr>
          <a:xfrm>
            <a:off x="5357059" y="3207435"/>
            <a:ext cx="342008" cy="342028"/>
            <a:chOff x="6654650" y="3665275"/>
            <a:chExt cx="409100" cy="409125"/>
          </a:xfrm>
        </p:grpSpPr>
        <p:sp>
          <p:nvSpPr>
            <p:cNvPr id="4260" name="Google Shape;4260;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2" name="Google Shape;4262;p39"/>
          <p:cNvGrpSpPr/>
          <p:nvPr/>
        </p:nvGrpSpPr>
        <p:grpSpPr>
          <a:xfrm>
            <a:off x="271023" y="3756666"/>
            <a:ext cx="370599" cy="370620"/>
            <a:chOff x="570875" y="4322250"/>
            <a:chExt cx="443300" cy="443325"/>
          </a:xfrm>
        </p:grpSpPr>
        <p:sp>
          <p:nvSpPr>
            <p:cNvPr id="4263" name="Google Shape;4263;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7" name="Google Shape;4267;p39"/>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39"/>
          <p:cNvGrpSpPr/>
          <p:nvPr/>
        </p:nvGrpSpPr>
        <p:grpSpPr>
          <a:xfrm>
            <a:off x="1448612" y="3729120"/>
            <a:ext cx="269526" cy="425712"/>
            <a:chOff x="1979475" y="4289300"/>
            <a:chExt cx="322400" cy="509225"/>
          </a:xfrm>
        </p:grpSpPr>
        <p:sp>
          <p:nvSpPr>
            <p:cNvPr id="4269" name="Google Shape;4269;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39"/>
          <p:cNvGrpSpPr/>
          <p:nvPr/>
        </p:nvGrpSpPr>
        <p:grpSpPr>
          <a:xfrm>
            <a:off x="1988146" y="3734721"/>
            <a:ext cx="318014" cy="414510"/>
            <a:chOff x="2624850" y="4296000"/>
            <a:chExt cx="380400" cy="495825"/>
          </a:xfrm>
        </p:grpSpPr>
        <p:sp>
          <p:nvSpPr>
            <p:cNvPr id="4273" name="Google Shape;4273;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6" name="Google Shape;4276;p39"/>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9" name="Google Shape;4279;p39"/>
          <p:cNvGrpSpPr/>
          <p:nvPr/>
        </p:nvGrpSpPr>
        <p:grpSpPr>
          <a:xfrm>
            <a:off x="4204486" y="3775560"/>
            <a:ext cx="393045" cy="332833"/>
            <a:chOff x="5275975" y="4344850"/>
            <a:chExt cx="470150" cy="398125"/>
          </a:xfrm>
        </p:grpSpPr>
        <p:sp>
          <p:nvSpPr>
            <p:cNvPr id="4280" name="Google Shape;4280;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3" name="Google Shape;4283;p39"/>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5346838" y="3748515"/>
            <a:ext cx="362448" cy="386922"/>
            <a:chOff x="6642425" y="4312500"/>
            <a:chExt cx="433550" cy="462825"/>
          </a:xfrm>
        </p:grpSpPr>
        <p:sp>
          <p:nvSpPr>
            <p:cNvPr id="4285" name="Google Shape;4285;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8" name="Google Shape;4288;p39"/>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9" name="Google Shape;4289;p39"/>
          <p:cNvGrpSpPr/>
          <p:nvPr/>
        </p:nvGrpSpPr>
        <p:grpSpPr>
          <a:xfrm>
            <a:off x="834027" y="4322764"/>
            <a:ext cx="371623" cy="365499"/>
            <a:chOff x="1244325" y="4999400"/>
            <a:chExt cx="444525" cy="437200"/>
          </a:xfrm>
        </p:grpSpPr>
        <p:sp>
          <p:nvSpPr>
            <p:cNvPr id="4290" name="Google Shape;4290;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39"/>
          <p:cNvGrpSpPr/>
          <p:nvPr/>
        </p:nvGrpSpPr>
        <p:grpSpPr>
          <a:xfrm>
            <a:off x="1430743" y="4311018"/>
            <a:ext cx="305265" cy="388970"/>
            <a:chOff x="1958100" y="4985350"/>
            <a:chExt cx="365150" cy="465275"/>
          </a:xfrm>
        </p:grpSpPr>
        <p:sp>
          <p:nvSpPr>
            <p:cNvPr id="4296" name="Google Shape;4296;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39"/>
          <p:cNvGrpSpPr/>
          <p:nvPr/>
        </p:nvGrpSpPr>
        <p:grpSpPr>
          <a:xfrm>
            <a:off x="1971802" y="4325815"/>
            <a:ext cx="350200" cy="359877"/>
            <a:chOff x="2605300" y="5003050"/>
            <a:chExt cx="418900" cy="430475"/>
          </a:xfrm>
        </p:grpSpPr>
        <p:sp>
          <p:nvSpPr>
            <p:cNvPr id="4300" name="Google Shape;4300;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39"/>
          <p:cNvGrpSpPr/>
          <p:nvPr/>
        </p:nvGrpSpPr>
        <p:grpSpPr>
          <a:xfrm>
            <a:off x="2501136" y="4333486"/>
            <a:ext cx="418585" cy="344056"/>
            <a:chOff x="3238475" y="5012225"/>
            <a:chExt cx="500700" cy="411550"/>
          </a:xfrm>
        </p:grpSpPr>
        <p:sp>
          <p:nvSpPr>
            <p:cNvPr id="4304" name="Google Shape;4304;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9" name="Google Shape;4309;p39"/>
          <p:cNvGrpSpPr/>
          <p:nvPr/>
        </p:nvGrpSpPr>
        <p:grpSpPr>
          <a:xfrm>
            <a:off x="3607770" y="4296722"/>
            <a:ext cx="459424" cy="417561"/>
            <a:chOff x="4562200" y="4968250"/>
            <a:chExt cx="549550" cy="499475"/>
          </a:xfrm>
        </p:grpSpPr>
        <p:sp>
          <p:nvSpPr>
            <p:cNvPr id="4310" name="Google Shape;4310;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39"/>
          <p:cNvGrpSpPr/>
          <p:nvPr/>
        </p:nvGrpSpPr>
        <p:grpSpPr>
          <a:xfrm>
            <a:off x="3114698" y="4320214"/>
            <a:ext cx="318516" cy="370076"/>
            <a:chOff x="3972400" y="4996350"/>
            <a:chExt cx="381000" cy="442675"/>
          </a:xfrm>
        </p:grpSpPr>
        <p:sp>
          <p:nvSpPr>
            <p:cNvPr id="4316" name="Google Shape;4316;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39"/>
          <p:cNvGrpSpPr/>
          <p:nvPr/>
        </p:nvGrpSpPr>
        <p:grpSpPr>
          <a:xfrm>
            <a:off x="4175393" y="4289073"/>
            <a:ext cx="451252" cy="432860"/>
            <a:chOff x="5241175" y="4959100"/>
            <a:chExt cx="539775" cy="517775"/>
          </a:xfrm>
        </p:grpSpPr>
        <p:sp>
          <p:nvSpPr>
            <p:cNvPr id="4319"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5" name="Google Shape;4325;p39"/>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6" name="Google Shape;4326;p39"/>
          <p:cNvGrpSpPr/>
          <p:nvPr/>
        </p:nvGrpSpPr>
        <p:grpSpPr>
          <a:xfrm>
            <a:off x="5382577" y="4353382"/>
            <a:ext cx="289444" cy="332832"/>
            <a:chOff x="6685175" y="5036025"/>
            <a:chExt cx="346225" cy="398125"/>
          </a:xfrm>
        </p:grpSpPr>
        <p:sp>
          <p:nvSpPr>
            <p:cNvPr id="4327" name="Google Shape;4327;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39"/>
          <p:cNvGrpSpPr/>
          <p:nvPr/>
        </p:nvGrpSpPr>
        <p:grpSpPr>
          <a:xfrm>
            <a:off x="5981318" y="2487199"/>
            <a:ext cx="432570" cy="421334"/>
            <a:chOff x="5926225" y="921350"/>
            <a:chExt cx="517800" cy="504350"/>
          </a:xfrm>
        </p:grpSpPr>
        <p:sp>
          <p:nvSpPr>
            <p:cNvPr id="4333" name="Google Shape;433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334" name="Google Shape;433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335" name="Google Shape;4335;p39"/>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6" name="Google Shape;4336;p39"/>
          <p:cNvGrpSpPr/>
          <p:nvPr/>
        </p:nvGrpSpPr>
        <p:grpSpPr>
          <a:xfrm>
            <a:off x="6863605" y="2466579"/>
            <a:ext cx="432570" cy="421334"/>
            <a:chOff x="5926225" y="921350"/>
            <a:chExt cx="517800" cy="504350"/>
          </a:xfrm>
        </p:grpSpPr>
        <p:sp>
          <p:nvSpPr>
            <p:cNvPr id="4337" name="Google Shape;4337;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9" name="Google Shape;4339;p39"/>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0" name="Google Shape;4340;p39"/>
          <p:cNvGrpSpPr/>
          <p:nvPr/>
        </p:nvGrpSpPr>
        <p:grpSpPr>
          <a:xfrm>
            <a:off x="5981585" y="3215621"/>
            <a:ext cx="1075937" cy="1047989"/>
            <a:chOff x="5926225" y="921350"/>
            <a:chExt cx="517800" cy="504350"/>
          </a:xfrm>
        </p:grpSpPr>
        <p:sp>
          <p:nvSpPr>
            <p:cNvPr id="4341" name="Google Shape;434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39"/>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345" name="Google Shape;434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PROJECT PLAN</a:t>
            </a:r>
            <a:endParaRPr dirty="0"/>
          </a:p>
        </p:txBody>
      </p:sp>
      <p:sp>
        <p:nvSpPr>
          <p:cNvPr id="3842" name="Google Shape;3842;p14"/>
          <p:cNvSpPr txBox="1">
            <a:spLocks noGrp="1"/>
          </p:cNvSpPr>
          <p:nvPr>
            <p:ph type="body" idx="2"/>
          </p:nvPr>
        </p:nvSpPr>
        <p:spPr>
          <a:xfrm>
            <a:off x="4156073" y="1762650"/>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latin typeface="Titillium Web"/>
                <a:ea typeface="Titillium Web"/>
                <a:cs typeface="Titillium Web"/>
                <a:sym typeface="Titillium Web"/>
              </a:rPr>
              <a:t>EDIT IN POWERPOINT®</a:t>
            </a:r>
            <a:endParaRPr sz="1200" b="1" dirty="0">
              <a:latin typeface="Titillium Web"/>
              <a:ea typeface="Titillium Web"/>
              <a:cs typeface="Titillium Web"/>
              <a:sym typeface="Titillium Web"/>
            </a:endParaRPr>
          </a:p>
          <a:p>
            <a:pPr marL="0" lvl="0" indent="0" algn="l" rtl="0">
              <a:spcBef>
                <a:spcPts val="600"/>
              </a:spcBef>
              <a:spcAft>
                <a:spcPts val="0"/>
              </a:spcAft>
              <a:buNone/>
            </a:pPr>
            <a:r>
              <a:rPr lang="en" sz="1200" dirty="0"/>
              <a:t>Click on the button under the presentation preview that says </a:t>
            </a:r>
            <a:r>
              <a:rPr lang="en" sz="1200" b="1" dirty="0">
                <a:latin typeface="Titillium Web"/>
                <a:ea typeface="Titillium Web"/>
                <a:cs typeface="Titillium Web"/>
                <a:sym typeface="Titillium Web"/>
              </a:rPr>
              <a:t>"Download as PowerPoint template"</a:t>
            </a:r>
            <a:r>
              <a:rPr lang="en" sz="1200" dirty="0"/>
              <a:t>. You will get a .pptx file that you can edit in PowerPoint. </a:t>
            </a:r>
            <a:endParaRPr sz="1200" dirty="0"/>
          </a:p>
          <a:p>
            <a:pPr marL="0" lvl="0" indent="0" algn="l" rtl="0">
              <a:spcBef>
                <a:spcPts val="600"/>
              </a:spcBef>
              <a:spcAft>
                <a:spcPts val="0"/>
              </a:spcAft>
              <a:buNone/>
            </a:pPr>
            <a:r>
              <a:rPr lang="en" sz="1200" dirty="0"/>
              <a:t>Remember to download and install the fonts used in this presentation (you’ll find the links to the font files needed in the </a:t>
            </a:r>
            <a:r>
              <a:rPr lang="en" sz="1200" u="sng" dirty="0">
                <a:hlinkClick r:id="" action="ppaction://noaction"/>
              </a:rPr>
              <a:t>Presentation design slide</a:t>
            </a:r>
            <a:r>
              <a:rPr lang="en" sz="1200" dirty="0"/>
              <a:t>)</a:t>
            </a:r>
            <a:endParaRPr sz="1200" dirty="0"/>
          </a:p>
          <a:p>
            <a:pPr marL="0" lvl="0" indent="0" algn="l" rtl="0">
              <a:spcBef>
                <a:spcPts val="600"/>
              </a:spcBef>
              <a:spcAft>
                <a:spcPts val="0"/>
              </a:spcAft>
              <a:buClr>
                <a:schemeClr val="dk1"/>
              </a:buClr>
              <a:buSzPts val="1100"/>
              <a:buFont typeface="Arial"/>
              <a:buNone/>
            </a:pPr>
            <a:endParaRPr sz="1200" b="1" dirty="0"/>
          </a:p>
        </p:txBody>
      </p:sp>
      <p:sp>
        <p:nvSpPr>
          <p:cNvPr id="3843" name="Google Shape;3843;p14"/>
          <p:cNvSpPr txBox="1">
            <a:spLocks noGrp="1"/>
          </p:cNvSpPr>
          <p:nvPr>
            <p:ph type="body" idx="1"/>
          </p:nvPr>
        </p:nvSpPr>
        <p:spPr>
          <a:xfrm>
            <a:off x="718300" y="1762650"/>
            <a:ext cx="3242400"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smtClean="0">
                <a:latin typeface="Titillium Web"/>
                <a:ea typeface="Titillium Web"/>
                <a:cs typeface="Titillium Web"/>
                <a:sym typeface="Titillium Web"/>
              </a:rPr>
              <a:t>EDIT IN GOOGLE SLIDES</a:t>
            </a:r>
            <a:endParaRPr sz="1200" b="1" dirty="0" smtClean="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sz="1200" dirty="0" smtClean="0"/>
              <a:t>Click on the button under the presentation preview that says </a:t>
            </a:r>
            <a:r>
              <a:rPr lang="en" sz="1200" b="1" dirty="0" smtClean="0">
                <a:latin typeface="Titillium Web"/>
                <a:ea typeface="Titillium Web"/>
                <a:cs typeface="Titillium Web"/>
                <a:sym typeface="Titillium Web"/>
              </a:rPr>
              <a:t>"Use as Google Slides Theme"</a:t>
            </a:r>
            <a:r>
              <a:rPr lang="en" sz="1200" dirty="0" smtClean="0"/>
              <a:t>.</a:t>
            </a:r>
            <a:endParaRPr sz="1200" dirty="0" smtClean="0"/>
          </a:p>
          <a:p>
            <a:pPr marL="0" lvl="0" indent="0" algn="l" rtl="0">
              <a:spcBef>
                <a:spcPts val="600"/>
              </a:spcBef>
              <a:spcAft>
                <a:spcPts val="0"/>
              </a:spcAft>
              <a:buClr>
                <a:schemeClr val="dk1"/>
              </a:buClr>
              <a:buSzPts val="1100"/>
              <a:buFont typeface="Arial"/>
              <a:buNone/>
            </a:pPr>
            <a:r>
              <a:rPr lang="en" sz="1200" dirty="0" smtClean="0"/>
              <a:t>You will get a copy of this document on your Google Drive and will be able to edit, add or delete slides.</a:t>
            </a:r>
            <a:endParaRPr sz="1200" dirty="0" smtClean="0"/>
          </a:p>
          <a:p>
            <a:pPr marL="0" lvl="0" indent="0" algn="l" rtl="0">
              <a:spcBef>
                <a:spcPts val="600"/>
              </a:spcBef>
              <a:spcAft>
                <a:spcPts val="0"/>
              </a:spcAft>
              <a:buClr>
                <a:schemeClr val="dk1"/>
              </a:buClr>
              <a:buSzPts val="1100"/>
              <a:buFont typeface="Arial"/>
              <a:buNone/>
            </a:pPr>
            <a:r>
              <a:rPr lang="en" sz="1200" b="1" dirty="0" smtClean="0">
                <a:latin typeface="Titillium Web"/>
                <a:ea typeface="Titillium Web"/>
                <a:cs typeface="Titillium Web"/>
                <a:sym typeface="Titillium Web"/>
              </a:rPr>
              <a:t>You have to be signed in to your Google account.</a:t>
            </a:r>
            <a:endParaRPr b="1" dirty="0">
              <a:latin typeface="Titillium Web"/>
              <a:ea typeface="Titillium Web"/>
              <a:cs typeface="Titillium Web"/>
              <a:sym typeface="Titillium Web"/>
            </a:endParaRPr>
          </a:p>
        </p:txBody>
      </p:sp>
      <p:sp>
        <p:nvSpPr>
          <p:cNvPr id="3844" name="Google Shape;3844;p14"/>
          <p:cNvSpPr txBox="1">
            <a:spLocks noGrp="1"/>
          </p:cNvSpPr>
          <p:nvPr>
            <p:ph type="body" idx="2"/>
          </p:nvPr>
        </p:nvSpPr>
        <p:spPr>
          <a:xfrm>
            <a:off x="718300" y="3905925"/>
            <a:ext cx="67611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8095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Steps to Project Completion</a:t>
            </a:r>
            <a:endParaRPr dirty="0"/>
          </a:p>
        </p:txBody>
      </p:sp>
      <p:sp>
        <p:nvSpPr>
          <p:cNvPr id="3871" name="Google Shape;3871;p18"/>
          <p:cNvSpPr txBox="1">
            <a:spLocks noGrp="1"/>
          </p:cNvSpPr>
          <p:nvPr>
            <p:ph type="body" idx="1"/>
          </p:nvPr>
        </p:nvSpPr>
        <p:spPr>
          <a:xfrm>
            <a:off x="718300" y="1338358"/>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GB" sz="1600" dirty="0" smtClean="0"/>
              <a:t>Plan</a:t>
            </a:r>
          </a:p>
          <a:p>
            <a:pPr marL="457200" lvl="0" indent="-381000" algn="l" rtl="0">
              <a:spcBef>
                <a:spcPts val="600"/>
              </a:spcBef>
              <a:spcAft>
                <a:spcPts val="0"/>
              </a:spcAft>
              <a:buSzPts val="2400"/>
              <a:buChar char="▪"/>
            </a:pPr>
            <a:r>
              <a:rPr lang="en-GB" sz="1600" dirty="0" smtClean="0"/>
              <a:t>Create a MySQL Database (What the app functionality is built around)</a:t>
            </a:r>
            <a:endParaRPr sz="1600" dirty="0"/>
          </a:p>
          <a:p>
            <a:pPr marL="457200" lvl="0" indent="-381000" algn="l" rtl="0">
              <a:spcBef>
                <a:spcPts val="0"/>
              </a:spcBef>
              <a:spcAft>
                <a:spcPts val="0"/>
              </a:spcAft>
              <a:buSzPts val="2400"/>
              <a:buChar char="▪"/>
            </a:pPr>
            <a:r>
              <a:rPr lang="en" sz="1600" dirty="0" smtClean="0"/>
              <a:t>Create Back-End of applcication. (Build Spring Boot and Test)</a:t>
            </a:r>
          </a:p>
          <a:p>
            <a:pPr marL="457200" lvl="0" indent="-381000" algn="l" rtl="0">
              <a:spcBef>
                <a:spcPts val="0"/>
              </a:spcBef>
              <a:spcAft>
                <a:spcPts val="0"/>
              </a:spcAft>
              <a:buSzPts val="2400"/>
              <a:buChar char="▪"/>
            </a:pPr>
            <a:r>
              <a:rPr lang="en" sz="1600" dirty="0" smtClean="0"/>
              <a:t>Create JavaScript files to accompany the applications functionality. In my case it was retrieving fighters by ID or Category via buttons in my HTML.</a:t>
            </a:r>
          </a:p>
          <a:p>
            <a:pPr marL="457200" lvl="0" indent="-381000" algn="l" rtl="0">
              <a:spcBef>
                <a:spcPts val="0"/>
              </a:spcBef>
              <a:spcAft>
                <a:spcPts val="0"/>
              </a:spcAft>
              <a:buSzPts val="2400"/>
              <a:buChar char="▪"/>
            </a:pPr>
            <a:r>
              <a:rPr lang="en" sz="1600" dirty="0" smtClean="0"/>
              <a:t>Source a bootstrap template. This provided me with a starter for a stylish webpage. </a:t>
            </a:r>
            <a:endParaRPr lang="en" sz="1600" dirty="0"/>
          </a:p>
          <a:p>
            <a:pPr marL="457200" lvl="0" indent="-381000" algn="l" rtl="0">
              <a:spcBef>
                <a:spcPts val="0"/>
              </a:spcBef>
              <a:spcAft>
                <a:spcPts val="0"/>
              </a:spcAft>
              <a:buSzPts val="2400"/>
              <a:buChar char="▪"/>
            </a:pPr>
            <a:r>
              <a:rPr lang="en" sz="1600" dirty="0" smtClean="0"/>
              <a:t>Re-Designed HTML Code &amp; CSS Files to demo my skills.</a:t>
            </a:r>
          </a:p>
          <a:p>
            <a:pPr marL="457200" lvl="0" indent="-381000" algn="l" rtl="0">
              <a:spcBef>
                <a:spcPts val="0"/>
              </a:spcBef>
              <a:spcAft>
                <a:spcPts val="0"/>
              </a:spcAft>
              <a:buSzPts val="2400"/>
              <a:buChar char="▪"/>
            </a:pPr>
            <a:r>
              <a:rPr lang="en" sz="1600" dirty="0" smtClean="0"/>
              <a:t>Apply Javascript files that work along the Page to give it functionality (searching, purchasing, logging in) </a:t>
            </a:r>
            <a:endParaRPr sz="1600" dirty="0"/>
          </a:p>
          <a:p>
            <a:pPr marL="0" lvl="0" indent="0" algn="l" rtl="0">
              <a:spcBef>
                <a:spcPts val="600"/>
              </a:spcBef>
              <a:spcAft>
                <a:spcPts val="0"/>
              </a:spcAft>
              <a:buNone/>
            </a:pPr>
            <a:endParaRPr lang="en" dirty="0" smtClean="0"/>
          </a:p>
          <a:p>
            <a:pPr marL="0" lvl="0" indent="0" algn="l" rtl="0">
              <a:spcBef>
                <a:spcPts val="600"/>
              </a:spcBef>
              <a:spcAft>
                <a:spcPts val="0"/>
              </a:spcAft>
              <a:buNone/>
            </a:pPr>
            <a:r>
              <a:rPr lang="en" dirty="0" smtClean="0"/>
              <a:t>Stay with me &amp; </a:t>
            </a:r>
            <a:r>
              <a:rPr lang="en" dirty="0" smtClean="0">
                <a:highlight>
                  <a:srgbClr val="D3EBD5"/>
                </a:highlight>
              </a:rPr>
              <a:t>I will show you more</a:t>
            </a:r>
            <a:r>
              <a:rPr lang="en" dirty="0" smtClean="0"/>
              <a:t>.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D3EBD5"/>
                </a:solidFill>
              </a:rPr>
              <a:t>MY CONCEPT</a:t>
            </a:r>
            <a:endParaRPr sz="7200" dirty="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solidFill>
                  <a:srgbClr val="80BFB7"/>
                </a:solidFill>
              </a:rPr>
              <a:t>The concept is very simple and could be reapplied to other sports or interests.</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Fighters</a:t>
            </a:r>
            <a:endParaRPr b="1" dirty="0"/>
          </a:p>
          <a:p>
            <a:pPr marL="0" lvl="0" indent="0" algn="l" rtl="0">
              <a:spcBef>
                <a:spcPts val="600"/>
              </a:spcBef>
              <a:spcAft>
                <a:spcPts val="0"/>
              </a:spcAft>
              <a:buNone/>
            </a:pPr>
            <a:r>
              <a:rPr lang="en" dirty="0" smtClean="0"/>
              <a:t>This is the fan side of the site. All of my functionality relating to the atheletes is here. Including Searching by Name to reveal information about that athelete on the main page and also searching by category on the Fighters (Weight Classes) page.</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UFC:NOW is a fan site that also sells Gear &amp; Merchandise</a:t>
            </a:r>
            <a:endParaRPr dirty="0"/>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smtClean="0"/>
              <a:t>Shop</a:t>
            </a:r>
            <a:endParaRPr b="1" dirty="0"/>
          </a:p>
          <a:p>
            <a:pPr marL="0" lvl="0" indent="0" algn="l" rtl="0">
              <a:spcBef>
                <a:spcPts val="600"/>
              </a:spcBef>
              <a:spcAft>
                <a:spcPts val="0"/>
              </a:spcAft>
              <a:buNone/>
            </a:pPr>
            <a:r>
              <a:rPr lang="en" dirty="0" smtClean="0"/>
              <a:t>The main functionality of this shopping section is to display merchandise and training gear for purchase by customers. </a:t>
            </a:r>
          </a:p>
          <a:p>
            <a:pPr marL="0" lvl="0" indent="0" algn="l" rtl="0">
              <a:spcBef>
                <a:spcPts val="600"/>
              </a:spcBef>
              <a:spcAft>
                <a:spcPts val="0"/>
              </a:spcAft>
              <a:buNone/>
            </a:pPr>
            <a:r>
              <a:rPr lang="en" dirty="0" smtClean="0"/>
              <a:t>There is also a log-in function. </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3906" name="Google Shape;3906;p21"/>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3907" name="Google Shape;3907;p21"/>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3908" name="Google Shape;3908;p21"/>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4577137" y="1538401"/>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Example of Javascript - Functionality</a:t>
            </a:r>
            <a:endParaRPr dirty="0"/>
          </a:p>
        </p:txBody>
      </p:sp>
      <p:sp>
        <p:nvSpPr>
          <p:cNvPr id="3915" name="Google Shape;3915;p22"/>
          <p:cNvSpPr txBox="1">
            <a:spLocks noGrp="1"/>
          </p:cNvSpPr>
          <p:nvPr>
            <p:ph type="body" idx="1"/>
          </p:nvPr>
        </p:nvSpPr>
        <p:spPr>
          <a:xfrm>
            <a:off x="4577137" y="2448301"/>
            <a:ext cx="3603695" cy="22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smtClean="0"/>
              <a:t>This code to the left is the onLoad function to load the Database &amp; Springboot App to the HTML on load.</a:t>
            </a:r>
          </a:p>
          <a:p>
            <a:pPr marL="0" lvl="0" indent="0" algn="l" rtl="0">
              <a:spcBef>
                <a:spcPts val="600"/>
              </a:spcBef>
              <a:spcAft>
                <a:spcPts val="0"/>
              </a:spcAft>
              <a:buNone/>
            </a:pPr>
            <a:r>
              <a:rPr lang="en" sz="1800" dirty="0" smtClean="0"/>
              <a:t>Below that is the code used to search Fighters when typing any letter from a first name of someone in my DB.</a:t>
            </a:r>
            <a:endParaRPr sz="1800" dirty="0"/>
          </a:p>
        </p:txBody>
      </p:sp>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rotWithShape="1">
          <a:blip r:embed="rId3"/>
          <a:srcRect l="14368" t="7863"/>
          <a:stretch/>
        </p:blipFill>
        <p:spPr>
          <a:xfrm>
            <a:off x="0" y="12576"/>
            <a:ext cx="4401834" cy="513092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9569"/>
            <a:ext cx="3256292" cy="2145421"/>
          </a:xfrm>
        </p:spPr>
        <p:txBody>
          <a:bodyPr/>
          <a:lstStyle/>
          <a:p>
            <a:pPr marL="76200" indent="0">
              <a:buNone/>
            </a:pPr>
            <a:r>
              <a:rPr lang="en-GB" sz="1800" dirty="0" smtClean="0"/>
              <a:t>Here you can see the </a:t>
            </a:r>
            <a:r>
              <a:rPr lang="en-GB" sz="1800" dirty="0" err="1" smtClean="0"/>
              <a:t>onClick</a:t>
            </a:r>
            <a:r>
              <a:rPr lang="en-GB" sz="1800" dirty="0" smtClean="0"/>
              <a:t> function and </a:t>
            </a:r>
            <a:r>
              <a:rPr lang="en-GB" sz="1800" dirty="0" err="1" smtClean="0"/>
              <a:t>onInput</a:t>
            </a:r>
            <a:r>
              <a:rPr lang="en-GB" sz="1800" dirty="0" smtClean="0"/>
              <a:t> functions integrated into my HTML code for the Search Bar and the Button.</a:t>
            </a:r>
            <a:endParaRPr lang="en-GB" sz="1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5" name="Google Shape;3914;p22"/>
          <p:cNvSpPr txBox="1">
            <a:spLocks noGrp="1"/>
          </p:cNvSpPr>
          <p:nvPr>
            <p:ph type="title"/>
          </p:nvPr>
        </p:nvSpPr>
        <p:spPr>
          <a:xfrm>
            <a:off x="91531" y="117258"/>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Example of JavaScript function implemented in HTML code</a:t>
            </a:r>
            <a:endParaRPr sz="2400" dirty="0"/>
          </a:p>
        </p:txBody>
      </p:sp>
      <p:pic>
        <p:nvPicPr>
          <p:cNvPr id="6" name="Picture 5"/>
          <p:cNvPicPr>
            <a:picLocks noChangeAspect="1"/>
          </p:cNvPicPr>
          <p:nvPr/>
        </p:nvPicPr>
        <p:blipFill rotWithShape="1">
          <a:blip r:embed="rId2"/>
          <a:srcRect l="13342" t="36427" b="25679"/>
          <a:stretch/>
        </p:blipFill>
        <p:spPr>
          <a:xfrm>
            <a:off x="0" y="2629260"/>
            <a:ext cx="9144000" cy="2514240"/>
          </a:xfrm>
          <a:prstGeom prst="rect">
            <a:avLst/>
          </a:prstGeom>
        </p:spPr>
      </p:pic>
      <p:sp>
        <p:nvSpPr>
          <p:cNvPr id="7" name="Text Placeholder 2"/>
          <p:cNvSpPr txBox="1">
            <a:spLocks/>
          </p:cNvSpPr>
          <p:nvPr/>
        </p:nvSpPr>
        <p:spPr>
          <a:xfrm>
            <a:off x="3998131" y="959568"/>
            <a:ext cx="3256292" cy="214542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76200" indent="0">
              <a:buFont typeface="Titillium Web Light"/>
              <a:buNone/>
            </a:pPr>
            <a:r>
              <a:rPr lang="en-GB" sz="1800" dirty="0" smtClean="0"/>
              <a:t>This search bar acts as a quick way to find a favourite fighter of yours. You will see there full name, DOB, Place of Birth and other info about them.</a:t>
            </a:r>
            <a:endParaRPr lang="en-GB" sz="1800" dirty="0"/>
          </a:p>
        </p:txBody>
      </p:sp>
    </p:spTree>
    <p:extLst>
      <p:ext uri="{BB962C8B-B14F-4D97-AF65-F5344CB8AC3E}">
        <p14:creationId xmlns:p14="http://schemas.microsoft.com/office/powerpoint/2010/main" val="2075235273"/>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985</Words>
  <Application>Microsoft Office PowerPoint</Application>
  <PresentationFormat>On-screen Show (16:9)</PresentationFormat>
  <Paragraphs>129</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Titillium Web Light</vt:lpstr>
      <vt:lpstr>Dosis Light</vt:lpstr>
      <vt:lpstr>Arial</vt:lpstr>
      <vt:lpstr>Titillium Web</vt:lpstr>
      <vt:lpstr>Mowbray template</vt:lpstr>
      <vt:lpstr>Personal Project UFC:NOW  Alex Thain</vt:lpstr>
      <vt:lpstr>UFC:NOW</vt:lpstr>
      <vt:lpstr>PROJECT PLAN</vt:lpstr>
      <vt:lpstr>Steps to Project Completion</vt:lpstr>
      <vt:lpstr>MY CONCEPT</vt:lpstr>
      <vt:lpstr>UFC:NOW is a fan site that also sells Gear &amp; Merchandise</vt:lpstr>
      <vt:lpstr>IN TWO OR THREE COLUMNS</vt:lpstr>
      <vt:lpstr>Example of Javascript - Functionality</vt:lpstr>
      <vt:lpstr>Example of JavaScript function implemented in HTML code</vt:lpstr>
      <vt:lpstr>Want big impact? Use big image.</vt:lpstr>
      <vt:lpstr>TEST RESULTS THROUGHOUT MY PROJECT</vt:lpstr>
      <vt:lpstr>Coverage Explained</vt:lpstr>
      <vt:lpstr>MAPS</vt:lpstr>
      <vt:lpstr>£0</vt:lpstr>
      <vt:lpstr>OUR PROCESS IS EASY</vt:lpstr>
      <vt:lpstr>CONCEPTS I IMPLEMENTED</vt:lpstr>
      <vt:lpstr>PowerPoint Presentation</vt:lpstr>
      <vt:lpstr>PowerPoint Presentation</vt:lpstr>
      <vt:lpstr>PowerPoint Presentation</vt:lpstr>
      <vt:lpstr>THANKS FOR LISTENING!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36</cp:revision>
  <dcterms:modified xsi:type="dcterms:W3CDTF">2019-02-07T10:11:45Z</dcterms:modified>
</cp:coreProperties>
</file>