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68" r:id="rId6"/>
    <p:sldId id="269" r:id="rId7"/>
    <p:sldId id="256" r:id="rId8"/>
    <p:sldId id="258" r:id="rId9"/>
    <p:sldId id="266" r:id="rId10"/>
    <p:sldId id="25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15/04/2023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15/04/2023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pic>
        <p:nvPicPr>
          <p:cNvPr id="4" name="Imagen 3">
            <a:extLst>
              <a:ext uri="{FF2B5EF4-FFF2-40B4-BE49-F238E27FC236}">
                <a16:creationId xmlns:a16="http://schemas.microsoft.com/office/drawing/2014/main" id="{FD7C6F4F-502D-43E5-80B5-D4C9B3B7D1E3}"/>
              </a:ext>
            </a:extLst>
          </p:cNvPr>
          <p:cNvPicPr>
            <a:picLocks noChangeAspect="1"/>
          </p:cNvPicPr>
          <p:nvPr/>
        </p:nvPicPr>
        <p:blipFill>
          <a:blip r:embed="rId3"/>
          <a:stretch>
            <a:fillRect/>
          </a:stretch>
        </p:blipFill>
        <p:spPr>
          <a:xfrm>
            <a:off x="4634079" y="2705100"/>
            <a:ext cx="6648450" cy="127635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B725F93-4D8F-4431-8D37-8786741D6B95}"/>
              </a:ext>
            </a:extLst>
          </p:cNvPr>
          <p:cNvSpPr/>
          <p:nvPr/>
        </p:nvSpPr>
        <p:spPr>
          <a:xfrm>
            <a:off x="332509" y="234476"/>
            <a:ext cx="6096000" cy="2400657"/>
          </a:xfrm>
          <a:prstGeom prst="rect">
            <a:avLst/>
          </a:prstGeom>
        </p:spPr>
        <p:txBody>
          <a:bodyPr>
            <a:spAutoFit/>
          </a:bodyPr>
          <a:lstStyle/>
          <a:p>
            <a:r>
              <a:rPr lang="es-ES" sz="1000" dirty="0">
                <a:solidFill>
                  <a:srgbClr val="374151"/>
                </a:solidFill>
                <a:latin typeface="Söhne"/>
              </a:rPr>
              <a:t>3.6.2. Modalidad Pasiva</a:t>
            </a:r>
          </a:p>
          <a:p>
            <a:r>
              <a:rPr lang="es-ES" sz="1000" dirty="0">
                <a:solidFill>
                  <a:srgbClr val="374151"/>
                </a:solidFill>
                <a:latin typeface="Söhne"/>
              </a:rPr>
              <a:t>Para la modalidad pasiva, primero se utilizan plantillas reales de P300 ERP obtenidas de un conjunto de datos públicos, las cuales se superponen en el flujo de EEG generado de 4 sujetos. Se adquiere un conjunto de plantillas de ERP de la Sujeto Número 8 del conjunto de datos públicos 008-2014 [69] publicado en el sitio web BNCI-</a:t>
            </a:r>
            <a:r>
              <a:rPr lang="es-ES" sz="1000" dirty="0" err="1">
                <a:solidFill>
                  <a:srgbClr val="374151"/>
                </a:solidFill>
                <a:latin typeface="Söhne"/>
              </a:rPr>
              <a:t>Horizon</a:t>
            </a:r>
            <a:r>
              <a:rPr lang="es-ES" sz="1000" dirty="0">
                <a:solidFill>
                  <a:srgbClr val="374151"/>
                </a:solidFill>
                <a:latin typeface="Söhne"/>
              </a:rPr>
              <a:t> [70] por IRCCS </a:t>
            </a:r>
            <a:r>
              <a:rPr lang="es-ES" sz="1000" dirty="0" err="1">
                <a:solidFill>
                  <a:srgbClr val="374151"/>
                </a:solidFill>
                <a:latin typeface="Söhne"/>
              </a:rPr>
              <a:t>Fondazione</a:t>
            </a:r>
            <a:r>
              <a:rPr lang="es-ES" sz="1000" dirty="0">
                <a:solidFill>
                  <a:srgbClr val="374151"/>
                </a:solidFill>
                <a:latin typeface="Söhne"/>
              </a:rPr>
              <a:t> Santa Lucia. El protocolo experimental implementado para producir este conjunto de datos es el mismo que se describe en la Sección 3.6.1. Por otro lado, las trazas de EEG donde se superponen estas plantillas, son obtenidas experimentalmente por sujetos que están observando el parpadeo de la matriz de estímulos durante un procedimiento de P300 </a:t>
            </a:r>
            <a:r>
              <a:rPr lang="es-ES" sz="1000" dirty="0" err="1">
                <a:solidFill>
                  <a:srgbClr val="374151"/>
                </a:solidFill>
                <a:latin typeface="Söhne"/>
              </a:rPr>
              <a:t>Speller</a:t>
            </a:r>
            <a:r>
              <a:rPr lang="es-ES" sz="1000" dirty="0">
                <a:solidFill>
                  <a:srgbClr val="374151"/>
                </a:solidFill>
                <a:latin typeface="Söhne"/>
              </a:rPr>
              <a:t> pero no se enfocan en ninguna letra en particular. Todo está allí, excepto el componente P300 ERP. Por lo tanto, a lo largo del flujo de EEG, se utiliza la información de marcadores para localizar los segmentos verdaderos donde se debería encontrar el P300, y esas ubicaciones de tiempo se utilizan para superponer la forma de onda de ERP extraída. Al implementar este enfoque </a:t>
            </a:r>
            <a:r>
              <a:rPr lang="es-ES" sz="1000" dirty="0" err="1">
                <a:solidFill>
                  <a:srgbClr val="374151"/>
                </a:solidFill>
                <a:latin typeface="Söhne"/>
              </a:rPr>
              <a:t>pseudo-real</a:t>
            </a:r>
            <a:r>
              <a:rPr lang="es-ES" sz="1000" dirty="0">
                <a:solidFill>
                  <a:srgbClr val="374151"/>
                </a:solidFill>
                <a:latin typeface="Söhne"/>
              </a:rPr>
              <a:t>, es posible controlar eficazmente las señales nulas y ajustar la forma del potencial evocado. Se puede ver una muestra de P300 ERP obtenida del número de prueba 2 del Sujeto 8 en la Figura 2. Estas plantillas se seleccionan debido a que sus formas se asemejan más al prototipo de forma de onda P300 [71,72]. Se producen extrayendo segmentos para este sujeto y promediándolos coherentemente punto a punto.</a:t>
            </a:r>
          </a:p>
        </p:txBody>
      </p:sp>
      <p:sp>
        <p:nvSpPr>
          <p:cNvPr id="4" name="Rectángulo 3">
            <a:extLst>
              <a:ext uri="{FF2B5EF4-FFF2-40B4-BE49-F238E27FC236}">
                <a16:creationId xmlns:a16="http://schemas.microsoft.com/office/drawing/2014/main" id="{77324A83-9E68-4C3F-8405-555857BCC992}"/>
              </a:ext>
            </a:extLst>
          </p:cNvPr>
          <p:cNvSpPr/>
          <p:nvPr/>
        </p:nvSpPr>
        <p:spPr>
          <a:xfrm>
            <a:off x="5458691" y="2479372"/>
            <a:ext cx="6096000" cy="5786199"/>
          </a:xfrm>
          <a:prstGeom prst="rect">
            <a:avLst/>
          </a:prstGeom>
        </p:spPr>
        <p:txBody>
          <a:bodyPr>
            <a:spAutoFit/>
          </a:bodyPr>
          <a:lstStyle/>
          <a:p>
            <a:r>
              <a:rPr lang="es-ES" sz="1000" dirty="0">
                <a:solidFill>
                  <a:srgbClr val="374151"/>
                </a:solidFill>
                <a:latin typeface="Söhne"/>
              </a:rPr>
              <a:t>En este estudio se implementó una modalidad activa en la que se llevó a cabo un experimento de "BCI </a:t>
            </a:r>
            <a:r>
              <a:rPr lang="es-ES" sz="1000" dirty="0" err="1">
                <a:solidFill>
                  <a:srgbClr val="374151"/>
                </a:solidFill>
                <a:latin typeface="Söhne"/>
              </a:rPr>
              <a:t>Speller</a:t>
            </a:r>
            <a:r>
              <a:rPr lang="es-ES" sz="1000" dirty="0">
                <a:solidFill>
                  <a:srgbClr val="374151"/>
                </a:solidFill>
                <a:latin typeface="Söhne"/>
              </a:rPr>
              <a:t>" basado en P300 con cuatro sujetos. En este caso, los segmentos de señal se modificaron para garantizar la inclusión de un componente P300. Sin embargo, en este caso, las plantillas se extrajeron del mismo sujeto. Por lo tanto, la señal EEG se </a:t>
            </a:r>
            <a:r>
              <a:rPr lang="es-ES" sz="1000" dirty="0" err="1">
                <a:solidFill>
                  <a:srgbClr val="374151"/>
                </a:solidFill>
                <a:latin typeface="Söhne"/>
              </a:rPr>
              <a:t>preprocesó</a:t>
            </a:r>
            <a:r>
              <a:rPr lang="es-ES" sz="1000" dirty="0">
                <a:solidFill>
                  <a:srgbClr val="374151"/>
                </a:solidFill>
                <a:latin typeface="Söhne"/>
              </a:rPr>
              <a:t> y se extrajeron segmentos etiquetados. Los segmentos etiquetados como "True" se promediaron de manera coherente punto por punto, y se produjeron 70 plantillas a partir del conjunto completo de 35 ensayos. Una vez obtenidas las plantillas, se obtuvo un segmento aleatorio etiquetado como "False" para el mismo sujeto. Esto se utilizó como señal de línea base y se agregó a la plantilla, conformando un nuevo segmento que tenía una plantilla P300 superpuesta. Este procedimiento continuó hasta completar los 700 segmentos marcados como "True".</a:t>
            </a:r>
          </a:p>
          <a:p>
            <a:r>
              <a:rPr lang="es-ES" sz="1000" dirty="0">
                <a:solidFill>
                  <a:srgbClr val="374151"/>
                </a:solidFill>
                <a:latin typeface="Söhne"/>
              </a:rPr>
              <a:t>La figura 3 muestra una muestra de 5 segundos de la señal EEG obtenida con la biblioteca MNE [73]. El canal S representa los doce diferentes marcadores de estímulo (columnas o filas), mientras que el canal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dirty="0" err="1">
                <a:solidFill>
                  <a:srgbClr val="374151"/>
                </a:solidFill>
                <a:latin typeface="Söhne"/>
              </a:rPr>
              <a:t>subfigura</a:t>
            </a:r>
            <a:r>
              <a:rPr lang="es-ES" sz="1000" dirty="0">
                <a:solidFill>
                  <a:srgbClr val="374151"/>
                </a:solidFill>
                <a:latin typeface="Söhne"/>
              </a:rPr>
              <a:t> (a) muestra las señales antes de que se superponga la plantilla ERP, mientras que la </a:t>
            </a:r>
            <a:r>
              <a:rPr lang="es-ES" sz="1000" dirty="0" err="1">
                <a:solidFill>
                  <a:srgbClr val="374151"/>
                </a:solidFill>
                <a:latin typeface="Söhne"/>
              </a:rPr>
              <a:t>subfigura</a:t>
            </a:r>
            <a:r>
              <a:rPr lang="es-ES" sz="1000" dirty="0">
                <a:solidFill>
                  <a:srgbClr val="374151"/>
                </a:solidFill>
                <a:latin typeface="Söhne"/>
              </a:rPr>
              <a:t> (b) muestra las mismas señales con la plantilla ERP superpuesta. A primera vista, las diferencias son realmente difíciles de detectar visualmente. Las </a:t>
            </a:r>
            <a:r>
              <a:rPr lang="es-ES" sz="1000" dirty="0" err="1">
                <a:solidFill>
                  <a:srgbClr val="374151"/>
                </a:solidFill>
                <a:latin typeface="Söhne"/>
              </a:rPr>
              <a:t>subfiguras</a:t>
            </a:r>
            <a:r>
              <a:rPr lang="es-ES" sz="1000" dirty="0">
                <a:solidFill>
                  <a:srgbClr val="374151"/>
                </a:solidFill>
                <a:latin typeface="Söhne"/>
              </a:rPr>
              <a:t> (c) y (d) muestran solo un segundo de los canales </a:t>
            </a:r>
            <a:r>
              <a:rPr lang="es-ES" sz="1000" dirty="0" err="1">
                <a:solidFill>
                  <a:srgbClr val="374151"/>
                </a:solidFill>
                <a:latin typeface="Söhne"/>
              </a:rPr>
              <a:t>Cz</a:t>
            </a:r>
            <a:r>
              <a:rPr lang="es-ES" sz="1000" dirty="0">
                <a:solidFill>
                  <a:srgbClr val="374151"/>
                </a:solidFill>
                <a:latin typeface="Söhne"/>
              </a:rPr>
              <a:t> y L del mismo segmento. La ERP superpuesta puede ser vista encerrada por las barras verticales, alrededor de los 31.5 s, donde en (d) el pico es ligeramente mayor. La figura 4 muestra las </a:t>
            </a:r>
            <a:r>
              <a:rPr lang="es-ES" sz="1000" dirty="0" err="1">
                <a:solidFill>
                  <a:srgbClr val="374151"/>
                </a:solidFill>
                <a:latin typeface="Söhne"/>
              </a:rPr>
              <a:t>ERPs</a:t>
            </a:r>
            <a:r>
              <a:rPr lang="es-ES" sz="1000" dirty="0">
                <a:solidFill>
                  <a:srgbClr val="374151"/>
                </a:solidFill>
                <a:latin typeface="Söhne"/>
              </a:rPr>
              <a:t> promediadas punto por punto obtenidas como resultado de la superposición de la señal de plantilla en la secuencia EEG, sincronizada con el inicio del estímulo. Estos 12 segmentos promediados punto por punto corresponden al primer ensayo de la secuencia EEG.</a:t>
            </a:r>
            <a:endParaRPr lang="es-ES" sz="1000" dirty="0">
              <a:solidFill>
                <a:srgbClr val="374151"/>
              </a:solidFill>
            </a:endParaRPr>
          </a:p>
          <a:p>
            <a:endParaRPr lang="es-AR" sz="1000" b="0" i="0" dirty="0">
              <a:solidFill>
                <a:srgbClr val="374151"/>
              </a:solidFill>
              <a:effectLst/>
            </a:endParaRPr>
          </a:p>
          <a:p>
            <a:r>
              <a:rPr lang="es-ES" sz="1000" dirty="0"/>
              <a:t>Figura 3. Se muestra la señal EEG de ocho canales para el Sujeto Número 1 del conjunto de datos </a:t>
            </a:r>
            <a:r>
              <a:rPr lang="es-ES" sz="1000" dirty="0" err="1"/>
              <a:t>pseudo-real</a:t>
            </a:r>
            <a:r>
              <a:rPr lang="es-ES" sz="1000" dirty="0"/>
              <a:t> sin y con la superposición de la Plantilla ERP. Se muestra el canal L, la marca que identifica dónde se debe superponer la Plantilla P300 ERP, así como el canal S que identifica el estímulo que se presentó. En (</a:t>
            </a:r>
            <a:r>
              <a:rPr lang="es-ES" sz="1000" dirty="0" err="1"/>
              <a:t>c,d</a:t>
            </a:r>
            <a:r>
              <a:rPr lang="es-ES" sz="1000" dirty="0"/>
              <a:t>) se puede ver la pequeña variación que se introdujo mediante la superposición de la ERP, que está encerrada por las barras verticales, donde la pendiente de la curva en la </a:t>
            </a:r>
            <a:r>
              <a:rPr lang="es-ES" sz="1000" dirty="0" err="1"/>
              <a:t>subfigura</a:t>
            </a:r>
            <a:r>
              <a:rPr lang="es-ES" sz="1000" dirty="0"/>
              <a:t> (d) es ligeramente mayor.</a:t>
            </a:r>
          </a:p>
          <a:p>
            <a:r>
              <a:rPr lang="es-ES" sz="1000" dirty="0"/>
              <a:t>Figura 4. Se muestran las señales promediadas punto a punto. Estas se extraen del primer ensayo de identificación de letras del Sujeto 1 del conjunto de datos </a:t>
            </a:r>
            <a:r>
              <a:rPr lang="es-ES" sz="1000" dirty="0" err="1"/>
              <a:t>pseudo-real</a:t>
            </a:r>
            <a:r>
              <a:rPr lang="es-ES" sz="1000" dirty="0"/>
              <a:t>. La ERP se superpone en las clases 3 y 9. La clase 3 se obtiene al promediar los segmentos en los que se intensifica la fila de la matriz del </a:t>
            </a:r>
            <a:r>
              <a:rPr lang="es-ES" sz="1000" dirty="0" err="1"/>
              <a:t>speller</a:t>
            </a:r>
            <a:r>
              <a:rPr lang="es-ES" sz="1000" dirty="0"/>
              <a:t>, mientras que la clase 9 se calcula a partir de la intensificación de la columna correspondiente.</a:t>
            </a:r>
          </a:p>
          <a:p>
            <a:r>
              <a:rPr lang="es-ES" sz="1000" dirty="0"/>
              <a:t>En resumen, la Figura 3 muestra cómo la Plantilla P300 ERP se superpone a la señal EEG del sujeto para crear una señal compuesta que puede utilizarse para la identificación de letras en el experimento BCI. La Figura 4 muestra los resultados de este proceso de superposición, que incluye la extracción de señales promediadas punto a punto para diferentes clases de estímulos y el uso de estas señales para la identificación de letras. Estas figuras son útiles para ilustrar la metodología utilizada en el estudio y para mostrar los resultados obtenidos.</a:t>
            </a:r>
          </a:p>
          <a:p>
            <a:endParaRPr lang="es-ES" sz="1000" b="0" i="0" dirty="0">
              <a:solidFill>
                <a:srgbClr val="374151"/>
              </a:solidFill>
              <a:effectLst/>
              <a:latin typeface="Söhne"/>
            </a:endParaRPr>
          </a:p>
        </p:txBody>
      </p:sp>
      <p:sp>
        <p:nvSpPr>
          <p:cNvPr id="5" name="CuadroTexto 4">
            <a:extLst>
              <a:ext uri="{FF2B5EF4-FFF2-40B4-BE49-F238E27FC236}">
                <a16:creationId xmlns:a16="http://schemas.microsoft.com/office/drawing/2014/main" id="{960173DA-96F4-4A8D-9067-83D7030FD080}"/>
              </a:ext>
            </a:extLst>
          </p:cNvPr>
          <p:cNvSpPr txBox="1"/>
          <p:nvPr/>
        </p:nvSpPr>
        <p:spPr>
          <a:xfrm>
            <a:off x="849745" y="3870036"/>
            <a:ext cx="4239491" cy="369332"/>
          </a:xfrm>
          <a:prstGeom prst="rect">
            <a:avLst/>
          </a:prstGeom>
          <a:noFill/>
        </p:spPr>
        <p:txBody>
          <a:bodyPr wrap="square" rtlCol="0">
            <a:spAutoFit/>
          </a:bodyPr>
          <a:lstStyle/>
          <a:p>
            <a:r>
              <a:rPr lang="es-AR" b="1" dirty="0">
                <a:solidFill>
                  <a:srgbClr val="FF0000"/>
                </a:solidFill>
              </a:rPr>
              <a:t>Resumir y </a:t>
            </a:r>
            <a:r>
              <a:rPr lang="es-AR" b="1" dirty="0" err="1">
                <a:solidFill>
                  <a:srgbClr val="FF0000"/>
                </a:solidFill>
              </a:rPr>
              <a:t>emprolijar</a:t>
            </a:r>
            <a:endParaRPr lang="es-ES" b="1" dirty="0">
              <a:solidFill>
                <a:srgbClr val="FF0000"/>
              </a:solidFill>
            </a:endParaRPr>
          </a:p>
        </p:txBody>
      </p:sp>
    </p:spTree>
    <p:extLst>
      <p:ext uri="{BB962C8B-B14F-4D97-AF65-F5344CB8AC3E}">
        <p14:creationId xmlns:p14="http://schemas.microsoft.com/office/powerpoint/2010/main" val="3861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093464"/>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410313"/>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629620"/>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582744"/>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2162558"/>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a:t>
            </a:r>
            <a:r>
              <a:rPr lang="es-ES" sz="900" b="1" i="1" dirty="0"/>
              <a:t>CON</a:t>
            </a:r>
            <a:r>
              <a:rPr lang="es-ES" sz="900" i="1" dirty="0"/>
              <a:t> potenciales </a:t>
            </a:r>
          </a:p>
          <a:p>
            <a:r>
              <a:rPr lang="es-ES" sz="900" i="1" dirty="0"/>
              <a:t>evocados P300 de pacientes </a:t>
            </a:r>
            <a:r>
              <a:rPr lang="es-ES" sz="900" b="1" i="1" dirty="0"/>
              <a:t>SANOS:</a:t>
            </a:r>
          </a:p>
          <a:p>
            <a:r>
              <a:rPr lang="es-AR" sz="900" i="1" dirty="0"/>
              <a:t>4</a:t>
            </a:r>
            <a:r>
              <a:rPr lang="es-ES" sz="900" i="1" dirty="0"/>
              <a:t> pasivos (sin conocimiento del experimento) y 4 activos.</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121172"/>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132708"/>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579849"/>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2179023"/>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393159"/>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77958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1367594"/>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1350440"/>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1951089"/>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1933935"/>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2320361"/>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2898538"/>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2881384"/>
            <a:ext cx="438186" cy="472921"/>
          </a:xfrm>
          <a:prstGeom prst="rect">
            <a:avLst/>
          </a:prstGeom>
        </p:spPr>
      </p:pic>
      <p:sp>
        <p:nvSpPr>
          <p:cNvPr id="39" name="CuadroTexto 38">
            <a:extLst>
              <a:ext uri="{FF2B5EF4-FFF2-40B4-BE49-F238E27FC236}">
                <a16:creationId xmlns:a16="http://schemas.microsoft.com/office/drawing/2014/main" id="{114EC3EF-7AEA-4125-BB38-99A938F49964}"/>
              </a:ext>
            </a:extLst>
          </p:cNvPr>
          <p:cNvSpPr txBox="1"/>
          <p:nvPr/>
        </p:nvSpPr>
        <p:spPr>
          <a:xfrm>
            <a:off x="124871" y="3849974"/>
            <a:ext cx="1946531" cy="877163"/>
          </a:xfrm>
          <a:prstGeom prst="rect">
            <a:avLst/>
          </a:prstGeom>
          <a:noFill/>
        </p:spPr>
        <p:txBody>
          <a:bodyPr wrap="square" rtlCol="0">
            <a:spAutoFit/>
          </a:bodyPr>
          <a:lstStyle/>
          <a:p>
            <a:pPr algn="r"/>
            <a:r>
              <a:rPr lang="es-ES" sz="1100" b="1" dirty="0"/>
              <a:t>DS – </a:t>
            </a:r>
          </a:p>
          <a:p>
            <a:pPr algn="r"/>
            <a:r>
              <a:rPr lang="es-ES" sz="1100" b="1" dirty="0"/>
              <a:t>Basal EEG </a:t>
            </a:r>
            <a:r>
              <a:rPr lang="es-ES" sz="1100" b="1" dirty="0" err="1"/>
              <a:t>stream</a:t>
            </a:r>
            <a:endParaRPr lang="es-ES" sz="1100" b="1" dirty="0"/>
          </a:p>
          <a:p>
            <a:pPr algn="r"/>
            <a:r>
              <a:rPr lang="es-ES" sz="1100" b="1" dirty="0"/>
              <a:t>p300-subject-XX.mat</a:t>
            </a:r>
          </a:p>
          <a:p>
            <a:pPr algn="r"/>
            <a:endParaRPr lang="es-ES" sz="900" b="1" dirty="0"/>
          </a:p>
          <a:p>
            <a:r>
              <a:rPr lang="en-US" sz="900" dirty="0" err="1"/>
              <a:t>Revisar</a:t>
            </a:r>
            <a:r>
              <a:rPr lang="en-US" sz="900" dirty="0"/>
              <a:t>. </a:t>
            </a:r>
            <a:r>
              <a:rPr lang="en-US" sz="900" dirty="0" err="1"/>
              <a:t>Debería</a:t>
            </a:r>
            <a:r>
              <a:rPr lang="en-US" sz="900" dirty="0"/>
              <a:t> ser </a:t>
            </a:r>
            <a:r>
              <a:rPr lang="en-US" sz="900" dirty="0" err="1"/>
              <a:t>igual</a:t>
            </a:r>
            <a:r>
              <a:rPr lang="en-US" sz="900" dirty="0"/>
              <a:t> al de Kaggle</a:t>
            </a:r>
            <a:endParaRPr lang="es-ES" sz="900" b="1" dirty="0"/>
          </a:p>
        </p:txBody>
      </p:sp>
      <p:pic>
        <p:nvPicPr>
          <p:cNvPr id="41" name="Imagen 40">
            <a:extLst>
              <a:ext uri="{FF2B5EF4-FFF2-40B4-BE49-F238E27FC236}">
                <a16:creationId xmlns:a16="http://schemas.microsoft.com/office/drawing/2014/main" id="{A907D5C3-C0F6-4358-BEFF-7D18ECF251A8}"/>
              </a:ext>
            </a:extLst>
          </p:cNvPr>
          <p:cNvPicPr>
            <a:picLocks noChangeAspect="1"/>
          </p:cNvPicPr>
          <p:nvPr/>
        </p:nvPicPr>
        <p:blipFill>
          <a:blip r:embed="rId3"/>
          <a:stretch>
            <a:fillRect/>
          </a:stretch>
        </p:blipFill>
        <p:spPr>
          <a:xfrm>
            <a:off x="157730" y="3866454"/>
            <a:ext cx="569856" cy="563204"/>
          </a:xfrm>
          <a:prstGeom prst="rect">
            <a:avLst/>
          </a:prstGeom>
        </p:spPr>
      </p:pic>
      <p:pic>
        <p:nvPicPr>
          <p:cNvPr id="42" name="Imagen 41">
            <a:extLst>
              <a:ext uri="{FF2B5EF4-FFF2-40B4-BE49-F238E27FC236}">
                <a16:creationId xmlns:a16="http://schemas.microsoft.com/office/drawing/2014/main" id="{FF6C518F-C3A6-4EAE-BE74-CECA4A88A913}"/>
              </a:ext>
            </a:extLst>
          </p:cNvPr>
          <p:cNvPicPr>
            <a:picLocks noChangeAspect="1"/>
          </p:cNvPicPr>
          <p:nvPr/>
        </p:nvPicPr>
        <p:blipFill>
          <a:blip r:embed="rId2"/>
          <a:stretch>
            <a:fillRect/>
          </a:stretch>
        </p:blipFill>
        <p:spPr>
          <a:xfrm>
            <a:off x="2282703" y="3486383"/>
            <a:ext cx="574747" cy="246579"/>
          </a:xfrm>
          <a:prstGeom prst="rect">
            <a:avLst/>
          </a:prstGeom>
        </p:spPr>
      </p:pic>
      <p:pic>
        <p:nvPicPr>
          <p:cNvPr id="43" name="Imagen 42">
            <a:extLst>
              <a:ext uri="{FF2B5EF4-FFF2-40B4-BE49-F238E27FC236}">
                <a16:creationId xmlns:a16="http://schemas.microsoft.com/office/drawing/2014/main" id="{388C8788-68A8-4264-8B46-F677ABB8EB70}"/>
              </a:ext>
            </a:extLst>
          </p:cNvPr>
          <p:cNvPicPr>
            <a:picLocks noChangeAspect="1"/>
          </p:cNvPicPr>
          <p:nvPr/>
        </p:nvPicPr>
        <p:blipFill>
          <a:blip r:embed="rId5"/>
          <a:stretch>
            <a:fillRect/>
          </a:stretch>
        </p:blipFill>
        <p:spPr>
          <a:xfrm>
            <a:off x="2066436" y="3469229"/>
            <a:ext cx="438186" cy="472921"/>
          </a:xfrm>
          <a:prstGeom prst="rect">
            <a:avLst/>
          </a:prstGeom>
        </p:spPr>
      </p:pic>
      <p:sp>
        <p:nvSpPr>
          <p:cNvPr id="44" name="CuadroTexto 43">
            <a:extLst>
              <a:ext uri="{FF2B5EF4-FFF2-40B4-BE49-F238E27FC236}">
                <a16:creationId xmlns:a16="http://schemas.microsoft.com/office/drawing/2014/main" id="{64397CDE-54E1-42A9-95E9-837884A322FB}"/>
              </a:ext>
            </a:extLst>
          </p:cNvPr>
          <p:cNvSpPr txBox="1"/>
          <p:nvPr/>
        </p:nvSpPr>
        <p:spPr>
          <a:xfrm>
            <a:off x="2218049" y="385565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45" name="Imagen 44">
            <a:extLst>
              <a:ext uri="{FF2B5EF4-FFF2-40B4-BE49-F238E27FC236}">
                <a16:creationId xmlns:a16="http://schemas.microsoft.com/office/drawing/2014/main" id="{ACA2AD6E-028D-4208-A643-3443990B9168}"/>
              </a:ext>
            </a:extLst>
          </p:cNvPr>
          <p:cNvPicPr>
            <a:picLocks noChangeAspect="1"/>
          </p:cNvPicPr>
          <p:nvPr/>
        </p:nvPicPr>
        <p:blipFill>
          <a:blip r:embed="rId2"/>
          <a:stretch>
            <a:fillRect/>
          </a:stretch>
        </p:blipFill>
        <p:spPr>
          <a:xfrm>
            <a:off x="2282703" y="4443664"/>
            <a:ext cx="574747" cy="246579"/>
          </a:xfrm>
          <a:prstGeom prst="rect">
            <a:avLst/>
          </a:prstGeom>
        </p:spPr>
      </p:pic>
      <p:pic>
        <p:nvPicPr>
          <p:cNvPr id="46" name="Imagen 45">
            <a:extLst>
              <a:ext uri="{FF2B5EF4-FFF2-40B4-BE49-F238E27FC236}">
                <a16:creationId xmlns:a16="http://schemas.microsoft.com/office/drawing/2014/main" id="{E78B5648-3F0C-4BA2-AB1F-94EF22117822}"/>
              </a:ext>
            </a:extLst>
          </p:cNvPr>
          <p:cNvPicPr>
            <a:picLocks noChangeAspect="1"/>
          </p:cNvPicPr>
          <p:nvPr/>
        </p:nvPicPr>
        <p:blipFill>
          <a:blip r:embed="rId5"/>
          <a:stretch>
            <a:fillRect/>
          </a:stretch>
        </p:blipFill>
        <p:spPr>
          <a:xfrm>
            <a:off x="2066436" y="4426510"/>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363784"/>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1902533"/>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esquinas redondeadas 48">
            <a:extLst>
              <a:ext uri="{FF2B5EF4-FFF2-40B4-BE49-F238E27FC236}">
                <a16:creationId xmlns:a16="http://schemas.microsoft.com/office/drawing/2014/main" id="{12998CFD-C1F7-434F-BFA2-546FE7D793B3}"/>
              </a:ext>
            </a:extLst>
          </p:cNvPr>
          <p:cNvSpPr/>
          <p:nvPr/>
        </p:nvSpPr>
        <p:spPr>
          <a:xfrm>
            <a:off x="98970" y="3442479"/>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4980060"/>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94994" y="670167"/>
            <a:ext cx="3510902" cy="3477875"/>
          </a:xfrm>
          <a:prstGeom prst="rect">
            <a:avLst/>
          </a:prstGeom>
          <a:solidFill>
            <a:schemeClr val="tx1"/>
          </a:solidFill>
          <a:ln>
            <a:noFill/>
          </a:ln>
        </p:spPr>
        <p:txBody>
          <a:bodyPr wrap="square">
            <a:spAutoFit/>
          </a:bodyPr>
          <a:lstStyle/>
          <a:p>
            <a:r>
              <a:rPr lang="es-ES" sz="1000" b="0" dirty="0">
                <a:solidFill>
                  <a:srgbClr val="6A9955"/>
                </a:solidFill>
                <a:effectLst/>
                <a:latin typeface="Consolas" panose="020B0609020204030204" pitchFamily="49" charset="0"/>
              </a:rPr>
              <a:t># De éstos </a:t>
            </a:r>
            <a:r>
              <a:rPr lang="es-ES" sz="1000" b="0" dirty="0" err="1">
                <a:solidFill>
                  <a:srgbClr val="6A9955"/>
                </a:solidFill>
                <a:effectLst/>
                <a:latin typeface="Consolas" panose="020B0609020204030204" pitchFamily="49" charset="0"/>
              </a:rPr>
              <a:t>datasets</a:t>
            </a:r>
            <a:r>
              <a:rPr lang="es-ES" sz="1000" b="0" dirty="0">
                <a:solidFill>
                  <a:srgbClr val="6A9955"/>
                </a:solidFill>
                <a:effectLst/>
                <a:latin typeface="Consolas" panose="020B0609020204030204" pitchFamily="49" charset="0"/>
              </a:rPr>
              <a:t> usaremos:</a:t>
            </a:r>
          </a:p>
          <a:p>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a:t>
            </a:r>
            <a:br>
              <a:rPr lang="es-ES" sz="1000" b="0" dirty="0">
                <a:solidFill>
                  <a:srgbClr val="D4D4D4"/>
                </a:solidFill>
                <a:effectLst/>
                <a:latin typeface="Consolas" panose="020B0609020204030204" pitchFamily="49" charset="0"/>
              </a:rPr>
            </a:br>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p>
          <a:p>
            <a:br>
              <a:rPr lang="es-ES" sz="1000" dirty="0">
                <a:solidFill>
                  <a:srgbClr val="6A9955"/>
                </a:solidFill>
                <a:latin typeface="Consolas" panose="020B0609020204030204" pitchFamily="49" charset="0"/>
              </a:rPr>
            </a:br>
            <a:r>
              <a:rPr lang="es-ES" sz="1000" b="0" dirty="0" err="1">
                <a:solidFill>
                  <a:srgbClr val="9CDCFE"/>
                </a:solidFill>
                <a:effectLst/>
                <a:latin typeface="Consolas" panose="020B0609020204030204" pitchFamily="49" charset="0"/>
              </a:rPr>
              <a:t>t_stim</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2</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1-6 filas, 7-12 columnas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t_type</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1</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bla </a:t>
            </a:r>
            <a:r>
              <a:rPr lang="es-ES" sz="1000" dirty="0" err="1">
                <a:solidFill>
                  <a:srgbClr val="6A9955"/>
                </a:solidFill>
                <a:latin typeface="Consolas" panose="020B0609020204030204" pitchFamily="49" charset="0"/>
              </a:rPr>
              <a:t>bla</a:t>
            </a:r>
            <a:r>
              <a:rPr lang="es-ES" sz="1000" dirty="0">
                <a:solidFill>
                  <a:srgbClr val="6A9955"/>
                </a:solidFill>
                <a:latin typeface="Consolas" panose="020B0609020204030204" pitchFamily="49" charset="0"/>
              </a:rPr>
              <a:t> </a:t>
            </a:r>
            <a:r>
              <a:rPr lang="es-ES" sz="1000" dirty="0" err="1">
                <a:solidFill>
                  <a:srgbClr val="6A9955"/>
                </a:solidFill>
                <a:latin typeface="Consolas" panose="020B0609020204030204" pitchFamily="49" charset="0"/>
              </a:rPr>
              <a:t>bla</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13504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26516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EE7FC42E-C0C9-4C87-836F-E692C7457D53}"/>
              </a:ext>
            </a:extLst>
          </p:cNvPr>
          <p:cNvCxnSpPr>
            <a:cxnSpLocks/>
          </p:cNvCxnSpPr>
          <p:nvPr/>
        </p:nvCxnSpPr>
        <p:spPr>
          <a:xfrm>
            <a:off x="2841925" y="394215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BB2D9240-A86C-4F1B-95EB-BC73070D3B47}"/>
              </a:ext>
            </a:extLst>
          </p:cNvPr>
          <p:cNvSpPr txBox="1"/>
          <p:nvPr/>
        </p:nvSpPr>
        <p:spPr>
          <a:xfrm>
            <a:off x="7610168" y="700754"/>
            <a:ext cx="4129548" cy="646331"/>
          </a:xfrm>
          <a:prstGeom prst="rect">
            <a:avLst/>
          </a:prstGeom>
          <a:noFill/>
        </p:spPr>
        <p:txBody>
          <a:bodyPr wrap="square" rtlCol="0">
            <a:spAutoFit/>
          </a:bodyPr>
          <a:lstStyle/>
          <a:p>
            <a:r>
              <a:rPr lang="es-AR" dirty="0"/>
              <a:t>Acá podemos hacer un juego de gráficas para indicar que vamos </a:t>
            </a:r>
            <a:r>
              <a:rPr lang="es-AR" dirty="0" err="1"/>
              <a:t>ajugar</a:t>
            </a:r>
            <a:endParaRPr lang="es-ES" dirty="0"/>
          </a:p>
        </p:txBody>
      </p: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3209442"/>
            <a:ext cx="490969" cy="201959"/>
          </a:xfrm>
          <a:prstGeom prst="rect">
            <a:avLst/>
          </a:prstGeom>
        </p:spPr>
      </p:pic>
    </p:spTree>
    <p:extLst>
      <p:ext uri="{BB962C8B-B14F-4D97-AF65-F5344CB8AC3E}">
        <p14:creationId xmlns:p14="http://schemas.microsoft.com/office/powerpoint/2010/main" val="421050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2843411" y="759972"/>
            <a:ext cx="1628372" cy="430887"/>
          </a:xfrm>
          <a:prstGeom prst="rect">
            <a:avLst/>
          </a:prstGeom>
          <a:noFill/>
        </p:spPr>
        <p:txBody>
          <a:bodyPr wrap="square" rtlCol="0">
            <a:spAutoFit/>
          </a:bodyPr>
          <a:lstStyle/>
          <a:p>
            <a:r>
              <a:rPr lang="es-ES" sz="1100" b="1" dirty="0"/>
              <a:t>DS – ERP</a:t>
            </a:r>
          </a:p>
          <a:p>
            <a:r>
              <a:rPr lang="es-ES" sz="1100" b="1" dirty="0" err="1"/>
              <a:t>Event-Related</a:t>
            </a:r>
            <a:r>
              <a:rPr lang="es-ES" sz="1100" b="1" dirty="0"/>
              <a:t> </a:t>
            </a:r>
            <a:r>
              <a:rPr lang="es-ES" sz="1100" b="1" dirty="0" err="1"/>
              <a:t>Potential</a:t>
            </a:r>
            <a:r>
              <a:rPr lang="es-ES" sz="1100" b="1" dirty="0"/>
              <a:t>:</a:t>
            </a:r>
            <a:endParaRPr lang="es-ES" sz="900" b="1" dirty="0"/>
          </a:p>
        </p:txBody>
      </p:sp>
      <p:sp>
        <p:nvSpPr>
          <p:cNvPr id="7" name="CuadroTexto 6">
            <a:extLst>
              <a:ext uri="{FF2B5EF4-FFF2-40B4-BE49-F238E27FC236}">
                <a16:creationId xmlns:a16="http://schemas.microsoft.com/office/drawing/2014/main" id="{0A34661D-8792-45A1-A23D-3FEBEC578F31}"/>
              </a:ext>
            </a:extLst>
          </p:cNvPr>
          <p:cNvSpPr txBox="1"/>
          <p:nvPr/>
        </p:nvSpPr>
        <p:spPr>
          <a:xfrm>
            <a:off x="1166774" y="750604"/>
            <a:ext cx="1228357" cy="907941"/>
          </a:xfrm>
          <a:prstGeom prst="rect">
            <a:avLst/>
          </a:prstGeom>
          <a:noFill/>
        </p:spPr>
        <p:txBody>
          <a:bodyPr wrap="square" rtlCol="0">
            <a:spAutoFit/>
          </a:bodyPr>
          <a:lstStyle/>
          <a:p>
            <a:pPr algn="r"/>
            <a:endParaRPr lang="es-ES" sz="1100" b="1" dirty="0"/>
          </a:p>
          <a:p>
            <a:pPr algn="r"/>
            <a:endParaRPr lang="es-ES" sz="1100" b="1" dirty="0"/>
          </a:p>
          <a:p>
            <a:pPr algn="r"/>
            <a:endParaRPr lang="es-ES" sz="1100" b="1" dirty="0"/>
          </a:p>
          <a:p>
            <a:r>
              <a:rPr lang="es-ES" sz="1100" b="1" dirty="0"/>
              <a:t>DS - </a:t>
            </a:r>
            <a:r>
              <a:rPr lang="es-ES" sz="1100" b="1" dirty="0" err="1"/>
              <a:t>BNCIHorizon</a:t>
            </a:r>
            <a:endParaRPr lang="es-AR" sz="900" dirty="0"/>
          </a:p>
          <a:p>
            <a:pPr algn="ct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2"/>
          <a:stretch>
            <a:fillRect/>
          </a:stretch>
        </p:blipFill>
        <p:spPr>
          <a:xfrm>
            <a:off x="1505128" y="733336"/>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4191" y="2616850"/>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3"/>
          <a:stretch>
            <a:fillRect/>
          </a:stretch>
        </p:blipFill>
        <p:spPr>
          <a:xfrm>
            <a:off x="2867578" y="1182130"/>
            <a:ext cx="999690" cy="268882"/>
          </a:xfrm>
          <a:prstGeom prst="rect">
            <a:avLst/>
          </a:prstGeom>
        </p:spPr>
      </p:pic>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2"/>
          <a:stretch>
            <a:fillRect/>
          </a:stretch>
        </p:blipFill>
        <p:spPr>
          <a:xfrm>
            <a:off x="1806585" y="2108205"/>
            <a:ext cx="541679" cy="535356"/>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1204173" y="623504"/>
            <a:ext cx="1086841"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244190" y="2049522"/>
            <a:ext cx="1706665" cy="83145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2549193" y="623505"/>
            <a:ext cx="1828844"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flipV="1">
            <a:off x="2134001" y="1089341"/>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248928B4-D5F2-4403-BA1D-A84874930238}"/>
              </a:ext>
            </a:extLst>
          </p:cNvPr>
          <p:cNvPicPr>
            <a:picLocks noChangeAspect="1"/>
          </p:cNvPicPr>
          <p:nvPr/>
        </p:nvPicPr>
        <p:blipFill>
          <a:blip r:embed="rId4"/>
          <a:stretch>
            <a:fillRect/>
          </a:stretch>
        </p:blipFill>
        <p:spPr>
          <a:xfrm>
            <a:off x="2619010" y="850347"/>
            <a:ext cx="264741" cy="285727"/>
          </a:xfrm>
          <a:prstGeom prst="rect">
            <a:avLst/>
          </a:prstGeom>
        </p:spPr>
      </p:pic>
      <p:pic>
        <p:nvPicPr>
          <p:cNvPr id="4" name="Imagen 3">
            <a:extLst>
              <a:ext uri="{FF2B5EF4-FFF2-40B4-BE49-F238E27FC236}">
                <a16:creationId xmlns:a16="http://schemas.microsoft.com/office/drawing/2014/main" id="{302CC814-BDFD-4076-AB91-E527D0B390F9}"/>
              </a:ext>
            </a:extLst>
          </p:cNvPr>
          <p:cNvPicPr>
            <a:picLocks noChangeAspect="1"/>
          </p:cNvPicPr>
          <p:nvPr/>
        </p:nvPicPr>
        <p:blipFill>
          <a:blip r:embed="rId5"/>
          <a:stretch>
            <a:fillRect/>
          </a:stretch>
        </p:blipFill>
        <p:spPr>
          <a:xfrm>
            <a:off x="3270168" y="2011327"/>
            <a:ext cx="1965290" cy="1205900"/>
          </a:xfrm>
          <a:prstGeom prst="rect">
            <a:avLst/>
          </a:prstGeom>
        </p:spPr>
      </p:pic>
      <p:sp>
        <p:nvSpPr>
          <p:cNvPr id="40" name="CuadroTexto 39">
            <a:extLst>
              <a:ext uri="{FF2B5EF4-FFF2-40B4-BE49-F238E27FC236}">
                <a16:creationId xmlns:a16="http://schemas.microsoft.com/office/drawing/2014/main" id="{5EE540CC-F72F-41D7-AFAE-F80B8D778A44}"/>
              </a:ext>
            </a:extLst>
          </p:cNvPr>
          <p:cNvSpPr txBox="1"/>
          <p:nvPr/>
        </p:nvSpPr>
        <p:spPr>
          <a:xfrm>
            <a:off x="3232084" y="1964600"/>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51" name="Rectángulo: esquinas redondeadas 50">
            <a:extLst>
              <a:ext uri="{FF2B5EF4-FFF2-40B4-BE49-F238E27FC236}">
                <a16:creationId xmlns:a16="http://schemas.microsoft.com/office/drawing/2014/main" id="{FE68D1DC-BD0B-488A-BB8A-B0D22B648793}"/>
              </a:ext>
            </a:extLst>
          </p:cNvPr>
          <p:cNvSpPr/>
          <p:nvPr/>
        </p:nvSpPr>
        <p:spPr>
          <a:xfrm>
            <a:off x="3217702" y="1875151"/>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6" name="Conector recto de flecha 55">
            <a:extLst>
              <a:ext uri="{FF2B5EF4-FFF2-40B4-BE49-F238E27FC236}">
                <a16:creationId xmlns:a16="http://schemas.microsoft.com/office/drawing/2014/main" id="{91D492FD-403E-41FC-ABA4-C9555E20344E}"/>
              </a:ext>
            </a:extLst>
          </p:cNvPr>
          <p:cNvCxnSpPr>
            <a:cxnSpLocks/>
          </p:cNvCxnSpPr>
          <p:nvPr/>
        </p:nvCxnSpPr>
        <p:spPr>
          <a:xfrm flipV="1">
            <a:off x="2853739" y="259748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DDC2B1A8-45FC-43C2-BC14-897E6791E19E}"/>
              </a:ext>
            </a:extLst>
          </p:cNvPr>
          <p:cNvCxnSpPr>
            <a:cxnSpLocks/>
          </p:cNvCxnSpPr>
          <p:nvPr/>
        </p:nvCxnSpPr>
        <p:spPr>
          <a:xfrm flipV="1">
            <a:off x="4311201" y="1220475"/>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DB0E4BF6-F464-4361-8509-F169AED3354E}"/>
              </a:ext>
            </a:extLst>
          </p:cNvPr>
          <p:cNvSpPr/>
          <p:nvPr/>
        </p:nvSpPr>
        <p:spPr>
          <a:xfrm>
            <a:off x="4766001" y="1059817"/>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16" name="Conector: angular 15">
            <a:extLst>
              <a:ext uri="{FF2B5EF4-FFF2-40B4-BE49-F238E27FC236}">
                <a16:creationId xmlns:a16="http://schemas.microsoft.com/office/drawing/2014/main" id="{A62462A7-7403-432F-B33C-27A6E45A7D6D}"/>
              </a:ext>
            </a:extLst>
          </p:cNvPr>
          <p:cNvCxnSpPr>
            <a:cxnSpLocks/>
          </p:cNvCxnSpPr>
          <p:nvPr/>
        </p:nvCxnSpPr>
        <p:spPr>
          <a:xfrm flipV="1">
            <a:off x="5084424" y="1379745"/>
            <a:ext cx="1036558" cy="782816"/>
          </a:xfrm>
          <a:prstGeom prst="bentConnector3">
            <a:avLst>
              <a:gd name="adj1" fmla="val 100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1655EBDC-4D6B-4CC5-A5E8-062E7F865CCF}"/>
              </a:ext>
            </a:extLst>
          </p:cNvPr>
          <p:cNvCxnSpPr>
            <a:cxnSpLocks/>
          </p:cNvCxnSpPr>
          <p:nvPr/>
        </p:nvCxnSpPr>
        <p:spPr>
          <a:xfrm flipV="1">
            <a:off x="5179768" y="1367594"/>
            <a:ext cx="1569398" cy="886273"/>
          </a:xfrm>
          <a:prstGeom prst="bentConnector3">
            <a:avLst>
              <a:gd name="adj1" fmla="val 100120"/>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Imagen 66">
            <a:extLst>
              <a:ext uri="{FF2B5EF4-FFF2-40B4-BE49-F238E27FC236}">
                <a16:creationId xmlns:a16="http://schemas.microsoft.com/office/drawing/2014/main" id="{7EED1C4F-3939-4BA0-83E9-D9FB03DDEB24}"/>
              </a:ext>
            </a:extLst>
          </p:cNvPr>
          <p:cNvPicPr>
            <a:picLocks noChangeAspect="1"/>
          </p:cNvPicPr>
          <p:nvPr/>
        </p:nvPicPr>
        <p:blipFill>
          <a:blip r:embed="rId6"/>
          <a:stretch>
            <a:fillRect/>
          </a:stretch>
        </p:blipFill>
        <p:spPr>
          <a:xfrm>
            <a:off x="7720219" y="759972"/>
            <a:ext cx="3854245" cy="1067635"/>
          </a:xfrm>
          <a:prstGeom prst="rect">
            <a:avLst/>
          </a:prstGeom>
        </p:spPr>
      </p:pic>
      <p:sp>
        <p:nvSpPr>
          <p:cNvPr id="68" name="Rectángulo: esquinas redondeadas 67">
            <a:extLst>
              <a:ext uri="{FF2B5EF4-FFF2-40B4-BE49-F238E27FC236}">
                <a16:creationId xmlns:a16="http://schemas.microsoft.com/office/drawing/2014/main" id="{40451C1B-8231-4875-A7E2-562BA4E90242}"/>
              </a:ext>
            </a:extLst>
          </p:cNvPr>
          <p:cNvSpPr/>
          <p:nvPr/>
        </p:nvSpPr>
        <p:spPr>
          <a:xfrm>
            <a:off x="7678993" y="866080"/>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9" name="Conector recto de flecha 68">
            <a:extLst>
              <a:ext uri="{FF2B5EF4-FFF2-40B4-BE49-F238E27FC236}">
                <a16:creationId xmlns:a16="http://schemas.microsoft.com/office/drawing/2014/main" id="{1D51A0FE-FD55-46BF-82A9-3C4B8981E1FA}"/>
              </a:ext>
            </a:extLst>
          </p:cNvPr>
          <p:cNvCxnSpPr>
            <a:cxnSpLocks/>
          </p:cNvCxnSpPr>
          <p:nvPr/>
        </p:nvCxnSpPr>
        <p:spPr>
          <a:xfrm flipV="1">
            <a:off x="7235154" y="1197280"/>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id="{7115199E-ED66-4659-A8AF-E14260C1ED68}"/>
              </a:ext>
            </a:extLst>
          </p:cNvPr>
          <p:cNvSpPr/>
          <p:nvPr/>
        </p:nvSpPr>
        <p:spPr>
          <a:xfrm>
            <a:off x="6168113" y="2260334"/>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7" name="Rectángulo: esquinas redondeadas 26">
            <a:extLst>
              <a:ext uri="{FF2B5EF4-FFF2-40B4-BE49-F238E27FC236}">
                <a16:creationId xmlns:a16="http://schemas.microsoft.com/office/drawing/2014/main" id="{B4D395B0-41D4-4C3D-899A-25651BD7D82D}"/>
              </a:ext>
            </a:extLst>
          </p:cNvPr>
          <p:cNvSpPr/>
          <p:nvPr/>
        </p:nvSpPr>
        <p:spPr>
          <a:xfrm>
            <a:off x="9502411" y="2091073"/>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recto de flecha 27">
            <a:extLst>
              <a:ext uri="{FF2B5EF4-FFF2-40B4-BE49-F238E27FC236}">
                <a16:creationId xmlns:a16="http://schemas.microsoft.com/office/drawing/2014/main" id="{B74542F8-7B60-4E6F-99B4-D7881395AFA8}"/>
              </a:ext>
            </a:extLst>
          </p:cNvPr>
          <p:cNvCxnSpPr>
            <a:cxnSpLocks/>
          </p:cNvCxnSpPr>
          <p:nvPr/>
        </p:nvCxnSpPr>
        <p:spPr>
          <a:xfrm rot="5400000" flipV="1">
            <a:off x="10611220" y="1820900"/>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5A348F0D-4E1D-4388-91AA-E17322EC531A}"/>
              </a:ext>
            </a:extLst>
          </p:cNvPr>
          <p:cNvSpPr txBox="1"/>
          <p:nvPr/>
        </p:nvSpPr>
        <p:spPr>
          <a:xfrm>
            <a:off x="9468658" y="1803750"/>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0" name="Rectángulo 29">
            <a:extLst>
              <a:ext uri="{FF2B5EF4-FFF2-40B4-BE49-F238E27FC236}">
                <a16:creationId xmlns:a16="http://schemas.microsoft.com/office/drawing/2014/main" id="{EC944E61-AE93-417A-AC84-CC24FA81E779}"/>
              </a:ext>
            </a:extLst>
          </p:cNvPr>
          <p:cNvSpPr/>
          <p:nvPr/>
        </p:nvSpPr>
        <p:spPr>
          <a:xfrm>
            <a:off x="9753814" y="2395487"/>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1" name="CuadroTexto 30">
            <a:extLst>
              <a:ext uri="{FF2B5EF4-FFF2-40B4-BE49-F238E27FC236}">
                <a16:creationId xmlns:a16="http://schemas.microsoft.com/office/drawing/2014/main" id="{11DE1097-A451-4A94-B8C2-3353417517DD}"/>
              </a:ext>
            </a:extLst>
          </p:cNvPr>
          <p:cNvSpPr txBox="1"/>
          <p:nvPr/>
        </p:nvSpPr>
        <p:spPr>
          <a:xfrm>
            <a:off x="6168113" y="4604134"/>
            <a:ext cx="4239491" cy="369332"/>
          </a:xfrm>
          <a:prstGeom prst="rect">
            <a:avLst/>
          </a:prstGeom>
          <a:noFill/>
        </p:spPr>
        <p:txBody>
          <a:bodyPr wrap="square" rtlCol="0">
            <a:spAutoFit/>
          </a:bodyPr>
          <a:lstStyle/>
          <a:p>
            <a:r>
              <a:rPr lang="es-AR" b="1" dirty="0">
                <a:solidFill>
                  <a:srgbClr val="FF0000"/>
                </a:solidFill>
              </a:rPr>
              <a:t>Acá abajo podría ir el proceso de ML</a:t>
            </a:r>
            <a:endParaRPr lang="es-ES" b="1" dirty="0">
              <a:solidFill>
                <a:srgbClr val="FF0000"/>
              </a:solidFill>
            </a:endParaRPr>
          </a:p>
        </p:txBody>
      </p:sp>
    </p:spTree>
    <p:extLst>
      <p:ext uri="{BB962C8B-B14F-4D97-AF65-F5344CB8AC3E}">
        <p14:creationId xmlns:p14="http://schemas.microsoft.com/office/powerpoint/2010/main" val="25926644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1867</Words>
  <Application>Microsoft Office PowerPoint</Application>
  <PresentationFormat>Panorámica</PresentationFormat>
  <Paragraphs>109</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Consolas</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36</cp:revision>
  <dcterms:created xsi:type="dcterms:W3CDTF">2023-04-07T10:30:46Z</dcterms:created>
  <dcterms:modified xsi:type="dcterms:W3CDTF">2023-04-15T12:13:38Z</dcterms:modified>
</cp:coreProperties>
</file>