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7" r:id="rId5"/>
    <p:sldId id="256" r:id="rId6"/>
    <p:sldId id="268" r:id="rId7"/>
    <p:sldId id="269" r:id="rId8"/>
    <p:sldId id="270" r:id="rId9"/>
    <p:sldId id="258" r:id="rId10"/>
    <p:sldId id="257" r:id="rId11"/>
    <p:sldId id="272"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8E177-612C-4C6A-8C5F-9936FC0045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E8B9941-654C-4D6B-B39C-93F6A7D4C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3FF10DD-F99B-4857-BE17-F2771DABE48C}"/>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5" name="Marcador de pie de página 4">
            <a:extLst>
              <a:ext uri="{FF2B5EF4-FFF2-40B4-BE49-F238E27FC236}">
                <a16:creationId xmlns:a16="http://schemas.microsoft.com/office/drawing/2014/main" id="{19D33F38-3A54-4496-8DB0-E4FBA3FB6C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AF9A96-4EA1-497E-AED1-348C033A8A2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4543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7A2EB-932D-4ED3-83A9-AA014797D0A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B007D18-BD33-4207-AAF1-B8FA0DA51B7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2370BA-1CFC-4D40-B265-A2A8ED8C5D84}"/>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5" name="Marcador de pie de página 4">
            <a:extLst>
              <a:ext uri="{FF2B5EF4-FFF2-40B4-BE49-F238E27FC236}">
                <a16:creationId xmlns:a16="http://schemas.microsoft.com/office/drawing/2014/main" id="{C0D70BA7-0F17-46F8-A707-0EBADBDEB6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37FC113-25F1-494A-AC22-3F028E0C33F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58287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F0C2F6-2C34-4F88-8164-CCAE1BB18EF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DB13551-7A95-454C-A995-82A643BF50C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71F13C9-B7F4-4FB5-A57D-4E466EE92937}"/>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5" name="Marcador de pie de página 4">
            <a:extLst>
              <a:ext uri="{FF2B5EF4-FFF2-40B4-BE49-F238E27FC236}">
                <a16:creationId xmlns:a16="http://schemas.microsoft.com/office/drawing/2014/main" id="{E7FB9FC4-5CBA-4FE9-B0EA-8B961882F4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BE54D5-5982-49BC-873E-8BF18911265E}"/>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0905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7A4DC-D01E-4237-828A-4CBE1D975C7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58DEB5-E070-4155-BB05-124C730B4A2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000664B-101A-4A13-96E9-5BBFAE153786}"/>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5" name="Marcador de pie de página 4">
            <a:extLst>
              <a:ext uri="{FF2B5EF4-FFF2-40B4-BE49-F238E27FC236}">
                <a16:creationId xmlns:a16="http://schemas.microsoft.com/office/drawing/2014/main" id="{FE4164CE-BA6D-4001-952D-71DA0BBCD6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31B0C5-C289-4FBE-89B0-4C7FCD436FA5}"/>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2995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AAF9B-0212-43C3-A11D-0BB93EE1128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50A735C-FB7A-461C-94E7-83E2001AE1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5AD15CE-B383-4061-8FDB-1DFFAF50BA35}"/>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5" name="Marcador de pie de página 4">
            <a:extLst>
              <a:ext uri="{FF2B5EF4-FFF2-40B4-BE49-F238E27FC236}">
                <a16:creationId xmlns:a16="http://schemas.microsoft.com/office/drawing/2014/main" id="{97B45965-6421-493B-B278-A159EB2DF31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33EB40-1C44-4750-A9B8-3FE97DA93E9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0479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251B1-28AB-4F76-AC60-C540CAF49C0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F9C0AE-3EDD-46B4-9484-F741453E0F2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2DC0C2D-6B67-4E32-AC7B-6FA761576FE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9155998-9025-4E41-AC54-16CF14F841CC}"/>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6" name="Marcador de pie de página 5">
            <a:extLst>
              <a:ext uri="{FF2B5EF4-FFF2-40B4-BE49-F238E27FC236}">
                <a16:creationId xmlns:a16="http://schemas.microsoft.com/office/drawing/2014/main" id="{7D00ECBB-A2A8-4828-B85F-597C2E78007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DA3470-38FF-437F-BCA3-7A96DAA7887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0917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45194-49A7-42CF-B8C5-CF9A9E277C0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EA57E0-2878-4E2C-B214-1B2AE0A55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66EF366E-C842-4B90-A78B-0D964A21D30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E9D1F3A-7C9E-4B55-AF12-8B7FAB910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EED8315-3F02-4BFA-9C77-AA3B0BA31A6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B3BC2BC-7F4E-4E6D-B735-EC37E0093B84}"/>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8" name="Marcador de pie de página 7">
            <a:extLst>
              <a:ext uri="{FF2B5EF4-FFF2-40B4-BE49-F238E27FC236}">
                <a16:creationId xmlns:a16="http://schemas.microsoft.com/office/drawing/2014/main" id="{88E2F0E9-3B79-4210-BE2A-B13C4BD517D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E415448-275C-4DE9-AE20-79B1DB858A5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76353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80418-5821-49D5-BC3C-9883D412943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82DB937-8110-4FCD-A085-451EE7DE5413}"/>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4" name="Marcador de pie de página 3">
            <a:extLst>
              <a:ext uri="{FF2B5EF4-FFF2-40B4-BE49-F238E27FC236}">
                <a16:creationId xmlns:a16="http://schemas.microsoft.com/office/drawing/2014/main" id="{3A71FF6F-3DC2-4BBB-9101-A4721FFF379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640DD56-1920-417D-895A-069E57798A3A}"/>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65778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5A39423-498F-4300-BA79-CABD8E202379}"/>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3" name="Marcador de pie de página 2">
            <a:extLst>
              <a:ext uri="{FF2B5EF4-FFF2-40B4-BE49-F238E27FC236}">
                <a16:creationId xmlns:a16="http://schemas.microsoft.com/office/drawing/2014/main" id="{D41F9CA0-A37D-40E2-BC4D-BFD859BB9C1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144DA55-4D04-42FD-B2B9-629490DE92A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35730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B4D22-BEF9-40EE-AD03-A80D52CCB9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24482D-1862-4A5B-A73A-F6E0DE500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01103B0-FC23-4D4B-9201-AACF31BE7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F338C71-2A46-4B58-BE18-08A14EBD3933}"/>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6" name="Marcador de pie de página 5">
            <a:extLst>
              <a:ext uri="{FF2B5EF4-FFF2-40B4-BE49-F238E27FC236}">
                <a16:creationId xmlns:a16="http://schemas.microsoft.com/office/drawing/2014/main" id="{4A17C0D5-A95A-4530-A9BF-058CCD047B8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BB64C3F-2BA1-437B-8C9A-8217ECAA9193}"/>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3495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65079-7641-433A-BF35-268BBB804F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9B54D06-E39B-4AF7-AC5E-953A9CE19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9947F23-16F5-48FB-B960-0C1ECA14F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D2BF3D0-B9B0-40C7-8F28-DCDEE08D342D}"/>
              </a:ext>
            </a:extLst>
          </p:cNvPr>
          <p:cNvSpPr>
            <a:spLocks noGrp="1"/>
          </p:cNvSpPr>
          <p:nvPr>
            <p:ph type="dt" sz="half" idx="10"/>
          </p:nvPr>
        </p:nvSpPr>
        <p:spPr/>
        <p:txBody>
          <a:bodyPr/>
          <a:lstStyle/>
          <a:p>
            <a:fld id="{3E8EA724-0D8D-4ACB-812E-EA78360479C2}" type="datetimeFigureOut">
              <a:rPr lang="es-ES" smtClean="0"/>
              <a:t>02/08/2023</a:t>
            </a:fld>
            <a:endParaRPr lang="es-ES"/>
          </a:p>
        </p:txBody>
      </p:sp>
      <p:sp>
        <p:nvSpPr>
          <p:cNvPr id="6" name="Marcador de pie de página 5">
            <a:extLst>
              <a:ext uri="{FF2B5EF4-FFF2-40B4-BE49-F238E27FC236}">
                <a16:creationId xmlns:a16="http://schemas.microsoft.com/office/drawing/2014/main" id="{969F3F6A-094F-496E-9D02-6E6344641E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8C3A830-9AEB-429F-84C8-CB80F22B728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1213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3F1D2ED-B2F9-4544-B27B-DFD9B7A3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03666D-3051-43FE-892A-47535C08F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F708F47-853A-40EC-A3DB-C3A041506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EA724-0D8D-4ACB-812E-EA78360479C2}" type="datetimeFigureOut">
              <a:rPr lang="es-ES" smtClean="0"/>
              <a:t>02/08/2023</a:t>
            </a:fld>
            <a:endParaRPr lang="es-ES"/>
          </a:p>
        </p:txBody>
      </p:sp>
      <p:sp>
        <p:nvSpPr>
          <p:cNvPr id="5" name="Marcador de pie de página 4">
            <a:extLst>
              <a:ext uri="{FF2B5EF4-FFF2-40B4-BE49-F238E27FC236}">
                <a16:creationId xmlns:a16="http://schemas.microsoft.com/office/drawing/2014/main" id="{8F8641CB-558A-4036-A685-46517E234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4420C51-F36E-43EA-8263-30455B3BC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E7F0E-A3B4-4458-80AA-9F5B3EB4EC03}" type="slidenum">
              <a:rPr lang="es-ES" smtClean="0"/>
              <a:t>‹Nº›</a:t>
            </a:fld>
            <a:endParaRPr lang="es-ES"/>
          </a:p>
        </p:txBody>
      </p:sp>
    </p:spTree>
    <p:extLst>
      <p:ext uri="{BB962C8B-B14F-4D97-AF65-F5344CB8AC3E}">
        <p14:creationId xmlns:p14="http://schemas.microsoft.com/office/powerpoint/2010/main" val="308442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29DBF25-B3B2-41DA-B222-1B8B65A6413D}"/>
              </a:ext>
            </a:extLst>
          </p:cNvPr>
          <p:cNvPicPr>
            <a:picLocks noChangeAspect="1"/>
          </p:cNvPicPr>
          <p:nvPr/>
        </p:nvPicPr>
        <p:blipFill>
          <a:blip r:embed="rId2"/>
          <a:stretch>
            <a:fillRect/>
          </a:stretch>
        </p:blipFill>
        <p:spPr>
          <a:xfrm>
            <a:off x="770900" y="2876550"/>
            <a:ext cx="2686050" cy="1104900"/>
          </a:xfrm>
          <a:prstGeom prst="rect">
            <a:avLst/>
          </a:prstGeom>
        </p:spPr>
      </p:pic>
      <p:sp>
        <p:nvSpPr>
          <p:cNvPr id="5" name="CuadroTexto 4">
            <a:extLst>
              <a:ext uri="{FF2B5EF4-FFF2-40B4-BE49-F238E27FC236}">
                <a16:creationId xmlns:a16="http://schemas.microsoft.com/office/drawing/2014/main" id="{4B253AC6-597D-4CE1-8C4D-DDB074AE8F7C}"/>
              </a:ext>
            </a:extLst>
          </p:cNvPr>
          <p:cNvSpPr txBox="1"/>
          <p:nvPr/>
        </p:nvSpPr>
        <p:spPr>
          <a:xfrm>
            <a:off x="5375564" y="5359507"/>
            <a:ext cx="6816436" cy="400110"/>
          </a:xfrm>
          <a:prstGeom prst="rect">
            <a:avLst/>
          </a:prstGeom>
          <a:noFill/>
        </p:spPr>
        <p:txBody>
          <a:bodyPr wrap="square" rtlCol="0">
            <a:spAutoFit/>
          </a:bodyPr>
          <a:lstStyle/>
          <a:p>
            <a:pPr algn="ctr"/>
            <a:r>
              <a:rPr lang="es-AR" sz="2000" dirty="0"/>
              <a:t>Trabajo final integrador</a:t>
            </a:r>
          </a:p>
        </p:txBody>
      </p:sp>
    </p:spTree>
    <p:extLst>
      <p:ext uri="{BB962C8B-B14F-4D97-AF65-F5344CB8AC3E}">
        <p14:creationId xmlns:p14="http://schemas.microsoft.com/office/powerpoint/2010/main" val="348110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4987636" y="1383897"/>
            <a:ext cx="3870037" cy="3693319"/>
          </a:xfrm>
          <a:prstGeom prst="rect">
            <a:avLst/>
          </a:prstGeom>
          <a:noFill/>
        </p:spPr>
        <p:txBody>
          <a:bodyPr wrap="square" rtlCol="0">
            <a:spAutoFit/>
          </a:bodyPr>
          <a:lstStyle/>
          <a:p>
            <a:r>
              <a:rPr lang="es-AR" dirty="0"/>
              <a:t>Tabla con los datos de las ondas:</a:t>
            </a:r>
          </a:p>
          <a:p>
            <a:r>
              <a:rPr lang="es-AR" dirty="0"/>
              <a:t>Frecuencias</a:t>
            </a:r>
            <a:r>
              <a:rPr lang="es-ES" dirty="0"/>
              <a:t> de muestreo</a:t>
            </a:r>
          </a:p>
          <a:p>
            <a:r>
              <a:rPr lang="es-AR" dirty="0"/>
              <a:t>C</a:t>
            </a:r>
            <a:r>
              <a:rPr lang="es-ES" dirty="0" err="1"/>
              <a:t>antidad</a:t>
            </a:r>
            <a:r>
              <a:rPr lang="es-ES" dirty="0"/>
              <a:t> de muestras</a:t>
            </a:r>
          </a:p>
          <a:p>
            <a:r>
              <a:rPr lang="es-AR" dirty="0"/>
              <a:t>B</a:t>
            </a:r>
            <a:r>
              <a:rPr lang="es-ES" dirty="0"/>
              <a:t>la</a:t>
            </a:r>
          </a:p>
          <a:p>
            <a:r>
              <a:rPr lang="es-AR" dirty="0"/>
              <a:t>D</a:t>
            </a:r>
            <a:r>
              <a:rPr lang="es-ES" dirty="0"/>
              <a:t>escribir, mucho, todas las características</a:t>
            </a:r>
          </a:p>
          <a:p>
            <a:endParaRPr lang="es-AR" dirty="0"/>
          </a:p>
          <a:p>
            <a:r>
              <a:rPr lang="en-US" dirty="0"/>
              <a:t># The original </a:t>
            </a:r>
            <a:r>
              <a:rPr lang="en-US" dirty="0" err="1"/>
              <a:t>ERPTemplate</a:t>
            </a:r>
            <a:r>
              <a:rPr lang="en-US" dirty="0"/>
              <a:t> dataset has a sampling frequency of 256 so I need to perform a small </a:t>
            </a:r>
            <a:r>
              <a:rPr lang="en-US" dirty="0" err="1"/>
              <a:t>downsampling</a:t>
            </a:r>
            <a:r>
              <a:rPr lang="en-US" dirty="0"/>
              <a:t> to 250 Hz</a:t>
            </a:r>
          </a:p>
          <a:p>
            <a:endParaRPr lang="es-ES" dirty="0"/>
          </a:p>
          <a:p>
            <a:endParaRPr lang="es-AR" dirty="0"/>
          </a:p>
        </p:txBody>
      </p:sp>
    </p:spTree>
    <p:extLst>
      <p:ext uri="{BB962C8B-B14F-4D97-AF65-F5344CB8AC3E}">
        <p14:creationId xmlns:p14="http://schemas.microsoft.com/office/powerpoint/2010/main" val="166151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EE30BDE-BE89-4E85-8ADE-D5E2AA000EEB}"/>
              </a:ext>
            </a:extLst>
          </p:cNvPr>
          <p:cNvSpPr txBox="1"/>
          <p:nvPr/>
        </p:nvSpPr>
        <p:spPr>
          <a:xfrm>
            <a:off x="3951670" y="3593235"/>
            <a:ext cx="1628372" cy="430887"/>
          </a:xfrm>
          <a:prstGeom prst="rect">
            <a:avLst/>
          </a:prstGeom>
          <a:noFill/>
        </p:spPr>
        <p:txBody>
          <a:bodyPr wrap="square" rtlCol="0">
            <a:spAutoFit/>
          </a:bodyPr>
          <a:lstStyle/>
          <a:p>
            <a:pPr algn="ctr"/>
            <a:r>
              <a:rPr lang="es-ES" sz="1100" b="1" dirty="0"/>
              <a:t>DS – ERP</a:t>
            </a:r>
          </a:p>
          <a:p>
            <a:pPr algn="ctr"/>
            <a:r>
              <a:rPr lang="es-ES" sz="1100" b="1" dirty="0" err="1"/>
              <a:t>Event-Related</a:t>
            </a:r>
            <a:r>
              <a:rPr lang="es-ES" sz="1100" b="1" dirty="0"/>
              <a:t> </a:t>
            </a:r>
            <a:r>
              <a:rPr lang="es-ES" sz="1100" b="1" dirty="0" err="1"/>
              <a:t>Potential</a:t>
            </a:r>
            <a:r>
              <a:rPr lang="es-ES" sz="1100" b="1" dirty="0"/>
              <a:t>:</a:t>
            </a:r>
            <a:endParaRPr lang="es-ES" sz="900" b="1" dirty="0"/>
          </a:p>
        </p:txBody>
      </p:sp>
      <p:sp>
        <p:nvSpPr>
          <p:cNvPr id="9" name="CuadroTexto 8">
            <a:extLst>
              <a:ext uri="{FF2B5EF4-FFF2-40B4-BE49-F238E27FC236}">
                <a16:creationId xmlns:a16="http://schemas.microsoft.com/office/drawing/2014/main" id="{4187E039-C0A8-4DE9-A36C-BA9A5303C38F}"/>
              </a:ext>
            </a:extLst>
          </p:cNvPr>
          <p:cNvSpPr txBox="1"/>
          <p:nvPr/>
        </p:nvSpPr>
        <p:spPr>
          <a:xfrm>
            <a:off x="788517" y="947251"/>
            <a:ext cx="1758462" cy="261610"/>
          </a:xfrm>
          <a:prstGeom prst="rect">
            <a:avLst/>
          </a:prstGeom>
          <a:noFill/>
        </p:spPr>
        <p:txBody>
          <a:bodyPr wrap="square" rtlCol="0">
            <a:spAutoFit/>
          </a:bodyPr>
          <a:lstStyle/>
          <a:p>
            <a:r>
              <a:rPr lang="es-ES" sz="1100" b="1" dirty="0"/>
              <a:t>DS - P300-Dataset (</a:t>
            </a:r>
            <a:r>
              <a:rPr lang="es-ES" sz="1100" b="1" dirty="0" err="1"/>
              <a:t>Kaggle</a:t>
            </a:r>
            <a:r>
              <a:rPr lang="es-ES" sz="1100" b="1" dirty="0"/>
              <a:t>)</a:t>
            </a:r>
          </a:p>
        </p:txBody>
      </p:sp>
      <p:pic>
        <p:nvPicPr>
          <p:cNvPr id="10" name="Imagen 9">
            <a:extLst>
              <a:ext uri="{FF2B5EF4-FFF2-40B4-BE49-F238E27FC236}">
                <a16:creationId xmlns:a16="http://schemas.microsoft.com/office/drawing/2014/main" id="{CD7A35E2-6FE8-4757-8033-BF8FDC07245C}"/>
              </a:ext>
            </a:extLst>
          </p:cNvPr>
          <p:cNvPicPr>
            <a:picLocks noChangeAspect="1"/>
          </p:cNvPicPr>
          <p:nvPr/>
        </p:nvPicPr>
        <p:blipFill>
          <a:blip r:embed="rId2"/>
          <a:stretch>
            <a:fillRect/>
          </a:stretch>
        </p:blipFill>
        <p:spPr>
          <a:xfrm>
            <a:off x="4223832" y="4006187"/>
            <a:ext cx="999690" cy="268882"/>
          </a:xfrm>
          <a:prstGeom prst="rect">
            <a:avLst/>
          </a:prstGeom>
        </p:spPr>
      </p:pic>
      <p:pic>
        <p:nvPicPr>
          <p:cNvPr id="11" name="Imagen 10">
            <a:extLst>
              <a:ext uri="{FF2B5EF4-FFF2-40B4-BE49-F238E27FC236}">
                <a16:creationId xmlns:a16="http://schemas.microsoft.com/office/drawing/2014/main" id="{67CF31CF-D5D3-41D0-B4B2-18D37016B708}"/>
              </a:ext>
            </a:extLst>
          </p:cNvPr>
          <p:cNvPicPr>
            <a:picLocks noChangeAspect="1"/>
          </p:cNvPicPr>
          <p:nvPr/>
        </p:nvPicPr>
        <p:blipFill>
          <a:blip r:embed="rId3"/>
          <a:stretch>
            <a:fillRect/>
          </a:stretch>
        </p:blipFill>
        <p:spPr>
          <a:xfrm>
            <a:off x="1396908" y="448058"/>
            <a:ext cx="541679" cy="535356"/>
          </a:xfrm>
          <a:prstGeom prst="rect">
            <a:avLst/>
          </a:prstGeom>
        </p:spPr>
      </p:pic>
      <p:sp>
        <p:nvSpPr>
          <p:cNvPr id="13" name="Rectángulo: esquinas redondeadas 12">
            <a:extLst>
              <a:ext uri="{FF2B5EF4-FFF2-40B4-BE49-F238E27FC236}">
                <a16:creationId xmlns:a16="http://schemas.microsoft.com/office/drawing/2014/main" id="{0C95241C-B6BB-443D-B25E-B77C9CEDC347}"/>
              </a:ext>
            </a:extLst>
          </p:cNvPr>
          <p:cNvSpPr/>
          <p:nvPr/>
        </p:nvSpPr>
        <p:spPr>
          <a:xfrm>
            <a:off x="788516" y="379923"/>
            <a:ext cx="1706665" cy="942829"/>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73C5C8D9-6D4A-496F-BA6B-DC4C363E8934}"/>
              </a:ext>
            </a:extLst>
          </p:cNvPr>
          <p:cNvSpPr/>
          <p:nvPr/>
        </p:nvSpPr>
        <p:spPr>
          <a:xfrm>
            <a:off x="3965204" y="3512630"/>
            <a:ext cx="1593118"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3" name="Imagen 72">
            <a:extLst>
              <a:ext uri="{FF2B5EF4-FFF2-40B4-BE49-F238E27FC236}">
                <a16:creationId xmlns:a16="http://schemas.microsoft.com/office/drawing/2014/main" id="{58DD9F72-1501-4C9C-AF49-A534E7723C69}"/>
              </a:ext>
            </a:extLst>
          </p:cNvPr>
          <p:cNvPicPr>
            <a:picLocks noChangeAspect="1"/>
          </p:cNvPicPr>
          <p:nvPr/>
        </p:nvPicPr>
        <p:blipFill>
          <a:blip r:embed="rId4"/>
          <a:stretch>
            <a:fillRect/>
          </a:stretch>
        </p:blipFill>
        <p:spPr>
          <a:xfrm>
            <a:off x="2249487" y="1226901"/>
            <a:ext cx="490969" cy="201959"/>
          </a:xfrm>
          <a:prstGeom prst="rect">
            <a:avLst/>
          </a:prstGeom>
        </p:spPr>
      </p:pic>
      <p:pic>
        <p:nvPicPr>
          <p:cNvPr id="76" name="Imagen 75">
            <a:extLst>
              <a:ext uri="{FF2B5EF4-FFF2-40B4-BE49-F238E27FC236}">
                <a16:creationId xmlns:a16="http://schemas.microsoft.com/office/drawing/2014/main" id="{D06F60C9-63C7-4A26-860C-77E0776B8C35}"/>
              </a:ext>
            </a:extLst>
          </p:cNvPr>
          <p:cNvPicPr>
            <a:picLocks noChangeAspect="1"/>
          </p:cNvPicPr>
          <p:nvPr/>
        </p:nvPicPr>
        <p:blipFill>
          <a:blip r:embed="rId5"/>
          <a:stretch>
            <a:fillRect/>
          </a:stretch>
        </p:blipFill>
        <p:spPr>
          <a:xfrm>
            <a:off x="2337917" y="201479"/>
            <a:ext cx="574747" cy="246579"/>
          </a:xfrm>
          <a:prstGeom prst="rect">
            <a:avLst/>
          </a:prstGeom>
        </p:spPr>
      </p:pic>
      <p:pic>
        <p:nvPicPr>
          <p:cNvPr id="77" name="Imagen 76">
            <a:extLst>
              <a:ext uri="{FF2B5EF4-FFF2-40B4-BE49-F238E27FC236}">
                <a16:creationId xmlns:a16="http://schemas.microsoft.com/office/drawing/2014/main" id="{DCC48264-33BE-4188-B81D-FB8301E3DE41}"/>
              </a:ext>
            </a:extLst>
          </p:cNvPr>
          <p:cNvPicPr>
            <a:picLocks noChangeAspect="1"/>
          </p:cNvPicPr>
          <p:nvPr/>
        </p:nvPicPr>
        <p:blipFill>
          <a:blip r:embed="rId6"/>
          <a:stretch>
            <a:fillRect/>
          </a:stretch>
        </p:blipFill>
        <p:spPr>
          <a:xfrm>
            <a:off x="2187105" y="249186"/>
            <a:ext cx="438186" cy="472921"/>
          </a:xfrm>
          <a:prstGeom prst="rect">
            <a:avLst/>
          </a:prstGeom>
        </p:spPr>
      </p:pic>
      <p:pic>
        <p:nvPicPr>
          <p:cNvPr id="79" name="Imagen 78">
            <a:extLst>
              <a:ext uri="{FF2B5EF4-FFF2-40B4-BE49-F238E27FC236}">
                <a16:creationId xmlns:a16="http://schemas.microsoft.com/office/drawing/2014/main" id="{4E508974-898D-4ED7-9813-9B8BC3FACE1C}"/>
              </a:ext>
            </a:extLst>
          </p:cNvPr>
          <p:cNvPicPr>
            <a:picLocks noChangeAspect="1"/>
          </p:cNvPicPr>
          <p:nvPr/>
        </p:nvPicPr>
        <p:blipFill>
          <a:blip r:embed="rId5"/>
          <a:stretch>
            <a:fillRect/>
          </a:stretch>
        </p:blipFill>
        <p:spPr>
          <a:xfrm>
            <a:off x="5394270" y="3214820"/>
            <a:ext cx="574747" cy="246579"/>
          </a:xfrm>
          <a:prstGeom prst="rect">
            <a:avLst/>
          </a:prstGeom>
        </p:spPr>
      </p:pic>
      <p:pic>
        <p:nvPicPr>
          <p:cNvPr id="80" name="Imagen 79">
            <a:extLst>
              <a:ext uri="{FF2B5EF4-FFF2-40B4-BE49-F238E27FC236}">
                <a16:creationId xmlns:a16="http://schemas.microsoft.com/office/drawing/2014/main" id="{6A2988B9-EAEA-42FA-A46F-14EBD565B386}"/>
              </a:ext>
            </a:extLst>
          </p:cNvPr>
          <p:cNvPicPr>
            <a:picLocks noChangeAspect="1"/>
          </p:cNvPicPr>
          <p:nvPr/>
        </p:nvPicPr>
        <p:blipFill>
          <a:blip r:embed="rId6"/>
          <a:stretch>
            <a:fillRect/>
          </a:stretch>
        </p:blipFill>
        <p:spPr>
          <a:xfrm>
            <a:off x="5243458" y="3262527"/>
            <a:ext cx="438186" cy="472921"/>
          </a:xfrm>
          <a:prstGeom prst="rect">
            <a:avLst/>
          </a:prstGeom>
        </p:spPr>
      </p:pic>
    </p:spTree>
    <p:extLst>
      <p:ext uri="{BB962C8B-B14F-4D97-AF65-F5344CB8AC3E}">
        <p14:creationId xmlns:p14="http://schemas.microsoft.com/office/powerpoint/2010/main" val="355368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P300 como protagonista</a:t>
            </a:r>
            <a:endParaRPr lang="es-AR" dirty="0"/>
          </a:p>
        </p:txBody>
      </p:sp>
    </p:spTree>
    <p:extLst>
      <p:ext uri="{BB962C8B-B14F-4D97-AF65-F5344CB8AC3E}">
        <p14:creationId xmlns:p14="http://schemas.microsoft.com/office/powerpoint/2010/main" val="138310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AF2A057-A5B0-403A-9F07-D535C28DB2A4}"/>
              </a:ext>
            </a:extLst>
          </p:cNvPr>
          <p:cNvPicPr>
            <a:picLocks noChangeAspect="1"/>
          </p:cNvPicPr>
          <p:nvPr/>
        </p:nvPicPr>
        <p:blipFill>
          <a:blip r:embed="rId2"/>
          <a:stretch>
            <a:fillRect/>
          </a:stretch>
        </p:blipFill>
        <p:spPr>
          <a:xfrm>
            <a:off x="0" y="9237"/>
            <a:ext cx="8698561" cy="2405615"/>
          </a:xfrm>
          <a:prstGeom prst="rect">
            <a:avLst/>
          </a:prstGeom>
        </p:spPr>
      </p:pic>
      <p:sp>
        <p:nvSpPr>
          <p:cNvPr id="2" name="CuadroTexto 1">
            <a:extLst>
              <a:ext uri="{FF2B5EF4-FFF2-40B4-BE49-F238E27FC236}">
                <a16:creationId xmlns:a16="http://schemas.microsoft.com/office/drawing/2014/main" id="{A01D1E21-544C-4F42-A619-97A1A6D7565A}"/>
              </a:ext>
            </a:extLst>
          </p:cNvPr>
          <p:cNvSpPr txBox="1"/>
          <p:nvPr/>
        </p:nvSpPr>
        <p:spPr>
          <a:xfrm>
            <a:off x="4414287" y="1972329"/>
            <a:ext cx="3870037" cy="1200329"/>
          </a:xfrm>
          <a:prstGeom prst="rect">
            <a:avLst/>
          </a:prstGeom>
          <a:noFill/>
        </p:spPr>
        <p:txBody>
          <a:bodyPr wrap="square" rtlCol="0">
            <a:spAutoFit/>
          </a:bodyPr>
          <a:lstStyle/>
          <a:p>
            <a:r>
              <a:rPr lang="es-AR" dirty="0"/>
              <a:t>Acá tiene que ir una descripción general con una gráfica concreta y con los detalles necesarios para que quede claro el P300</a:t>
            </a:r>
          </a:p>
        </p:txBody>
      </p:sp>
      <p:pic>
        <p:nvPicPr>
          <p:cNvPr id="4" name="Imagen 3">
            <a:extLst>
              <a:ext uri="{FF2B5EF4-FFF2-40B4-BE49-F238E27FC236}">
                <a16:creationId xmlns:a16="http://schemas.microsoft.com/office/drawing/2014/main" id="{5BBE5664-A3CB-4264-B41E-C4F9337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668"/>
            <a:ext cx="2263833" cy="2190332"/>
          </a:xfrm>
          <a:prstGeom prst="rect">
            <a:avLst/>
          </a:prstGeom>
        </p:spPr>
      </p:pic>
      <p:sp>
        <p:nvSpPr>
          <p:cNvPr id="7" name="CuadroTexto 6">
            <a:extLst>
              <a:ext uri="{FF2B5EF4-FFF2-40B4-BE49-F238E27FC236}">
                <a16:creationId xmlns:a16="http://schemas.microsoft.com/office/drawing/2014/main" id="{D997364D-2E75-41A7-86D6-34DE92430251}"/>
              </a:ext>
            </a:extLst>
          </p:cNvPr>
          <p:cNvSpPr txBox="1"/>
          <p:nvPr/>
        </p:nvSpPr>
        <p:spPr>
          <a:xfrm>
            <a:off x="2263833" y="4885671"/>
            <a:ext cx="3870037" cy="1754326"/>
          </a:xfrm>
          <a:prstGeom prst="rect">
            <a:avLst/>
          </a:prstGeom>
          <a:noFill/>
        </p:spPr>
        <p:txBody>
          <a:bodyPr wrap="square" rtlCol="0">
            <a:spAutoFit/>
          </a:bodyPr>
          <a:lstStyle/>
          <a:p>
            <a:endParaRPr lang="es-AR" dirty="0"/>
          </a:p>
          <a:p>
            <a:endParaRPr lang="es-AR" dirty="0"/>
          </a:p>
          <a:p>
            <a:r>
              <a:rPr lang="pl-PL" dirty="0"/>
              <a:t>Fz, Cz, Pz, Oz, P3, P4, PO7 y PO8 </a:t>
            </a:r>
            <a:endParaRPr lang="es-AR" dirty="0"/>
          </a:p>
          <a:p>
            <a:endParaRPr lang="es-AR" dirty="0"/>
          </a:p>
          <a:p>
            <a:r>
              <a:rPr lang="es-AR" dirty="0"/>
              <a:t>Descripción de la referencia, del muestreo, de algunas cosas de como es</a:t>
            </a:r>
          </a:p>
        </p:txBody>
      </p:sp>
      <p:sp>
        <p:nvSpPr>
          <p:cNvPr id="9" name="CuadroTexto 8">
            <a:extLst>
              <a:ext uri="{FF2B5EF4-FFF2-40B4-BE49-F238E27FC236}">
                <a16:creationId xmlns:a16="http://schemas.microsoft.com/office/drawing/2014/main" id="{F884E806-1BAD-408B-B951-B5C5BA6E8702}"/>
              </a:ext>
            </a:extLst>
          </p:cNvPr>
          <p:cNvSpPr txBox="1"/>
          <p:nvPr/>
        </p:nvSpPr>
        <p:spPr>
          <a:xfrm>
            <a:off x="5859778" y="3843726"/>
            <a:ext cx="5759567" cy="2123658"/>
          </a:xfrm>
          <a:prstGeom prst="rect">
            <a:avLst/>
          </a:prstGeom>
          <a:noFill/>
        </p:spPr>
        <p:txBody>
          <a:bodyPr wrap="square" rtlCol="0">
            <a:spAutoFit/>
          </a:bodyPr>
          <a:lstStyle/>
          <a:p>
            <a:r>
              <a:rPr lang="es-AR" sz="6600" b="1" dirty="0">
                <a:solidFill>
                  <a:srgbClr val="FF0000"/>
                </a:solidFill>
              </a:rPr>
              <a:t>La de la Pedagógica</a:t>
            </a:r>
          </a:p>
        </p:txBody>
      </p:sp>
      <p:sp>
        <p:nvSpPr>
          <p:cNvPr id="10" name="CuadroTexto 9">
            <a:extLst>
              <a:ext uri="{FF2B5EF4-FFF2-40B4-BE49-F238E27FC236}">
                <a16:creationId xmlns:a16="http://schemas.microsoft.com/office/drawing/2014/main" id="{26DEF46A-B504-4D41-9819-E37D29DE8610}"/>
              </a:ext>
            </a:extLst>
          </p:cNvPr>
          <p:cNvSpPr txBox="1"/>
          <p:nvPr/>
        </p:nvSpPr>
        <p:spPr>
          <a:xfrm>
            <a:off x="9037087" y="357244"/>
            <a:ext cx="3870037" cy="1200329"/>
          </a:xfrm>
          <a:prstGeom prst="rect">
            <a:avLst/>
          </a:prstGeom>
          <a:noFill/>
        </p:spPr>
        <p:txBody>
          <a:bodyPr wrap="square" rtlCol="0">
            <a:spAutoFit/>
          </a:bodyPr>
          <a:lstStyle/>
          <a:p>
            <a:r>
              <a:rPr lang="es-AR" dirty="0"/>
              <a:t>Amplitud</a:t>
            </a:r>
          </a:p>
          <a:p>
            <a:r>
              <a:rPr lang="es-AR" dirty="0"/>
              <a:t>Frecuencia</a:t>
            </a:r>
          </a:p>
          <a:p>
            <a:r>
              <a:rPr lang="es-AR" dirty="0"/>
              <a:t>Picos máximos y mínimos.</a:t>
            </a:r>
          </a:p>
          <a:p>
            <a:r>
              <a:rPr lang="es-AR" dirty="0"/>
              <a:t>Periodo</a:t>
            </a:r>
          </a:p>
        </p:txBody>
      </p:sp>
    </p:spTree>
    <p:extLst>
      <p:ext uri="{BB962C8B-B14F-4D97-AF65-F5344CB8AC3E}">
        <p14:creationId xmlns:p14="http://schemas.microsoft.com/office/powerpoint/2010/main" val="365297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experimento ITBA</a:t>
            </a:r>
            <a:endParaRPr lang="es-AR" dirty="0"/>
          </a:p>
        </p:txBody>
      </p:sp>
    </p:spTree>
    <p:extLst>
      <p:ext uri="{BB962C8B-B14F-4D97-AF65-F5344CB8AC3E}">
        <p14:creationId xmlns:p14="http://schemas.microsoft.com/office/powerpoint/2010/main" val="6891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8DC0208C-3884-4505-AA35-3F7A90F08F2F}"/>
              </a:ext>
            </a:extLst>
          </p:cNvPr>
          <p:cNvSpPr txBox="1"/>
          <p:nvPr/>
        </p:nvSpPr>
        <p:spPr>
          <a:xfrm>
            <a:off x="766428" y="5278193"/>
            <a:ext cx="1573053" cy="1569660"/>
          </a:xfrm>
          <a:prstGeom prst="rect">
            <a:avLst/>
          </a:prstGeom>
          <a:noFill/>
        </p:spPr>
        <p:txBody>
          <a:bodyPr wrap="square" rtlCol="0">
            <a:spAutoFit/>
          </a:bodyPr>
          <a:lstStyle/>
          <a:p>
            <a:pPr algn="r"/>
            <a:r>
              <a:rPr lang="es-ES" sz="1100" b="1" dirty="0"/>
              <a:t>DS – ERP</a:t>
            </a:r>
          </a:p>
          <a:p>
            <a:pPr algn="r"/>
            <a:r>
              <a:rPr lang="es-ES" sz="1100" b="1" dirty="0" err="1"/>
              <a:t>Event-Related</a:t>
            </a:r>
            <a:r>
              <a:rPr lang="es-ES" sz="1100" b="1" dirty="0"/>
              <a:t> </a:t>
            </a:r>
          </a:p>
          <a:p>
            <a:pPr algn="r"/>
            <a:r>
              <a:rPr lang="es-ES" sz="1100" b="1" dirty="0" err="1"/>
              <a:t>Potential</a:t>
            </a:r>
            <a:r>
              <a:rPr lang="es-ES" sz="1100" b="1" dirty="0"/>
              <a:t>:</a:t>
            </a:r>
            <a:endParaRPr lang="es-AR" sz="900" b="1" dirty="0"/>
          </a:p>
          <a:p>
            <a:pPr algn="r"/>
            <a:endParaRPr lang="es-ES" sz="900" b="1" dirty="0"/>
          </a:p>
          <a:p>
            <a:r>
              <a:rPr lang="en-US" sz="900" dirty="0"/>
              <a:t>P300 </a:t>
            </a:r>
            <a:r>
              <a:rPr lang="en-US" sz="900" dirty="0" err="1"/>
              <a:t>extraído</a:t>
            </a:r>
            <a:r>
              <a:rPr lang="en-US" sz="900" dirty="0"/>
              <a:t> del </a:t>
            </a:r>
            <a:r>
              <a:rPr lang="en-US" sz="900" dirty="0" err="1"/>
              <a:t>paciente</a:t>
            </a:r>
            <a:r>
              <a:rPr lang="en-US" sz="900" dirty="0"/>
              <a:t> 8 del </a:t>
            </a:r>
            <a:r>
              <a:rPr lang="en-US" sz="900" dirty="0" err="1"/>
              <a:t>BNCIHorizon</a:t>
            </a:r>
            <a:r>
              <a:rPr lang="en-US" sz="900" dirty="0"/>
              <a:t>. Se </a:t>
            </a:r>
            <a:r>
              <a:rPr lang="en-US" sz="900" dirty="0" err="1"/>
              <a:t>usa</a:t>
            </a:r>
            <a:r>
              <a:rPr lang="en-US" sz="900" dirty="0"/>
              <a:t> una de dos </a:t>
            </a:r>
            <a:r>
              <a:rPr lang="en-US" sz="900" dirty="0" err="1"/>
              <a:t>plantillas</a:t>
            </a:r>
            <a:r>
              <a:rPr lang="en-US" sz="900" dirty="0"/>
              <a:t>: </a:t>
            </a:r>
          </a:p>
          <a:p>
            <a:pPr algn="ctr"/>
            <a:r>
              <a:rPr lang="en-US" sz="900" dirty="0" err="1"/>
              <a:t>routput</a:t>
            </a:r>
            <a:r>
              <a:rPr lang="en-US" sz="900" dirty="0"/>
              <a:t>[0][7][0][1][0][0][0][7] </a:t>
            </a:r>
          </a:p>
          <a:p>
            <a:pPr algn="ctr"/>
            <a:r>
              <a:rPr lang="en-US" sz="900" dirty="0" err="1"/>
              <a:t>routput</a:t>
            </a:r>
            <a:r>
              <a:rPr lang="en-US" sz="900" dirty="0"/>
              <a:t>[0][7][0][1][0][0][0][0] </a:t>
            </a:r>
            <a:endParaRPr lang="es-ES" sz="900" b="1" dirty="0"/>
          </a:p>
          <a:p>
            <a:endParaRPr lang="es-ES" sz="900" b="1" dirty="0"/>
          </a:p>
        </p:txBody>
      </p:sp>
      <p:pic>
        <p:nvPicPr>
          <p:cNvPr id="5" name="Imagen 4">
            <a:extLst>
              <a:ext uri="{FF2B5EF4-FFF2-40B4-BE49-F238E27FC236}">
                <a16:creationId xmlns:a16="http://schemas.microsoft.com/office/drawing/2014/main" id="{982862B9-3D73-4BA4-902D-70C2012DB479}"/>
              </a:ext>
            </a:extLst>
          </p:cNvPr>
          <p:cNvPicPr>
            <a:picLocks noChangeAspect="1"/>
          </p:cNvPicPr>
          <p:nvPr/>
        </p:nvPicPr>
        <p:blipFill>
          <a:blip r:embed="rId2"/>
          <a:stretch>
            <a:fillRect/>
          </a:stretch>
        </p:blipFill>
        <p:spPr>
          <a:xfrm>
            <a:off x="2267179" y="1666457"/>
            <a:ext cx="574747" cy="246579"/>
          </a:xfrm>
          <a:prstGeom prst="rect">
            <a:avLst/>
          </a:prstGeom>
        </p:spPr>
      </p:pic>
      <p:sp>
        <p:nvSpPr>
          <p:cNvPr id="7" name="CuadroTexto 6">
            <a:extLst>
              <a:ext uri="{FF2B5EF4-FFF2-40B4-BE49-F238E27FC236}">
                <a16:creationId xmlns:a16="http://schemas.microsoft.com/office/drawing/2014/main" id="{0A34661D-8792-45A1-A23D-3FEBEC578F31}"/>
              </a:ext>
            </a:extLst>
          </p:cNvPr>
          <p:cNvSpPr txBox="1"/>
          <p:nvPr/>
        </p:nvSpPr>
        <p:spPr>
          <a:xfrm>
            <a:off x="20315" y="1885764"/>
            <a:ext cx="1973255" cy="846386"/>
          </a:xfrm>
          <a:prstGeom prst="rect">
            <a:avLst/>
          </a:prstGeom>
          <a:noFill/>
        </p:spPr>
        <p:txBody>
          <a:bodyPr wrap="square" rtlCol="0">
            <a:spAutoFit/>
          </a:bodyPr>
          <a:lstStyle/>
          <a:p>
            <a:pPr algn="r"/>
            <a:endParaRPr lang="es-ES" sz="1100" b="1" dirty="0"/>
          </a:p>
          <a:p>
            <a:pPr algn="r"/>
            <a:r>
              <a:rPr lang="es-ES" sz="1100" b="1" dirty="0"/>
              <a:t>DS - </a:t>
            </a:r>
            <a:r>
              <a:rPr lang="es-ES" sz="1100" b="1" dirty="0" err="1"/>
              <a:t>BNCIHorizon</a:t>
            </a:r>
            <a:endParaRPr lang="es-AR" sz="900" dirty="0"/>
          </a:p>
          <a:p>
            <a:pPr algn="ctr"/>
            <a:endParaRPr lang="es-ES" sz="900" dirty="0"/>
          </a:p>
          <a:p>
            <a:pPr algn="ctr"/>
            <a:r>
              <a:rPr lang="es-ES" sz="900" i="1" dirty="0"/>
              <a:t>Registros completos </a:t>
            </a:r>
            <a:r>
              <a:rPr lang="es-ES" sz="900" b="1" i="1" dirty="0"/>
              <a:t>CON</a:t>
            </a:r>
            <a:r>
              <a:rPr lang="es-ES" sz="900" i="1" dirty="0"/>
              <a:t> potenciales </a:t>
            </a:r>
          </a:p>
          <a:p>
            <a:pPr algn="ctr"/>
            <a:r>
              <a:rPr lang="es-ES" sz="900" i="1" dirty="0"/>
              <a:t>evocados P300 de pacientes con ELA</a:t>
            </a:r>
            <a:endParaRPr lang="es-ES" sz="900" dirty="0"/>
          </a:p>
        </p:txBody>
      </p:sp>
      <p:pic>
        <p:nvPicPr>
          <p:cNvPr id="8" name="Imagen 7">
            <a:extLst>
              <a:ext uri="{FF2B5EF4-FFF2-40B4-BE49-F238E27FC236}">
                <a16:creationId xmlns:a16="http://schemas.microsoft.com/office/drawing/2014/main" id="{8B7E4912-8BF6-46AC-83BC-22D7526FC411}"/>
              </a:ext>
            </a:extLst>
          </p:cNvPr>
          <p:cNvPicPr>
            <a:picLocks noChangeAspect="1"/>
          </p:cNvPicPr>
          <p:nvPr/>
        </p:nvPicPr>
        <p:blipFill>
          <a:blip r:embed="rId3"/>
          <a:stretch>
            <a:fillRect/>
          </a:stretch>
        </p:blipFill>
        <p:spPr>
          <a:xfrm>
            <a:off x="234288" y="1838888"/>
            <a:ext cx="541679" cy="535356"/>
          </a:xfrm>
          <a:prstGeom prst="rect">
            <a:avLst/>
          </a:prstGeom>
        </p:spPr>
      </p:pic>
      <p:sp>
        <p:nvSpPr>
          <p:cNvPr id="11" name="CuadroTexto 10">
            <a:extLst>
              <a:ext uri="{FF2B5EF4-FFF2-40B4-BE49-F238E27FC236}">
                <a16:creationId xmlns:a16="http://schemas.microsoft.com/office/drawing/2014/main" id="{3386BE0C-6826-4226-9D0D-22266CB471EF}"/>
              </a:ext>
            </a:extLst>
          </p:cNvPr>
          <p:cNvSpPr txBox="1"/>
          <p:nvPr/>
        </p:nvSpPr>
        <p:spPr>
          <a:xfrm>
            <a:off x="124871" y="3418702"/>
            <a:ext cx="1926041" cy="1154162"/>
          </a:xfrm>
          <a:prstGeom prst="rect">
            <a:avLst/>
          </a:prstGeom>
          <a:noFill/>
        </p:spPr>
        <p:txBody>
          <a:bodyPr wrap="square" rtlCol="0">
            <a:spAutoFit/>
          </a:bodyPr>
          <a:lstStyle/>
          <a:p>
            <a:pPr algn="r"/>
            <a:r>
              <a:rPr lang="es-ES" sz="1100" b="1" dirty="0"/>
              <a:t>DS - P300-Dataset </a:t>
            </a:r>
          </a:p>
          <a:p>
            <a:pPr algn="r"/>
            <a:r>
              <a:rPr lang="es-ES" sz="1100" b="1" dirty="0"/>
              <a:t>(</a:t>
            </a:r>
            <a:r>
              <a:rPr lang="es-ES" sz="1100" b="1" dirty="0" err="1"/>
              <a:t>Kaggle</a:t>
            </a:r>
            <a:r>
              <a:rPr lang="es-ES" sz="1100" b="1" dirty="0"/>
              <a:t>)</a:t>
            </a:r>
            <a:endParaRPr lang="es-AR" sz="1100" b="1" dirty="0"/>
          </a:p>
          <a:p>
            <a:pPr algn="r"/>
            <a:endParaRPr lang="es-ES" sz="1100" b="1" dirty="0"/>
          </a:p>
          <a:p>
            <a:r>
              <a:rPr lang="es-ES" sz="900" i="1" dirty="0"/>
              <a:t>Registros completos de pacientes </a:t>
            </a:r>
            <a:r>
              <a:rPr lang="es-ES" sz="900" b="1" i="1" dirty="0"/>
              <a:t>SANOS: </a:t>
            </a:r>
            <a:r>
              <a:rPr lang="es-AR" sz="900" i="1" dirty="0"/>
              <a:t>4</a:t>
            </a:r>
            <a:r>
              <a:rPr lang="es-ES" sz="900" i="1" dirty="0"/>
              <a:t> pasivos (sin conocimiento del experimento, sin P300 y 4 activos, con potenciales evocados P300.</a:t>
            </a:r>
            <a:endParaRPr lang="es-ES" sz="900" dirty="0"/>
          </a:p>
        </p:txBody>
      </p:sp>
      <p:pic>
        <p:nvPicPr>
          <p:cNvPr id="15" name="Imagen 14">
            <a:extLst>
              <a:ext uri="{FF2B5EF4-FFF2-40B4-BE49-F238E27FC236}">
                <a16:creationId xmlns:a16="http://schemas.microsoft.com/office/drawing/2014/main" id="{08914D6D-D351-4B04-9C5E-E4D381E8C375}"/>
              </a:ext>
            </a:extLst>
          </p:cNvPr>
          <p:cNvPicPr>
            <a:picLocks noChangeAspect="1"/>
          </p:cNvPicPr>
          <p:nvPr/>
        </p:nvPicPr>
        <p:blipFill>
          <a:blip r:embed="rId4"/>
          <a:stretch>
            <a:fillRect/>
          </a:stretch>
        </p:blipFill>
        <p:spPr>
          <a:xfrm>
            <a:off x="3598571" y="5305901"/>
            <a:ext cx="3136278" cy="843551"/>
          </a:xfrm>
          <a:prstGeom prst="rect">
            <a:avLst/>
          </a:prstGeom>
        </p:spPr>
      </p:pic>
      <p:pic>
        <p:nvPicPr>
          <p:cNvPr id="17" name="Imagen 16">
            <a:extLst>
              <a:ext uri="{FF2B5EF4-FFF2-40B4-BE49-F238E27FC236}">
                <a16:creationId xmlns:a16="http://schemas.microsoft.com/office/drawing/2014/main" id="{2EAE72AE-C484-4174-AA86-CAF945E11FA8}"/>
              </a:ext>
            </a:extLst>
          </p:cNvPr>
          <p:cNvPicPr>
            <a:picLocks noChangeAspect="1"/>
          </p:cNvPicPr>
          <p:nvPr/>
        </p:nvPicPr>
        <p:blipFill>
          <a:blip r:embed="rId5"/>
          <a:stretch>
            <a:fillRect/>
          </a:stretch>
        </p:blipFill>
        <p:spPr>
          <a:xfrm>
            <a:off x="826168" y="5317437"/>
            <a:ext cx="563578" cy="608252"/>
          </a:xfrm>
          <a:prstGeom prst="rect">
            <a:avLst/>
          </a:prstGeom>
        </p:spPr>
      </p:pic>
      <p:cxnSp>
        <p:nvCxnSpPr>
          <p:cNvPr id="20" name="Conector recto de flecha 19">
            <a:extLst>
              <a:ext uri="{FF2B5EF4-FFF2-40B4-BE49-F238E27FC236}">
                <a16:creationId xmlns:a16="http://schemas.microsoft.com/office/drawing/2014/main" id="{3A56DF9C-E166-4BBA-82F9-022B6D2321EE}"/>
              </a:ext>
            </a:extLst>
          </p:cNvPr>
          <p:cNvCxnSpPr>
            <a:cxnSpLocks/>
          </p:cNvCxnSpPr>
          <p:nvPr/>
        </p:nvCxnSpPr>
        <p:spPr>
          <a:xfrm>
            <a:off x="2413508" y="5764578"/>
            <a:ext cx="104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0D571B76-FB59-4927-A4C7-E8C4D7710CD8}"/>
              </a:ext>
            </a:extLst>
          </p:cNvPr>
          <p:cNvPicPr>
            <a:picLocks noChangeAspect="1"/>
          </p:cNvPicPr>
          <p:nvPr/>
        </p:nvPicPr>
        <p:blipFill>
          <a:blip r:embed="rId3"/>
          <a:stretch>
            <a:fillRect/>
          </a:stretch>
        </p:blipFill>
        <p:spPr>
          <a:xfrm>
            <a:off x="234287" y="3435167"/>
            <a:ext cx="541679" cy="535356"/>
          </a:xfrm>
          <a:prstGeom prst="rect">
            <a:avLst/>
          </a:prstGeom>
        </p:spPr>
      </p:pic>
      <p:pic>
        <p:nvPicPr>
          <p:cNvPr id="24" name="Imagen 23">
            <a:extLst>
              <a:ext uri="{FF2B5EF4-FFF2-40B4-BE49-F238E27FC236}">
                <a16:creationId xmlns:a16="http://schemas.microsoft.com/office/drawing/2014/main" id="{A45C1B73-01A2-4038-A4C6-AA78CFC6478D}"/>
              </a:ext>
            </a:extLst>
          </p:cNvPr>
          <p:cNvPicPr>
            <a:picLocks noChangeAspect="1"/>
          </p:cNvPicPr>
          <p:nvPr/>
        </p:nvPicPr>
        <p:blipFill>
          <a:blip r:embed="rId5"/>
          <a:stretch>
            <a:fillRect/>
          </a:stretch>
        </p:blipFill>
        <p:spPr>
          <a:xfrm>
            <a:off x="2050912" y="1649303"/>
            <a:ext cx="438186" cy="472921"/>
          </a:xfrm>
          <a:prstGeom prst="rect">
            <a:avLst/>
          </a:prstGeom>
        </p:spPr>
      </p:pic>
      <p:sp>
        <p:nvSpPr>
          <p:cNvPr id="26" name="CuadroTexto 25">
            <a:extLst>
              <a:ext uri="{FF2B5EF4-FFF2-40B4-BE49-F238E27FC236}">
                <a16:creationId xmlns:a16="http://schemas.microsoft.com/office/drawing/2014/main" id="{3980B920-A6F3-47BB-A8DF-DC5AE494B224}"/>
              </a:ext>
            </a:extLst>
          </p:cNvPr>
          <p:cNvSpPr txBox="1"/>
          <p:nvPr/>
        </p:nvSpPr>
        <p:spPr>
          <a:xfrm>
            <a:off x="2202525" y="2035729"/>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29" name="Imagen 28">
            <a:extLst>
              <a:ext uri="{FF2B5EF4-FFF2-40B4-BE49-F238E27FC236}">
                <a16:creationId xmlns:a16="http://schemas.microsoft.com/office/drawing/2014/main" id="{FB90D33F-30F5-43EA-9997-CD6F9DA811D8}"/>
              </a:ext>
            </a:extLst>
          </p:cNvPr>
          <p:cNvPicPr>
            <a:picLocks noChangeAspect="1"/>
          </p:cNvPicPr>
          <p:nvPr/>
        </p:nvPicPr>
        <p:blipFill>
          <a:blip r:embed="rId2"/>
          <a:stretch>
            <a:fillRect/>
          </a:stretch>
        </p:blipFill>
        <p:spPr>
          <a:xfrm>
            <a:off x="2267179" y="2623738"/>
            <a:ext cx="574747" cy="246579"/>
          </a:xfrm>
          <a:prstGeom prst="rect">
            <a:avLst/>
          </a:prstGeom>
        </p:spPr>
      </p:pic>
      <p:pic>
        <p:nvPicPr>
          <p:cNvPr id="30" name="Imagen 29">
            <a:extLst>
              <a:ext uri="{FF2B5EF4-FFF2-40B4-BE49-F238E27FC236}">
                <a16:creationId xmlns:a16="http://schemas.microsoft.com/office/drawing/2014/main" id="{EEE2632C-2929-4B5E-B236-E76001BCC5D3}"/>
              </a:ext>
            </a:extLst>
          </p:cNvPr>
          <p:cNvPicPr>
            <a:picLocks noChangeAspect="1"/>
          </p:cNvPicPr>
          <p:nvPr/>
        </p:nvPicPr>
        <p:blipFill>
          <a:blip r:embed="rId5"/>
          <a:stretch>
            <a:fillRect/>
          </a:stretch>
        </p:blipFill>
        <p:spPr>
          <a:xfrm>
            <a:off x="2050912" y="2606584"/>
            <a:ext cx="438186" cy="472921"/>
          </a:xfrm>
          <a:prstGeom prst="rect">
            <a:avLst/>
          </a:prstGeom>
        </p:spPr>
      </p:pic>
      <p:pic>
        <p:nvPicPr>
          <p:cNvPr id="31" name="Imagen 30">
            <a:extLst>
              <a:ext uri="{FF2B5EF4-FFF2-40B4-BE49-F238E27FC236}">
                <a16:creationId xmlns:a16="http://schemas.microsoft.com/office/drawing/2014/main" id="{F0F99473-7281-47E7-9F80-17E7E06D7E4C}"/>
              </a:ext>
            </a:extLst>
          </p:cNvPr>
          <p:cNvPicPr>
            <a:picLocks noChangeAspect="1"/>
          </p:cNvPicPr>
          <p:nvPr/>
        </p:nvPicPr>
        <p:blipFill>
          <a:blip r:embed="rId2"/>
          <a:stretch>
            <a:fillRect/>
          </a:stretch>
        </p:blipFill>
        <p:spPr>
          <a:xfrm>
            <a:off x="2267179" y="3207233"/>
            <a:ext cx="574747" cy="246579"/>
          </a:xfrm>
          <a:prstGeom prst="rect">
            <a:avLst/>
          </a:prstGeom>
        </p:spPr>
      </p:pic>
      <p:pic>
        <p:nvPicPr>
          <p:cNvPr id="32" name="Imagen 31">
            <a:extLst>
              <a:ext uri="{FF2B5EF4-FFF2-40B4-BE49-F238E27FC236}">
                <a16:creationId xmlns:a16="http://schemas.microsoft.com/office/drawing/2014/main" id="{2193AC8E-E3FD-427C-AA60-38A6B174960C}"/>
              </a:ext>
            </a:extLst>
          </p:cNvPr>
          <p:cNvPicPr>
            <a:picLocks noChangeAspect="1"/>
          </p:cNvPicPr>
          <p:nvPr/>
        </p:nvPicPr>
        <p:blipFill>
          <a:blip r:embed="rId5"/>
          <a:stretch>
            <a:fillRect/>
          </a:stretch>
        </p:blipFill>
        <p:spPr>
          <a:xfrm>
            <a:off x="2050912" y="3190079"/>
            <a:ext cx="438186" cy="472921"/>
          </a:xfrm>
          <a:prstGeom prst="rect">
            <a:avLst/>
          </a:prstGeom>
        </p:spPr>
      </p:pic>
      <p:sp>
        <p:nvSpPr>
          <p:cNvPr id="33" name="CuadroTexto 32">
            <a:extLst>
              <a:ext uri="{FF2B5EF4-FFF2-40B4-BE49-F238E27FC236}">
                <a16:creationId xmlns:a16="http://schemas.microsoft.com/office/drawing/2014/main" id="{1B44C519-42B1-4C82-AFC3-BB6CFF7CDE93}"/>
              </a:ext>
            </a:extLst>
          </p:cNvPr>
          <p:cNvSpPr txBox="1"/>
          <p:nvPr/>
        </p:nvSpPr>
        <p:spPr>
          <a:xfrm>
            <a:off x="2202525" y="3576505"/>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34" name="Imagen 33">
            <a:extLst>
              <a:ext uri="{FF2B5EF4-FFF2-40B4-BE49-F238E27FC236}">
                <a16:creationId xmlns:a16="http://schemas.microsoft.com/office/drawing/2014/main" id="{045EB10F-ADCE-41FE-8A0C-E87AA242FF65}"/>
              </a:ext>
            </a:extLst>
          </p:cNvPr>
          <p:cNvPicPr>
            <a:picLocks noChangeAspect="1"/>
          </p:cNvPicPr>
          <p:nvPr/>
        </p:nvPicPr>
        <p:blipFill>
          <a:blip r:embed="rId2"/>
          <a:stretch>
            <a:fillRect/>
          </a:stretch>
        </p:blipFill>
        <p:spPr>
          <a:xfrm>
            <a:off x="2267179" y="4154682"/>
            <a:ext cx="574747" cy="246579"/>
          </a:xfrm>
          <a:prstGeom prst="rect">
            <a:avLst/>
          </a:prstGeom>
        </p:spPr>
      </p:pic>
      <p:pic>
        <p:nvPicPr>
          <p:cNvPr id="35" name="Imagen 34">
            <a:extLst>
              <a:ext uri="{FF2B5EF4-FFF2-40B4-BE49-F238E27FC236}">
                <a16:creationId xmlns:a16="http://schemas.microsoft.com/office/drawing/2014/main" id="{4A5299CD-A5DD-4284-ADFB-A4BC5B30F9C5}"/>
              </a:ext>
            </a:extLst>
          </p:cNvPr>
          <p:cNvPicPr>
            <a:picLocks noChangeAspect="1"/>
          </p:cNvPicPr>
          <p:nvPr/>
        </p:nvPicPr>
        <p:blipFill>
          <a:blip r:embed="rId5"/>
          <a:stretch>
            <a:fillRect/>
          </a:stretch>
        </p:blipFill>
        <p:spPr>
          <a:xfrm>
            <a:off x="2050912" y="4137528"/>
            <a:ext cx="438186" cy="472921"/>
          </a:xfrm>
          <a:prstGeom prst="rect">
            <a:avLst/>
          </a:prstGeom>
        </p:spPr>
      </p:pic>
      <p:sp>
        <p:nvSpPr>
          <p:cNvPr id="38" name="Rectángulo: esquinas redondeadas 37">
            <a:extLst>
              <a:ext uri="{FF2B5EF4-FFF2-40B4-BE49-F238E27FC236}">
                <a16:creationId xmlns:a16="http://schemas.microsoft.com/office/drawing/2014/main" id="{D2F924A9-317E-4E39-98CC-6B0200090472}"/>
              </a:ext>
            </a:extLst>
          </p:cNvPr>
          <p:cNvSpPr/>
          <p:nvPr/>
        </p:nvSpPr>
        <p:spPr>
          <a:xfrm>
            <a:off x="98971" y="1619928"/>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esquinas redondeadas 47">
            <a:extLst>
              <a:ext uri="{FF2B5EF4-FFF2-40B4-BE49-F238E27FC236}">
                <a16:creationId xmlns:a16="http://schemas.microsoft.com/office/drawing/2014/main" id="{F67AD72A-0483-4F20-8D11-ACD74DD1241B}"/>
              </a:ext>
            </a:extLst>
          </p:cNvPr>
          <p:cNvSpPr/>
          <p:nvPr/>
        </p:nvSpPr>
        <p:spPr>
          <a:xfrm>
            <a:off x="113721" y="3158677"/>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esquinas redondeadas 49">
            <a:extLst>
              <a:ext uri="{FF2B5EF4-FFF2-40B4-BE49-F238E27FC236}">
                <a16:creationId xmlns:a16="http://schemas.microsoft.com/office/drawing/2014/main" id="{8ECA890D-35F2-4AEB-A478-ED11F3381936}"/>
              </a:ext>
            </a:extLst>
          </p:cNvPr>
          <p:cNvSpPr/>
          <p:nvPr/>
        </p:nvSpPr>
        <p:spPr>
          <a:xfrm>
            <a:off x="610249" y="5164789"/>
            <a:ext cx="1894600" cy="156965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DB979E45-1865-47E8-9484-1DC16A403768}"/>
              </a:ext>
            </a:extLst>
          </p:cNvPr>
          <p:cNvSpPr/>
          <p:nvPr/>
        </p:nvSpPr>
        <p:spPr>
          <a:xfrm>
            <a:off x="3446197" y="1451141"/>
            <a:ext cx="5337585" cy="3447098"/>
          </a:xfrm>
          <a:prstGeom prst="rect">
            <a:avLst/>
          </a:prstGeom>
          <a:solidFill>
            <a:schemeClr val="tx1"/>
          </a:solidFill>
          <a:ln>
            <a:noFill/>
          </a:ln>
        </p:spPr>
        <p:txBody>
          <a:bodyPr wrap="square">
            <a:spAutoFit/>
          </a:bodyPr>
          <a:lstStyle/>
          <a:p>
            <a:r>
              <a:rPr lang="es-ES" sz="1000" b="0" dirty="0" err="1">
                <a:solidFill>
                  <a:srgbClr val="9CDCFE"/>
                </a:solidFill>
                <a:effectLst/>
                <a:latin typeface="Consolas" panose="020B0609020204030204" pitchFamily="49" charset="0"/>
              </a:rPr>
              <a:t>signal</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 </a:t>
            </a:r>
          </a:p>
          <a:p>
            <a:r>
              <a:rPr lang="es-ES" sz="1000" dirty="0">
                <a:solidFill>
                  <a:srgbClr val="6A9955"/>
                </a:solidFill>
                <a:latin typeface="Consolas" panose="020B0609020204030204" pitchFamily="49" charset="0"/>
              </a:rPr>
              <a:t># Señal principal. contiene el EEG basal (8 canales).</a:t>
            </a:r>
          </a:p>
          <a:p>
            <a:endParaRPr lang="es-ES" sz="1000" b="0" dirty="0">
              <a:solidFill>
                <a:srgbClr val="D4D4D4"/>
              </a:solidFill>
              <a:effectLst/>
              <a:latin typeface="Consolas" panose="020B0609020204030204" pitchFamily="49" charset="0"/>
            </a:endParaRPr>
          </a:p>
          <a:p>
            <a:r>
              <a:rPr lang="es-ES" sz="1000" dirty="0" err="1">
                <a:solidFill>
                  <a:srgbClr val="9CDCFE"/>
                </a:solidFill>
                <a:latin typeface="Consolas" panose="020B0609020204030204" pitchFamily="49" charset="0"/>
              </a:rPr>
              <a:t>t_stim</a:t>
            </a:r>
            <a:r>
              <a:rPr lang="es-ES" sz="1000" dirty="0">
                <a:solidFill>
                  <a:srgbClr val="D4D4D4"/>
                </a:solidFill>
                <a:latin typeface="Consolas" panose="020B0609020204030204" pitchFamily="49" charset="0"/>
              </a:rPr>
              <a:t> = </a:t>
            </a:r>
            <a:r>
              <a:rPr lang="es-ES" sz="1000" dirty="0" err="1">
                <a:solidFill>
                  <a:srgbClr val="9CDCFE"/>
                </a:solidFill>
                <a:latin typeface="Consolas" panose="020B0609020204030204" pitchFamily="49" charset="0"/>
              </a:rPr>
              <a:t>mat</a:t>
            </a:r>
            <a:r>
              <a:rPr lang="es-ES" sz="1000" dirty="0">
                <a:solidFill>
                  <a:srgbClr val="D4D4D4"/>
                </a:solidFill>
                <a:latin typeface="Consolas" panose="020B0609020204030204" pitchFamily="49" charset="0"/>
              </a:rPr>
              <a:t>[</a:t>
            </a:r>
            <a:r>
              <a:rPr lang="es-ES" sz="1000" dirty="0">
                <a:solidFill>
                  <a:srgbClr val="CE9178"/>
                </a:solidFill>
                <a:latin typeface="Consolas" panose="020B0609020204030204" pitchFamily="49" charset="0"/>
              </a:rPr>
              <a:t>'data'</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2</a:t>
            </a:r>
            <a:r>
              <a:rPr lang="es-ES" sz="1000" dirty="0">
                <a:solidFill>
                  <a:srgbClr val="D4D4D4"/>
                </a:solidFill>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Contiene el canal con estímulo visual del </a:t>
            </a:r>
            <a:r>
              <a:rPr lang="es-ES" sz="1000" dirty="0" err="1">
                <a:solidFill>
                  <a:srgbClr val="6A9955"/>
                </a:solidFill>
                <a:latin typeface="Consolas" panose="020B0609020204030204" pitchFamily="49" charset="0"/>
              </a:rPr>
              <a:t>speller</a:t>
            </a:r>
            <a:r>
              <a:rPr lang="es-ES" sz="1000" dirty="0">
                <a:solidFill>
                  <a:srgbClr val="6A9955"/>
                </a:solidFill>
                <a:latin typeface="Consolas" panose="020B0609020204030204" pitchFamily="49" charset="0"/>
              </a:rPr>
              <a:t>: </a:t>
            </a:r>
          </a:p>
          <a:p>
            <a:r>
              <a:rPr lang="es-ES" sz="1000" dirty="0">
                <a:solidFill>
                  <a:srgbClr val="6A9955"/>
                </a:solidFill>
                <a:latin typeface="Consolas" panose="020B0609020204030204" pitchFamily="49" charset="0"/>
              </a:rPr>
              <a:t># los números del 1-12 que corresponden a las 1-6 filas, 7-12 columnas.</a:t>
            </a:r>
          </a:p>
          <a:p>
            <a:endParaRPr lang="es-ES" sz="1000" dirty="0">
              <a:solidFill>
                <a:srgbClr val="9CDCFE"/>
              </a:solidFill>
              <a:latin typeface="Consolas" panose="020B0609020204030204" pitchFamily="49" charset="0"/>
            </a:endParaRPr>
          </a:p>
          <a:p>
            <a:r>
              <a:rPr lang="es-ES" sz="1000" dirty="0" err="1">
                <a:solidFill>
                  <a:srgbClr val="9CDCFE"/>
                </a:solidFill>
                <a:latin typeface="Consolas" panose="020B0609020204030204" pitchFamily="49" charset="0"/>
              </a:rPr>
              <a:t>t_type</a:t>
            </a:r>
            <a:r>
              <a:rPr lang="es-ES" sz="1000" dirty="0">
                <a:solidFill>
                  <a:srgbClr val="D4D4D4"/>
                </a:solidFill>
                <a:latin typeface="Consolas" panose="020B0609020204030204" pitchFamily="49" charset="0"/>
              </a:rPr>
              <a:t> = </a:t>
            </a:r>
            <a:r>
              <a:rPr lang="es-ES" sz="1000" dirty="0" err="1">
                <a:solidFill>
                  <a:srgbClr val="9CDCFE"/>
                </a:solidFill>
                <a:latin typeface="Consolas" panose="020B0609020204030204" pitchFamily="49" charset="0"/>
              </a:rPr>
              <a:t>mat</a:t>
            </a:r>
            <a:r>
              <a:rPr lang="es-ES" sz="1000" dirty="0">
                <a:solidFill>
                  <a:srgbClr val="D4D4D4"/>
                </a:solidFill>
                <a:latin typeface="Consolas" panose="020B0609020204030204" pitchFamily="49" charset="0"/>
              </a:rPr>
              <a:t>[</a:t>
            </a:r>
            <a:r>
              <a:rPr lang="es-ES" sz="1000" dirty="0">
                <a:solidFill>
                  <a:srgbClr val="CE9178"/>
                </a:solidFill>
                <a:latin typeface="Consolas" panose="020B0609020204030204" pitchFamily="49" charset="0"/>
              </a:rPr>
              <a:t>'data'</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1</a:t>
            </a:r>
            <a:r>
              <a:rPr lang="es-ES" sz="1000" dirty="0">
                <a:solidFill>
                  <a:srgbClr val="D4D4D4"/>
                </a:solidFill>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Contiene el canal donde está el marcador: la posición en el tiempo </a:t>
            </a:r>
          </a:p>
          <a:p>
            <a:r>
              <a:rPr lang="es-ES" sz="1000" dirty="0">
                <a:solidFill>
                  <a:srgbClr val="6A9955"/>
                </a:solidFill>
                <a:latin typeface="Consolas" panose="020B0609020204030204" pitchFamily="49" charset="0"/>
              </a:rPr>
              <a:t># que identifica si es </a:t>
            </a:r>
            <a:r>
              <a:rPr lang="en-US" sz="1000" dirty="0">
                <a:solidFill>
                  <a:srgbClr val="6A9955"/>
                </a:solidFill>
                <a:latin typeface="Consolas" panose="020B0609020204030204" pitchFamily="49" charset="0"/>
              </a:rPr>
              <a:t>hit/</a:t>
            </a:r>
            <a:r>
              <a:rPr lang="en-US" sz="1000" dirty="0" err="1">
                <a:solidFill>
                  <a:srgbClr val="6A9955"/>
                </a:solidFill>
                <a:latin typeface="Consolas" panose="020B0609020204030204" pitchFamily="49" charset="0"/>
              </a:rPr>
              <a:t>nohit</a:t>
            </a:r>
            <a:r>
              <a:rPr lang="en-US" sz="1000" dirty="0">
                <a:solidFill>
                  <a:srgbClr val="6A9955"/>
                </a:solidFill>
                <a:latin typeface="Consolas" panose="020B0609020204030204" pitchFamily="49" charset="0"/>
              </a:rPr>
              <a:t>. </a:t>
            </a:r>
            <a:r>
              <a:rPr lang="en-US" sz="1000" dirty="0" err="1">
                <a:solidFill>
                  <a:srgbClr val="6A9955"/>
                </a:solidFill>
                <a:latin typeface="Consolas" panose="020B0609020204030204" pitchFamily="49" charset="0"/>
              </a:rPr>
              <a:t>Debería</a:t>
            </a:r>
            <a:r>
              <a:rPr lang="en-US" sz="1000" dirty="0">
                <a:solidFill>
                  <a:srgbClr val="6A9955"/>
                </a:solidFill>
                <a:latin typeface="Consolas" panose="020B0609020204030204" pitchFamily="49" charset="0"/>
              </a:rPr>
              <a:t> </a:t>
            </a:r>
            <a:r>
              <a:rPr lang="en-US" sz="1000" dirty="0" err="1">
                <a:solidFill>
                  <a:srgbClr val="6A9955"/>
                </a:solidFill>
                <a:latin typeface="Consolas" panose="020B0609020204030204" pitchFamily="49" charset="0"/>
              </a:rPr>
              <a:t>tener</a:t>
            </a:r>
            <a:r>
              <a:rPr lang="en-US" sz="1000" dirty="0">
                <a:solidFill>
                  <a:srgbClr val="6A9955"/>
                </a:solidFill>
                <a:latin typeface="Consolas" panose="020B0609020204030204" pitchFamily="49" charset="0"/>
              </a:rPr>
              <a:t> un </a:t>
            </a:r>
            <a:r>
              <a:rPr lang="en-US" sz="1000" dirty="0" err="1">
                <a:solidFill>
                  <a:srgbClr val="6A9955"/>
                </a:solidFill>
                <a:latin typeface="Consolas" panose="020B0609020204030204" pitchFamily="49" charset="0"/>
              </a:rPr>
              <a:t>disparo</a:t>
            </a:r>
            <a:r>
              <a:rPr lang="en-US" sz="1000" dirty="0">
                <a:solidFill>
                  <a:srgbClr val="6A9955"/>
                </a:solidFill>
                <a:latin typeface="Consolas" panose="020B0609020204030204" pitchFamily="49" charset="0"/>
              </a:rPr>
              <a:t> de P300.</a:t>
            </a:r>
            <a:endParaRPr lang="es-ES" sz="1000" dirty="0">
              <a:solidFill>
                <a:srgbClr val="D4D4D4"/>
              </a:solidFill>
              <a:latin typeface="Consolas" panose="020B0609020204030204" pitchFamily="49" charset="0"/>
            </a:endParaRPr>
          </a:p>
          <a:p>
            <a:endParaRPr lang="es-AR" sz="1000" b="0" dirty="0">
              <a:solidFill>
                <a:srgbClr val="9CDCFE"/>
              </a:solidFill>
              <a:effectLst/>
              <a:latin typeface="Consolas" panose="020B0609020204030204" pitchFamily="49" charset="0"/>
            </a:endParaRPr>
          </a:p>
          <a:p>
            <a:r>
              <a:rPr lang="es-AR" sz="2800" dirty="0">
                <a:solidFill>
                  <a:srgbClr val="9CDCFE"/>
                </a:solidFill>
                <a:latin typeface="Consolas" panose="020B0609020204030204" pitchFamily="49" charset="0"/>
              </a:rPr>
              <a:t>DOCUMENTAR FLASH Y TRIALS</a:t>
            </a:r>
          </a:p>
          <a:p>
            <a:endParaRPr lang="es-ES" sz="1000" b="0" dirty="0">
              <a:solidFill>
                <a:srgbClr val="9CDCFE"/>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t_trials</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3</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Punto muestral donde empieza cada uno de los 35 triales.</a:t>
            </a:r>
          </a:p>
          <a:p>
            <a:r>
              <a:rPr lang="es-AR" sz="1000" b="0" dirty="0">
                <a:solidFill>
                  <a:srgbClr val="6A9955"/>
                </a:solidFill>
                <a:effectLst/>
                <a:latin typeface="Consolas" panose="020B0609020204030204" pitchFamily="49" charset="0"/>
              </a:rPr>
              <a:t>VOLVER A LEER LA DESCRIPCIÓN DEL EXPERIMENTO.</a:t>
            </a:r>
            <a:endParaRPr lang="es-ES" sz="1000" b="0" dirty="0">
              <a:solidFill>
                <a:srgbClr val="6A9955"/>
              </a:solidFill>
              <a:effectLst/>
              <a:latin typeface="Consolas" panose="020B0609020204030204" pitchFamily="49" charset="0"/>
            </a:endParaRPr>
          </a:p>
          <a:p>
            <a:br>
              <a:rPr lang="es-ES" sz="1000" b="0" dirty="0">
                <a:solidFill>
                  <a:srgbClr val="D4D4D4"/>
                </a:solidFill>
                <a:effectLst/>
                <a:latin typeface="Consolas" panose="020B0609020204030204" pitchFamily="49" charset="0"/>
              </a:rPr>
            </a:br>
            <a:r>
              <a:rPr lang="es-ES" sz="1000" b="0" dirty="0" err="1">
                <a:solidFill>
                  <a:srgbClr val="9CDCFE"/>
                </a:solidFill>
                <a:effectLst/>
                <a:latin typeface="Consolas" panose="020B0609020204030204" pitchFamily="49" charset="0"/>
              </a:rPr>
              <a:t>t_flash</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4</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Muestra que contiene los puntos donde cada parpadeo inicia. Está conformado por: </a:t>
            </a:r>
            <a:r>
              <a:rPr lang="en-US" sz="1000" dirty="0">
                <a:solidFill>
                  <a:srgbClr val="6A9955"/>
                </a:solidFill>
                <a:latin typeface="Consolas" panose="020B0609020204030204" pitchFamily="49" charset="0"/>
              </a:rPr>
              <a:t>sample point id, duration, stimulation, hit/</a:t>
            </a:r>
            <a:r>
              <a:rPr lang="en-US" sz="1000" dirty="0" err="1">
                <a:solidFill>
                  <a:srgbClr val="6A9955"/>
                </a:solidFill>
                <a:latin typeface="Consolas" panose="020B0609020204030204" pitchFamily="49" charset="0"/>
              </a:rPr>
              <a:t>nohit</a:t>
            </a:r>
            <a:r>
              <a:rPr lang="en-US" sz="1000" dirty="0">
                <a:solidFill>
                  <a:srgbClr val="6A9955"/>
                </a:solidFill>
                <a:latin typeface="Consolas" panose="020B0609020204030204" pitchFamily="49" charset="0"/>
              </a:rPr>
              <a:t>. </a:t>
            </a:r>
            <a:endParaRPr lang="es-ES" sz="1000" b="0" dirty="0">
              <a:solidFill>
                <a:srgbClr val="D4D4D4"/>
              </a:solidFill>
              <a:effectLst/>
              <a:latin typeface="Consolas" panose="020B0609020204030204" pitchFamily="49" charset="0"/>
            </a:endParaRPr>
          </a:p>
        </p:txBody>
      </p:sp>
      <p:cxnSp>
        <p:nvCxnSpPr>
          <p:cNvPr id="52" name="Conector recto de flecha 51">
            <a:extLst>
              <a:ext uri="{FF2B5EF4-FFF2-40B4-BE49-F238E27FC236}">
                <a16:creationId xmlns:a16="http://schemas.microsoft.com/office/drawing/2014/main" id="{2E894536-EEAC-43DF-A8DC-9D8ADFFB9B3D}"/>
              </a:ext>
            </a:extLst>
          </p:cNvPr>
          <p:cNvCxnSpPr>
            <a:cxnSpLocks/>
          </p:cNvCxnSpPr>
          <p:nvPr/>
        </p:nvCxnSpPr>
        <p:spPr>
          <a:xfrm>
            <a:off x="2822461" y="2606584"/>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DFB3F7D3-7BC4-4FBB-871C-3F7B3C72D889}"/>
              </a:ext>
            </a:extLst>
          </p:cNvPr>
          <p:cNvCxnSpPr>
            <a:cxnSpLocks/>
          </p:cNvCxnSpPr>
          <p:nvPr/>
        </p:nvCxnSpPr>
        <p:spPr>
          <a:xfrm>
            <a:off x="2841926" y="3907784"/>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Imagen 35">
            <a:extLst>
              <a:ext uri="{FF2B5EF4-FFF2-40B4-BE49-F238E27FC236}">
                <a16:creationId xmlns:a16="http://schemas.microsoft.com/office/drawing/2014/main" id="{A5765504-C061-4131-B6E4-292FBF54FE6F}"/>
              </a:ext>
            </a:extLst>
          </p:cNvPr>
          <p:cNvPicPr>
            <a:picLocks noChangeAspect="1"/>
          </p:cNvPicPr>
          <p:nvPr/>
        </p:nvPicPr>
        <p:blipFill>
          <a:blip r:embed="rId6"/>
          <a:stretch>
            <a:fillRect/>
          </a:stretch>
        </p:blipFill>
        <p:spPr>
          <a:xfrm>
            <a:off x="2762022" y="4465586"/>
            <a:ext cx="490969" cy="201959"/>
          </a:xfrm>
          <a:prstGeom prst="rect">
            <a:avLst/>
          </a:prstGeom>
        </p:spPr>
      </p:pic>
      <p:sp>
        <p:nvSpPr>
          <p:cNvPr id="37" name="CuadroTexto 36">
            <a:extLst>
              <a:ext uri="{FF2B5EF4-FFF2-40B4-BE49-F238E27FC236}">
                <a16:creationId xmlns:a16="http://schemas.microsoft.com/office/drawing/2014/main" id="{098BD165-2B7A-44C1-85A8-383EB617CE3D}"/>
              </a:ext>
            </a:extLst>
          </p:cNvPr>
          <p:cNvSpPr txBox="1"/>
          <p:nvPr/>
        </p:nvSpPr>
        <p:spPr>
          <a:xfrm>
            <a:off x="0" y="316728"/>
            <a:ext cx="12192000" cy="646331"/>
          </a:xfrm>
          <a:prstGeom prst="rect">
            <a:avLst/>
          </a:prstGeom>
          <a:noFill/>
        </p:spPr>
        <p:txBody>
          <a:bodyPr wrap="square" rtlCol="0">
            <a:spAutoFit/>
          </a:bodyPr>
          <a:lstStyle/>
          <a:p>
            <a:pPr algn="ctr"/>
            <a:r>
              <a:rPr lang="es-AR" sz="3600" dirty="0"/>
              <a:t>Los </a:t>
            </a:r>
            <a:r>
              <a:rPr lang="es-AR" sz="3600" dirty="0" err="1"/>
              <a:t>datasets</a:t>
            </a:r>
            <a:endParaRPr lang="es-AR" dirty="0"/>
          </a:p>
        </p:txBody>
      </p:sp>
    </p:spTree>
    <p:extLst>
      <p:ext uri="{BB962C8B-B14F-4D97-AF65-F5344CB8AC3E}">
        <p14:creationId xmlns:p14="http://schemas.microsoft.com/office/powerpoint/2010/main" val="421050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5107529" y="1060448"/>
            <a:ext cx="6354619" cy="249299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El protocolo experimental se compone de 35 ensayos para deletrear 7 palabras de 5 letras cada una. </a:t>
            </a:r>
          </a:p>
          <a:p>
            <a:pPr marL="92075" indent="-92075" algn="just">
              <a:buFont typeface="Arial" panose="020B0604020202020204" pitchFamily="34" charset="0"/>
              <a:buChar char="•"/>
            </a:pPr>
            <a:r>
              <a:rPr lang="es-ES" sz="1200" dirty="0"/>
              <a:t>Cada ensayo se compone de 10 secuencias de intensificación de las 6 columnas y 6 filas de la Matriz del </a:t>
            </a:r>
            <a:r>
              <a:rPr lang="es-ES" sz="1200" dirty="0" err="1"/>
              <a:t>Speller</a:t>
            </a:r>
            <a:r>
              <a:rPr lang="es-ES" sz="1200" dirty="0"/>
              <a:t>: 120 intensificaciones de filas y columnas por ensayo. </a:t>
            </a:r>
          </a:p>
          <a:p>
            <a:pPr marL="92075" indent="-92075" algn="just">
              <a:buFont typeface="Arial" panose="020B0604020202020204" pitchFamily="34" charset="0"/>
              <a:buChar char="•"/>
            </a:pPr>
            <a:r>
              <a:rPr lang="es-ES" sz="1200" dirty="0"/>
              <a:t>La duración de cada intensificación, así como el Intervalo entre estímulos, la pausa entre estimulaciones, se establecen en 0,125 s. </a:t>
            </a:r>
          </a:p>
          <a:p>
            <a:pPr marL="92075" indent="-92075" algn="just">
              <a:buFont typeface="Arial" panose="020B0604020202020204" pitchFamily="34" charset="0"/>
              <a:buChar char="•"/>
            </a:pPr>
            <a:r>
              <a:rPr lang="es-ES" sz="1200" dirty="0"/>
              <a:t>Esto proporciona una frecuencia de flashes de 4 Hz en la pantalla. Las pausas iniciales y entre ensayos se establecen en 20 s. </a:t>
            </a:r>
            <a:r>
              <a:rPr lang="es-ES" sz="1200" b="1" dirty="0"/>
              <a:t>El experimento completo dura alrededor de 1400 s. Esto produce una secuencia de EEG que contiene 4200 secciones marcadas, de las cuales 3500 se etiquetan como verdaderas y las 700 restantes como falsas.</a:t>
            </a:r>
            <a:r>
              <a:rPr lang="es-ES" sz="1200" dirty="0"/>
              <a:t> Las señales de EEG extraídas se filtran en banda pasante utilizando un filtro digital Butterworth de cuarto orden entre 0,1 y 10 Hz y se aplica un filtro de rechazo de 50 Hz para eliminar el ruido de línea AC. La señal de EEG se finalmente se reduce la tasa de muestreo a 16 Hz.</a:t>
            </a:r>
            <a:endParaRPr lang="es-AR" sz="1200" dirty="0"/>
          </a:p>
        </p:txBody>
      </p:sp>
      <p:pic>
        <p:nvPicPr>
          <p:cNvPr id="1026" name="Picture 2" descr="OpenViBE2 : A major French project involving Brain-Computer Interfaces  applied to video games - Inserm Newsroom">
            <a:extLst>
              <a:ext uri="{FF2B5EF4-FFF2-40B4-BE49-F238E27FC236}">
                <a16:creationId xmlns:a16="http://schemas.microsoft.com/office/drawing/2014/main" id="{6FBB8152-2B62-4973-A573-D47FC7728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765" y="513523"/>
            <a:ext cx="1391029" cy="92508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C228B83-64D5-416F-91C3-C10936707082}"/>
              </a:ext>
            </a:extLst>
          </p:cNvPr>
          <p:cNvSpPr txBox="1"/>
          <p:nvPr/>
        </p:nvSpPr>
        <p:spPr>
          <a:xfrm>
            <a:off x="1755343" y="2079784"/>
            <a:ext cx="2781451" cy="1384995"/>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Cada sujeto está sentado en una silla cómoda, con su vista alineada con una pantalla de computadora ubicada a un metro frente a él/ella.</a:t>
            </a:r>
          </a:p>
          <a:p>
            <a:pPr marL="92075" indent="-92075" algn="just">
              <a:buFont typeface="Arial" panose="020B0604020202020204" pitchFamily="34" charset="0"/>
              <a:buChar char="•"/>
            </a:pPr>
            <a:r>
              <a:rPr lang="es-ES" sz="1200" dirty="0"/>
              <a:t>El manejo y procesamiento de los datos y estímulos se realiza mediante la plataforma </a:t>
            </a:r>
            <a:r>
              <a:rPr lang="es-ES" sz="1200" b="1" dirty="0" err="1"/>
              <a:t>OpenVibe</a:t>
            </a:r>
            <a:r>
              <a:rPr lang="es-ES" sz="1200" dirty="0"/>
              <a:t>.</a:t>
            </a:r>
            <a:endParaRPr lang="es-AR" sz="1200" dirty="0"/>
          </a:p>
        </p:txBody>
      </p:sp>
      <p:pic>
        <p:nvPicPr>
          <p:cNvPr id="6" name="Imagen 5">
            <a:extLst>
              <a:ext uri="{FF2B5EF4-FFF2-40B4-BE49-F238E27FC236}">
                <a16:creationId xmlns:a16="http://schemas.microsoft.com/office/drawing/2014/main" id="{B08A8100-E532-403A-9392-45C52C0F7552}"/>
              </a:ext>
            </a:extLst>
          </p:cNvPr>
          <p:cNvPicPr>
            <a:picLocks noChangeAspect="1"/>
          </p:cNvPicPr>
          <p:nvPr/>
        </p:nvPicPr>
        <p:blipFill>
          <a:blip r:embed="rId3"/>
          <a:stretch>
            <a:fillRect/>
          </a:stretch>
        </p:blipFill>
        <p:spPr>
          <a:xfrm>
            <a:off x="483268" y="2005099"/>
            <a:ext cx="1210704" cy="1413741"/>
          </a:xfrm>
          <a:prstGeom prst="rect">
            <a:avLst/>
          </a:prstGeom>
        </p:spPr>
      </p:pic>
      <p:sp>
        <p:nvSpPr>
          <p:cNvPr id="9" name="CuadroTexto 8">
            <a:extLst>
              <a:ext uri="{FF2B5EF4-FFF2-40B4-BE49-F238E27FC236}">
                <a16:creationId xmlns:a16="http://schemas.microsoft.com/office/drawing/2014/main" id="{228B3278-7BEA-4159-90E3-46E2ADDF83B2}"/>
              </a:ext>
            </a:extLst>
          </p:cNvPr>
          <p:cNvSpPr txBox="1"/>
          <p:nvPr/>
        </p:nvSpPr>
        <p:spPr>
          <a:xfrm>
            <a:off x="422201" y="296203"/>
            <a:ext cx="2457848" cy="1569660"/>
          </a:xfrm>
          <a:prstGeom prst="rect">
            <a:avLst/>
          </a:prstGeom>
          <a:noFill/>
        </p:spPr>
        <p:txBody>
          <a:bodyPr wrap="square" rtlCol="0">
            <a:spAutoFit/>
          </a:bodyPr>
          <a:lstStyle/>
          <a:p>
            <a:pPr marL="92075" indent="-92075" algn="just">
              <a:buFont typeface="Arial" panose="020B0604020202020204" pitchFamily="34" charset="0"/>
              <a:buChar char="•"/>
            </a:pPr>
            <a:r>
              <a:rPr lang="es-ES" sz="1200" b="1" dirty="0"/>
              <a:t>Ocho</a:t>
            </a:r>
            <a:r>
              <a:rPr lang="es-ES" sz="1200" dirty="0"/>
              <a:t> participantes sanos: saludables, visión normal o corregida en la normalidad, sin antecedentes de trastornos neurológicos. Entre 20 y 40 años de edad. </a:t>
            </a:r>
          </a:p>
          <a:p>
            <a:pPr marL="92075" indent="-92075" algn="just">
              <a:buFont typeface="Arial" panose="020B0604020202020204" pitchFamily="34" charset="0"/>
              <a:buChar char="•"/>
            </a:pPr>
            <a:r>
              <a:rPr lang="es-ES" sz="1200" dirty="0"/>
              <a:t>Los datos de EEG se recopilan en una sola sesión de grabación. </a:t>
            </a:r>
            <a:endParaRPr lang="es-AR" sz="1200" dirty="0"/>
          </a:p>
        </p:txBody>
      </p:sp>
      <p:pic>
        <p:nvPicPr>
          <p:cNvPr id="8" name="Imagen 7">
            <a:extLst>
              <a:ext uri="{FF2B5EF4-FFF2-40B4-BE49-F238E27FC236}">
                <a16:creationId xmlns:a16="http://schemas.microsoft.com/office/drawing/2014/main" id="{0B2CBF6C-145C-46E9-A8A2-AB0A857CB25B}"/>
              </a:ext>
            </a:extLst>
          </p:cNvPr>
          <p:cNvPicPr>
            <a:picLocks noChangeAspect="1"/>
          </p:cNvPicPr>
          <p:nvPr/>
        </p:nvPicPr>
        <p:blipFill>
          <a:blip r:embed="rId4"/>
          <a:stretch>
            <a:fillRect/>
          </a:stretch>
        </p:blipFill>
        <p:spPr>
          <a:xfrm>
            <a:off x="9693774" y="4006053"/>
            <a:ext cx="1900756" cy="1958029"/>
          </a:xfrm>
          <a:prstGeom prst="rect">
            <a:avLst/>
          </a:prstGeom>
        </p:spPr>
      </p:pic>
      <p:sp>
        <p:nvSpPr>
          <p:cNvPr id="11" name="CuadroTexto 10">
            <a:extLst>
              <a:ext uri="{FF2B5EF4-FFF2-40B4-BE49-F238E27FC236}">
                <a16:creationId xmlns:a16="http://schemas.microsoft.com/office/drawing/2014/main" id="{3756236B-EA52-43E1-BE0A-465B2D137EA3}"/>
              </a:ext>
            </a:extLst>
          </p:cNvPr>
          <p:cNvSpPr txBox="1"/>
          <p:nvPr/>
        </p:nvSpPr>
        <p:spPr>
          <a:xfrm>
            <a:off x="5107529" y="3631722"/>
            <a:ext cx="4313382" cy="301621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Se extraen segmentos de 1 segundo de duración de acuerdo con la información de las marcas y aquellos con variaciones mayores a 70 </a:t>
            </a:r>
            <a:r>
              <a:rPr lang="es-ES" sz="1200" dirty="0" err="1"/>
              <a:t>μV</a:t>
            </a:r>
            <a:r>
              <a:rPr lang="es-ES" sz="1200" dirty="0"/>
              <a:t> se identifican como artefactos y se eliminan.</a:t>
            </a:r>
          </a:p>
          <a:p>
            <a:pPr marL="92075" indent="-92075" algn="just">
              <a:buFont typeface="Arial" panose="020B0604020202020204" pitchFamily="34" charset="0"/>
              <a:buChar char="•"/>
            </a:pPr>
            <a:r>
              <a:rPr lang="es-ES" sz="1200" b="1" dirty="0"/>
              <a:t>Cuatro de los ocho participantes reciben instrucciones de simplemente observar la pantalla parpadeante sin enfocarse en ninguna letra en particular. No reciben información adicional en la pantalla y ninguno de ellos tiene experiencia previa con un dispositivo BCI. Al final del experimento se les entrega un cuestionario con preguntas sobre cómo se sintieron durante el mismo, sin dar más detalles.</a:t>
            </a:r>
          </a:p>
          <a:p>
            <a:pPr marL="92075" indent="-92075" algn="just">
              <a:buFont typeface="Arial" panose="020B0604020202020204" pitchFamily="34" charset="0"/>
              <a:buChar char="•"/>
            </a:pPr>
            <a:r>
              <a:rPr lang="es-ES" sz="1200" dirty="0"/>
              <a:t>Los otros cuatro participantes realizan una tarea de copiar-ortografía en la que la pantalla de la computadora resalta la letra objetivo, que es la que el sujeto necesita enfocar. Durante la duración del ensayo, la letra objetivo actual se muestra en la parte inferior de la pantalla.</a:t>
            </a:r>
          </a:p>
          <a:p>
            <a:pPr marL="285750" indent="-285750">
              <a:buFont typeface="Arial" panose="020B0604020202020204" pitchFamily="34" charset="0"/>
              <a:buChar char="•"/>
            </a:pPr>
            <a:endParaRPr lang="es-AR" sz="1000" dirty="0"/>
          </a:p>
        </p:txBody>
      </p:sp>
    </p:spTree>
    <p:extLst>
      <p:ext uri="{BB962C8B-B14F-4D97-AF65-F5344CB8AC3E}">
        <p14:creationId xmlns:p14="http://schemas.microsoft.com/office/powerpoint/2010/main" val="246845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B725F93-4D8F-4431-8D37-8786741D6B95}"/>
              </a:ext>
            </a:extLst>
          </p:cNvPr>
          <p:cNvSpPr/>
          <p:nvPr/>
        </p:nvSpPr>
        <p:spPr>
          <a:xfrm>
            <a:off x="5464158" y="429238"/>
            <a:ext cx="6096000" cy="2800767"/>
          </a:xfrm>
          <a:prstGeom prst="rect">
            <a:avLst/>
          </a:prstGeom>
        </p:spPr>
        <p:txBody>
          <a:bodyPr>
            <a:spAutoFit/>
          </a:bodyPr>
          <a:lstStyle/>
          <a:p>
            <a:r>
              <a:rPr lang="es-ES" sz="2000" b="1" dirty="0">
                <a:solidFill>
                  <a:srgbClr val="374151"/>
                </a:solidFill>
              </a:rPr>
              <a:t>Modalidad pasiva:</a:t>
            </a:r>
          </a:p>
          <a:p>
            <a:endParaRPr lang="es-ES" sz="1200" b="1" dirty="0">
              <a:solidFill>
                <a:srgbClr val="374151"/>
              </a:solidFill>
            </a:endParaRPr>
          </a:p>
          <a:p>
            <a:pPr marL="171450" indent="-171450" defTabSz="179388">
              <a:buFont typeface="Arial" panose="020B0604020202020204" pitchFamily="34" charset="0"/>
              <a:buChar char="•"/>
            </a:pPr>
            <a:r>
              <a:rPr lang="es-AR" sz="1200" dirty="0">
                <a:solidFill>
                  <a:srgbClr val="374151"/>
                </a:solidFill>
              </a:rPr>
              <a:t>	Cuatro sujetos.</a:t>
            </a:r>
          </a:p>
          <a:p>
            <a:pPr marL="171450" indent="-171450" defTabSz="179388">
              <a:buFont typeface="Arial" panose="020B0604020202020204" pitchFamily="34" charset="0"/>
              <a:buChar char="•"/>
            </a:pPr>
            <a:r>
              <a:rPr lang="es-ES" sz="1200" dirty="0">
                <a:solidFill>
                  <a:srgbClr val="374151"/>
                </a:solidFill>
              </a:rPr>
              <a:t>Plantilla ERP. Paciente 8. </a:t>
            </a:r>
            <a:r>
              <a:rPr lang="es-ES" sz="1200" dirty="0" err="1">
                <a:solidFill>
                  <a:srgbClr val="374151"/>
                </a:solidFill>
              </a:rPr>
              <a:t>Dataset</a:t>
            </a:r>
            <a:r>
              <a:rPr lang="es-ES" sz="1200" dirty="0">
                <a:solidFill>
                  <a:srgbClr val="374151"/>
                </a:solidFill>
              </a:rPr>
              <a:t> BNCI </a:t>
            </a:r>
            <a:r>
              <a:rPr lang="es-ES" sz="1200" dirty="0" err="1">
                <a:solidFill>
                  <a:srgbClr val="374151"/>
                </a:solidFill>
              </a:rPr>
              <a:t>Horizon</a:t>
            </a:r>
            <a:r>
              <a:rPr lang="es-ES" sz="1200" dirty="0">
                <a:solidFill>
                  <a:srgbClr val="374151"/>
                </a:solidFill>
              </a:rPr>
              <a:t>.</a:t>
            </a:r>
          </a:p>
          <a:p>
            <a:pPr marL="171450" indent="-171450" defTabSz="179388">
              <a:buFont typeface="Arial" panose="020B0604020202020204" pitchFamily="34" charset="0"/>
              <a:buChar char="•"/>
            </a:pPr>
            <a:r>
              <a:rPr lang="es-ES" sz="1200" dirty="0">
                <a:solidFill>
                  <a:srgbClr val="374151"/>
                </a:solidFill>
              </a:rPr>
              <a:t>El protocolo experimental implementado para producir este conjunto de datos es el mismo que se describe en la diapositiva anterior. </a:t>
            </a:r>
          </a:p>
          <a:p>
            <a:pPr marL="171450" indent="-171450" defTabSz="179388">
              <a:buFont typeface="Arial" panose="020B0604020202020204" pitchFamily="34" charset="0"/>
              <a:buChar char="•"/>
            </a:pPr>
            <a:r>
              <a:rPr lang="es-ES" sz="1200" b="1" dirty="0">
                <a:solidFill>
                  <a:srgbClr val="374151"/>
                </a:solidFill>
              </a:rPr>
              <a:t>Las trazas de EEG donde se superponen las </a:t>
            </a:r>
            <a:r>
              <a:rPr lang="es-ES" sz="1200" b="1" dirty="0" err="1">
                <a:solidFill>
                  <a:srgbClr val="374151"/>
                </a:solidFill>
              </a:rPr>
              <a:t>pantillas</a:t>
            </a:r>
            <a:r>
              <a:rPr lang="es-ES" sz="1200" b="1" dirty="0">
                <a:solidFill>
                  <a:srgbClr val="374151"/>
                </a:solidFill>
              </a:rPr>
              <a:t> ERP son de los pacientes que no se enfocan en ninguna letra en particular. Todo está allí, excepto el componente P300 ERP</a:t>
            </a:r>
            <a:r>
              <a:rPr lang="es-ES" sz="1200" dirty="0">
                <a:solidFill>
                  <a:srgbClr val="374151"/>
                </a:solidFill>
              </a:rPr>
              <a:t>. </a:t>
            </a:r>
          </a:p>
          <a:p>
            <a:pPr marL="171450" indent="-171450" defTabSz="179388">
              <a:buFont typeface="Arial" panose="020B0604020202020204" pitchFamily="34" charset="0"/>
              <a:buChar char="•"/>
            </a:pPr>
            <a:r>
              <a:rPr lang="es-ES" sz="1200" dirty="0">
                <a:solidFill>
                  <a:srgbClr val="374151"/>
                </a:solidFill>
              </a:rPr>
              <a:t>Es por esto que se utiliza la información de </a:t>
            </a:r>
            <a:r>
              <a:rPr lang="es-ES" sz="1200" b="1" dirty="0">
                <a:solidFill>
                  <a:srgbClr val="374151"/>
                </a:solidFill>
              </a:rPr>
              <a:t>marcadores para localizar los segmentos verdaderos</a:t>
            </a:r>
            <a:r>
              <a:rPr lang="es-ES" sz="1200" dirty="0">
                <a:solidFill>
                  <a:srgbClr val="374151"/>
                </a:solidFill>
              </a:rPr>
              <a:t> donde se debería encontrar el P300, y esas ubicaciones de tiempo se utilizan para superponer la forma de onda de ERP extraída. </a:t>
            </a:r>
          </a:p>
          <a:p>
            <a:pPr marL="171450" indent="-171450" defTabSz="179388">
              <a:buFont typeface="Arial" panose="020B0604020202020204" pitchFamily="34" charset="0"/>
              <a:buChar char="•"/>
            </a:pPr>
            <a:r>
              <a:rPr lang="es-ES" sz="1200" dirty="0">
                <a:solidFill>
                  <a:srgbClr val="374151"/>
                </a:solidFill>
              </a:rPr>
              <a:t>Enfoque “</a:t>
            </a:r>
            <a:r>
              <a:rPr lang="es-ES" sz="1200" dirty="0" err="1">
                <a:solidFill>
                  <a:srgbClr val="374151"/>
                </a:solidFill>
              </a:rPr>
              <a:t>pseudo-real</a:t>
            </a:r>
            <a:r>
              <a:rPr lang="es-ES" sz="1200" dirty="0">
                <a:solidFill>
                  <a:srgbClr val="374151"/>
                </a:solidFill>
              </a:rPr>
              <a:t>”:</a:t>
            </a:r>
          </a:p>
          <a:p>
            <a:pPr defTabSz="179388"/>
            <a:r>
              <a:rPr lang="es-ES" sz="1200" dirty="0">
                <a:solidFill>
                  <a:srgbClr val="374151"/>
                </a:solidFill>
              </a:rPr>
              <a:t>		Control eficaz de señales nulas. </a:t>
            </a:r>
          </a:p>
          <a:p>
            <a:pPr defTabSz="179388"/>
            <a:r>
              <a:rPr lang="es-ES" sz="1200" dirty="0">
                <a:solidFill>
                  <a:srgbClr val="374151"/>
                </a:solidFill>
              </a:rPr>
              <a:t>		Ajustar la forma del potencial evocado. </a:t>
            </a:r>
          </a:p>
        </p:txBody>
      </p:sp>
      <p:sp>
        <p:nvSpPr>
          <p:cNvPr id="6" name="CuadroTexto 5">
            <a:extLst>
              <a:ext uri="{FF2B5EF4-FFF2-40B4-BE49-F238E27FC236}">
                <a16:creationId xmlns:a16="http://schemas.microsoft.com/office/drawing/2014/main" id="{FEE30BDE-BE89-4E85-8ADE-D5E2AA000EEB}"/>
              </a:ext>
            </a:extLst>
          </p:cNvPr>
          <p:cNvSpPr txBox="1"/>
          <p:nvPr/>
        </p:nvSpPr>
        <p:spPr>
          <a:xfrm>
            <a:off x="691233" y="1884508"/>
            <a:ext cx="1628372" cy="430887"/>
          </a:xfrm>
          <a:prstGeom prst="rect">
            <a:avLst/>
          </a:prstGeom>
          <a:noFill/>
        </p:spPr>
        <p:txBody>
          <a:bodyPr wrap="square" rtlCol="0">
            <a:spAutoFit/>
          </a:bodyPr>
          <a:lstStyle/>
          <a:p>
            <a:pPr algn="ctr"/>
            <a:r>
              <a:rPr lang="es-ES" sz="1100" b="1" dirty="0"/>
              <a:t>DS – ERP</a:t>
            </a:r>
          </a:p>
          <a:p>
            <a:pPr algn="ctr"/>
            <a:r>
              <a:rPr lang="es-ES" sz="1100" b="1" dirty="0" err="1"/>
              <a:t>Event-Related</a:t>
            </a:r>
            <a:r>
              <a:rPr lang="es-ES" sz="1100" b="1" dirty="0"/>
              <a:t> </a:t>
            </a:r>
            <a:r>
              <a:rPr lang="es-ES" sz="1100" b="1" dirty="0" err="1"/>
              <a:t>Potential</a:t>
            </a:r>
            <a:r>
              <a:rPr lang="es-ES" sz="1100" b="1" dirty="0"/>
              <a:t>:</a:t>
            </a:r>
            <a:endParaRPr lang="es-ES" sz="900" b="1" dirty="0"/>
          </a:p>
        </p:txBody>
      </p:sp>
      <p:sp>
        <p:nvSpPr>
          <p:cNvPr id="9" name="CuadroTexto 8">
            <a:extLst>
              <a:ext uri="{FF2B5EF4-FFF2-40B4-BE49-F238E27FC236}">
                <a16:creationId xmlns:a16="http://schemas.microsoft.com/office/drawing/2014/main" id="{4187E039-C0A8-4DE9-A36C-BA9A5303C38F}"/>
              </a:ext>
            </a:extLst>
          </p:cNvPr>
          <p:cNvSpPr txBox="1"/>
          <p:nvPr/>
        </p:nvSpPr>
        <p:spPr>
          <a:xfrm>
            <a:off x="788517" y="947251"/>
            <a:ext cx="1758462" cy="261610"/>
          </a:xfrm>
          <a:prstGeom prst="rect">
            <a:avLst/>
          </a:prstGeom>
          <a:noFill/>
        </p:spPr>
        <p:txBody>
          <a:bodyPr wrap="square" rtlCol="0">
            <a:spAutoFit/>
          </a:bodyPr>
          <a:lstStyle/>
          <a:p>
            <a:r>
              <a:rPr lang="es-ES" sz="1100" b="1" dirty="0"/>
              <a:t>DS - P300-Dataset (</a:t>
            </a:r>
            <a:r>
              <a:rPr lang="es-ES" sz="1100" b="1" dirty="0" err="1"/>
              <a:t>Kaggle</a:t>
            </a:r>
            <a:r>
              <a:rPr lang="es-ES" sz="1100" b="1" dirty="0"/>
              <a:t>)</a:t>
            </a:r>
          </a:p>
        </p:txBody>
      </p:sp>
      <p:pic>
        <p:nvPicPr>
          <p:cNvPr id="10" name="Imagen 9">
            <a:extLst>
              <a:ext uri="{FF2B5EF4-FFF2-40B4-BE49-F238E27FC236}">
                <a16:creationId xmlns:a16="http://schemas.microsoft.com/office/drawing/2014/main" id="{CD7A35E2-6FE8-4757-8033-BF8FDC07245C}"/>
              </a:ext>
            </a:extLst>
          </p:cNvPr>
          <p:cNvPicPr>
            <a:picLocks noChangeAspect="1"/>
          </p:cNvPicPr>
          <p:nvPr/>
        </p:nvPicPr>
        <p:blipFill>
          <a:blip r:embed="rId2"/>
          <a:stretch>
            <a:fillRect/>
          </a:stretch>
        </p:blipFill>
        <p:spPr>
          <a:xfrm>
            <a:off x="963395" y="2297460"/>
            <a:ext cx="999690" cy="268882"/>
          </a:xfrm>
          <a:prstGeom prst="rect">
            <a:avLst/>
          </a:prstGeom>
        </p:spPr>
      </p:pic>
      <p:pic>
        <p:nvPicPr>
          <p:cNvPr id="11" name="Imagen 10">
            <a:extLst>
              <a:ext uri="{FF2B5EF4-FFF2-40B4-BE49-F238E27FC236}">
                <a16:creationId xmlns:a16="http://schemas.microsoft.com/office/drawing/2014/main" id="{67CF31CF-D5D3-41D0-B4B2-18D37016B708}"/>
              </a:ext>
            </a:extLst>
          </p:cNvPr>
          <p:cNvPicPr>
            <a:picLocks noChangeAspect="1"/>
          </p:cNvPicPr>
          <p:nvPr/>
        </p:nvPicPr>
        <p:blipFill>
          <a:blip r:embed="rId3"/>
          <a:stretch>
            <a:fillRect/>
          </a:stretch>
        </p:blipFill>
        <p:spPr>
          <a:xfrm>
            <a:off x="1396908" y="448058"/>
            <a:ext cx="541679" cy="535356"/>
          </a:xfrm>
          <a:prstGeom prst="rect">
            <a:avLst/>
          </a:prstGeom>
        </p:spPr>
      </p:pic>
      <p:sp>
        <p:nvSpPr>
          <p:cNvPr id="13" name="Rectángulo: esquinas redondeadas 12">
            <a:extLst>
              <a:ext uri="{FF2B5EF4-FFF2-40B4-BE49-F238E27FC236}">
                <a16:creationId xmlns:a16="http://schemas.microsoft.com/office/drawing/2014/main" id="{0C95241C-B6BB-443D-B25E-B77C9CEDC347}"/>
              </a:ext>
            </a:extLst>
          </p:cNvPr>
          <p:cNvSpPr/>
          <p:nvPr/>
        </p:nvSpPr>
        <p:spPr>
          <a:xfrm>
            <a:off x="788516" y="379923"/>
            <a:ext cx="1706665" cy="942829"/>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73C5C8D9-6D4A-496F-BA6B-DC4C363E8934}"/>
              </a:ext>
            </a:extLst>
          </p:cNvPr>
          <p:cNvSpPr/>
          <p:nvPr/>
        </p:nvSpPr>
        <p:spPr>
          <a:xfrm>
            <a:off x="704767" y="1803903"/>
            <a:ext cx="1593118"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a:extLst>
              <a:ext uri="{FF2B5EF4-FFF2-40B4-BE49-F238E27FC236}">
                <a16:creationId xmlns:a16="http://schemas.microsoft.com/office/drawing/2014/main" id="{369411E5-5EEB-4D33-BB33-A8C6DE5B7F41}"/>
              </a:ext>
            </a:extLst>
          </p:cNvPr>
          <p:cNvPicPr>
            <a:picLocks noChangeAspect="1"/>
          </p:cNvPicPr>
          <p:nvPr/>
        </p:nvPicPr>
        <p:blipFill>
          <a:blip r:embed="rId4"/>
          <a:stretch>
            <a:fillRect/>
          </a:stretch>
        </p:blipFill>
        <p:spPr>
          <a:xfrm>
            <a:off x="2803047" y="1841760"/>
            <a:ext cx="1965290" cy="1205900"/>
          </a:xfrm>
          <a:prstGeom prst="rect">
            <a:avLst/>
          </a:prstGeom>
        </p:spPr>
      </p:pic>
      <p:sp>
        <p:nvSpPr>
          <p:cNvPr id="18" name="CuadroTexto 17">
            <a:extLst>
              <a:ext uri="{FF2B5EF4-FFF2-40B4-BE49-F238E27FC236}">
                <a16:creationId xmlns:a16="http://schemas.microsoft.com/office/drawing/2014/main" id="{C144819B-DCCB-4402-B84E-CFF8E20BA98A}"/>
              </a:ext>
            </a:extLst>
          </p:cNvPr>
          <p:cNvSpPr txBox="1"/>
          <p:nvPr/>
        </p:nvSpPr>
        <p:spPr>
          <a:xfrm>
            <a:off x="2764963" y="1795033"/>
            <a:ext cx="1628372" cy="430887"/>
          </a:xfrm>
          <a:prstGeom prst="rect">
            <a:avLst/>
          </a:prstGeom>
          <a:noFill/>
        </p:spPr>
        <p:txBody>
          <a:bodyPr wrap="square" rtlCol="0">
            <a:spAutoFit/>
          </a:bodyPr>
          <a:lstStyle/>
          <a:p>
            <a:r>
              <a:rPr lang="es-ES" sz="1100" b="1" dirty="0"/>
              <a:t>Uno de los cuatro pacientes pasivos</a:t>
            </a:r>
            <a:endParaRPr lang="es-ES" sz="900" b="1" dirty="0"/>
          </a:p>
        </p:txBody>
      </p:sp>
      <p:sp>
        <p:nvSpPr>
          <p:cNvPr id="19" name="Rectángulo: esquinas redondeadas 18">
            <a:extLst>
              <a:ext uri="{FF2B5EF4-FFF2-40B4-BE49-F238E27FC236}">
                <a16:creationId xmlns:a16="http://schemas.microsoft.com/office/drawing/2014/main" id="{8F7E6DA2-3561-4CB8-8ACB-5F09429891C6}"/>
              </a:ext>
            </a:extLst>
          </p:cNvPr>
          <p:cNvSpPr/>
          <p:nvPr/>
        </p:nvSpPr>
        <p:spPr>
          <a:xfrm>
            <a:off x="2750581" y="1705584"/>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Conector recto de flecha 19">
            <a:extLst>
              <a:ext uri="{FF2B5EF4-FFF2-40B4-BE49-F238E27FC236}">
                <a16:creationId xmlns:a16="http://schemas.microsoft.com/office/drawing/2014/main" id="{3B41DDA3-EFB3-4394-880E-2008098B30F4}"/>
              </a:ext>
            </a:extLst>
          </p:cNvPr>
          <p:cNvCxnSpPr>
            <a:cxnSpLocks/>
            <a:stCxn id="9" idx="2"/>
          </p:cNvCxnSpPr>
          <p:nvPr/>
        </p:nvCxnSpPr>
        <p:spPr>
          <a:xfrm>
            <a:off x="1667748" y="1208861"/>
            <a:ext cx="0" cy="24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A9E9B5E1-6D5A-4142-A72A-D7A69D66E387}"/>
              </a:ext>
            </a:extLst>
          </p:cNvPr>
          <p:cNvCxnSpPr>
            <a:cxnSpLocks/>
          </p:cNvCxnSpPr>
          <p:nvPr/>
        </p:nvCxnSpPr>
        <p:spPr>
          <a:xfrm flipH="1">
            <a:off x="1475760" y="2631401"/>
            <a:ext cx="8573" cy="75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22B321A9-0843-4743-873F-B6C3706AD101}"/>
              </a:ext>
            </a:extLst>
          </p:cNvPr>
          <p:cNvSpPr/>
          <p:nvPr/>
        </p:nvSpPr>
        <p:spPr>
          <a:xfrm>
            <a:off x="458128" y="3520279"/>
            <a:ext cx="2371162" cy="246221"/>
          </a:xfrm>
          <a:prstGeom prst="rect">
            <a:avLst/>
          </a:prstGeom>
          <a:solidFill>
            <a:schemeClr val="tx1"/>
          </a:solidFill>
          <a:ln>
            <a:solidFill>
              <a:schemeClr val="tx1"/>
            </a:solidFill>
          </a:ln>
          <a:effectLst>
            <a:softEdge rad="0"/>
          </a:effectLst>
        </p:spPr>
        <p:txBody>
          <a:bodyPr wrap="none">
            <a:spAutoFit/>
          </a:bodyPr>
          <a:lstStyle/>
          <a:p>
            <a:r>
              <a:rPr lang="es-ES" sz="1000" dirty="0" err="1">
                <a:solidFill>
                  <a:srgbClr val="569CD6"/>
                </a:solidFill>
                <a:latin typeface="Consolas" panose="020B0609020204030204" pitchFamily="49" charset="0"/>
              </a:rPr>
              <a:t>def</a:t>
            </a:r>
            <a:r>
              <a:rPr lang="es-ES" sz="1000" dirty="0">
                <a:solidFill>
                  <a:srgbClr val="D4D4D4"/>
                </a:solidFill>
                <a:latin typeface="Consolas" panose="020B0609020204030204" pitchFamily="49" charset="0"/>
              </a:rPr>
              <a:t> </a:t>
            </a:r>
            <a:r>
              <a:rPr lang="es-ES" sz="1000" dirty="0" err="1">
                <a:solidFill>
                  <a:srgbClr val="DCDCAA"/>
                </a:solidFill>
                <a:latin typeface="Consolas" panose="020B0609020204030204" pitchFamily="49" charset="0"/>
              </a:rPr>
              <a:t>DrugSignal</a:t>
            </a:r>
            <a:r>
              <a:rPr lang="es-ES" sz="1000" dirty="0">
                <a:solidFill>
                  <a:srgbClr val="D4D4D4"/>
                </a:solidFill>
                <a:latin typeface="Consolas" panose="020B0609020204030204" pitchFamily="49" charset="0"/>
              </a:rPr>
              <a:t>(</a:t>
            </a:r>
            <a:r>
              <a:rPr lang="es-ES" sz="1000" dirty="0" err="1">
                <a:solidFill>
                  <a:srgbClr val="9CDCFE"/>
                </a:solidFill>
                <a:latin typeface="Consolas" panose="020B0609020204030204" pitchFamily="49" charset="0"/>
              </a:rPr>
              <a:t>signal</a:t>
            </a:r>
            <a:r>
              <a:rPr lang="es-ES" sz="1000" dirty="0">
                <a:solidFill>
                  <a:srgbClr val="D4D4D4"/>
                </a:solidFill>
                <a:latin typeface="Consolas" panose="020B0609020204030204" pitchFamily="49" charset="0"/>
              </a:rPr>
              <a:t>, </a:t>
            </a:r>
            <a:r>
              <a:rPr lang="es-ES" sz="1000" dirty="0" err="1">
                <a:solidFill>
                  <a:srgbClr val="9CDCFE"/>
                </a:solidFill>
                <a:latin typeface="Consolas" panose="020B0609020204030204" pitchFamily="49" charset="0"/>
              </a:rPr>
              <a:t>t_flash</a:t>
            </a:r>
            <a:r>
              <a:rPr lang="es-ES" sz="1000" dirty="0">
                <a:solidFill>
                  <a:srgbClr val="D4D4D4"/>
                </a:solidFill>
                <a:latin typeface="Consolas" panose="020B0609020204030204" pitchFamily="49" charset="0"/>
              </a:rPr>
              <a:t>)</a:t>
            </a:r>
            <a:endParaRPr lang="es-ES" sz="1000" b="0" dirty="0">
              <a:solidFill>
                <a:srgbClr val="D4D4D4"/>
              </a:solidFill>
              <a:effectLst/>
              <a:latin typeface="Consolas" panose="020B0609020204030204" pitchFamily="49" charset="0"/>
            </a:endParaRPr>
          </a:p>
        </p:txBody>
      </p:sp>
      <p:cxnSp>
        <p:nvCxnSpPr>
          <p:cNvPr id="23" name="Conector: angular 22">
            <a:extLst>
              <a:ext uri="{FF2B5EF4-FFF2-40B4-BE49-F238E27FC236}">
                <a16:creationId xmlns:a16="http://schemas.microsoft.com/office/drawing/2014/main" id="{ECA742D8-65A6-4F6E-B0C6-1CA8D671A289}"/>
              </a:ext>
            </a:extLst>
          </p:cNvPr>
          <p:cNvCxnSpPr>
            <a:cxnSpLocks/>
          </p:cNvCxnSpPr>
          <p:nvPr/>
        </p:nvCxnSpPr>
        <p:spPr>
          <a:xfrm rot="10800000" flipV="1">
            <a:off x="1783180" y="2774938"/>
            <a:ext cx="1215117" cy="607005"/>
          </a:xfrm>
          <a:prstGeom prst="bentConnector3">
            <a:avLst>
              <a:gd name="adj1" fmla="val 100168"/>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112113F0-39B6-4164-853F-57FD62D61B4C}"/>
              </a:ext>
            </a:extLst>
          </p:cNvPr>
          <p:cNvPicPr>
            <a:picLocks noChangeAspect="1"/>
          </p:cNvPicPr>
          <p:nvPr/>
        </p:nvPicPr>
        <p:blipFill>
          <a:blip r:embed="rId5"/>
          <a:stretch>
            <a:fillRect/>
          </a:stretch>
        </p:blipFill>
        <p:spPr>
          <a:xfrm>
            <a:off x="499354" y="3999793"/>
            <a:ext cx="3854245" cy="1067635"/>
          </a:xfrm>
          <a:prstGeom prst="rect">
            <a:avLst/>
          </a:prstGeom>
        </p:spPr>
      </p:pic>
      <p:sp>
        <p:nvSpPr>
          <p:cNvPr id="26" name="Rectángulo: esquinas redondeadas 25">
            <a:extLst>
              <a:ext uri="{FF2B5EF4-FFF2-40B4-BE49-F238E27FC236}">
                <a16:creationId xmlns:a16="http://schemas.microsoft.com/office/drawing/2014/main" id="{6A9DA18B-48A9-4AD3-91CE-2159D1502BE2}"/>
              </a:ext>
            </a:extLst>
          </p:cNvPr>
          <p:cNvSpPr/>
          <p:nvPr/>
        </p:nvSpPr>
        <p:spPr>
          <a:xfrm>
            <a:off x="458128" y="4105901"/>
            <a:ext cx="3924967" cy="58493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Conector recto de flecha 26">
            <a:extLst>
              <a:ext uri="{FF2B5EF4-FFF2-40B4-BE49-F238E27FC236}">
                <a16:creationId xmlns:a16="http://schemas.microsoft.com/office/drawing/2014/main" id="{52EC74C0-415E-419F-ACF5-89597F5819D9}"/>
              </a:ext>
            </a:extLst>
          </p:cNvPr>
          <p:cNvCxnSpPr>
            <a:cxnSpLocks/>
          </p:cNvCxnSpPr>
          <p:nvPr/>
        </p:nvCxnSpPr>
        <p:spPr>
          <a:xfrm>
            <a:off x="1653705" y="3925967"/>
            <a:ext cx="0" cy="33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CAD81D3C-91CD-4041-BDBB-95DB922BE291}"/>
              </a:ext>
            </a:extLst>
          </p:cNvPr>
          <p:cNvSpPr/>
          <p:nvPr/>
        </p:nvSpPr>
        <p:spPr>
          <a:xfrm>
            <a:off x="2347113" y="2890806"/>
            <a:ext cx="1263201" cy="646331"/>
          </a:xfrm>
          <a:prstGeom prst="rect">
            <a:avLst/>
          </a:prstGeom>
        </p:spPr>
        <p:txBody>
          <a:bodyPr wrap="square">
            <a:spAutoFit/>
          </a:bodyPr>
          <a:lstStyle/>
          <a:p>
            <a:r>
              <a:rPr lang="en-US" sz="900" dirty="0">
                <a:latin typeface="Consolas" panose="020B0609020204030204" pitchFamily="49" charset="0"/>
              </a:rPr>
              <a:t>Sample point ID</a:t>
            </a:r>
          </a:p>
          <a:p>
            <a:r>
              <a:rPr lang="en-US" sz="900" dirty="0">
                <a:latin typeface="Consolas" panose="020B0609020204030204" pitchFamily="49" charset="0"/>
              </a:rPr>
              <a:t>Duration</a:t>
            </a:r>
          </a:p>
          <a:p>
            <a:r>
              <a:rPr lang="en-US" sz="900" dirty="0">
                <a:latin typeface="Consolas" panose="020B0609020204030204" pitchFamily="49" charset="0"/>
              </a:rPr>
              <a:t>Stimulation</a:t>
            </a:r>
          </a:p>
          <a:p>
            <a:r>
              <a:rPr lang="en-US" sz="900" b="1" u="sng" dirty="0">
                <a:latin typeface="Consolas" panose="020B0609020204030204" pitchFamily="49" charset="0"/>
              </a:rPr>
              <a:t>hit/</a:t>
            </a:r>
            <a:r>
              <a:rPr lang="en-US" sz="900" b="1" u="sng" dirty="0" err="1">
                <a:latin typeface="Consolas" panose="020B0609020204030204" pitchFamily="49" charset="0"/>
              </a:rPr>
              <a:t>nohit</a:t>
            </a:r>
            <a:endParaRPr lang="es-ES" sz="900" b="1" u="sng" dirty="0"/>
          </a:p>
        </p:txBody>
      </p:sp>
      <p:sp>
        <p:nvSpPr>
          <p:cNvPr id="29" name="Rectángulo: esquinas redondeadas 28">
            <a:extLst>
              <a:ext uri="{FF2B5EF4-FFF2-40B4-BE49-F238E27FC236}">
                <a16:creationId xmlns:a16="http://schemas.microsoft.com/office/drawing/2014/main" id="{93A248BB-51B4-4732-82F1-770CA2E9CF50}"/>
              </a:ext>
            </a:extLst>
          </p:cNvPr>
          <p:cNvSpPr/>
          <p:nvPr/>
        </p:nvSpPr>
        <p:spPr>
          <a:xfrm>
            <a:off x="503611" y="5186752"/>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0" name="Conector recto de flecha 29">
            <a:extLst>
              <a:ext uri="{FF2B5EF4-FFF2-40B4-BE49-F238E27FC236}">
                <a16:creationId xmlns:a16="http://schemas.microsoft.com/office/drawing/2014/main" id="{E237DB1E-2C8B-4E63-938B-35253CE80470}"/>
              </a:ext>
            </a:extLst>
          </p:cNvPr>
          <p:cNvCxnSpPr>
            <a:cxnSpLocks/>
          </p:cNvCxnSpPr>
          <p:nvPr/>
        </p:nvCxnSpPr>
        <p:spPr>
          <a:xfrm rot="5400000" flipV="1">
            <a:off x="1612420" y="4916579"/>
            <a:ext cx="34584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7BA5AA13-6D8F-49B6-83E5-9D7F2C34CFC7}"/>
              </a:ext>
            </a:extLst>
          </p:cNvPr>
          <p:cNvSpPr txBox="1"/>
          <p:nvPr/>
        </p:nvSpPr>
        <p:spPr>
          <a:xfrm>
            <a:off x="469858" y="4899429"/>
            <a:ext cx="1310332" cy="261610"/>
          </a:xfrm>
          <a:prstGeom prst="rect">
            <a:avLst/>
          </a:prstGeom>
          <a:noFill/>
        </p:spPr>
        <p:txBody>
          <a:bodyPr wrap="square" rtlCol="0">
            <a:spAutoFit/>
          </a:bodyPr>
          <a:lstStyle/>
          <a:p>
            <a:pPr algn="ctr"/>
            <a:r>
              <a:rPr lang="es-ES" sz="1100" b="1" dirty="0" err="1"/>
              <a:t>Pre-procesamiento</a:t>
            </a:r>
            <a:endParaRPr lang="es-ES" sz="900" b="1" dirty="0"/>
          </a:p>
        </p:txBody>
      </p:sp>
      <p:sp>
        <p:nvSpPr>
          <p:cNvPr id="32" name="Rectángulo 31">
            <a:extLst>
              <a:ext uri="{FF2B5EF4-FFF2-40B4-BE49-F238E27FC236}">
                <a16:creationId xmlns:a16="http://schemas.microsoft.com/office/drawing/2014/main" id="{75B0DA5D-979A-4418-B6A1-9C58E0E3506C}"/>
              </a:ext>
            </a:extLst>
          </p:cNvPr>
          <p:cNvSpPr/>
          <p:nvPr/>
        </p:nvSpPr>
        <p:spPr>
          <a:xfrm>
            <a:off x="755014" y="5491166"/>
            <a:ext cx="1263201" cy="507831"/>
          </a:xfrm>
          <a:prstGeom prst="rect">
            <a:avLst/>
          </a:prstGeom>
        </p:spPr>
        <p:txBody>
          <a:bodyPr wrap="square">
            <a:spAutoFit/>
          </a:bodyPr>
          <a:lstStyle/>
          <a:p>
            <a:r>
              <a:rPr lang="en-US" sz="900" u="sng" dirty="0" err="1">
                <a:latin typeface="Consolas" panose="020B0609020204030204" pitchFamily="49" charset="0"/>
              </a:rPr>
              <a:t>Tarea</a:t>
            </a:r>
            <a:r>
              <a:rPr lang="en-US" sz="900" u="sng" dirty="0">
                <a:latin typeface="Consolas" panose="020B0609020204030204" pitchFamily="49" charset="0"/>
              </a:rPr>
              <a:t> 1</a:t>
            </a:r>
          </a:p>
          <a:p>
            <a:r>
              <a:rPr lang="en-US" sz="900" u="sng" dirty="0" err="1">
                <a:latin typeface="Consolas" panose="020B0609020204030204" pitchFamily="49" charset="0"/>
              </a:rPr>
              <a:t>Tarea</a:t>
            </a:r>
            <a:r>
              <a:rPr lang="en-US" sz="900" u="sng" dirty="0">
                <a:latin typeface="Consolas" panose="020B0609020204030204" pitchFamily="49" charset="0"/>
              </a:rPr>
              <a:t> 2</a:t>
            </a:r>
          </a:p>
          <a:p>
            <a:r>
              <a:rPr lang="en-US" sz="900" u="sng" dirty="0" err="1">
                <a:latin typeface="Consolas" panose="020B0609020204030204" pitchFamily="49" charset="0"/>
              </a:rPr>
              <a:t>Tarea</a:t>
            </a:r>
            <a:r>
              <a:rPr lang="en-US" sz="900" u="sng" dirty="0">
                <a:latin typeface="Consolas" panose="020B0609020204030204" pitchFamily="49" charset="0"/>
              </a:rPr>
              <a:t> 3</a:t>
            </a:r>
            <a:endParaRPr lang="es-ES" sz="900" b="1" u="sng" dirty="0"/>
          </a:p>
        </p:txBody>
      </p:sp>
      <p:sp>
        <p:nvSpPr>
          <p:cNvPr id="33" name="CuadroTexto 32">
            <a:extLst>
              <a:ext uri="{FF2B5EF4-FFF2-40B4-BE49-F238E27FC236}">
                <a16:creationId xmlns:a16="http://schemas.microsoft.com/office/drawing/2014/main" id="{229D6F30-8DAF-4084-AE34-7448E9B77E51}"/>
              </a:ext>
            </a:extLst>
          </p:cNvPr>
          <p:cNvSpPr txBox="1"/>
          <p:nvPr/>
        </p:nvSpPr>
        <p:spPr>
          <a:xfrm>
            <a:off x="7404741" y="4358387"/>
            <a:ext cx="4239491" cy="369332"/>
          </a:xfrm>
          <a:prstGeom prst="rect">
            <a:avLst/>
          </a:prstGeom>
          <a:noFill/>
        </p:spPr>
        <p:txBody>
          <a:bodyPr wrap="square" rtlCol="0">
            <a:spAutoFit/>
          </a:bodyPr>
          <a:lstStyle/>
          <a:p>
            <a:r>
              <a:rPr lang="es-AR" b="1" dirty="0">
                <a:solidFill>
                  <a:srgbClr val="FF0000"/>
                </a:solidFill>
              </a:rPr>
              <a:t>Acá podría ir el proceso de ML</a:t>
            </a:r>
            <a:endParaRPr lang="es-ES" b="1" dirty="0">
              <a:solidFill>
                <a:srgbClr val="FF0000"/>
              </a:solidFill>
            </a:endParaRPr>
          </a:p>
        </p:txBody>
      </p:sp>
      <p:cxnSp>
        <p:nvCxnSpPr>
          <p:cNvPr id="45" name="Conector: angular 44">
            <a:extLst>
              <a:ext uri="{FF2B5EF4-FFF2-40B4-BE49-F238E27FC236}">
                <a16:creationId xmlns:a16="http://schemas.microsoft.com/office/drawing/2014/main" id="{6CC81783-DB32-4AC4-9A5D-EC27FC54A16B}"/>
              </a:ext>
            </a:extLst>
          </p:cNvPr>
          <p:cNvCxnSpPr>
            <a:cxnSpLocks/>
          </p:cNvCxnSpPr>
          <p:nvPr/>
        </p:nvCxnSpPr>
        <p:spPr>
          <a:xfrm rot="10800000" flipV="1">
            <a:off x="2350067" y="2890923"/>
            <a:ext cx="648231" cy="490678"/>
          </a:xfrm>
          <a:prstGeom prst="bentConnector3">
            <a:avLst>
              <a:gd name="adj1" fmla="val 99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angular 57">
            <a:extLst>
              <a:ext uri="{FF2B5EF4-FFF2-40B4-BE49-F238E27FC236}">
                <a16:creationId xmlns:a16="http://schemas.microsoft.com/office/drawing/2014/main" id="{39ECC030-93F5-4BE2-9340-07730F2160C9}"/>
              </a:ext>
            </a:extLst>
          </p:cNvPr>
          <p:cNvCxnSpPr>
            <a:cxnSpLocks/>
          </p:cNvCxnSpPr>
          <p:nvPr/>
        </p:nvCxnSpPr>
        <p:spPr>
          <a:xfrm rot="5400000" flipH="1" flipV="1">
            <a:off x="3729720" y="4271435"/>
            <a:ext cx="2066375" cy="286710"/>
          </a:xfrm>
          <a:prstGeom prst="bentConnector3">
            <a:avLst>
              <a:gd name="adj1" fmla="val 10006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ángulo: esquinas redondeadas 60">
            <a:extLst>
              <a:ext uri="{FF2B5EF4-FFF2-40B4-BE49-F238E27FC236}">
                <a16:creationId xmlns:a16="http://schemas.microsoft.com/office/drawing/2014/main" id="{2A5E2AFA-65DF-4C71-8A0C-31D66EA84F64}"/>
              </a:ext>
            </a:extLst>
          </p:cNvPr>
          <p:cNvSpPr/>
          <p:nvPr/>
        </p:nvSpPr>
        <p:spPr>
          <a:xfrm>
            <a:off x="2666788" y="5186752"/>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 name="Conector recto de flecha 70">
            <a:extLst>
              <a:ext uri="{FF2B5EF4-FFF2-40B4-BE49-F238E27FC236}">
                <a16:creationId xmlns:a16="http://schemas.microsoft.com/office/drawing/2014/main" id="{70DAF06F-4607-4CCE-A340-C63FF04AC570}"/>
              </a:ext>
            </a:extLst>
          </p:cNvPr>
          <p:cNvCxnSpPr>
            <a:cxnSpLocks/>
          </p:cNvCxnSpPr>
          <p:nvPr/>
        </p:nvCxnSpPr>
        <p:spPr>
          <a:xfrm>
            <a:off x="2421183" y="5447978"/>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Imagen 72">
            <a:extLst>
              <a:ext uri="{FF2B5EF4-FFF2-40B4-BE49-F238E27FC236}">
                <a16:creationId xmlns:a16="http://schemas.microsoft.com/office/drawing/2014/main" id="{58DD9F72-1501-4C9C-AF49-A534E7723C69}"/>
              </a:ext>
            </a:extLst>
          </p:cNvPr>
          <p:cNvPicPr>
            <a:picLocks noChangeAspect="1"/>
          </p:cNvPicPr>
          <p:nvPr/>
        </p:nvPicPr>
        <p:blipFill>
          <a:blip r:embed="rId6"/>
          <a:stretch>
            <a:fillRect/>
          </a:stretch>
        </p:blipFill>
        <p:spPr>
          <a:xfrm>
            <a:off x="2249487" y="1226901"/>
            <a:ext cx="490969" cy="201959"/>
          </a:xfrm>
          <a:prstGeom prst="rect">
            <a:avLst/>
          </a:prstGeom>
        </p:spPr>
      </p:pic>
      <p:pic>
        <p:nvPicPr>
          <p:cNvPr id="76" name="Imagen 75">
            <a:extLst>
              <a:ext uri="{FF2B5EF4-FFF2-40B4-BE49-F238E27FC236}">
                <a16:creationId xmlns:a16="http://schemas.microsoft.com/office/drawing/2014/main" id="{D06F60C9-63C7-4A26-860C-77E0776B8C35}"/>
              </a:ext>
            </a:extLst>
          </p:cNvPr>
          <p:cNvPicPr>
            <a:picLocks noChangeAspect="1"/>
          </p:cNvPicPr>
          <p:nvPr/>
        </p:nvPicPr>
        <p:blipFill>
          <a:blip r:embed="rId7"/>
          <a:stretch>
            <a:fillRect/>
          </a:stretch>
        </p:blipFill>
        <p:spPr>
          <a:xfrm>
            <a:off x="2337917" y="201479"/>
            <a:ext cx="574747" cy="246579"/>
          </a:xfrm>
          <a:prstGeom prst="rect">
            <a:avLst/>
          </a:prstGeom>
        </p:spPr>
      </p:pic>
      <p:pic>
        <p:nvPicPr>
          <p:cNvPr id="77" name="Imagen 76">
            <a:extLst>
              <a:ext uri="{FF2B5EF4-FFF2-40B4-BE49-F238E27FC236}">
                <a16:creationId xmlns:a16="http://schemas.microsoft.com/office/drawing/2014/main" id="{DCC48264-33BE-4188-B81D-FB8301E3DE41}"/>
              </a:ext>
            </a:extLst>
          </p:cNvPr>
          <p:cNvPicPr>
            <a:picLocks noChangeAspect="1"/>
          </p:cNvPicPr>
          <p:nvPr/>
        </p:nvPicPr>
        <p:blipFill>
          <a:blip r:embed="rId8"/>
          <a:stretch>
            <a:fillRect/>
          </a:stretch>
        </p:blipFill>
        <p:spPr>
          <a:xfrm>
            <a:off x="2187105" y="249186"/>
            <a:ext cx="438186" cy="472921"/>
          </a:xfrm>
          <a:prstGeom prst="rect">
            <a:avLst/>
          </a:prstGeom>
        </p:spPr>
      </p:pic>
      <p:pic>
        <p:nvPicPr>
          <p:cNvPr id="79" name="Imagen 78">
            <a:extLst>
              <a:ext uri="{FF2B5EF4-FFF2-40B4-BE49-F238E27FC236}">
                <a16:creationId xmlns:a16="http://schemas.microsoft.com/office/drawing/2014/main" id="{4E508974-898D-4ED7-9813-9B8BC3FACE1C}"/>
              </a:ext>
            </a:extLst>
          </p:cNvPr>
          <p:cNvPicPr>
            <a:picLocks noChangeAspect="1"/>
          </p:cNvPicPr>
          <p:nvPr/>
        </p:nvPicPr>
        <p:blipFill>
          <a:blip r:embed="rId7"/>
          <a:stretch>
            <a:fillRect/>
          </a:stretch>
        </p:blipFill>
        <p:spPr>
          <a:xfrm>
            <a:off x="2133833" y="1506093"/>
            <a:ext cx="574747" cy="246579"/>
          </a:xfrm>
          <a:prstGeom prst="rect">
            <a:avLst/>
          </a:prstGeom>
        </p:spPr>
      </p:pic>
      <p:pic>
        <p:nvPicPr>
          <p:cNvPr id="80" name="Imagen 79">
            <a:extLst>
              <a:ext uri="{FF2B5EF4-FFF2-40B4-BE49-F238E27FC236}">
                <a16:creationId xmlns:a16="http://schemas.microsoft.com/office/drawing/2014/main" id="{6A2988B9-EAEA-42FA-A46F-14EBD565B386}"/>
              </a:ext>
            </a:extLst>
          </p:cNvPr>
          <p:cNvPicPr>
            <a:picLocks noChangeAspect="1"/>
          </p:cNvPicPr>
          <p:nvPr/>
        </p:nvPicPr>
        <p:blipFill>
          <a:blip r:embed="rId8"/>
          <a:stretch>
            <a:fillRect/>
          </a:stretch>
        </p:blipFill>
        <p:spPr>
          <a:xfrm>
            <a:off x="1983021" y="1553800"/>
            <a:ext cx="438186" cy="472921"/>
          </a:xfrm>
          <a:prstGeom prst="rect">
            <a:avLst/>
          </a:prstGeom>
        </p:spPr>
      </p:pic>
    </p:spTree>
    <p:extLst>
      <p:ext uri="{BB962C8B-B14F-4D97-AF65-F5344CB8AC3E}">
        <p14:creationId xmlns:p14="http://schemas.microsoft.com/office/powerpoint/2010/main" val="38616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5016930-8B9F-4BB2-B1E6-4AC8CB9F7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955" y="0"/>
            <a:ext cx="6298045" cy="4198697"/>
          </a:xfrm>
          <a:prstGeom prst="rect">
            <a:avLst/>
          </a:prstGeom>
        </p:spPr>
      </p:pic>
      <p:sp>
        <p:nvSpPr>
          <p:cNvPr id="4" name="Rectángulo 3">
            <a:extLst>
              <a:ext uri="{FF2B5EF4-FFF2-40B4-BE49-F238E27FC236}">
                <a16:creationId xmlns:a16="http://schemas.microsoft.com/office/drawing/2014/main" id="{77324A83-9E68-4C3F-8405-555857BCC992}"/>
              </a:ext>
            </a:extLst>
          </p:cNvPr>
          <p:cNvSpPr/>
          <p:nvPr/>
        </p:nvSpPr>
        <p:spPr>
          <a:xfrm>
            <a:off x="554183" y="337555"/>
            <a:ext cx="6096000" cy="2616101"/>
          </a:xfrm>
          <a:prstGeom prst="rect">
            <a:avLst/>
          </a:prstGeom>
        </p:spPr>
        <p:txBody>
          <a:bodyPr>
            <a:spAutoFit/>
          </a:bodyPr>
          <a:lstStyle/>
          <a:p>
            <a:r>
              <a:rPr lang="es-ES" sz="2000" b="1" dirty="0">
                <a:solidFill>
                  <a:srgbClr val="374151"/>
                </a:solidFill>
              </a:rPr>
              <a:t>Modalidad activa:</a:t>
            </a:r>
          </a:p>
          <a:p>
            <a:endParaRPr lang="es-ES" sz="1200" b="1" dirty="0">
              <a:solidFill>
                <a:srgbClr val="374151"/>
              </a:solidFill>
            </a:endParaRPr>
          </a:p>
          <a:p>
            <a:pPr marL="171450" indent="-171450" defTabSz="179388">
              <a:buFont typeface="Arial" panose="020B0604020202020204" pitchFamily="34" charset="0"/>
              <a:buChar char="•"/>
            </a:pPr>
            <a:r>
              <a:rPr lang="es-AR" sz="1200" dirty="0">
                <a:solidFill>
                  <a:srgbClr val="374151"/>
                </a:solidFill>
              </a:rPr>
              <a:t>	Se realiza en cuatro sujetos un experimento de ortografía BCI basado en P300.</a:t>
            </a:r>
          </a:p>
          <a:p>
            <a:pPr marL="171450" indent="-171450" defTabSz="179388">
              <a:buFont typeface="Arial" panose="020B0604020202020204" pitchFamily="34" charset="0"/>
              <a:buChar char="•"/>
            </a:pPr>
            <a:r>
              <a:rPr lang="es-ES" sz="1200" dirty="0">
                <a:solidFill>
                  <a:srgbClr val="374151"/>
                </a:solidFill>
              </a:rPr>
              <a:t>Segmentos de señal modificados: garantizar la inclusión de un componente P300. </a:t>
            </a:r>
          </a:p>
          <a:p>
            <a:pPr marL="171450" indent="-171450" defTabSz="179388">
              <a:buFont typeface="Arial" panose="020B0604020202020204" pitchFamily="34" charset="0"/>
              <a:buChar char="•"/>
            </a:pPr>
            <a:r>
              <a:rPr lang="es-ES" sz="1200" dirty="0">
                <a:solidFill>
                  <a:srgbClr val="374151"/>
                </a:solidFill>
              </a:rPr>
              <a:t>Plantillas extraídas del mismo sujeto:</a:t>
            </a:r>
          </a:p>
          <a:p>
            <a:pPr defTabSz="179388"/>
            <a:r>
              <a:rPr lang="es-ES" sz="1200" dirty="0">
                <a:solidFill>
                  <a:srgbClr val="374151"/>
                </a:solidFill>
              </a:rPr>
              <a:t>		- EEG </a:t>
            </a:r>
            <a:r>
              <a:rPr lang="es-ES" sz="1200" dirty="0" err="1">
                <a:solidFill>
                  <a:srgbClr val="374151"/>
                </a:solidFill>
              </a:rPr>
              <a:t>pre-procesada</a:t>
            </a:r>
            <a:r>
              <a:rPr lang="es-ES" sz="1200" dirty="0">
                <a:solidFill>
                  <a:srgbClr val="374151"/>
                </a:solidFill>
              </a:rPr>
              <a:t> de donde se extrajeron segmentos etiquetados. </a:t>
            </a:r>
          </a:p>
          <a:p>
            <a:pPr defTabSz="179388"/>
            <a:r>
              <a:rPr lang="es-ES" sz="1200" dirty="0">
                <a:solidFill>
                  <a:srgbClr val="374151"/>
                </a:solidFill>
              </a:rPr>
              <a:t>		- Segmentos etiquetados como "True" se promediaron de manera coherente punto por 		punto, y </a:t>
            </a:r>
            <a:r>
              <a:rPr lang="es-ES" sz="1200" b="1" dirty="0">
                <a:solidFill>
                  <a:srgbClr val="374151"/>
                </a:solidFill>
              </a:rPr>
              <a:t>se produjeron 70 plantillas a partir del conjunto completo de 35 ensayos</a:t>
            </a:r>
            <a:r>
              <a:rPr lang="es-ES" sz="1200" dirty="0">
                <a:solidFill>
                  <a:srgbClr val="374151"/>
                </a:solidFill>
              </a:rPr>
              <a:t>. </a:t>
            </a:r>
          </a:p>
          <a:p>
            <a:pPr defTabSz="179388"/>
            <a:r>
              <a:rPr lang="es-ES" sz="1200" dirty="0">
                <a:solidFill>
                  <a:srgbClr val="374151"/>
                </a:solidFill>
              </a:rPr>
              <a:t>		- Una vez obtenidas las plantillas, se obtuvo un segmento aleatorio etiquetado como 			"False" para el mismo sujeto. </a:t>
            </a:r>
          </a:p>
          <a:p>
            <a:pPr defTabSz="179388"/>
            <a:r>
              <a:rPr lang="es-ES" sz="1200" dirty="0">
                <a:solidFill>
                  <a:srgbClr val="374151"/>
                </a:solidFill>
              </a:rPr>
              <a:t>		- Esto se utilizó como señal de línea base y se agregó a la plantilla, conformando un nuevo 		segmento que tenía una plantilla P300 superpuesta. Este procedimiento continuó hasta 		completar los 700 segmentos marcados como "True".</a:t>
            </a:r>
          </a:p>
        </p:txBody>
      </p:sp>
      <p:sp>
        <p:nvSpPr>
          <p:cNvPr id="5" name="Rectángulo 4">
            <a:extLst>
              <a:ext uri="{FF2B5EF4-FFF2-40B4-BE49-F238E27FC236}">
                <a16:creationId xmlns:a16="http://schemas.microsoft.com/office/drawing/2014/main" id="{F0EA1510-BC6A-4E9E-8234-76AB9E80FF4F}"/>
              </a:ext>
            </a:extLst>
          </p:cNvPr>
          <p:cNvSpPr/>
          <p:nvPr/>
        </p:nvSpPr>
        <p:spPr>
          <a:xfrm>
            <a:off x="5574149" y="3904345"/>
            <a:ext cx="6096000" cy="2708434"/>
          </a:xfrm>
          <a:prstGeom prst="rect">
            <a:avLst/>
          </a:prstGeom>
        </p:spPr>
        <p:txBody>
          <a:bodyPr>
            <a:spAutoFit/>
          </a:bodyPr>
          <a:lstStyle/>
          <a:p>
            <a:pPr defTabSz="179388"/>
            <a:endParaRPr lang="es-ES" sz="1000" dirty="0">
              <a:solidFill>
                <a:srgbClr val="374151"/>
              </a:solidFill>
            </a:endParaRPr>
          </a:p>
          <a:p>
            <a:pPr marL="171450" indent="-171450" defTabSz="179388">
              <a:buFont typeface="Arial" panose="020B0604020202020204" pitchFamily="34" charset="0"/>
              <a:buChar char="•"/>
            </a:pPr>
            <a:r>
              <a:rPr lang="es-ES" sz="1000" i="1" dirty="0">
                <a:solidFill>
                  <a:srgbClr val="FF0000"/>
                </a:solidFill>
              </a:rPr>
              <a:t>El canal  </a:t>
            </a:r>
            <a:r>
              <a:rPr lang="es-ES" sz="1000" i="1" dirty="0" err="1">
                <a:solidFill>
                  <a:srgbClr val="FF0000"/>
                </a:solidFill>
              </a:rPr>
              <a:t>t_stim</a:t>
            </a:r>
            <a:r>
              <a:rPr lang="es-ES" sz="1000" i="1" dirty="0">
                <a:solidFill>
                  <a:srgbClr val="FF0000"/>
                </a:solidFill>
              </a:rPr>
              <a:t> (S) representa los doce diferentes marcadores de estímulo (columnas o filas), mientras que el canal </a:t>
            </a:r>
            <a:r>
              <a:rPr lang="es-ES" sz="1000" i="1" dirty="0" err="1">
                <a:solidFill>
                  <a:srgbClr val="FF0000"/>
                </a:solidFill>
              </a:rPr>
              <a:t>t_type</a:t>
            </a:r>
            <a:r>
              <a:rPr lang="es-ES" sz="1000" i="1" dirty="0">
                <a:solidFill>
                  <a:srgbClr val="FF0000"/>
                </a:solidFill>
              </a:rPr>
              <a:t> (L) representa la etiqueta (Verdadero vs. Falso). Las etiquetas se representan mediante señales cuadradas. Los segmentos Falsos se marcan con señales cuadradas de amplitud única mientras que los segmentos Verdaderos se identifican mediante señales cuadradas de doble amplitud. La </a:t>
            </a:r>
            <a:r>
              <a:rPr lang="es-ES" sz="1000" i="1" dirty="0" err="1">
                <a:solidFill>
                  <a:srgbClr val="FF0000"/>
                </a:solidFill>
              </a:rPr>
              <a:t>subfigura</a:t>
            </a:r>
            <a:r>
              <a:rPr lang="es-ES" sz="1000" i="1" dirty="0">
                <a:solidFill>
                  <a:srgbClr val="FF0000"/>
                </a:solidFill>
              </a:rPr>
              <a:t> (a) muestra las señales antes de que se superponga la plantilla ERP, mientras que la </a:t>
            </a:r>
            <a:r>
              <a:rPr lang="es-ES" sz="1000" i="1" dirty="0" err="1">
                <a:solidFill>
                  <a:srgbClr val="FF0000"/>
                </a:solidFill>
              </a:rPr>
              <a:t>subfigura</a:t>
            </a:r>
            <a:r>
              <a:rPr lang="es-ES" sz="1000" i="1" dirty="0">
                <a:solidFill>
                  <a:srgbClr val="FF0000"/>
                </a:solidFill>
              </a:rPr>
              <a:t> (b) muestra las mismas señales con la plantilla ERP superpuesta. A primera vista, las diferencias son realmente difíciles de detectar visualmente. Las </a:t>
            </a:r>
            <a:r>
              <a:rPr lang="es-ES" sz="1000" i="1" dirty="0" err="1">
                <a:solidFill>
                  <a:srgbClr val="FF0000"/>
                </a:solidFill>
              </a:rPr>
              <a:t>subfiguras</a:t>
            </a:r>
            <a:r>
              <a:rPr lang="es-ES" sz="1000" i="1" dirty="0">
                <a:solidFill>
                  <a:srgbClr val="FF0000"/>
                </a:solidFill>
              </a:rPr>
              <a:t> (c) y (d) muestran solo un segundo de los canales </a:t>
            </a:r>
            <a:r>
              <a:rPr lang="es-ES" sz="1000" i="1" dirty="0" err="1">
                <a:solidFill>
                  <a:srgbClr val="FF0000"/>
                </a:solidFill>
              </a:rPr>
              <a:t>Cz</a:t>
            </a:r>
            <a:r>
              <a:rPr lang="es-ES" sz="1000" i="1" dirty="0">
                <a:solidFill>
                  <a:srgbClr val="FF0000"/>
                </a:solidFill>
              </a:rPr>
              <a:t> y L del mismo segmento. La ERP superpuesta puede ser vista encerrada por las barras verticales, alrededor de los 31.5 s, donde en (d) el pico es ligeramente mayor. La figura 4 muestra las </a:t>
            </a:r>
            <a:r>
              <a:rPr lang="es-ES" sz="1000" i="1" dirty="0" err="1">
                <a:solidFill>
                  <a:srgbClr val="FF0000"/>
                </a:solidFill>
              </a:rPr>
              <a:t>ERPs</a:t>
            </a:r>
            <a:r>
              <a:rPr lang="es-ES" sz="1000" i="1" dirty="0">
                <a:solidFill>
                  <a:srgbClr val="FF0000"/>
                </a:solidFill>
              </a:rPr>
              <a:t> promediadas punto por punto obtenidas como resultado de la superposición de la señal de plantilla en la secuencia EEG, sincronizada con el inicio del estímulo. Estos 12 segmentos promediados punto por punto corresponden al primer ensayo de la secuencia EEG.</a:t>
            </a:r>
          </a:p>
          <a:p>
            <a:pPr marL="171450" indent="-171450" defTabSz="179388">
              <a:buFont typeface="Arial" panose="020B0604020202020204" pitchFamily="34" charset="0"/>
              <a:buChar char="•"/>
            </a:pPr>
            <a:r>
              <a:rPr lang="es-ES" sz="1000" i="1" dirty="0">
                <a:solidFill>
                  <a:srgbClr val="FF0000"/>
                </a:solidFill>
              </a:rPr>
              <a:t>Figura 3. Se muestra la señal EEG de ocho canales para el Sujeto Número 1 del conjunto de datos </a:t>
            </a:r>
            <a:r>
              <a:rPr lang="es-ES" sz="1000" i="1" dirty="0" err="1">
                <a:solidFill>
                  <a:srgbClr val="FF0000"/>
                </a:solidFill>
              </a:rPr>
              <a:t>pseudo-real</a:t>
            </a:r>
            <a:r>
              <a:rPr lang="es-ES" sz="1000" i="1" dirty="0">
                <a:solidFill>
                  <a:srgbClr val="FF0000"/>
                </a:solidFill>
              </a:rPr>
              <a:t> sin y con la superposición de la Plantilla ERP. Se muestra el canal L, la marca que identifica dónde se debe superponer la Plantilla P300 ERP, así como el canal S que identifica el estímulo que se presentó. En (</a:t>
            </a:r>
            <a:r>
              <a:rPr lang="es-ES" sz="1000" i="1" dirty="0" err="1">
                <a:solidFill>
                  <a:srgbClr val="FF0000"/>
                </a:solidFill>
              </a:rPr>
              <a:t>c,d</a:t>
            </a:r>
            <a:r>
              <a:rPr lang="es-ES" sz="1000" i="1" dirty="0">
                <a:solidFill>
                  <a:srgbClr val="FF0000"/>
                </a:solidFill>
              </a:rPr>
              <a:t>) se puede ver la pequeña variación que se introdujo mediante la superposición de la ERP, que está encerrada por las barras verticales, donde la pendiente de la curva en la </a:t>
            </a:r>
            <a:r>
              <a:rPr lang="es-ES" sz="1000" i="1" dirty="0" err="1">
                <a:solidFill>
                  <a:srgbClr val="FF0000"/>
                </a:solidFill>
              </a:rPr>
              <a:t>subfigura</a:t>
            </a:r>
            <a:r>
              <a:rPr lang="es-ES" sz="1000" i="1" dirty="0">
                <a:solidFill>
                  <a:srgbClr val="FF0000"/>
                </a:solidFill>
              </a:rPr>
              <a:t> (d) es ligeramente mayor.</a:t>
            </a:r>
            <a:endParaRPr lang="es-ES" sz="1200" dirty="0">
              <a:solidFill>
                <a:srgbClr val="FF0000"/>
              </a:solidFill>
            </a:endParaRPr>
          </a:p>
        </p:txBody>
      </p:sp>
    </p:spTree>
    <p:extLst>
      <p:ext uri="{BB962C8B-B14F-4D97-AF65-F5344CB8AC3E}">
        <p14:creationId xmlns:p14="http://schemas.microsoft.com/office/powerpoint/2010/main" val="423332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923330"/>
          </a:xfrm>
          <a:prstGeom prst="rect">
            <a:avLst/>
          </a:prstGeom>
          <a:noFill/>
        </p:spPr>
        <p:txBody>
          <a:bodyPr wrap="square" rtlCol="0">
            <a:spAutoFit/>
          </a:bodyPr>
          <a:lstStyle/>
          <a:p>
            <a:pPr algn="ctr"/>
            <a:r>
              <a:rPr lang="es-AR" sz="3600" dirty="0"/>
              <a:t>¿Qué hacer con toda esta información </a:t>
            </a:r>
            <a:r>
              <a:rPr lang="es-AR" sz="3600" i="1" dirty="0"/>
              <a:t>inconexa</a:t>
            </a:r>
            <a:r>
              <a:rPr lang="es-AR" sz="3600" dirty="0"/>
              <a:t>?</a:t>
            </a:r>
            <a:endParaRPr lang="es-ES" sz="3600" dirty="0"/>
          </a:p>
          <a:p>
            <a:endParaRPr lang="es-AR" dirty="0"/>
          </a:p>
        </p:txBody>
      </p:sp>
    </p:spTree>
    <p:extLst>
      <p:ext uri="{BB962C8B-B14F-4D97-AF65-F5344CB8AC3E}">
        <p14:creationId xmlns:p14="http://schemas.microsoft.com/office/powerpoint/2010/main" val="433271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1526</Words>
  <Application>Microsoft Office PowerPoint</Application>
  <PresentationFormat>Panorámica</PresentationFormat>
  <Paragraphs>113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Consolas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Chavez</dc:creator>
  <cp:lastModifiedBy>Alex Chavez</cp:lastModifiedBy>
  <cp:revision>55</cp:revision>
  <dcterms:created xsi:type="dcterms:W3CDTF">2023-04-07T10:30:46Z</dcterms:created>
  <dcterms:modified xsi:type="dcterms:W3CDTF">2023-08-02T12:23:44Z</dcterms:modified>
</cp:coreProperties>
</file>