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LGUNZxQ5ORT4Xuo8uOKUcDx9L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0552DC-3A40-4745-97A6-536432BEC143}">
  <a:tblStyle styleId="{390552DC-3A40-4745-97A6-536432BEC14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0d650e92c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e0d650e92c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e0d650e92c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0d650e92c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0d650e92c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e0d650e92c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0d650e92c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0d650e92c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e0d650e92c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0d650e92c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0d650e92c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e0d650e92c_0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0d650e92c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0d650e92c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e0d650e92c_0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8200" y="808893"/>
            <a:ext cx="10515600" cy="5368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838200" y="4149969"/>
            <a:ext cx="10515600" cy="2026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831850" y="4425341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alexchen45/AlexOntology/blob/main/ADIO_Specification_1.0.md####Lens" TargetMode="External"/><Relationship Id="rId10" Type="http://schemas.openxmlformats.org/officeDocument/2006/relationships/hyperlink" Target="https://github.com/alexchen45/AlexOntology/blob/main/ADIO_Specification_1.0.md####ColorSpace" TargetMode="External"/><Relationship Id="rId13" Type="http://schemas.openxmlformats.org/officeDocument/2006/relationships/hyperlink" Target="https://github.com/alexchen45/AlexOntology/blob/main/ADIO_Specification_1.0.md####LensMount" TargetMode="External"/><Relationship Id="rId12" Type="http://schemas.openxmlformats.org/officeDocument/2006/relationships/hyperlink" Target="https://github.com/alexchen45/AlexOntology/blob/main/ADIO_Specification_1.0.md####Gamm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lexchen45/AlexOntology/blob/main/ADIO_Specification_1.0.md####CameraSensor" TargetMode="External"/><Relationship Id="rId4" Type="http://schemas.openxmlformats.org/officeDocument/2006/relationships/hyperlink" Target="https://github.com/alexchen45/AlexOntology/blob/main/ADIO_Specification_1.0.md####Codec" TargetMode="External"/><Relationship Id="rId9" Type="http://schemas.openxmlformats.org/officeDocument/2006/relationships/hyperlink" Target="https://github.com/alexchen45/AlexOntology/blob/main/ADIO_Specification_1.0.md####ColorFilterArray" TargetMode="External"/><Relationship Id="rId14" Type="http://schemas.openxmlformats.org/officeDocument/2006/relationships/hyperlink" Target="https://github.com/alexchen45/AlexOntology/blob/main/ADIO_Specification_1.0.md####Lighting" TargetMode="External"/><Relationship Id="rId5" Type="http://schemas.openxmlformats.org/officeDocument/2006/relationships/hyperlink" Target="https://github.com/alexchen45/AlexOntology/blob/main/ADIO_Specification_1.0.md####CinemaCamera" TargetMode="External"/><Relationship Id="rId6" Type="http://schemas.openxmlformats.org/officeDocument/2006/relationships/hyperlink" Target="https://github.com/alexchen45/AlexOntology/blob/main/ADIO_Specification_1.0.md####CameraSignalProcessing" TargetMode="External"/><Relationship Id="rId7" Type="http://schemas.openxmlformats.org/officeDocument/2006/relationships/hyperlink" Target="https://github.com/alexchen45/AlexOntology/blob/main/ADIO_Specification_1.0.md####Resolution" TargetMode="External"/><Relationship Id="rId8" Type="http://schemas.openxmlformats.org/officeDocument/2006/relationships/hyperlink" Target="https://github.com/alexchen45/AlexOntology/blob/main/ADIO_Specification_1.0.md####Movie" TargetMode="Externa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alexchen45/AlexOntology/blob/main/ADIO_Specification_1.0.md####LensMount" TargetMode="External"/><Relationship Id="rId10" Type="http://schemas.openxmlformats.org/officeDocument/2006/relationships/hyperlink" Target="https://github.com/alexchen45/AlexOntology/blob/main/ADIO_Specification_1.0.md####Codec" TargetMode="External"/><Relationship Id="rId13" Type="http://schemas.openxmlformats.org/officeDocument/2006/relationships/hyperlink" Target="https://github.com/alexchen45/AlexOntology/blob/main/ADIO_Specification_1.0.md#preda1_1" TargetMode="External"/><Relationship Id="rId12" Type="http://schemas.openxmlformats.org/officeDocument/2006/relationships/hyperlink" Target="https://github.com/alexchen45/AlexOntology/blob/main/ADIO_Specification_1.0.md#preda1_1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lexchen45/AlexOntology/blob/main/ADIO_Specification_1.0.md#preda1_1" TargetMode="External"/><Relationship Id="rId4" Type="http://schemas.openxmlformats.org/officeDocument/2006/relationships/hyperlink" Target="https://github.com/alexchen45/AlexOntology/blob/main/ADIO_Specification_1.0.md#preda1_1" TargetMode="External"/><Relationship Id="rId9" Type="http://schemas.openxmlformats.org/officeDocument/2006/relationships/hyperlink" Target="https://github.com/alexchen45/AlexOntology/blob/main/ADIO_Specification_1.0.md#preda1_1" TargetMode="External"/><Relationship Id="rId15" Type="http://schemas.openxmlformats.org/officeDocument/2006/relationships/hyperlink" Target="https://github.com/alexchen45/AlexOntology/blob/main/ADIO_Specification_1.0.md#Gamma" TargetMode="External"/><Relationship Id="rId14" Type="http://schemas.openxmlformats.org/officeDocument/2006/relationships/hyperlink" Target="https://github.com/alexchen45/AlexOntology/blob/main/ADIO_Specification_1.0.md#ColorSpace" TargetMode="External"/><Relationship Id="rId16" Type="http://schemas.openxmlformats.org/officeDocument/2006/relationships/hyperlink" Target="https://github.com/alexchen45/AlexOntology/blob/main/ADIO_Specification.md" TargetMode="External"/><Relationship Id="rId5" Type="http://schemas.openxmlformats.org/officeDocument/2006/relationships/hyperlink" Target="https://github.com/alexchen45/AlexOntology/blob/main/ADIO_Specification_1.0.md#preda1_1" TargetMode="External"/><Relationship Id="rId6" Type="http://schemas.openxmlformats.org/officeDocument/2006/relationships/hyperlink" Target="https://github.com/alexchen45/AlexOntology/blob/main/ADIO_Specification_1.0.md####Sensor" TargetMode="External"/><Relationship Id="rId7" Type="http://schemas.openxmlformats.org/officeDocument/2006/relationships/hyperlink" Target="https://github.com/alexchen45/AlexOntology/blob/main/ADIO_Specification_1.0.md####CameraSignalProcessing" TargetMode="External"/><Relationship Id="rId8" Type="http://schemas.openxmlformats.org/officeDocument/2006/relationships/hyperlink" Target="https://github.com/alexchen45/AlexOntology/blob/main/ADIO_Specification_1.0.md#preda1_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45.79.90.173:9999/blazegraph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visualdataweb.de/webvowl/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671399" y="-1490875"/>
            <a:ext cx="115206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600"/>
              <a:buFont typeface="Arial"/>
              <a:buNone/>
            </a:pPr>
            <a:r>
              <a:rPr b="1" lang="en-US" sz="6400">
                <a:solidFill>
                  <a:srgbClr val="3F3F3F"/>
                </a:solidFill>
              </a:rPr>
              <a:t>ADIO: 數位影像技術知識圖</a:t>
            </a:r>
            <a:endParaRPr b="1" sz="6400">
              <a:solidFill>
                <a:srgbClr val="3F3F3F"/>
              </a:solidFill>
            </a:endParaRPr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671405" y="537141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Alex Chen 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陳澤宇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67500" y="2315299"/>
            <a:ext cx="91440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可以廣泛使用的Ontology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整理個人電影相關經歷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667507" y="3941827"/>
            <a:ext cx="91440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專注「Digital Imaging」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0d650e92c_0_29"/>
          <p:cNvSpPr/>
          <p:nvPr/>
        </p:nvSpPr>
        <p:spPr>
          <a:xfrm>
            <a:off x="1374032" y="166816"/>
            <a:ext cx="8698800" cy="65595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e0d650e92c_0_29"/>
          <p:cNvSpPr/>
          <p:nvPr/>
        </p:nvSpPr>
        <p:spPr>
          <a:xfrm>
            <a:off x="3472251" y="1637917"/>
            <a:ext cx="4502400" cy="33951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e0d650e92c_0_29"/>
          <p:cNvSpPr txBox="1"/>
          <p:nvPr/>
        </p:nvSpPr>
        <p:spPr>
          <a:xfrm>
            <a:off x="4229128" y="2297915"/>
            <a:ext cx="10053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電影攝影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1" name="Google Shape;111;ge0d650e92c_0_29"/>
          <p:cNvSpPr txBox="1"/>
          <p:nvPr/>
        </p:nvSpPr>
        <p:spPr>
          <a:xfrm>
            <a:off x="2866957" y="1393761"/>
            <a:ext cx="12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電影技術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2" name="Google Shape;112;ge0d650e92c_0_29"/>
          <p:cNvSpPr txBox="1"/>
          <p:nvPr/>
        </p:nvSpPr>
        <p:spPr>
          <a:xfrm>
            <a:off x="921894" y="568096"/>
            <a:ext cx="14157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電影知識</a:t>
            </a:r>
            <a:endParaRPr/>
          </a:p>
        </p:txBody>
      </p:sp>
      <p:sp>
        <p:nvSpPr>
          <p:cNvPr id="113" name="Google Shape;113;ge0d650e92c_0_29"/>
          <p:cNvSpPr/>
          <p:nvPr/>
        </p:nvSpPr>
        <p:spPr>
          <a:xfrm>
            <a:off x="10693876" y="2423048"/>
            <a:ext cx="1074900" cy="1074900"/>
          </a:xfrm>
          <a:prstGeom prst="ellipse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電影工業</a:t>
            </a:r>
            <a:endParaRPr/>
          </a:p>
        </p:txBody>
      </p:sp>
      <p:sp>
        <p:nvSpPr>
          <p:cNvPr id="114" name="Google Shape;114;ge0d650e92c_0_29"/>
          <p:cNvSpPr/>
          <p:nvPr/>
        </p:nvSpPr>
        <p:spPr>
          <a:xfrm>
            <a:off x="10020171" y="176561"/>
            <a:ext cx="1074900" cy="1074900"/>
          </a:xfrm>
          <a:prstGeom prst="ellipse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電影理論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e0d650e92c_0_29"/>
          <p:cNvSpPr/>
          <p:nvPr/>
        </p:nvSpPr>
        <p:spPr>
          <a:xfrm>
            <a:off x="5185989" y="2891482"/>
            <a:ext cx="1074900" cy="10749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數位</a:t>
            </a:r>
            <a:endParaRPr b="1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影像</a:t>
            </a:r>
            <a:endParaRPr b="1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技術</a:t>
            </a:r>
            <a:endParaRPr b="1" sz="1900"/>
          </a:p>
        </p:txBody>
      </p:sp>
      <p:sp>
        <p:nvSpPr>
          <p:cNvPr id="116" name="Google Shape;116;ge0d650e92c_0_29"/>
          <p:cNvSpPr/>
          <p:nvPr/>
        </p:nvSpPr>
        <p:spPr>
          <a:xfrm>
            <a:off x="7097219" y="764977"/>
            <a:ext cx="1074900" cy="1074900"/>
          </a:xfrm>
          <a:prstGeom prst="ellipse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電影美術</a:t>
            </a:r>
            <a:endParaRPr/>
          </a:p>
        </p:txBody>
      </p:sp>
      <p:sp>
        <p:nvSpPr>
          <p:cNvPr id="117" name="Google Shape;117;ge0d650e92c_0_29"/>
          <p:cNvSpPr/>
          <p:nvPr/>
        </p:nvSpPr>
        <p:spPr>
          <a:xfrm>
            <a:off x="1922051" y="2891482"/>
            <a:ext cx="1074900" cy="1074900"/>
          </a:xfrm>
          <a:prstGeom prst="ellipse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電影表演</a:t>
            </a:r>
            <a:endParaRPr/>
          </a:p>
        </p:txBody>
      </p:sp>
      <p:sp>
        <p:nvSpPr>
          <p:cNvPr id="118" name="Google Shape;118;ge0d650e92c_0_29"/>
          <p:cNvSpPr/>
          <p:nvPr/>
        </p:nvSpPr>
        <p:spPr>
          <a:xfrm>
            <a:off x="8254117" y="4089166"/>
            <a:ext cx="1074900" cy="1074900"/>
          </a:xfrm>
          <a:prstGeom prst="ellipse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電影錄音</a:t>
            </a:r>
            <a:endParaRPr sz="1600"/>
          </a:p>
        </p:txBody>
      </p:sp>
      <p:sp>
        <p:nvSpPr>
          <p:cNvPr id="119" name="Google Shape;119;ge0d650e92c_0_29"/>
          <p:cNvSpPr/>
          <p:nvPr/>
        </p:nvSpPr>
        <p:spPr>
          <a:xfrm>
            <a:off x="508411" y="5214868"/>
            <a:ext cx="1074900" cy="1074900"/>
          </a:xfrm>
          <a:prstGeom prst="ellipse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電影歷史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e0d650e92c_0_29"/>
          <p:cNvSpPr/>
          <p:nvPr/>
        </p:nvSpPr>
        <p:spPr>
          <a:xfrm>
            <a:off x="6614623" y="2423051"/>
            <a:ext cx="702600" cy="702600"/>
          </a:xfrm>
          <a:prstGeom prst="ellipse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場面調度</a:t>
            </a:r>
            <a:endParaRPr sz="800"/>
          </a:p>
        </p:txBody>
      </p:sp>
      <p:sp>
        <p:nvSpPr>
          <p:cNvPr id="121" name="Google Shape;121;ge0d650e92c_0_29"/>
          <p:cNvSpPr/>
          <p:nvPr/>
        </p:nvSpPr>
        <p:spPr>
          <a:xfrm>
            <a:off x="4483398" y="3865001"/>
            <a:ext cx="702600" cy="702600"/>
          </a:xfrm>
          <a:prstGeom prst="ellipse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鏡頭運動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4"/>
          <p:cNvCxnSpPr/>
          <p:nvPr/>
        </p:nvCxnSpPr>
        <p:spPr>
          <a:xfrm>
            <a:off x="3641124" y="166816"/>
            <a:ext cx="0" cy="6524367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4"/>
          <p:cNvCxnSpPr/>
          <p:nvPr/>
        </p:nvCxnSpPr>
        <p:spPr>
          <a:xfrm>
            <a:off x="8550875" y="166816"/>
            <a:ext cx="0" cy="6524367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4"/>
          <p:cNvSpPr txBox="1"/>
          <p:nvPr/>
        </p:nvSpPr>
        <p:spPr>
          <a:xfrm>
            <a:off x="790833" y="166816"/>
            <a:ext cx="14157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知識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5388114" y="166816"/>
            <a:ext cx="14157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技術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9803595" y="166816"/>
            <a:ext cx="14157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具體物件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1056817" y="4761620"/>
            <a:ext cx="1074900" cy="10749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色彩濾鏡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9849932" y="999421"/>
            <a:ext cx="1074900" cy="10749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攝影機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1056815" y="1368172"/>
            <a:ext cx="1074900" cy="10749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訊號處理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0815720" y="2519021"/>
            <a:ext cx="1074900" cy="10749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鏡頭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8884145" y="2519021"/>
            <a:ext cx="1074900" cy="10749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燈光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10780282" y="4139796"/>
            <a:ext cx="1074900" cy="10749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鏡頭接環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8969057" y="4139796"/>
            <a:ext cx="1074900" cy="10749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影像作品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4497482" y="1386821"/>
            <a:ext cx="1074900" cy="10749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編碼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6056657" y="2125371"/>
            <a:ext cx="1074900" cy="10749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解析度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4497482" y="3293821"/>
            <a:ext cx="1074900" cy="10749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色彩空間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6056657" y="4237496"/>
            <a:ext cx="1074900" cy="10749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伽馬曲線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1056815" y="3064897"/>
            <a:ext cx="1074900" cy="10749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感光元件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3157388" y="812200"/>
            <a:ext cx="1895400" cy="18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"/>
          <p:cNvSpPr txBox="1"/>
          <p:nvPr/>
        </p:nvSpPr>
        <p:spPr>
          <a:xfrm>
            <a:off x="3543338" y="1513600"/>
            <a:ext cx="112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:Subject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2"/>
          <p:cNvCxnSpPr>
            <a:stCxn id="148" idx="6"/>
            <a:endCxn id="151" idx="2"/>
          </p:cNvCxnSpPr>
          <p:nvPr/>
        </p:nvCxnSpPr>
        <p:spPr>
          <a:xfrm>
            <a:off x="5052788" y="1759900"/>
            <a:ext cx="3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"/>
          <p:cNvSpPr txBox="1"/>
          <p:nvPr/>
        </p:nvSpPr>
        <p:spPr>
          <a:xfrm>
            <a:off x="6585225" y="1267300"/>
            <a:ext cx="123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:Property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8810000" y="898000"/>
            <a:ext cx="2149200" cy="172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float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boolean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ADIO:class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4" name="Google Shape;154;p2"/>
          <p:cNvGraphicFramePr/>
          <p:nvPr/>
        </p:nvGraphicFramePr>
        <p:xfrm>
          <a:off x="1373575" y="33788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{390552DC-3A40-4745-97A6-536432BEC143}</a:tableStyleId>
              </a:tblPr>
              <a:tblGrid>
                <a:gridCol w="2162175"/>
                <a:gridCol w="1219200"/>
                <a:gridCol w="14763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Fundemental Knowledges</a:t>
                      </a:r>
                      <a:endParaRPr b="1"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Technologies</a:t>
                      </a:r>
                      <a:endParaRPr b="1"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Physical Objects</a:t>
                      </a:r>
                      <a:endParaRPr b="1"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"/>
                        </a:rPr>
                        <a:t>CameraSensor</a:t>
                      </a:r>
                      <a:endParaRPr sz="100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"/>
                        </a:rPr>
                        <a:t>Codec</a:t>
                      </a:r>
                      <a:endParaRPr sz="100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"/>
                        </a:rPr>
                        <a:t>CinemaCamera</a:t>
                      </a:r>
                      <a:endParaRPr sz="100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"/>
                        </a:rPr>
                        <a:t>CameraSignalProcessing</a:t>
                      </a:r>
                      <a:endParaRPr sz="100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7"/>
                        </a:rPr>
                        <a:t>Resolution</a:t>
                      </a:r>
                      <a:endParaRPr sz="100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8"/>
                        </a:rPr>
                        <a:t>Movie</a:t>
                      </a:r>
                      <a:endParaRPr sz="100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9"/>
                        </a:rPr>
                        <a:t>ColorFilterArray</a:t>
                      </a:r>
                      <a:endParaRPr sz="100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0"/>
                        </a:rPr>
                        <a:t>ColorSpace</a:t>
                      </a:r>
                      <a:endParaRPr sz="100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1"/>
                        </a:rPr>
                        <a:t>Lens</a:t>
                      </a:r>
                      <a:endParaRPr sz="100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2"/>
                        </a:rPr>
                        <a:t>Gamma</a:t>
                      </a:r>
                      <a:endParaRPr sz="100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3"/>
                        </a:rPr>
                        <a:t>LensMount</a:t>
                      </a:r>
                      <a:endParaRPr sz="100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4"/>
                        </a:rPr>
                        <a:t>Lighting</a:t>
                      </a:r>
                      <a:endParaRPr sz="100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/>
                </a:tc>
              </a:tr>
            </a:tbl>
          </a:graphicData>
        </a:graphic>
      </p:graphicFrame>
      <p:cxnSp>
        <p:nvCxnSpPr>
          <p:cNvPr id="155" name="Google Shape;155;p2"/>
          <p:cNvCxnSpPr>
            <a:stCxn id="148" idx="4"/>
          </p:cNvCxnSpPr>
          <p:nvPr/>
        </p:nvCxnSpPr>
        <p:spPr>
          <a:xfrm>
            <a:off x="4105088" y="2707600"/>
            <a:ext cx="0" cy="6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"/>
          <p:cNvCxnSpPr>
            <a:stCxn id="148" idx="3"/>
          </p:cNvCxnSpPr>
          <p:nvPr/>
        </p:nvCxnSpPr>
        <p:spPr>
          <a:xfrm flipH="1">
            <a:off x="2575162" y="2430025"/>
            <a:ext cx="859800" cy="8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"/>
          <p:cNvCxnSpPr>
            <a:stCxn id="148" idx="5"/>
          </p:cNvCxnSpPr>
          <p:nvPr/>
        </p:nvCxnSpPr>
        <p:spPr>
          <a:xfrm>
            <a:off x="4775213" y="2430025"/>
            <a:ext cx="588000" cy="81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6"/>
          <p:cNvGraphicFramePr/>
          <p:nvPr/>
        </p:nvGraphicFramePr>
        <p:xfrm>
          <a:off x="2536100" y="952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{390552DC-3A40-4745-97A6-536432BEC143}</a:tableStyleId>
              </a:tblPr>
              <a:tblGrid>
                <a:gridCol w="1914525"/>
                <a:gridCol w="2143125"/>
                <a:gridCol w="54387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Property Name</a:t>
                      </a:r>
                      <a:endParaRPr b="1"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Expected Type</a:t>
                      </a:r>
                      <a:endParaRPr b="1"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Description</a:t>
                      </a:r>
                      <a:endParaRPr b="1"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"/>
                        </a:rPr>
                        <a:t>Manufacturer</a:t>
                      </a:r>
                      <a:endParaRPr sz="100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xsd:string</a:t>
                      </a:r>
                      <a:endParaRPr sz="1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The company making the camera.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"/>
                        </a:rPr>
                        <a:t>Model</a:t>
                      </a:r>
                      <a:endParaRPr sz="100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xsd:string</a:t>
                      </a:r>
                      <a:endParaRPr sz="1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The specific model of the camera.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"/>
                        </a:rPr>
                        <a:t>ReleaseYear</a:t>
                      </a:r>
                      <a:endParaRPr sz="100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xsd:gYear</a:t>
                      </a:r>
                      <a:endParaRPr sz="1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The date on which camera is being released.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"/>
                        </a:rPr>
                        <a:t>Sensor</a:t>
                      </a:r>
                      <a:endParaRPr sz="100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:CameraSensor</a:t>
                      </a:r>
                      <a:endParaRPr sz="1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The part of camera which transform light rays into electronic signals.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7"/>
                        </a:rPr>
                        <a:t>SignalProcessingType</a:t>
                      </a:r>
                      <a:endParaRPr sz="100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:CameraSignalProcessing</a:t>
                      </a:r>
                      <a:endParaRPr sz="1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Knowledge regarding the how camera output image signals.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8"/>
                        </a:rPr>
                        <a:t>MaxFramerate</a:t>
                      </a:r>
                      <a:endParaRPr sz="100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xsd:int</a:t>
                      </a:r>
                      <a:endParaRPr sz="1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Max possible frame per second recorded with the maxium resolution.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9"/>
                        </a:rPr>
                        <a:t>MaxDataRate</a:t>
                      </a:r>
                      <a:endParaRPr sz="100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xsd:int</a:t>
                      </a:r>
                      <a:endParaRPr sz="1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Maxium possible data rate of the image recorded.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0"/>
                        </a:rPr>
                        <a:t>Codec</a:t>
                      </a:r>
                      <a:endParaRPr sz="100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:Codec</a:t>
                      </a:r>
                      <a:endParaRPr sz="1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The method of which image is being recorded and encoded as digital files.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1"/>
                        </a:rPr>
                        <a:t>LensMount</a:t>
                      </a:r>
                      <a:endParaRPr sz="100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:LensMount</a:t>
                      </a:r>
                      <a:endParaRPr sz="1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The mount connecting cameras and lenses.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2"/>
                        </a:rPr>
                        <a:t>NativeISO</a:t>
                      </a:r>
                      <a:endParaRPr sz="100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xsd:int</a:t>
                      </a:r>
                      <a:endParaRPr sz="1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Base ISO of which the camera has maximum dynamic range.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3"/>
                        </a:rPr>
                        <a:t>DynamicRange</a:t>
                      </a:r>
                      <a:endParaRPr sz="100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xsd:int</a:t>
                      </a:r>
                      <a:endParaRPr sz="1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Range of luminance of which the camera is capable of recording.(in stops)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4"/>
                        </a:rPr>
                        <a:t>ColorSpace</a:t>
                      </a:r>
                      <a:endParaRPr sz="100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:ColorSpace</a:t>
                      </a:r>
                      <a:endParaRPr sz="1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The volumn of color of which the image is capable of displaying.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5"/>
                        </a:rPr>
                        <a:t>Gamma</a:t>
                      </a:r>
                      <a:endParaRPr sz="100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:Gamma</a:t>
                      </a:r>
                      <a:endParaRPr sz="10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The way luminance in real world converted to luminance level on the image.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6"/>
          <p:cNvSpPr txBox="1"/>
          <p:nvPr/>
        </p:nvSpPr>
        <p:spPr>
          <a:xfrm>
            <a:off x="87925" y="18092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4292E"/>
                </a:solidFill>
                <a:highlight>
                  <a:srgbClr val="FFFFFF"/>
                </a:highlight>
              </a:rPr>
              <a:t>CinemaCamera</a:t>
            </a:r>
            <a:endParaRPr b="1" sz="11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rgbClr val="24292E"/>
                </a:solidFill>
                <a:highlight>
                  <a:srgbClr val="FFFFFF"/>
                </a:highlight>
              </a:rPr>
              <a:t>Camera used in cinema production.</a:t>
            </a:r>
            <a:endParaRPr sz="11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87925" y="6439650"/>
            <a:ext cx="562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ADIO_Specification.md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ge0d650e92c_0_80"/>
          <p:cNvGrpSpPr/>
          <p:nvPr/>
        </p:nvGrpSpPr>
        <p:grpSpPr>
          <a:xfrm>
            <a:off x="771781" y="1286662"/>
            <a:ext cx="6490107" cy="2761355"/>
            <a:chOff x="771800" y="2535100"/>
            <a:chExt cx="4894500" cy="1968600"/>
          </a:xfrm>
        </p:grpSpPr>
        <p:sp>
          <p:nvSpPr>
            <p:cNvPr id="172" name="Google Shape;172;ge0d650e92c_0_80"/>
            <p:cNvSpPr/>
            <p:nvPr/>
          </p:nvSpPr>
          <p:spPr>
            <a:xfrm>
              <a:off x="771800" y="2535100"/>
              <a:ext cx="4894500" cy="196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ge0d650e92c_0_80"/>
            <p:cNvSpPr txBox="1"/>
            <p:nvPr/>
          </p:nvSpPr>
          <p:spPr>
            <a:xfrm>
              <a:off x="840200" y="2580550"/>
              <a:ext cx="4757700" cy="18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#Find all objects made by ARRI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PREFIX xsd: &lt;http://www.w3.org/2001/XMLSchema#&gt;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PREFIX rdf: &lt;http://www.w3.org/1999/02/22-rdf-syntax-ns#&gt;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PREFIX : &lt;http://alexdigitalimagingontology.com/&gt;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 ?s ?m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WHERE {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?s :Manufacturer ?m .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FILTER(?m="ARRI")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52400" marR="152400" rtl="0" algn="l">
                <a:lnSpc>
                  <a:spcPct val="14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74" name="Google Shape;174;ge0d650e92c_0_80"/>
          <p:cNvSpPr txBox="1"/>
          <p:nvPr/>
        </p:nvSpPr>
        <p:spPr>
          <a:xfrm>
            <a:off x="708032" y="-159473"/>
            <a:ext cx="91440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SPARQL查詢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  <p:pic>
        <p:nvPicPr>
          <p:cNvPr id="175" name="Google Shape;175;ge0d650e92c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025" y="4205975"/>
            <a:ext cx="5790870" cy="2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e0d650e92c_0_93"/>
          <p:cNvGrpSpPr/>
          <p:nvPr/>
        </p:nvGrpSpPr>
        <p:grpSpPr>
          <a:xfrm>
            <a:off x="771727" y="1478027"/>
            <a:ext cx="10945162" cy="4650371"/>
            <a:chOff x="771794" y="2535103"/>
            <a:chExt cx="5312412" cy="3315300"/>
          </a:xfrm>
        </p:grpSpPr>
        <p:sp>
          <p:nvSpPr>
            <p:cNvPr id="182" name="Google Shape;182;ge0d650e92c_0_93"/>
            <p:cNvSpPr/>
            <p:nvPr/>
          </p:nvSpPr>
          <p:spPr>
            <a:xfrm>
              <a:off x="771794" y="2535103"/>
              <a:ext cx="4894500" cy="3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ge0d650e92c_0_93"/>
            <p:cNvSpPr txBox="1"/>
            <p:nvPr/>
          </p:nvSpPr>
          <p:spPr>
            <a:xfrm>
              <a:off x="840206" y="2580549"/>
              <a:ext cx="5244000" cy="31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152400" marR="15240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#All the compatible lenses for each cinema cameras.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52400" marR="15240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PREFIX xsd: &lt;http://www.w3.org/2001/XMLSchema#&gt;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52400" marR="15240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PREFIX rdf: &lt;http://www.w3.org/1999/02/22-rdf-syntax-ns#&gt;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52400" marR="15240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PREFIX : &lt;http://alexdigitalimagingontology.com/&gt;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52400" marR="15240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52400" marR="15240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 DISTINCT ?cam ?width ?s1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52400" marR="15240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WHERE {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52400" marR="15240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?s1 a :Lens ;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52400" marR="15240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	:FullFrameCompatible ?f ;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52400" marR="15240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:S35Compatible ?s35c .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52400" marR="15240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?s2 a :CinemaCamera ;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52400" marR="15240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:Model ?cam ;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52400" marR="15240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:Sensor ?sensor .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52400" marR="15240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?s3 a :CameraSensor ;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52400" marR="15240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:Width ?width.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52400" marR="15240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FILTER((?sensor=?s3 &amp;&amp; ?width&gt;=36 &amp;&amp; ?f=true)||(?sensor=?s3 &amp;&amp; ?width&lt;36 &amp;&amp; ?s35c=true))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52400" marR="152400" rtl="0" algn="l">
                <a:lnSpc>
                  <a:spcPct val="50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 ORDER BY ASC (?cam)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84" name="Google Shape;184;ge0d650e92c_0_93"/>
          <p:cNvSpPr txBox="1"/>
          <p:nvPr/>
        </p:nvSpPr>
        <p:spPr>
          <a:xfrm>
            <a:off x="708032" y="-159473"/>
            <a:ext cx="91440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SPARQL查詢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185" name="Google Shape;185;ge0d650e92c_0_93"/>
          <p:cNvSpPr txBox="1"/>
          <p:nvPr/>
        </p:nvSpPr>
        <p:spPr>
          <a:xfrm>
            <a:off x="708025" y="776175"/>
            <a:ext cx="61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Blaze Endpoint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0d650e92c_0_105"/>
          <p:cNvSpPr txBox="1"/>
          <p:nvPr/>
        </p:nvSpPr>
        <p:spPr>
          <a:xfrm>
            <a:off x="708032" y="-159473"/>
            <a:ext cx="91440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視覺呈現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192" name="Google Shape;192;ge0d650e92c_0_105"/>
          <p:cNvSpPr txBox="1"/>
          <p:nvPr/>
        </p:nvSpPr>
        <p:spPr>
          <a:xfrm>
            <a:off x="708025" y="776175"/>
            <a:ext cx="61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WebVOWL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e0d650e92c_0_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525" y="129375"/>
            <a:ext cx="6602470" cy="6599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0d650e92c_0_115"/>
          <p:cNvSpPr txBox="1"/>
          <p:nvPr/>
        </p:nvSpPr>
        <p:spPr>
          <a:xfrm>
            <a:off x="708032" y="-159473"/>
            <a:ext cx="91440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External Vocabulary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200" name="Google Shape;200;ge0d650e92c_0_115"/>
          <p:cNvSpPr txBox="1"/>
          <p:nvPr/>
        </p:nvSpPr>
        <p:spPr>
          <a:xfrm>
            <a:off x="1392875" y="2094625"/>
            <a:ext cx="5529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4292E"/>
                </a:solidFill>
                <a:highlight>
                  <a:srgbClr val="FFFFFF"/>
                </a:highlight>
              </a:rPr>
              <a:t>xsd:int: </a:t>
            </a:r>
            <a:r>
              <a:rPr lang="en-US" sz="2000">
                <a:solidFill>
                  <a:srgbClr val="24292E"/>
                </a:solidFill>
                <a:highlight>
                  <a:srgbClr val="FFFFFF"/>
                </a:highlight>
              </a:rPr>
              <a:t>所有整數的參數</a:t>
            </a:r>
            <a:endParaRPr sz="2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4292E"/>
                </a:solidFill>
                <a:highlight>
                  <a:srgbClr val="FFFFFF"/>
                </a:highlight>
              </a:rPr>
              <a:t>xsd:float: </a:t>
            </a:r>
            <a:r>
              <a:rPr lang="en-US" sz="2000">
                <a:solidFill>
                  <a:srgbClr val="24292E"/>
                </a:solidFill>
                <a:highlight>
                  <a:srgbClr val="FFFFFF"/>
                </a:highlight>
              </a:rPr>
              <a:t>非整數的參數</a:t>
            </a:r>
            <a:endParaRPr sz="2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4292E"/>
                </a:solidFill>
                <a:highlight>
                  <a:srgbClr val="FFFFFF"/>
                </a:highlight>
              </a:rPr>
              <a:t>xsd:boolean: </a:t>
            </a:r>
            <a:r>
              <a:rPr lang="en-US" sz="2000">
                <a:solidFill>
                  <a:srgbClr val="24292E"/>
                </a:solidFill>
                <a:highlight>
                  <a:srgbClr val="FFFFFF"/>
                </a:highlight>
              </a:rPr>
              <a:t>是否具有「某項功能/特質」</a:t>
            </a:r>
            <a:endParaRPr sz="2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4292E"/>
                </a:solidFill>
                <a:highlight>
                  <a:srgbClr val="FFFFFF"/>
                </a:highlight>
              </a:rPr>
              <a:t>xsd:string: </a:t>
            </a:r>
            <a:r>
              <a:rPr lang="en-US" sz="2000">
                <a:solidFill>
                  <a:srgbClr val="24292E"/>
                </a:solidFill>
                <a:highlight>
                  <a:srgbClr val="FFFFFF"/>
                </a:highlight>
              </a:rPr>
              <a:t>廠商/名字/非結構化的參數</a:t>
            </a:r>
            <a:endParaRPr sz="2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4292E"/>
                </a:solidFill>
                <a:highlight>
                  <a:srgbClr val="FFFFFF"/>
                </a:highlight>
              </a:rPr>
              <a:t>xsd:gYear: </a:t>
            </a:r>
            <a:r>
              <a:rPr lang="en-US" sz="2000">
                <a:solidFill>
                  <a:srgbClr val="24292E"/>
                </a:solidFill>
                <a:highlight>
                  <a:srgbClr val="FFFFFF"/>
                </a:highlight>
              </a:rPr>
              <a:t>發佈年份</a:t>
            </a:r>
            <a:endParaRPr sz="20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2021-01-17T08:45:13Z</dcterms:created>
  <dc:creator>Liwei Chan</dc:creator>
</cp:coreProperties>
</file>