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9" r:id="rId3"/>
    <p:sldId id="272" r:id="rId4"/>
    <p:sldId id="260" r:id="rId5"/>
    <p:sldId id="277" r:id="rId6"/>
    <p:sldId id="273" r:id="rId7"/>
    <p:sldId id="274" r:id="rId8"/>
    <p:sldId id="275" r:id="rId9"/>
    <p:sldId id="282" r:id="rId10"/>
    <p:sldId id="276" r:id="rId11"/>
    <p:sldId id="280" r:id="rId12"/>
    <p:sldId id="281" r:id="rId13"/>
    <p:sldId id="278" r:id="rId14"/>
    <p:sldId id="258" r:id="rId15"/>
    <p:sldId id="261" r:id="rId16"/>
    <p:sldId id="264" r:id="rId17"/>
    <p:sldId id="266" r:id="rId18"/>
    <p:sldId id="265" r:id="rId19"/>
    <p:sldId id="263" r:id="rId20"/>
    <p:sldId id="267" r:id="rId21"/>
    <p:sldId id="279" r:id="rId22"/>
    <p:sldId id="268" r:id="rId23"/>
    <p:sldId id="269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7" r:id="rId39"/>
    <p:sldId id="296" r:id="rId40"/>
    <p:sldId id="299" r:id="rId41"/>
    <p:sldId id="300" r:id="rId42"/>
    <p:sldId id="301" r:id="rId43"/>
    <p:sldId id="302" r:id="rId44"/>
    <p:sldId id="304" r:id="rId45"/>
    <p:sldId id="303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26" r:id="rId57"/>
    <p:sldId id="316" r:id="rId58"/>
    <p:sldId id="317" r:id="rId59"/>
    <p:sldId id="315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262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1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7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4D5A-5EAC-4F0F-8C93-1420106ED9FC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bind/#bind-eventType-eventData-preventBubble" TargetMode="External"/><Relationship Id="rId2" Type="http://schemas.openxmlformats.org/officeDocument/2006/relationships/hyperlink" Target="http://api.jquery.com/bind/#bind-eventType-eventData-handler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each/#jQuery-each-object-callback" TargetMode="External"/><Relationship Id="rId2" Type="http://schemas.openxmlformats.org/officeDocument/2006/relationships/hyperlink" Target="http://api.jquery.com/jQuery.each/#jQuery-each-array-callb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重點概念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8874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使用了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自己所定義的物件，來包裝原生的物件，像是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節點物件，或是原本的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物件，這樣子可以達成下面的目標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Polyfill</a:t>
            </a:r>
            <a:r>
              <a:rPr lang="en-US" altLang="zh-TW" dirty="0" smtClean="0"/>
              <a:t>(</a:t>
            </a:r>
            <a:r>
              <a:rPr lang="zh-TW" altLang="en-US" dirty="0" smtClean="0"/>
              <a:t>糊牆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每一個瀏覽器實作上都有差異，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提供標準化的物件外觀，並且把原本的實作包裝在裡面。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Enhancement(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透過外包裝，可以實現原本沒有提供的功能。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你所拿到是包裝過後的物件，並不是原本原生的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重點概念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的方式找到你要的物件</a:t>
            </a:r>
            <a:endParaRPr lang="en-US" altLang="zh-TW" dirty="0" smtClean="0"/>
          </a:p>
          <a:p>
            <a:r>
              <a:rPr lang="zh-TW" altLang="en-US" dirty="0" smtClean="0"/>
              <a:t>用增強的方法來操作找到的物件</a:t>
            </a:r>
            <a:endParaRPr lang="en-US" altLang="zh-TW" dirty="0" smtClean="0"/>
          </a:p>
          <a:p>
            <a:r>
              <a:rPr lang="zh-TW" altLang="en-US" dirty="0" smtClean="0"/>
              <a:t>可以一次處理一整個找到的物件集合</a:t>
            </a:r>
            <a:endParaRPr lang="en-US" altLang="zh-TW" dirty="0" smtClean="0"/>
          </a:p>
          <a:p>
            <a:r>
              <a:rPr lang="zh-TW" altLang="en-US" dirty="0" smtClean="0"/>
              <a:t>可以使用方法串連</a:t>
            </a:r>
            <a:r>
              <a:rPr lang="en-US" altLang="zh-TW" dirty="0" smtClean="0"/>
              <a:t>(method chaining)</a:t>
            </a:r>
            <a:r>
              <a:rPr lang="zh-TW" altLang="en-US" dirty="0" smtClean="0"/>
              <a:t>來表示一連串的作業。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chaining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6338" y="3552866"/>
            <a:ext cx="3338512" cy="131595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5025" y="3385357"/>
            <a:ext cx="3336925" cy="16509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76338" y="2464526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實作方式就是執行完物件方法後回傳物件自己。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082" y="2490788"/>
            <a:ext cx="671777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什麼東西我們可以當成</a:t>
            </a:r>
            <a:r>
              <a:rPr lang="en-US" altLang="zh-TW" b="1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Anything</a:t>
            </a:r>
          </a:p>
          <a:p>
            <a:r>
              <a:rPr lang="en-US" altLang="zh-TW" b="1" dirty="0" smtClean="0"/>
              <a:t>String : </a:t>
            </a:r>
            <a:r>
              <a:rPr lang="en-US" altLang="zh-TW" dirty="0"/>
              <a:t>'</a:t>
            </a:r>
            <a:r>
              <a:rPr lang="zh-TW" altLang="en-US" b="1" dirty="0" smtClean="0"/>
              <a:t>一個字串</a:t>
            </a:r>
            <a:r>
              <a:rPr lang="en-US" altLang="zh-TW" dirty="0" smtClean="0"/>
              <a:t>‘</a:t>
            </a:r>
          </a:p>
          <a:p>
            <a:r>
              <a:rPr lang="en-US" altLang="zh-TW" b="1" dirty="0" err="1"/>
              <a:t>H</a:t>
            </a:r>
            <a:r>
              <a:rPr lang="en-US" altLang="zh-TW" b="1" dirty="0" err="1" smtClean="0"/>
              <a:t>tmlString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/>
              <a:t>$( </a:t>
            </a:r>
            <a:r>
              <a:rPr lang="en-US" altLang="zh-TW" dirty="0" smtClean="0"/>
              <a:t>'&lt;</a:t>
            </a:r>
            <a:r>
              <a:rPr lang="en-US" altLang="zh-TW" dirty="0"/>
              <a:t>b&gt;hello&lt;/b</a:t>
            </a:r>
            <a:r>
              <a:rPr lang="en-US" altLang="zh-TW" dirty="0" smtClean="0"/>
              <a:t>&gt;</a:t>
            </a:r>
            <a:r>
              <a:rPr lang="en-US" altLang="zh-TW" dirty="0"/>
              <a:t>'</a:t>
            </a:r>
            <a:r>
              <a:rPr lang="en-US" altLang="zh-TW" dirty="0" smtClean="0"/>
              <a:t> )</a:t>
            </a:r>
          </a:p>
          <a:p>
            <a:r>
              <a:rPr lang="en-US" altLang="zh-TW" b="1" dirty="0" smtClean="0"/>
              <a:t>Number : </a:t>
            </a:r>
          </a:p>
          <a:p>
            <a:pPr lvl="1"/>
            <a:r>
              <a:rPr lang="en-US" altLang="zh-TW" b="1" dirty="0" smtClean="0"/>
              <a:t>12.5</a:t>
            </a:r>
          </a:p>
          <a:p>
            <a:pPr lvl="1"/>
            <a:r>
              <a:rPr lang="en-US" altLang="zh-TW" b="1" dirty="0" err="1"/>
              <a:t>NaN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parseInt</a:t>
            </a:r>
            <a:r>
              <a:rPr lang="en-US" altLang="zh-TW" b="1" dirty="0" smtClean="0"/>
              <a:t>(string</a:t>
            </a:r>
            <a:r>
              <a:rPr lang="en-US" altLang="zh-TW" b="1" dirty="0"/>
              <a:t>, radix) </a:t>
            </a:r>
            <a:r>
              <a:rPr lang="en-US" altLang="zh-TW" b="1" dirty="0" smtClean="0"/>
              <a:t>: 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('hello</a:t>
            </a:r>
            <a:r>
              <a:rPr lang="en-US" altLang="zh-TW" dirty="0"/>
              <a:t>'</a:t>
            </a:r>
            <a:r>
              <a:rPr lang="en-US" altLang="zh-TW" dirty="0" smtClean="0"/>
              <a:t>,10)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Infinity: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0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7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100200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Boolean : True / False</a:t>
            </a:r>
          </a:p>
          <a:p>
            <a:r>
              <a:rPr lang="en-US" altLang="zh-TW" b="1" dirty="0" smtClean="0"/>
              <a:t>Object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5" y="3763069"/>
            <a:ext cx="17317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var</a:t>
            </a:r>
            <a:r>
              <a:rPr lang="en-US" altLang="zh-TW" b="1" dirty="0" smtClean="0"/>
              <a:t> y = {</a:t>
            </a:r>
          </a:p>
          <a:p>
            <a:r>
              <a:rPr lang="en-US" altLang="zh-TW" b="1" dirty="0" smtClean="0"/>
              <a:t>name: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,</a:t>
            </a:r>
          </a:p>
          <a:p>
            <a:r>
              <a:rPr lang="en-US" altLang="zh-TW" b="1" dirty="0" smtClean="0"/>
              <a:t>age: 15</a:t>
            </a:r>
          </a:p>
          <a:p>
            <a:r>
              <a:rPr lang="en-US" altLang="zh-TW" b="1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1609" y="3763070"/>
            <a:ext cx="17317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y.Name</a:t>
            </a:r>
            <a:r>
              <a:rPr lang="en-US" altLang="zh-TW" b="1" dirty="0" smtClean="0"/>
              <a:t> =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2146" y="3763069"/>
            <a:ext cx="2576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y[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] = </a:t>
            </a:r>
            <a:r>
              <a:rPr lang="en-US" altLang="zh-TW" dirty="0" smtClean="0"/>
              <a:t>‘Pete’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Array : </a:t>
            </a:r>
          </a:p>
          <a:p>
            <a:pPr lvl="1"/>
            <a:r>
              <a:rPr lang="es-ES" altLang="zh-TW" b="1" dirty="0" smtClean="0"/>
              <a:t>var</a:t>
            </a:r>
            <a:r>
              <a:rPr lang="es-ES" altLang="zh-TW" dirty="0" smtClean="0"/>
              <a:t> </a:t>
            </a:r>
            <a:r>
              <a:rPr lang="es-ES" altLang="zh-TW" dirty="0"/>
              <a:t>y = [ 1, 2, 3 </a:t>
            </a:r>
            <a:r>
              <a:rPr lang="es-ES" altLang="zh-TW" dirty="0" smtClean="0"/>
              <a:t>];</a:t>
            </a:r>
          </a:p>
          <a:p>
            <a:pPr lvl="1"/>
            <a:r>
              <a:rPr lang="en-US" altLang="zh-TW" dirty="0"/>
              <a:t>x[ 0 ] = </a:t>
            </a:r>
            <a:r>
              <a:rPr lang="en-US" altLang="zh-TW" dirty="0" smtClean="0"/>
              <a:t>1;</a:t>
            </a:r>
          </a:p>
          <a:p>
            <a:pPr lvl="1"/>
            <a:r>
              <a:rPr lang="en-US" altLang="zh-TW" b="1" dirty="0"/>
              <a:t>Array&lt;Type</a:t>
            </a:r>
            <a:r>
              <a:rPr lang="en-US" altLang="zh-TW" b="1" dirty="0" smtClean="0"/>
              <a:t>&gt;</a:t>
            </a:r>
            <a:endParaRPr lang="en-US" altLang="zh-TW" dirty="0" smtClean="0"/>
          </a:p>
          <a:p>
            <a:r>
              <a:rPr lang="en-US" altLang="zh-TW" b="1" dirty="0"/>
              <a:t>Array-Like </a:t>
            </a:r>
            <a:r>
              <a:rPr lang="en-US" altLang="zh-TW" b="1" dirty="0" smtClean="0"/>
              <a:t>Object : </a:t>
            </a:r>
            <a:r>
              <a:rPr lang="zh-TW" altLang="en-US" b="1" dirty="0" smtClean="0"/>
              <a:t>只要</a:t>
            </a:r>
            <a:r>
              <a:rPr lang="zh-TW" altLang="en-US" b="1" dirty="0"/>
              <a:t>有</a:t>
            </a:r>
            <a:r>
              <a:rPr lang="en-US" altLang="zh-TW" b="1" dirty="0" smtClean="0"/>
              <a:t>length</a:t>
            </a:r>
            <a:r>
              <a:rPr lang="zh-TW" altLang="en-US" b="1" dirty="0" smtClean="0"/>
              <a:t>的屬性都算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025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061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Arguments</a:t>
            </a:r>
          </a:p>
          <a:p>
            <a:pPr marL="0" indent="0">
              <a:buNone/>
            </a:pPr>
            <a:r>
              <a:rPr lang="en-US" altLang="zh-TW" dirty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/>
              <a:t>console.log( </a:t>
            </a:r>
            <a:r>
              <a:rPr lang="en-US" altLang="zh-TW" dirty="0" err="1"/>
              <a:t>typeof</a:t>
            </a:r>
            <a:r>
              <a:rPr lang="en-US" altLang="zh-TW" dirty="0"/>
              <a:t> x, </a:t>
            </a:r>
            <a:r>
              <a:rPr lang="en-US" altLang="zh-TW" dirty="0" err="1"/>
              <a:t>arguments.length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log(); // "undefined", 0</a:t>
            </a:r>
          </a:p>
          <a:p>
            <a:pPr marL="0" indent="0">
              <a:buNone/>
            </a:pPr>
            <a:r>
              <a:rPr lang="en-US" altLang="zh-TW" dirty="0"/>
              <a:t>log( 1 ); // "number", 1</a:t>
            </a:r>
          </a:p>
          <a:p>
            <a:pPr marL="0" indent="0">
              <a:buNone/>
            </a:pPr>
            <a:r>
              <a:rPr lang="en-US" altLang="zh-TW" dirty="0"/>
              <a:t>log( "1", "2", "3" ); // "string", </a:t>
            </a:r>
            <a:r>
              <a:rPr lang="en-US" altLang="zh-TW" dirty="0" smtClean="0"/>
              <a:t>3</a:t>
            </a:r>
          </a:p>
          <a:p>
            <a:r>
              <a:rPr lang="en-US" altLang="zh-TW" b="1" dirty="0" err="1"/>
              <a:t>PlainObject</a:t>
            </a:r>
            <a:r>
              <a:rPr lang="en-US" altLang="zh-TW" b="1" dirty="0"/>
              <a:t> : </a:t>
            </a:r>
            <a:r>
              <a:rPr lang="zh-TW" altLang="en-US" b="1" dirty="0"/>
              <a:t>你所</a:t>
            </a:r>
            <a:r>
              <a:rPr lang="zh-TW" altLang="en-US" b="1" dirty="0" smtClean="0"/>
              <a:t>創造，擁有屬性的物件。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PlainObject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a = [];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d = document;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/>
              <a:t>o = {};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a; // object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d; // object</a:t>
            </a:r>
          </a:p>
          <a:p>
            <a:pPr marL="0" indent="0">
              <a:buNone/>
            </a:pPr>
            <a:r>
              <a:rPr lang="en-US" altLang="zh-TW" dirty="0" err="1" smtClean="0"/>
              <a:t>typeof</a:t>
            </a:r>
            <a:r>
              <a:rPr lang="en-US" altLang="zh-TW" dirty="0" smtClean="0"/>
              <a:t> </a:t>
            </a:r>
            <a:r>
              <a:rPr lang="en-US" altLang="zh-TW" dirty="0"/>
              <a:t>o; // object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$.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a ); // false</a:t>
            </a:r>
          </a:p>
          <a:p>
            <a:pPr marL="0" indent="0">
              <a:buNone/>
            </a:pPr>
            <a:r>
              <a:rPr lang="en-US" altLang="zh-TW" dirty="0"/>
              <a:t>$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d ); // false</a:t>
            </a:r>
          </a:p>
          <a:p>
            <a:pPr marL="0" indent="0">
              <a:buNone/>
            </a:pPr>
            <a:r>
              <a:rPr lang="en-US" altLang="zh-TW" dirty="0" smtClean="0"/>
              <a:t>$.</a:t>
            </a:r>
            <a:r>
              <a:rPr lang="en-US" altLang="zh-TW" dirty="0" err="1" smtClean="0"/>
              <a:t>isPlainObject</a:t>
            </a:r>
            <a:r>
              <a:rPr lang="en-US" altLang="zh-TW" dirty="0"/>
              <a:t>( o ); // true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8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Date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dirty="0" smtClean="0"/>
              <a:t>Date(</a:t>
            </a:r>
            <a:r>
              <a:rPr lang="en-US" altLang="zh-TW" dirty="0"/>
              <a:t>year, month, day, hour, minute, second, millisecond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Date( 2014, 0, 1, 8, 15 </a:t>
            </a:r>
            <a:r>
              <a:rPr lang="en-US" altLang="zh-TW" dirty="0" smtClean="0"/>
              <a:t>);</a:t>
            </a:r>
          </a:p>
          <a:p>
            <a:r>
              <a:rPr lang="en-US" altLang="zh-TW" b="1" dirty="0"/>
              <a:t>Function</a:t>
            </a:r>
          </a:p>
          <a:p>
            <a:pPr lvl="1"/>
            <a:r>
              <a:rPr lang="en-US" altLang="zh-TW" dirty="0"/>
              <a:t>function named() {}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handler = function() 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提供了一個文件（樹）的結構化表示法，並定義讓程式可以存取並改變文件架構、風格和內容的方法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提供了文件以擁有屬性與函式的節點與物件組成的結構化表示。節點也可以附加事件處理程序，一旦觸發事件就會執行處理程序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zh-TW" altLang="en-US" dirty="0"/>
              <a:t>，它將網頁與腳本或程式語言連結在一起。</a:t>
            </a:r>
          </a:p>
        </p:txBody>
      </p:sp>
    </p:spTree>
    <p:extLst>
      <p:ext uri="{BB962C8B-B14F-4D97-AF65-F5344CB8AC3E}">
        <p14:creationId xmlns:p14="http://schemas.microsoft.com/office/powerpoint/2010/main" val="4134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Context</a:t>
            </a:r>
            <a:endParaRPr lang="en-US" altLang="zh-TW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93" y="2487613"/>
            <a:ext cx="3275764" cy="3446462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09696" y="2487614"/>
            <a:ext cx="4100101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 and Apply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 </a:t>
            </a:r>
            <a:r>
              <a:rPr lang="en-US" altLang="zh-TW" dirty="0"/>
              <a:t>call </a:t>
            </a:r>
            <a:r>
              <a:rPr lang="zh-TW" altLang="en-US" dirty="0"/>
              <a:t>以及 </a:t>
            </a:r>
            <a:r>
              <a:rPr lang="en-US" altLang="zh-TW" dirty="0"/>
              <a:t>apply </a:t>
            </a:r>
            <a:r>
              <a:rPr lang="zh-TW" altLang="en-US" dirty="0"/>
              <a:t>都是去執行這個 </a:t>
            </a:r>
            <a:r>
              <a:rPr lang="en-US" altLang="zh-TW" dirty="0"/>
              <a:t>function </a:t>
            </a:r>
            <a:r>
              <a:rPr lang="zh-TW" altLang="en-US" dirty="0"/>
              <a:t>並將這個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context </a:t>
            </a:r>
            <a:r>
              <a:rPr lang="zh-TW" altLang="en-US" dirty="0"/>
              <a:t>替換成第一個參數帶入的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個主要的不同是 </a:t>
            </a:r>
            <a:r>
              <a:rPr lang="en-US" altLang="zh-TW" dirty="0"/>
              <a:t>call </a:t>
            </a:r>
            <a:r>
              <a:rPr lang="zh-TW" altLang="en-US" dirty="0"/>
              <a:t>必須將 </a:t>
            </a:r>
            <a:r>
              <a:rPr lang="en-US" altLang="zh-TW" dirty="0"/>
              <a:t>function </a:t>
            </a:r>
            <a:r>
              <a:rPr lang="zh-TW" altLang="en-US" dirty="0"/>
              <a:t>的參數一一</a:t>
            </a:r>
            <a:r>
              <a:rPr lang="zh-TW" altLang="en-US" dirty="0" smtClean="0"/>
              <a:t>帶入。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用 </a:t>
            </a:r>
            <a:r>
              <a:rPr lang="en-US" altLang="zh-TW" dirty="0"/>
              <a:t>apply </a:t>
            </a:r>
            <a:r>
              <a:rPr lang="zh-TW" altLang="en-US" dirty="0"/>
              <a:t>的話只要在第二個參數帶入一個陣列就可以了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Callback</a:t>
            </a:r>
            <a:r>
              <a:rPr lang="zh-TW" altLang="en-US" b="1" dirty="0"/>
              <a:t> 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會等到呼叫功能執行完畢之後才會執行的功能。</a:t>
            </a:r>
            <a:endParaRPr lang="en-US" altLang="zh-TW" dirty="0"/>
          </a:p>
          <a:p>
            <a:r>
              <a:rPr lang="en-US" altLang="zh-TW" b="1" dirty="0" smtClean="0"/>
              <a:t>Event :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包裝過後的事件物件。</a:t>
            </a:r>
            <a:endParaRPr lang="en-US" altLang="zh-TW" dirty="0" smtClean="0"/>
          </a:p>
          <a:p>
            <a:r>
              <a:rPr lang="en-US" altLang="zh-TW" b="1" dirty="0" smtClean="0"/>
              <a:t>Selector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的選擇表達式。</a:t>
            </a:r>
            <a:endParaRPr lang="en-US" altLang="zh-TW" dirty="0"/>
          </a:p>
          <a:p>
            <a:r>
              <a:rPr lang="en-US" altLang="zh-TW" b="1" dirty="0" smtClean="0"/>
              <a:t>Element 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b="1" dirty="0" smtClean="0"/>
              <a:t>jQuery: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物件包含了</a:t>
            </a:r>
            <a:r>
              <a:rPr lang="en-US" altLang="zh-TW" dirty="0" smtClean="0"/>
              <a:t> Elements</a:t>
            </a:r>
            <a:r>
              <a:rPr lang="zh-TW" altLang="en-US" dirty="0" smtClean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137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XMLHttpRequest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原生的 </a:t>
            </a:r>
            <a:r>
              <a:rPr lang="en-US" altLang="zh-TW" b="1" dirty="0" smtClean="0"/>
              <a:t>AJAX</a:t>
            </a:r>
            <a:r>
              <a:rPr lang="zh-TW" altLang="en-US" b="1" dirty="0" smtClean="0"/>
              <a:t>方法物件。</a:t>
            </a:r>
            <a:endParaRPr lang="en-US" altLang="zh-TW" b="1" dirty="0"/>
          </a:p>
          <a:p>
            <a:r>
              <a:rPr lang="en-US" altLang="zh-TW" b="1" dirty="0" err="1" smtClean="0"/>
              <a:t>jqXHR</a:t>
            </a:r>
            <a:r>
              <a:rPr lang="en-US" altLang="zh-TW" b="1" dirty="0" smtClean="0"/>
              <a:t>: jQuery</a:t>
            </a:r>
            <a:r>
              <a:rPr lang="zh-TW" altLang="en-US" b="1" dirty="0" smtClean="0"/>
              <a:t>包裝過後的 </a:t>
            </a:r>
            <a:r>
              <a:rPr lang="en-US" altLang="zh-TW" b="1" dirty="0" smtClean="0"/>
              <a:t>AJAX</a:t>
            </a:r>
            <a:r>
              <a:rPr lang="zh-TW" altLang="en-US" b="1" dirty="0"/>
              <a:t>方法物件。</a:t>
            </a:r>
            <a:endParaRPr lang="en-US" altLang="zh-TW" b="1" dirty="0"/>
          </a:p>
          <a:p>
            <a:r>
              <a:rPr lang="en-US" altLang="zh-TW" b="1" dirty="0" smtClean="0"/>
              <a:t>Deferred Object : </a:t>
            </a:r>
            <a:r>
              <a:rPr lang="zh-TW" altLang="en-US" b="1" dirty="0" smtClean="0"/>
              <a:t>用於非同步控制的物件。</a:t>
            </a:r>
            <a:endParaRPr lang="en-US" altLang="zh-TW" b="1" dirty="0" smtClean="0"/>
          </a:p>
          <a:p>
            <a:r>
              <a:rPr lang="en-US" altLang="zh-TW" b="1" dirty="0" smtClean="0"/>
              <a:t>Promise </a:t>
            </a:r>
            <a:r>
              <a:rPr lang="en-US" altLang="zh-TW" b="1" dirty="0"/>
              <a:t>Object : </a:t>
            </a:r>
            <a:r>
              <a:rPr lang="zh-TW" altLang="en-US" b="1" dirty="0"/>
              <a:t>用於非同步控制的物件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/>
              <a:t>Callbacks 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 </a:t>
            </a:r>
            <a:r>
              <a:rPr lang="en-US" altLang="zh-TW" b="1" dirty="0"/>
              <a:t>: </a:t>
            </a:r>
            <a:r>
              <a:rPr lang="zh-TW" altLang="en-US" b="1" dirty="0" smtClean="0"/>
              <a:t>可以把多個具有相同參數的</a:t>
            </a:r>
            <a:r>
              <a:rPr lang="en-US" altLang="zh-TW" b="1" dirty="0" smtClean="0"/>
              <a:t>Callback</a:t>
            </a:r>
            <a:r>
              <a:rPr lang="zh-TW" altLang="en-US" b="1" dirty="0" smtClean="0"/>
              <a:t>物件打包一起執</a:t>
            </a:r>
            <a:r>
              <a:rPr lang="zh-TW" altLang="en-US" b="1" dirty="0"/>
              <a:t>行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 smtClean="0"/>
              <a:t>XML Document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XML</a:t>
            </a:r>
            <a:r>
              <a:rPr lang="zh-TW" altLang="en-US" b="1" dirty="0" smtClean="0"/>
              <a:t>物件。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一切一切的開</a:t>
            </a:r>
            <a:r>
              <a:rPr lang="zh-TW" altLang="en-US" dirty="0"/>
              <a:t>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jQuery = $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25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的選擇表達式給</a:t>
            </a:r>
            <a:r>
              <a:rPr lang="en-US" altLang="zh-TW" dirty="0" smtClean="0"/>
              <a:t>$()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會幫你找到所對應到的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物件集合，並且包裝成為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smtClean="0"/>
              <a:t>Element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</a:t>
            </a:r>
            <a:r>
              <a:rPr lang="en-US" altLang="zh-TW" dirty="0"/>
              <a:t> jQuery</a:t>
            </a:r>
            <a:r>
              <a:rPr lang="zh-TW" altLang="en-US" dirty="0" smtClean="0"/>
              <a:t>會把這個物件包裝成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的物件，提供增強的功能。</a:t>
            </a:r>
            <a:endParaRPr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b="1" dirty="0" smtClean="0"/>
              <a:t>Element Array</a:t>
            </a:r>
            <a:r>
              <a:rPr lang="en-US" altLang="zh-TW" dirty="0" smtClean="0"/>
              <a:t>):</a:t>
            </a:r>
            <a:r>
              <a:rPr lang="zh-TW" altLang="en-US" dirty="0"/>
              <a:t>傳入一個</a:t>
            </a:r>
            <a:r>
              <a:rPr lang="en-US" altLang="zh-TW" dirty="0"/>
              <a:t>DOM</a:t>
            </a:r>
            <a:r>
              <a:rPr lang="zh-TW" altLang="en-US" dirty="0"/>
              <a:t>的</a:t>
            </a:r>
            <a:r>
              <a:rPr lang="zh-TW" altLang="en-US" dirty="0" smtClean="0"/>
              <a:t>物件陣列，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會把這個物件包裝成</a:t>
            </a:r>
            <a:r>
              <a:rPr lang="en-US" altLang="zh-TW" dirty="0"/>
              <a:t>jQuery</a:t>
            </a:r>
            <a:r>
              <a:rPr lang="zh-TW" altLang="en-US" dirty="0"/>
              <a:t>的物件，提供增強的功能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err="1" smtClean="0"/>
              <a:t>HtmlString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的字串（這個字串一定要有角括號</a:t>
            </a:r>
            <a:r>
              <a:rPr lang="en-US" altLang="zh-TW" dirty="0" smtClean="0"/>
              <a:t>&lt;&gt;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</a:t>
            </a:r>
            <a:r>
              <a:rPr lang="zh-TW" altLang="en-US" dirty="0" smtClean="0"/>
              <a:t>這個字串轉化成為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的物件，並且包裝成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b="1" dirty="0"/>
              <a:t>jQuery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會幫你複製一份出來。</a:t>
            </a:r>
          </a:p>
          <a:p>
            <a:r>
              <a:rPr lang="en-US" altLang="zh-TW" dirty="0" smtClean="0"/>
              <a:t>$(</a:t>
            </a:r>
            <a:r>
              <a:rPr lang="en-US" altLang="zh-TW" b="1" dirty="0"/>
              <a:t>Callback</a:t>
            </a:r>
            <a:r>
              <a:rPr lang="zh-TW" altLang="en-US" b="1" dirty="0"/>
              <a:t>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 jQuery</a:t>
            </a:r>
            <a:r>
              <a:rPr lang="zh-TW" altLang="en-US" dirty="0" smtClean="0"/>
              <a:t>會等到</a:t>
            </a:r>
            <a:r>
              <a:rPr lang="en-US" altLang="zh-TW" dirty="0" err="1" smtClean="0"/>
              <a:t>Document.ready</a:t>
            </a:r>
            <a:r>
              <a:rPr lang="zh-TW" altLang="en-US" dirty="0" smtClean="0"/>
              <a:t>以後，在執行傳入的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Basic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1401"/>
              </p:ext>
            </p:extLst>
          </p:nvPr>
        </p:nvGraphicFramePr>
        <p:xfrm>
          <a:off x="1176866" y="2672916"/>
          <a:ext cx="6798734" cy="22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2589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selector1, selector2, </a:t>
                      </a:r>
                      <a:r>
                        <a:rPr lang="en-US" altLang="zh-TW" b="1" dirty="0" err="1" smtClean="0"/>
                        <a:t>selectorN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一次選取多種類型的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7346"/>
              </p:ext>
            </p:extLst>
          </p:nvPr>
        </p:nvGraphicFramePr>
        <p:xfrm>
          <a:off x="1176866" y="2662101"/>
          <a:ext cx="6798734" cy="3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選擇擁有特定屬性的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!=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選擇擁有特定屬性並且值不為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^=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作為屬性開頭的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$=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作為屬性結尾的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76528"/>
              </p:ext>
            </p:extLst>
          </p:nvPr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" y="2394857"/>
            <a:ext cx="7740877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Combinations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8270"/>
              </p:ext>
            </p:extLst>
          </p:nvPr>
        </p:nvGraphicFramePr>
        <p:xfrm>
          <a:off x="1176866" y="2662101"/>
          <a:ext cx="67987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 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A&gt;B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的所有第一代子節點，而有符合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A+B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下一個緊接的兄弟節點是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A-B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下面所有的兄弟節點是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.first():</a:t>
            </a:r>
            <a:r>
              <a:rPr lang="zh-TW" altLang="en-US" dirty="0" smtClean="0"/>
              <a:t>第一個</a:t>
            </a:r>
            <a:endParaRPr lang="en-US" altLang="zh-TW" dirty="0" smtClean="0"/>
          </a:p>
          <a:p>
            <a:r>
              <a:rPr lang="en-US" altLang="zh-TW" dirty="0" smtClean="0"/>
              <a:t>.last():</a:t>
            </a:r>
            <a:r>
              <a:rPr lang="zh-TW" altLang="en-US" dirty="0" smtClean="0"/>
              <a:t>最後一個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.slice(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切出</a:t>
            </a:r>
            <a:r>
              <a:rPr lang="en-US" altLang="zh-TW" dirty="0" smtClean="0"/>
              <a:t>x+1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.filter([</a:t>
            </a:r>
            <a:r>
              <a:rPr lang="en-US" altLang="zh-TW" dirty="0" err="1" smtClean="0"/>
              <a:t>Selector|Function|Elements|jQuery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依照</a:t>
            </a:r>
            <a:r>
              <a:rPr lang="zh-TW" altLang="en-US" dirty="0"/>
              <a:t>輸入</a:t>
            </a:r>
            <a:r>
              <a:rPr lang="zh-TW" altLang="en-US" dirty="0" smtClean="0"/>
              <a:t>過濾所選的元素。</a:t>
            </a:r>
            <a:endParaRPr lang="en-US" altLang="zh-TW" dirty="0" smtClean="0"/>
          </a:p>
          <a:p>
            <a:r>
              <a:rPr lang="en-US" altLang="zh-TW" dirty="0" smtClean="0"/>
              <a:t>.not([</a:t>
            </a:r>
            <a:r>
              <a:rPr lang="en-US" altLang="zh-TW" dirty="0" err="1" smtClean="0"/>
              <a:t>Selector|Function|jQuery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過濾是輸入的，回傳不是的。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.add([</a:t>
            </a:r>
            <a:r>
              <a:rPr lang="en-US" altLang="zh-TW" dirty="0" err="1" smtClean="0"/>
              <a:t>Selector|Elements|HtmlString|jQuery</a:t>
            </a:r>
            <a:r>
              <a:rPr lang="en-US" altLang="zh-TW" dirty="0" smtClean="0"/>
              <a:t>])</a:t>
            </a:r>
            <a:r>
              <a:rPr lang="zh-TW" altLang="en-US" dirty="0" smtClean="0"/>
              <a:t>加入新的元素。</a:t>
            </a:r>
            <a:endParaRPr lang="en-US" altLang="zh-TW" dirty="0" smtClean="0"/>
          </a:p>
          <a:p>
            <a:r>
              <a:rPr lang="en-US" altLang="zh-TW" dirty="0" smtClean="0"/>
              <a:t>.find(</a:t>
            </a:r>
            <a:r>
              <a:rPr lang="en-US" altLang="zh-TW" dirty="0" err="1"/>
              <a:t>Selector|Elements</a:t>
            </a:r>
            <a:r>
              <a:rPr lang="en-US" altLang="zh-TW" dirty="0" smtClean="0"/>
              <a:t>):</a:t>
            </a:r>
            <a:r>
              <a:rPr lang="zh-TW" altLang="en-US" dirty="0" smtClean="0"/>
              <a:t>從目前的選中的元素再下去搜尋，包括元素自己與</a:t>
            </a:r>
            <a:r>
              <a:rPr lang="zh-TW" altLang="en-US" dirty="0"/>
              <a:t>元素</a:t>
            </a:r>
            <a:r>
              <a:rPr lang="zh-TW" altLang="en-US" dirty="0" smtClean="0"/>
              <a:t>的子代。</a:t>
            </a:r>
            <a:endParaRPr lang="en-US" altLang="zh-TW" dirty="0" smtClean="0"/>
          </a:p>
          <a:p>
            <a:r>
              <a:rPr lang="en-US" altLang="zh-TW" dirty="0" smtClean="0"/>
              <a:t>.children(selector):</a:t>
            </a:r>
            <a:r>
              <a:rPr lang="zh-TW" altLang="en-US" dirty="0"/>
              <a:t>從目前的選中</a:t>
            </a:r>
            <a:r>
              <a:rPr lang="zh-TW" altLang="en-US" dirty="0" smtClean="0"/>
              <a:t>的子</a:t>
            </a:r>
            <a:r>
              <a:rPr lang="zh-TW" altLang="en-US" dirty="0"/>
              <a:t>代</a:t>
            </a:r>
            <a:r>
              <a:rPr lang="zh-TW" altLang="en-US" dirty="0" smtClean="0"/>
              <a:t>元素</a:t>
            </a:r>
            <a:r>
              <a:rPr lang="zh-TW" altLang="en-US" dirty="0"/>
              <a:t>再下去</a:t>
            </a:r>
            <a:r>
              <a:rPr lang="zh-TW" altLang="en-US" dirty="0" smtClean="0"/>
              <a:t>搜尋。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dirty="0"/>
              <a:t>Selector</a:t>
            </a:r>
            <a:r>
              <a:rPr lang="en-US" altLang="zh-TW" dirty="0" smtClean="0"/>
              <a:t>)/.</a:t>
            </a:r>
            <a:r>
              <a:rPr lang="en-US" altLang="zh-TW" dirty="0"/>
              <a:t>next(Selector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找鄰居。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8914" y="2987040"/>
            <a:ext cx="3748702" cy="2947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ul</a:t>
            </a:r>
            <a:r>
              <a:rPr lang="en-US" altLang="zh-TW" sz="2000" dirty="0"/>
              <a:t> class="first"&gt;</a:t>
            </a:r>
          </a:p>
          <a:p>
            <a:pPr marL="0" indent="0">
              <a:buNone/>
            </a:pPr>
            <a:r>
              <a:rPr lang="en-US" altLang="zh-TW" sz="2000" dirty="0"/>
              <a:t>  &lt;li class="foo"&gt;list item 1&lt;/li&gt;</a:t>
            </a:r>
          </a:p>
          <a:p>
            <a:pPr marL="0" indent="0">
              <a:buNone/>
            </a:pPr>
            <a:r>
              <a:rPr lang="en-US" altLang="zh-TW" sz="2000" dirty="0"/>
              <a:t>  &lt;li&gt;list item 2&lt;/li&gt;</a:t>
            </a:r>
          </a:p>
          <a:p>
            <a:pPr marL="0" indent="0">
              <a:buNone/>
            </a:pPr>
            <a:r>
              <a:rPr lang="en-US" altLang="zh-TW" sz="2000" dirty="0"/>
              <a:t>  &lt;li class="bar"&gt;list item 3&lt;/li&gt;</a:t>
            </a:r>
          </a:p>
          <a:p>
            <a:pPr marL="0" indent="0">
              <a:buNone/>
            </a:pPr>
            <a:r>
              <a:rPr lang="en-US" altLang="zh-TW" sz="2000" dirty="0"/>
              <a:t>&lt;/</a:t>
            </a:r>
            <a:r>
              <a:rPr lang="en-US" altLang="zh-TW" sz="2000" dirty="0" err="1"/>
              <a:t>ul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5152" y="2987040"/>
            <a:ext cx="3925824" cy="2947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$( "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"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.find( ".foo"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"red" )</a:t>
            </a:r>
          </a:p>
          <a:p>
            <a:pPr marL="0" indent="0">
              <a:buNone/>
            </a:pPr>
            <a:r>
              <a:rPr lang="en-US" altLang="zh-TW" dirty="0"/>
              <a:t>  .end()</a:t>
            </a:r>
          </a:p>
          <a:p>
            <a:pPr marL="0" indent="0">
              <a:buNone/>
            </a:pPr>
            <a:r>
              <a:rPr lang="en-US" altLang="zh-TW" dirty="0"/>
              <a:t>  .find( ".bar"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"green" );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76865" y="2490135"/>
            <a:ext cx="6798736" cy="46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.end()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不是萬能，沒</a:t>
            </a:r>
            <a:r>
              <a:rPr lang="en-US" altLang="zh-TW" dirty="0" smtClean="0"/>
              <a:t>$</a:t>
            </a:r>
            <a:r>
              <a:rPr lang="zh-TW" altLang="en-US" dirty="0" smtClean="0"/>
              <a:t>萬萬不能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並沒有設計一對方法，一個叫做</a:t>
            </a:r>
            <a:r>
              <a:rPr lang="en-US" altLang="zh-TW" dirty="0" err="1" smtClean="0"/>
              <a:t>getXXX</a:t>
            </a:r>
            <a:r>
              <a:rPr lang="zh-TW" altLang="en-US" dirty="0" smtClean="0"/>
              <a:t>，一個叫做</a:t>
            </a:r>
            <a:r>
              <a:rPr lang="en-US" altLang="zh-TW" dirty="0" err="1" smtClean="0"/>
              <a:t>setXXX</a:t>
            </a:r>
            <a:r>
              <a:rPr lang="zh-TW" altLang="en-US" dirty="0" smtClean="0"/>
              <a:t>，而是共用同一個方法，有給值是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，沒有給值是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方法，會設定值後回傳該物件。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方法，只會回傳第一個元素的值。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VS </a:t>
            </a:r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type="checkbox" checked&gt;</a:t>
            </a:r>
          </a:p>
          <a:p>
            <a:r>
              <a:rPr lang="en-US" altLang="zh-TW" dirty="0" smtClean="0"/>
              <a:t>type : </a:t>
            </a:r>
            <a:r>
              <a:rPr lang="zh-TW" altLang="en-US" dirty="0" smtClean="0"/>
              <a:t>是屬性</a:t>
            </a:r>
            <a:r>
              <a:rPr lang="en-US" altLang="zh-TW" dirty="0" smtClean="0"/>
              <a:t>Attribute.</a:t>
            </a:r>
          </a:p>
          <a:p>
            <a:r>
              <a:rPr lang="en-US" altLang="zh-TW" dirty="0" smtClean="0"/>
              <a:t>checked :</a:t>
            </a:r>
            <a:r>
              <a:rPr lang="zh-TW" altLang="en-US" dirty="0" smtClean="0"/>
              <a:t>是特性</a:t>
            </a:r>
            <a:r>
              <a:rPr lang="en-US" altLang="zh-TW" dirty="0" smtClean="0"/>
              <a:t>Property.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</a:t>
            </a:r>
            <a:r>
              <a:rPr lang="en-US" altLang="zh-TW" b="1" dirty="0" err="1"/>
              <a:t>attr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回</a:t>
            </a:r>
            <a:r>
              <a:rPr lang="zh-TW" altLang="en-US" dirty="0"/>
              <a:t>傳所要查詢的屬性值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attributeName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[</a:t>
            </a:r>
            <a:r>
              <a:rPr lang="en-US" altLang="zh-TW" b="1" dirty="0" err="1" smtClean="0"/>
              <a:t>String|Number</a:t>
            </a:r>
            <a:r>
              <a:rPr lang="en-US" altLang="zh-TW" dirty="0" smtClean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/>
              <a:t>,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層疊樣式表（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，簡寫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），又稱串樣式清單、級聯樣式表、串接樣式表、層疊樣式表、階層式樣式表。</a:t>
            </a:r>
            <a:endParaRPr lang="en-US" altLang="zh-TW" dirty="0" smtClean="0"/>
          </a:p>
          <a:p>
            <a:r>
              <a:rPr lang="zh-TW" altLang="en-US" dirty="0" smtClean="0"/>
              <a:t>一種用來為結構化文件（如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應用）添加樣式（</a:t>
            </a:r>
            <a:r>
              <a:rPr lang="zh-TW" altLang="en-US" dirty="0" smtClean="0">
                <a:solidFill>
                  <a:srgbClr val="00B050"/>
                </a:solidFill>
              </a:rPr>
              <a:t>背景、字型、間距和顏色等</a:t>
            </a:r>
            <a:r>
              <a:rPr lang="zh-TW" altLang="en-US" dirty="0" smtClean="0"/>
              <a:t>）的電腦語言，由</a:t>
            </a:r>
            <a:r>
              <a:rPr lang="en-US" altLang="zh-TW" dirty="0" smtClean="0"/>
              <a:t>W3C</a:t>
            </a:r>
            <a:r>
              <a:rPr lang="zh-TW" altLang="en-US" dirty="0" smtClean="0"/>
              <a:t>定義和維護。</a:t>
            </a:r>
            <a:endParaRPr lang="en-US" altLang="zh-TW" dirty="0" smtClean="0"/>
          </a:p>
          <a:p>
            <a:r>
              <a:rPr lang="zh-TW" altLang="en-US" dirty="0" smtClean="0"/>
              <a:t>目前最新版本是</a:t>
            </a:r>
            <a:r>
              <a:rPr lang="en-US" altLang="zh-TW" dirty="0" smtClean="0"/>
              <a:t>CSS2.1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的推薦標準。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現在已被大部分現代瀏覽器支援，而下一版的</a:t>
            </a:r>
            <a:r>
              <a:rPr lang="en-US" altLang="zh-TW" dirty="0" smtClean="0"/>
              <a:t>CSS4</a:t>
            </a:r>
            <a:r>
              <a:rPr lang="zh-TW" altLang="en-US" dirty="0" smtClean="0"/>
              <a:t>仍在開發過程中。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.prop()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279158" cy="34449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回傳所要查詢的屬性值。</a:t>
            </a:r>
            <a:endParaRPr lang="en-US" altLang="zh-TW" dirty="0"/>
          </a:p>
          <a:p>
            <a:r>
              <a:rPr lang="en-US" altLang="zh-TW" dirty="0"/>
              <a:t>.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設定屬性值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 smtClean="0"/>
              <a:t>properties)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Style</a:t>
            </a:r>
          </a:p>
          <a:p>
            <a:r>
              <a:rPr lang="en-US" altLang="zh-TW" dirty="0" smtClean="0"/>
              <a:t>CSS Class</a:t>
            </a:r>
          </a:p>
        </p:txBody>
      </p:sp>
    </p:spTree>
    <p:extLst>
      <p:ext uri="{BB962C8B-B14F-4D97-AF65-F5344CB8AC3E}">
        <p14:creationId xmlns:p14="http://schemas.microsoft.com/office/powerpoint/2010/main" val="829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&lt;div style="padding-top: 0px;"&gt;&lt;/div&gt;</a:t>
            </a:r>
          </a:p>
          <a:p>
            <a:pPr marL="0" indent="0">
              <a:buNone/>
            </a:pPr>
            <a:r>
              <a:rPr lang="zh-TW" altLang="en-US" dirty="0" smtClean="0"/>
              <a:t>取得屬性值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([</a:t>
            </a:r>
            <a:r>
              <a:rPr lang="en-US" altLang="zh-TW" b="1" dirty="0" err="1" smtClean="0"/>
              <a:t>String|Array</a:t>
            </a:r>
            <a:r>
              <a:rPr lang="en-US" altLang="zh-TW" dirty="0" smtClean="0"/>
              <a:t>] </a:t>
            </a:r>
            <a:r>
              <a:rPr lang="en-US" altLang="zh-TW" dirty="0" err="1"/>
              <a:t>propertyName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73649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&lt;div class="people-panel"&gt;&lt;/div&gt;</a:t>
            </a:r>
          </a:p>
          <a:p>
            <a:pPr marL="0" indent="0">
              <a:buNone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移除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轉換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[, state ]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[, state ] )//state , </a:t>
            </a:r>
            <a:r>
              <a:rPr lang="en-US" altLang="zh-TW" dirty="0" err="1" smtClean="0"/>
              <a:t>true:add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false:remove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檢驗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hasClass</a:t>
            </a:r>
            <a:r>
              <a:rPr lang="en-US" altLang="zh-TW" dirty="0" smtClean="0"/>
              <a:t>(</a:t>
            </a:r>
            <a:r>
              <a:rPr lang="en-US" altLang="zh-TW" b="1" dirty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className</a:t>
            </a:r>
            <a:r>
              <a:rPr lang="en-US" altLang="zh-TW" dirty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([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String|Number|Array|Function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/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取得所有純文字</a:t>
            </a:r>
            <a:endParaRPr lang="en-US" altLang="zh-TW" dirty="0" smtClean="0"/>
          </a:p>
          <a:p>
            <a:r>
              <a:rPr lang="en-US" altLang="zh-TW" dirty="0"/>
              <a:t>.text()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設定純文字</a:t>
            </a:r>
            <a:endParaRPr lang="en-US" altLang="zh-TW" dirty="0" smtClean="0"/>
          </a:p>
          <a:p>
            <a:r>
              <a:rPr lang="en-US" altLang="zh-TW" dirty="0" smtClean="0"/>
              <a:t>.text(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b="1" dirty="0" err="1"/>
              <a:t>String|Number|Array|Function</a:t>
            </a:r>
            <a:r>
              <a:rPr lang="zh-TW" altLang="en-US" dirty="0"/>
              <a:t> 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.html()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HTML</a:t>
            </a:r>
          </a:p>
          <a:p>
            <a:r>
              <a:rPr lang="en-US" altLang="zh-TW" dirty="0"/>
              <a:t>.text([</a:t>
            </a:r>
            <a:r>
              <a:rPr lang="zh-TW" altLang="en-US" dirty="0"/>
              <a:t> </a:t>
            </a:r>
            <a:r>
              <a:rPr lang="en-US" altLang="zh-TW" b="1" dirty="0" err="1" smtClean="0"/>
              <a:t>HtmlString|Function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幾何參數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Offset /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Width / 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Offset / Position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165946" cy="3444997"/>
          </a:xfrm>
        </p:spPr>
        <p:txBody>
          <a:bodyPr/>
          <a:lstStyle/>
          <a:p>
            <a:r>
              <a:rPr lang="en-US" altLang="zh-TW" dirty="0" smtClean="0"/>
              <a:t>.offset():</a:t>
            </a:r>
            <a:r>
              <a:rPr lang="zh-TW" altLang="en-US" dirty="0" smtClean="0"/>
              <a:t>取得座標。</a:t>
            </a:r>
            <a:endParaRPr lang="en-US" altLang="zh-TW" dirty="0" smtClean="0"/>
          </a:p>
          <a:p>
            <a:r>
              <a:rPr lang="en-US" altLang="zh-TW" dirty="0"/>
              <a:t>.offset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coordinates</a:t>
            </a:r>
            <a:r>
              <a:rPr lang="en-US" altLang="zh-TW" dirty="0" err="1" smtClean="0">
                <a:sym typeface="Wingdings" panose="05000000000000000000" pitchFamily="2" charset="2"/>
              </a:rPr>
              <a:t>|</a:t>
            </a:r>
            <a:r>
              <a:rPr lang="en-US" altLang="zh-TW" b="1" dirty="0" err="1" smtClean="0">
                <a:sym typeface="Wingdings" panose="05000000000000000000" pitchFamily="2" charset="2"/>
              </a:rPr>
              <a:t>F</a:t>
            </a:r>
            <a:r>
              <a:rPr lang="en-US" altLang="zh-TW" b="1" dirty="0" err="1" smtClean="0"/>
              <a:t>unction</a:t>
            </a:r>
            <a:r>
              <a:rPr lang="en-US" altLang="zh-TW" dirty="0" smtClean="0"/>
              <a:t> )</a:t>
            </a:r>
            <a:r>
              <a:rPr lang="zh-TW" altLang="en-US" dirty="0" smtClean="0"/>
              <a:t>設定座標</a:t>
            </a:r>
            <a:endParaRPr lang="en-US" altLang="zh-TW" dirty="0" smtClean="0"/>
          </a:p>
          <a:p>
            <a:r>
              <a:rPr lang="en-US" altLang="zh-TW" dirty="0" smtClean="0"/>
              <a:t>.position():</a:t>
            </a:r>
            <a:r>
              <a:rPr lang="zh-TW" altLang="en-US" dirty="0" smtClean="0"/>
              <a:t>取得相對於父節點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的座標。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Width / </a:t>
            </a:r>
            <a:r>
              <a:rPr lang="en-US" altLang="zh-TW" dirty="0" smtClean="0"/>
              <a:t>Height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039291" y="2487168"/>
            <a:ext cx="5495109" cy="344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body = $(' body ')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body.innerWidth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 = </a:t>
            </a:r>
            <a:r>
              <a:rPr lang="en-US" altLang="zh-TW" dirty="0"/>
              <a:t>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(true);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padding =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contentWith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borders = </a:t>
            </a:r>
            <a:r>
              <a:rPr lang="en-US" altLang="zh-TW" dirty="0" err="1"/>
              <a:t>borderWidth</a:t>
            </a:r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margins = </a:t>
            </a:r>
            <a:r>
              <a:rPr lang="en-US" altLang="zh-TW" dirty="0" err="1"/>
              <a:t>marginWidth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borders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834" y="2899955"/>
            <a:ext cx="2108545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用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是設定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當我們</a:t>
            </a:r>
            <a:r>
              <a:rPr lang="en-US" altLang="zh-TW" dirty="0"/>
              <a:t>$</a:t>
            </a:r>
            <a:r>
              <a:rPr lang="zh-TW" altLang="en-US" dirty="0"/>
              <a:t>再一起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326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插入與取代元素</a:t>
            </a:r>
            <a:endParaRPr lang="en-US" altLang="zh-TW" dirty="0" smtClean="0"/>
          </a:p>
          <a:p>
            <a:r>
              <a:rPr lang="zh-TW" altLang="en-US" dirty="0" smtClean="0"/>
              <a:t>複製元素</a:t>
            </a:r>
            <a:endParaRPr lang="en-US" altLang="zh-TW" dirty="0" smtClean="0"/>
          </a:p>
          <a:p>
            <a:r>
              <a:rPr lang="zh-TW" altLang="en-US" dirty="0" smtClean="0"/>
              <a:t>包覆元素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插入與取代元素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47098"/>
              </p:ext>
            </p:extLst>
          </p:nvPr>
        </p:nvGraphicFramePr>
        <p:xfrm>
          <a:off x="1176866" y="2673668"/>
          <a:ext cx="72535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25"/>
                <a:gridCol w="1863635"/>
                <a:gridCol w="169869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$(target)</a:t>
                      </a:r>
                    </a:p>
                    <a:p>
                      <a:r>
                        <a:rPr lang="en-US" altLang="zh-TW" dirty="0" smtClean="0"/>
                        <a:t>.method(content)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$(content)</a:t>
                      </a:r>
                    </a:p>
                    <a:p>
                      <a:r>
                        <a:rPr lang="en-US" altLang="zh-TW" dirty="0" smtClean="0"/>
                        <a:t>.method(target)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尾端插入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appendTo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開頭插入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prependTo</a:t>
                      </a:r>
                      <a:r>
                        <a:rPr lang="en-US" altLang="zh-TW" dirty="0" smtClean="0"/>
                        <a:t> 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之後插入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insertAfter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之前插入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insertBefore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來取代</a:t>
                      </a:r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replaceWith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6866" y="5373189"/>
            <a:ext cx="72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content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HtmlString|Element|Array|jQuery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85" y="2490135"/>
            <a:ext cx="7740712" cy="3444997"/>
          </a:xfrm>
        </p:spPr>
        <p:txBody>
          <a:bodyPr/>
          <a:lstStyle/>
          <a:p>
            <a:r>
              <a:rPr lang="zh-TW" altLang="en-US" dirty="0" smtClean="0"/>
              <a:t>如果你所插入的元素是原本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的一部分，如果只有執行一次，那些元素只會被搬運過去。</a:t>
            </a:r>
            <a:endParaRPr lang="en-US" altLang="zh-TW" dirty="0" smtClean="0"/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[, </a:t>
            </a:r>
            <a:r>
              <a:rPr lang="en-US" altLang="zh-TW" dirty="0" err="1"/>
              <a:t>deepWithDataAndEvents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/>
              <a:t>withDataAndEvents</a:t>
            </a:r>
            <a:r>
              <a:rPr lang="en-US" altLang="zh-TW" dirty="0"/>
              <a:t> </a:t>
            </a:r>
            <a:r>
              <a:rPr lang="en-US" altLang="zh-TW" dirty="0" smtClean="0"/>
              <a:t>:Boolean</a:t>
            </a:r>
            <a:r>
              <a:rPr lang="zh-TW" altLang="en-US" dirty="0" smtClean="0"/>
              <a:t>是否連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都</a:t>
            </a:r>
            <a:r>
              <a:rPr lang="en-US" altLang="zh-TW" dirty="0" smtClean="0"/>
              <a:t>Copy.</a:t>
            </a:r>
          </a:p>
          <a:p>
            <a:r>
              <a:rPr lang="en-US" altLang="zh-TW" b="1" dirty="0" err="1" smtClean="0"/>
              <a:t>deepWithDataAndEvents</a:t>
            </a:r>
            <a:r>
              <a:rPr lang="en-US" altLang="zh-TW" dirty="0" smtClean="0"/>
              <a:t> : Boolean</a:t>
            </a:r>
            <a:r>
              <a:rPr lang="zh-TW" altLang="en-US" dirty="0" smtClean="0"/>
              <a:t>，</a:t>
            </a:r>
            <a:r>
              <a:rPr lang="zh-TW" altLang="en-US" dirty="0"/>
              <a:t>是否</a:t>
            </a:r>
            <a:r>
              <a:rPr lang="zh-TW" altLang="en-US" dirty="0" smtClean="0"/>
              <a:t>連子元素的</a:t>
            </a:r>
            <a:r>
              <a:rPr lang="en-US" altLang="zh-TW" dirty="0" smtClean="0"/>
              <a:t>Data</a:t>
            </a:r>
            <a:r>
              <a:rPr lang="zh-TW" altLang="en-US" dirty="0"/>
              <a:t>跟</a:t>
            </a:r>
            <a:r>
              <a:rPr lang="en-US" altLang="zh-TW" dirty="0"/>
              <a:t>Event</a:t>
            </a:r>
            <a:r>
              <a:rPr lang="zh-TW" altLang="en-US" dirty="0"/>
              <a:t>都</a:t>
            </a:r>
            <a:r>
              <a:rPr lang="en-US" altLang="zh-TW" dirty="0"/>
              <a:t>Copy.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包覆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" y="2490135"/>
            <a:ext cx="7733211" cy="34449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將所選中的每一個元素進行包裝，包在外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.wrap(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將所選中的每一個元素進行包裝，包</a:t>
            </a:r>
            <a:r>
              <a:rPr lang="zh-TW" altLang="en-US" dirty="0" smtClean="0"/>
              <a:t>在裡面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wrapInner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將所選中的元素一起打包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.empty()</a:t>
            </a:r>
            <a:r>
              <a:rPr lang="zh-TW" altLang="en-US" dirty="0" smtClean="0"/>
              <a:t> 移除子元素，</a:t>
            </a:r>
            <a:r>
              <a:rPr lang="zh-TW" altLang="en-US" dirty="0"/>
              <a:t>不</a:t>
            </a:r>
            <a:r>
              <a:rPr lang="zh-TW" altLang="en-US" dirty="0" smtClean="0"/>
              <a:t>包含自己。</a:t>
            </a:r>
            <a:endParaRPr lang="en-US" altLang="zh-TW" dirty="0" smtClean="0"/>
          </a:p>
          <a:p>
            <a:r>
              <a:rPr lang="en-US" altLang="zh-TW" dirty="0" smtClean="0"/>
              <a:t>.remove() </a:t>
            </a:r>
            <a:r>
              <a:rPr lang="zh-TW" altLang="en-US" dirty="0" smtClean="0"/>
              <a:t>移除子元素，包含自己，也包括了事件跟資料。</a:t>
            </a:r>
            <a:endParaRPr lang="en-US" altLang="zh-TW" dirty="0" smtClean="0"/>
          </a:p>
          <a:p>
            <a:r>
              <a:rPr lang="en-US" altLang="zh-TW" dirty="0" smtClean="0"/>
              <a:t>.detach() </a:t>
            </a:r>
            <a:r>
              <a:rPr lang="zh-TW" altLang="en-US" dirty="0" smtClean="0"/>
              <a:t>移除</a:t>
            </a:r>
            <a:r>
              <a:rPr lang="zh-TW" altLang="en-US" dirty="0"/>
              <a:t>子元素，包含</a:t>
            </a:r>
            <a:r>
              <a:rPr lang="zh-TW" altLang="en-US" dirty="0" smtClean="0"/>
              <a:t>自己，但是不包含事件跟資料。</a:t>
            </a:r>
            <a:endParaRPr lang="en-US" altLang="zh-TW" dirty="0"/>
          </a:p>
          <a:p>
            <a:r>
              <a:rPr lang="en-US" altLang="zh-TW" dirty="0" smtClean="0"/>
              <a:t>Unwrap()</a:t>
            </a:r>
            <a:r>
              <a:rPr lang="zh-TW" altLang="en-US" dirty="0" smtClean="0"/>
              <a:t>移除掉父節點。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$</a:t>
            </a:r>
            <a:r>
              <a:rPr lang="zh-TW" altLang="en-US" dirty="0"/>
              <a:t>好辦事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6925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jQuery Event</a:t>
            </a:r>
          </a:p>
          <a:p>
            <a:r>
              <a:rPr lang="zh-TW" altLang="en-US" dirty="0" smtClean="0"/>
              <a:t>自訂事件</a:t>
            </a:r>
            <a:endParaRPr lang="en-US" altLang="zh-TW" dirty="0" smtClean="0"/>
          </a:p>
          <a:p>
            <a:r>
              <a:rPr lang="zh-TW" altLang="en-US" dirty="0" smtClean="0"/>
              <a:t>觸發</a:t>
            </a:r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6415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.bind</a:t>
            </a:r>
            <a:r>
              <a:rPr lang="en-US" altLang="zh-TW" b="1" dirty="0" smtClean="0"/>
              <a:t>()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5064" y="2490135"/>
            <a:ext cx="7541622" cy="3444997"/>
          </a:xfrm>
        </p:spPr>
        <p:txBody>
          <a:bodyPr/>
          <a:lstStyle/>
          <a:p>
            <a:r>
              <a:rPr lang="en-US" altLang="zh-TW" b="1" dirty="0">
                <a:hlinkClick r:id="rId2"/>
              </a:rPr>
              <a:t>.bind( </a:t>
            </a:r>
            <a:r>
              <a:rPr lang="en-US" altLang="zh-TW" b="1" dirty="0" err="1">
                <a:hlinkClick r:id="rId2"/>
              </a:rPr>
              <a:t>eventType</a:t>
            </a:r>
            <a:r>
              <a:rPr lang="en-US" altLang="zh-TW" b="1" dirty="0">
                <a:hlinkClick r:id="rId2"/>
              </a:rPr>
              <a:t> [, </a:t>
            </a:r>
            <a:r>
              <a:rPr lang="en-US" altLang="zh-TW" b="1" dirty="0" err="1">
                <a:hlinkClick r:id="rId2"/>
              </a:rPr>
              <a:t>eventData</a:t>
            </a:r>
            <a:r>
              <a:rPr lang="en-US" altLang="zh-TW" b="1" dirty="0">
                <a:hlinkClick r:id="rId2"/>
              </a:rPr>
              <a:t> ], handler </a:t>
            </a:r>
            <a:r>
              <a:rPr lang="en-US" altLang="zh-TW" b="1" dirty="0" smtClean="0">
                <a:hlinkClick r:id="rId2"/>
              </a:rPr>
              <a:t>)</a:t>
            </a:r>
            <a:endParaRPr lang="en-US" altLang="zh-TW" b="1" dirty="0" smtClean="0"/>
          </a:p>
          <a:p>
            <a:r>
              <a:rPr lang="en-US" altLang="zh-TW" b="1" dirty="0">
                <a:hlinkClick r:id="rId3"/>
              </a:rPr>
              <a:t>.bind( </a:t>
            </a:r>
            <a:r>
              <a:rPr lang="en-US" altLang="zh-TW" b="1" dirty="0" err="1">
                <a:hlinkClick r:id="rId3"/>
              </a:rPr>
              <a:t>eventType</a:t>
            </a:r>
            <a:r>
              <a:rPr lang="en-US" altLang="zh-TW" b="1" dirty="0">
                <a:hlinkClick r:id="rId3"/>
              </a:rPr>
              <a:t> [, </a:t>
            </a:r>
            <a:r>
              <a:rPr lang="en-US" altLang="zh-TW" b="1" dirty="0" err="1">
                <a:hlinkClick r:id="rId3"/>
              </a:rPr>
              <a:t>eventData</a:t>
            </a:r>
            <a:r>
              <a:rPr lang="en-US" altLang="zh-TW" b="1" dirty="0">
                <a:hlinkClick r:id="rId3"/>
              </a:rPr>
              <a:t> ] [, </a:t>
            </a:r>
            <a:r>
              <a:rPr lang="en-US" altLang="zh-TW" b="1" dirty="0" err="1">
                <a:hlinkClick r:id="rId3"/>
              </a:rPr>
              <a:t>preventBubble</a:t>
            </a:r>
            <a:r>
              <a:rPr lang="en-US" altLang="zh-TW" b="1" dirty="0">
                <a:hlinkClick r:id="rId3"/>
              </a:rPr>
              <a:t> ] )</a:t>
            </a:r>
            <a:endParaRPr lang="en-US" altLang="zh-TW" b="1" dirty="0"/>
          </a:p>
          <a:p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2286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5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人要衣裝，網頁要</a:t>
            </a:r>
            <a:r>
              <a:rPr lang="en-US" altLang="zh-TW" dirty="0" smtClean="0"/>
              <a:t>$</a:t>
            </a:r>
            <a:r>
              <a:rPr lang="zh-TW" altLang="en-US" dirty="0" smtClean="0"/>
              <a:t>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221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簡單動畫</a:t>
            </a:r>
            <a:endParaRPr lang="en-US" altLang="zh-TW" dirty="0" smtClean="0"/>
          </a:p>
          <a:p>
            <a:r>
              <a:rPr lang="zh-TW" altLang="en-US" dirty="0" smtClean="0"/>
              <a:t>自訂動畫</a:t>
            </a:r>
            <a:endParaRPr lang="en-US" altLang="zh-TW" dirty="0" smtClean="0"/>
          </a:p>
          <a:p>
            <a:r>
              <a:rPr lang="zh-TW" altLang="en-US" dirty="0" smtClean="0"/>
              <a:t>取消、延遲、佇列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809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72" y="2481278"/>
            <a:ext cx="4104047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4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38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檯面下交易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344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AJAX </a:t>
            </a:r>
            <a:r>
              <a:rPr lang="zh-TW" altLang="en-US" dirty="0" smtClean="0"/>
              <a:t>基礎事件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生命週期</a:t>
            </a:r>
            <a:endParaRPr lang="en-US" altLang="zh-TW" dirty="0" smtClean="0"/>
          </a:p>
          <a:p>
            <a:r>
              <a:rPr lang="zh-TW" altLang="en-US" dirty="0" smtClean="0"/>
              <a:t>高級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zh-TW" altLang="en-US" dirty="0" smtClean="0"/>
              <a:t>非同步事件管理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工具箱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jQuery.each</a:t>
            </a:r>
            <a:r>
              <a:rPr lang="en-US" altLang="zh-TW" b="1" dirty="0"/>
              <a:t>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>
                <a:hlinkClick r:id="rId2"/>
              </a:rPr>
              <a:t>jQuery.each</a:t>
            </a:r>
            <a:r>
              <a:rPr lang="en-US" altLang="zh-TW" b="1" dirty="0">
                <a:hlinkClick r:id="rId2"/>
              </a:rPr>
              <a:t>( array, callback )</a:t>
            </a:r>
            <a:endParaRPr lang="en-US" altLang="zh-TW" b="1" dirty="0"/>
          </a:p>
          <a:p>
            <a:r>
              <a:rPr lang="en-US" altLang="zh-TW" b="1" dirty="0" err="1">
                <a:hlinkClick r:id="rId3"/>
              </a:rPr>
              <a:t>jQuery.each</a:t>
            </a:r>
            <a:r>
              <a:rPr lang="en-US" altLang="zh-TW" b="1" dirty="0">
                <a:hlinkClick r:id="rId3"/>
              </a:rPr>
              <a:t>( object, callback )</a:t>
            </a:r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49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是一套跨瀏覽器的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JavaScript</a:t>
            </a:r>
            <a:r>
              <a:rPr lang="zh-TW" altLang="en-US" dirty="0"/>
              <a:t>之間的操作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約翰</a:t>
            </a:r>
            <a:r>
              <a:rPr lang="en-US" altLang="zh-TW" dirty="0"/>
              <a:t>·</a:t>
            </a:r>
            <a:r>
              <a:rPr lang="zh-TW" altLang="en-US" dirty="0"/>
              <a:t>雷西格（</a:t>
            </a:r>
            <a:r>
              <a:rPr lang="en-US" altLang="zh-TW" dirty="0"/>
              <a:t>John </a:t>
            </a:r>
            <a:r>
              <a:rPr lang="en-US" altLang="zh-TW" dirty="0" err="1"/>
              <a:t>Resig</a:t>
            </a:r>
            <a:r>
              <a:rPr lang="zh-TW" altLang="en-US" dirty="0"/>
              <a:t>）在</a:t>
            </a: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</a:t>
            </a:r>
            <a:r>
              <a:rPr lang="en-US" altLang="zh-TW" dirty="0" err="1"/>
              <a:t>BarCamp</a:t>
            </a:r>
            <a:r>
              <a:rPr lang="en-US" altLang="zh-TW" dirty="0"/>
              <a:t> NYC</a:t>
            </a:r>
            <a:r>
              <a:rPr lang="zh-TW" altLang="en-US" dirty="0"/>
              <a:t>上釋出第一個版本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是由</a:t>
            </a:r>
            <a:r>
              <a:rPr lang="en-US" altLang="zh-TW" dirty="0"/>
              <a:t>Dave </a:t>
            </a:r>
            <a:r>
              <a:rPr lang="en-US" altLang="zh-TW" dirty="0" err="1"/>
              <a:t>Methvin</a:t>
            </a:r>
            <a:r>
              <a:rPr lang="zh-TW" altLang="en-US" dirty="0"/>
              <a:t>領導的開發團隊進行開發。全球前</a:t>
            </a:r>
            <a:r>
              <a:rPr lang="en-US" altLang="zh-TW" dirty="0"/>
              <a:t>10,000</a:t>
            </a:r>
            <a:r>
              <a:rPr lang="zh-TW" altLang="en-US" dirty="0"/>
              <a:t>個存取最高的網站中，有</a:t>
            </a:r>
            <a:r>
              <a:rPr lang="en-US" altLang="zh-TW" dirty="0">
                <a:solidFill>
                  <a:srgbClr val="00B050"/>
                </a:solidFill>
              </a:rPr>
              <a:t>65%</a:t>
            </a:r>
            <a:r>
              <a:rPr lang="zh-TW" altLang="en-US" dirty="0"/>
              <a:t>使用了</a:t>
            </a:r>
            <a:r>
              <a:rPr lang="en-US" altLang="zh-TW" dirty="0"/>
              <a:t>jQuery</a:t>
            </a:r>
            <a:r>
              <a:rPr lang="zh-TW" altLang="en-US" dirty="0"/>
              <a:t>，是目前最受歡迎的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1.x VS </a:t>
            </a:r>
            <a:r>
              <a:rPr lang="en-US" altLang="zh-TW" dirty="0"/>
              <a:t>jQuery </a:t>
            </a:r>
            <a:r>
              <a:rPr lang="en-US" altLang="zh-TW" dirty="0" smtClean="0"/>
              <a:t>2.x</a:t>
            </a:r>
          </a:p>
          <a:p>
            <a:r>
              <a:rPr lang="en-US" altLang="zh-TW" dirty="0" smtClean="0"/>
              <a:t>jQuery </a:t>
            </a:r>
            <a:r>
              <a:rPr lang="en-US" altLang="zh-TW" dirty="0"/>
              <a:t>2.x has the same API as jQuery 1.x, but does not support </a:t>
            </a:r>
            <a:r>
              <a:rPr lang="en-US" altLang="zh-TW" sz="3600" dirty="0">
                <a:solidFill>
                  <a:srgbClr val="FF0000"/>
                </a:solidFill>
              </a:rPr>
              <a:t>Internet Explorer 6, 7, or 8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6" y="4212633"/>
            <a:ext cx="7717494" cy="1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jQuery?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直接引用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bower_components</a:t>
            </a:r>
            <a:r>
              <a:rPr lang="en-US" altLang="zh-TW" sz="1800" dirty="0"/>
              <a:t>/</a:t>
            </a:r>
            <a:r>
              <a:rPr lang="en-US" altLang="zh-TW" sz="1800" dirty="0" err="1"/>
              <a:t>jquery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/jquery.js"&gt;&lt;/script</a:t>
            </a:r>
            <a:r>
              <a:rPr lang="en-US" altLang="zh-TW" sz="1800" dirty="0" smtClean="0"/>
              <a:t>&gt;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CDN</a:t>
            </a:r>
          </a:p>
          <a:p>
            <a:pPr marL="0" indent="0">
              <a:buNone/>
            </a:pPr>
            <a:r>
              <a:rPr lang="en-US" altLang="zh-TW" sz="1800" dirty="0"/>
              <a:t>&lt;script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="//code.jquery.com/jquery-1.11.3.min.js"&gt;&lt;/script&gt;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2137</TotalTime>
  <Words>2502</Words>
  <Application>Microsoft Office PowerPoint</Application>
  <PresentationFormat>如螢幕大小 (4:3)</PresentationFormat>
  <Paragraphs>366</Paragraphs>
  <Slides>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4" baseType="lpstr">
      <vt:lpstr>微軟正黑體</vt:lpstr>
      <vt:lpstr>新細明體</vt:lpstr>
      <vt:lpstr>Arial</vt:lpstr>
      <vt:lpstr>Garamond</vt:lpstr>
      <vt:lpstr>Wingdings</vt:lpstr>
      <vt:lpstr>有機</vt:lpstr>
      <vt:lpstr>jQuery</vt:lpstr>
      <vt:lpstr>DOM</vt:lpstr>
      <vt:lpstr>DOM</vt:lpstr>
      <vt:lpstr>CSS</vt:lpstr>
      <vt:lpstr>CSS 用法</vt:lpstr>
      <vt:lpstr>CSS</vt:lpstr>
      <vt:lpstr>jQuery</vt:lpstr>
      <vt:lpstr>jQuery Version</vt:lpstr>
      <vt:lpstr>如何使用jQuery?</vt:lpstr>
      <vt:lpstr>jQuery 重點概念</vt:lpstr>
      <vt:lpstr>jQuery 重點概念</vt:lpstr>
      <vt:lpstr>Method chaining</vt:lpstr>
      <vt:lpstr>jQuery API</vt:lpstr>
      <vt:lpstr>什麼東西我們可以當成input</vt:lpstr>
      <vt:lpstr>什麼東西我們可以當成input</vt:lpstr>
      <vt:lpstr>什麼東西我們可以當成input</vt:lpstr>
      <vt:lpstr>什麼東西我們可以當成input</vt:lpstr>
      <vt:lpstr>PlainObject</vt:lpstr>
      <vt:lpstr>什麼東西我們可以當成input</vt:lpstr>
      <vt:lpstr>Context</vt:lpstr>
      <vt:lpstr>Call and Apply</vt:lpstr>
      <vt:lpstr>什麼東西我們可以當成input</vt:lpstr>
      <vt:lpstr>什麼東西我們可以當成input</vt:lpstr>
      <vt:lpstr>一切一切的開始</vt:lpstr>
      <vt:lpstr>jQuery = $</vt:lpstr>
      <vt:lpstr>jQuery = $</vt:lpstr>
      <vt:lpstr>$(Selector) : Basic</vt:lpstr>
      <vt:lpstr>$(Selector) : Attribute</vt:lpstr>
      <vt:lpstr>$(Selector) : Filter</vt:lpstr>
      <vt:lpstr>$(Selector) : Filter</vt:lpstr>
      <vt:lpstr>$(Selector) : Combinations</vt:lpstr>
      <vt:lpstr>Selection methods</vt:lpstr>
      <vt:lpstr>Selection methods</vt:lpstr>
      <vt:lpstr>Selection methods</vt:lpstr>
      <vt:lpstr>$不是萬能，沒$萬萬不能</vt:lpstr>
      <vt:lpstr>Getter/Setter</vt:lpstr>
      <vt:lpstr>Getter/Setter</vt:lpstr>
      <vt:lpstr>Attribute VS Property</vt:lpstr>
      <vt:lpstr>.attr()</vt:lpstr>
      <vt:lpstr>.prop()</vt:lpstr>
      <vt:lpstr>Getter/Setter</vt:lpstr>
      <vt:lpstr>CSS Style</vt:lpstr>
      <vt:lpstr>CSS Class</vt:lpstr>
      <vt:lpstr>Getter/Setter</vt:lpstr>
      <vt:lpstr>Value</vt:lpstr>
      <vt:lpstr>Text / HTML</vt:lpstr>
      <vt:lpstr>Getter/Setter</vt:lpstr>
      <vt:lpstr>Offset / Position</vt:lpstr>
      <vt:lpstr>Width / Height</vt:lpstr>
      <vt:lpstr>當我們$再一起</vt:lpstr>
      <vt:lpstr>插入與取代元素</vt:lpstr>
      <vt:lpstr>複製元素</vt:lpstr>
      <vt:lpstr>包覆元素</vt:lpstr>
      <vt:lpstr>刪除元素</vt:lpstr>
      <vt:lpstr>有$好辦事</vt:lpstr>
      <vt:lpstr>.bind()</vt:lpstr>
      <vt:lpstr>PowerPoint 簡報</vt:lpstr>
      <vt:lpstr>PowerPoint 簡報</vt:lpstr>
      <vt:lpstr>人要衣裝，網頁要$裝</vt:lpstr>
      <vt:lpstr>PowerPoint 簡報</vt:lpstr>
      <vt:lpstr>PowerPoint 簡報</vt:lpstr>
      <vt:lpstr>檯面下交易$</vt:lpstr>
      <vt:lpstr>PowerPoint 簡報</vt:lpstr>
      <vt:lpstr>PowerPoint 簡報</vt:lpstr>
      <vt:lpstr>PowerPoint 簡報</vt:lpstr>
      <vt:lpstr>PowerPoint 簡報</vt:lpstr>
      <vt:lpstr>$工具箱</vt:lpstr>
      <vt:lpstr>jQuery.each()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615</cp:revision>
  <dcterms:created xsi:type="dcterms:W3CDTF">2015-11-07T02:59:06Z</dcterms:created>
  <dcterms:modified xsi:type="dcterms:W3CDTF">2015-11-08T14:55:57Z</dcterms:modified>
</cp:coreProperties>
</file>