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0" r:id="rId2"/>
  </p:sldMasterIdLst>
  <p:notesMasterIdLst>
    <p:notesMasterId r:id="rId43"/>
  </p:notesMasterIdLst>
  <p:handoutMasterIdLst>
    <p:handoutMasterId r:id="rId44"/>
  </p:handoutMasterIdLst>
  <p:sldIdLst>
    <p:sldId id="256" r:id="rId3"/>
    <p:sldId id="258" r:id="rId4"/>
    <p:sldId id="257" r:id="rId5"/>
    <p:sldId id="259" r:id="rId6"/>
    <p:sldId id="262" r:id="rId7"/>
    <p:sldId id="261" r:id="rId8"/>
    <p:sldId id="263" r:id="rId9"/>
    <p:sldId id="268" r:id="rId10"/>
    <p:sldId id="266" r:id="rId11"/>
    <p:sldId id="269" r:id="rId12"/>
    <p:sldId id="270" r:id="rId13"/>
    <p:sldId id="271" r:id="rId14"/>
    <p:sldId id="265" r:id="rId15"/>
    <p:sldId id="264" r:id="rId16"/>
    <p:sldId id="274" r:id="rId17"/>
    <p:sldId id="273" r:id="rId18"/>
    <p:sldId id="275" r:id="rId19"/>
    <p:sldId id="276" r:id="rId20"/>
    <p:sldId id="277" r:id="rId21"/>
    <p:sldId id="278" r:id="rId22"/>
    <p:sldId id="284" r:id="rId23"/>
    <p:sldId id="272" r:id="rId24"/>
    <p:sldId id="279" r:id="rId25"/>
    <p:sldId id="280" r:id="rId26"/>
    <p:sldId id="281" r:id="rId27"/>
    <p:sldId id="283" r:id="rId28"/>
    <p:sldId id="285" r:id="rId29"/>
    <p:sldId id="286" r:id="rId30"/>
    <p:sldId id="288" r:id="rId31"/>
    <p:sldId id="291" r:id="rId32"/>
    <p:sldId id="293" r:id="rId33"/>
    <p:sldId id="294" r:id="rId34"/>
    <p:sldId id="292" r:id="rId35"/>
    <p:sldId id="296" r:id="rId36"/>
    <p:sldId id="297" r:id="rId37"/>
    <p:sldId id="298" r:id="rId38"/>
    <p:sldId id="289" r:id="rId39"/>
    <p:sldId id="290" r:id="rId40"/>
    <p:sldId id="300" r:id="rId41"/>
    <p:sldId id="30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2" autoAdjust="0"/>
    <p:restoredTop sz="71864" autoAdjust="0"/>
  </p:normalViewPr>
  <p:slideViewPr>
    <p:cSldViewPr>
      <p:cViewPr varScale="1">
        <p:scale>
          <a:sx n="82" d="100"/>
          <a:sy n="82" d="100"/>
        </p:scale>
        <p:origin x="256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4000" b="1" i="0" baseline="0" dirty="0"/>
              <a:t>NPM</a:t>
            </a:r>
            <a:r>
              <a:rPr lang="en-US" altLang="zh-TW" sz="4000" baseline="0" dirty="0"/>
              <a:t> </a:t>
            </a:r>
            <a:r>
              <a:rPr lang="en-US" altLang="zh-TW" sz="4000" b="1" i="0" baseline="0" dirty="0"/>
              <a:t>downloads</a:t>
            </a:r>
            <a:endParaRPr lang="zh-TW" altLang="en-US" sz="4000" b="1" i="0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React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工作表1!$A$2:$A$18</c:f>
              <c:numCache>
                <c:formatCode>mmm\-yy</c:formatCode>
                <c:ptCount val="17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</c:numCache>
            </c:numRef>
          </c:cat>
          <c:val>
            <c:numRef>
              <c:f>工作表1!$B$2:$B$18</c:f>
              <c:numCache>
                <c:formatCode>General</c:formatCode>
                <c:ptCount val="17"/>
                <c:pt idx="0">
                  <c:v>112205</c:v>
                </c:pt>
                <c:pt idx="1">
                  <c:v>149293</c:v>
                </c:pt>
                <c:pt idx="2">
                  <c:v>192496</c:v>
                </c:pt>
                <c:pt idx="3">
                  <c:v>240114</c:v>
                </c:pt>
                <c:pt idx="4">
                  <c:v>278768</c:v>
                </c:pt>
                <c:pt idx="5">
                  <c:v>367412</c:v>
                </c:pt>
                <c:pt idx="6">
                  <c:v>457473</c:v>
                </c:pt>
                <c:pt idx="7">
                  <c:v>517258</c:v>
                </c:pt>
                <c:pt idx="8">
                  <c:v>625084</c:v>
                </c:pt>
                <c:pt idx="9">
                  <c:v>786863</c:v>
                </c:pt>
                <c:pt idx="10">
                  <c:v>796863</c:v>
                </c:pt>
                <c:pt idx="11">
                  <c:v>828461</c:v>
                </c:pt>
                <c:pt idx="12">
                  <c:v>1061729</c:v>
                </c:pt>
                <c:pt idx="13">
                  <c:v>1127319</c:v>
                </c:pt>
                <c:pt idx="14">
                  <c:v>1377057</c:v>
                </c:pt>
                <c:pt idx="15">
                  <c:v>1625758</c:v>
                </c:pt>
                <c:pt idx="16">
                  <c:v>1681429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AF-4145-86FC-FE9CBBBD29E8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Angular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工作表1!$A$2:$A$18</c:f>
              <c:numCache>
                <c:formatCode>mmm\-yy</c:formatCode>
                <c:ptCount val="17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</c:numCache>
            </c:numRef>
          </c:cat>
          <c:val>
            <c:numRef>
              <c:f>工作表1!$C$2:$C$18</c:f>
              <c:numCache>
                <c:formatCode>General</c:formatCode>
                <c:ptCount val="17"/>
                <c:pt idx="0">
                  <c:v>43250</c:v>
                </c:pt>
                <c:pt idx="1">
                  <c:v>88460</c:v>
                </c:pt>
                <c:pt idx="2">
                  <c:v>131028</c:v>
                </c:pt>
                <c:pt idx="3">
                  <c:v>139004</c:v>
                </c:pt>
                <c:pt idx="4">
                  <c:v>154581</c:v>
                </c:pt>
                <c:pt idx="5">
                  <c:v>230189</c:v>
                </c:pt>
                <c:pt idx="6">
                  <c:v>289834</c:v>
                </c:pt>
                <c:pt idx="7">
                  <c:v>264601</c:v>
                </c:pt>
                <c:pt idx="8">
                  <c:v>176975</c:v>
                </c:pt>
                <c:pt idx="9">
                  <c:v>177425</c:v>
                </c:pt>
                <c:pt idx="10">
                  <c:v>219101</c:v>
                </c:pt>
                <c:pt idx="11">
                  <c:v>226326</c:v>
                </c:pt>
                <c:pt idx="12">
                  <c:v>247259</c:v>
                </c:pt>
                <c:pt idx="13">
                  <c:v>356304</c:v>
                </c:pt>
                <c:pt idx="14">
                  <c:v>438996</c:v>
                </c:pt>
                <c:pt idx="15">
                  <c:v>425600</c:v>
                </c:pt>
                <c:pt idx="16">
                  <c:v>451880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AF-4145-86FC-FE9CBBBD29E8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Angular-2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工作表1!$A$2:$A$18</c:f>
              <c:numCache>
                <c:formatCode>mmm\-yy</c:formatCode>
                <c:ptCount val="17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</c:numCache>
            </c:numRef>
          </c:cat>
          <c:val>
            <c:numRef>
              <c:f>工作表1!$D$2:$D$18</c:f>
              <c:numCache>
                <c:formatCode>General</c:formatCode>
                <c:ptCount val="17"/>
                <c:pt idx="0">
                  <c:v>100</c:v>
                </c:pt>
                <c:pt idx="1">
                  <c:v>356</c:v>
                </c:pt>
                <c:pt idx="2">
                  <c:v>3650</c:v>
                </c:pt>
                <c:pt idx="3">
                  <c:v>3544</c:v>
                </c:pt>
                <c:pt idx="4">
                  <c:v>5992</c:v>
                </c:pt>
                <c:pt idx="5">
                  <c:v>6519</c:v>
                </c:pt>
                <c:pt idx="6">
                  <c:v>8611</c:v>
                </c:pt>
                <c:pt idx="7">
                  <c:v>7432</c:v>
                </c:pt>
                <c:pt idx="8">
                  <c:v>9969</c:v>
                </c:pt>
                <c:pt idx="9">
                  <c:v>22073</c:v>
                </c:pt>
                <c:pt idx="10">
                  <c:v>30763</c:v>
                </c:pt>
                <c:pt idx="11">
                  <c:v>72723</c:v>
                </c:pt>
                <c:pt idx="12">
                  <c:v>88262</c:v>
                </c:pt>
                <c:pt idx="13">
                  <c:v>136088</c:v>
                </c:pt>
                <c:pt idx="14">
                  <c:v>187916</c:v>
                </c:pt>
                <c:pt idx="15">
                  <c:v>228658</c:v>
                </c:pt>
                <c:pt idx="16">
                  <c:v>144335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AF-4145-86FC-FE9CBBBD29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0345856"/>
        <c:axId val="900343560"/>
      </c:barChart>
      <c:dateAx>
        <c:axId val="900345856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00343560"/>
        <c:crosses val="autoZero"/>
        <c:auto val="1"/>
        <c:lblOffset val="100"/>
        <c:baseTimeUnit val="months"/>
      </c:dateAx>
      <c:valAx>
        <c:axId val="900343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00345856"/>
        <c:crosses val="autoZero"/>
        <c:crossBetween val="between"/>
        <c:dispUnits>
          <c:builtInUnit val="million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zh-TW" altLang="en-US" dirty="0"/>
                    <a:t>百萬次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3E8DF1-25C3-4A04-8E55-4C6AE9059C66}" type="doc">
      <dgm:prSet loTypeId="urn:microsoft.com/office/officeart/2005/8/layout/hierarchy4" loCatId="hierarchy" qsTypeId="urn:microsoft.com/office/officeart/2005/8/quickstyle/3d1" qsCatId="3D" csTypeId="urn:microsoft.com/office/officeart/2005/8/colors/colorful1" csCatId="colorful" phldr="1"/>
      <dgm:spPr/>
    </dgm:pt>
    <dgm:pt modelId="{72CBD775-73FA-4B2B-9574-34F1523EC614}">
      <dgm:prSet phldrT="[文字]"/>
      <dgm:spPr/>
      <dgm:t>
        <a:bodyPr/>
        <a:lstStyle/>
        <a:p>
          <a:r>
            <a:rPr lang="en-US" altLang="zh-TW" dirty="0"/>
            <a:t>Predictable Code</a:t>
          </a:r>
          <a:endParaRPr lang="zh-TW" altLang="en-US" dirty="0"/>
        </a:p>
      </dgm:t>
    </dgm:pt>
    <dgm:pt modelId="{018895C3-F57E-4542-B85B-7DB38C38083E}" type="parTrans" cxnId="{01B0ADEB-F03B-4CB9-A0BA-7762AA241FAB}">
      <dgm:prSet/>
      <dgm:spPr/>
      <dgm:t>
        <a:bodyPr/>
        <a:lstStyle/>
        <a:p>
          <a:endParaRPr lang="zh-TW" altLang="en-US"/>
        </a:p>
      </dgm:t>
    </dgm:pt>
    <dgm:pt modelId="{59EAD90F-23E8-42C2-91AB-CE3988B8C676}" type="sibTrans" cxnId="{01B0ADEB-F03B-4CB9-A0BA-7762AA241FAB}">
      <dgm:prSet/>
      <dgm:spPr/>
      <dgm:t>
        <a:bodyPr/>
        <a:lstStyle/>
        <a:p>
          <a:endParaRPr lang="zh-TW" altLang="en-US"/>
        </a:p>
      </dgm:t>
    </dgm:pt>
    <dgm:pt modelId="{53CFD7C4-F895-4FC1-BB03-10A4C7A6D6F7}">
      <dgm:prSet phldrT="[文字]"/>
      <dgm:spPr/>
      <dgm:t>
        <a:bodyPr/>
        <a:lstStyle/>
        <a:p>
          <a:r>
            <a:rPr lang="en-US" altLang="zh-TW" dirty="0"/>
            <a:t>Predictable </a:t>
          </a:r>
        </a:p>
        <a:p>
          <a:r>
            <a:rPr lang="en-US" altLang="zh-TW" dirty="0"/>
            <a:t>Data</a:t>
          </a:r>
          <a:endParaRPr lang="zh-TW" altLang="en-US" dirty="0"/>
        </a:p>
      </dgm:t>
    </dgm:pt>
    <dgm:pt modelId="{644816EB-8D95-4697-A49F-92322D63B59C}" type="parTrans" cxnId="{6C89D7B6-5711-40C9-B515-8CE268856C64}">
      <dgm:prSet/>
      <dgm:spPr/>
      <dgm:t>
        <a:bodyPr/>
        <a:lstStyle/>
        <a:p>
          <a:endParaRPr lang="zh-TW" altLang="en-US"/>
        </a:p>
      </dgm:t>
    </dgm:pt>
    <dgm:pt modelId="{58275288-4F56-4C5D-9628-757338C04251}" type="sibTrans" cxnId="{6C89D7B6-5711-40C9-B515-8CE268856C64}">
      <dgm:prSet/>
      <dgm:spPr/>
      <dgm:t>
        <a:bodyPr/>
        <a:lstStyle/>
        <a:p>
          <a:endParaRPr lang="zh-TW" altLang="en-US"/>
        </a:p>
      </dgm:t>
    </dgm:pt>
    <dgm:pt modelId="{9DA8A90C-FC0F-431D-A139-1C1707EFC382}">
      <dgm:prSet phldrT="[文字]"/>
      <dgm:spPr/>
      <dgm:t>
        <a:bodyPr/>
        <a:lstStyle/>
        <a:p>
          <a:r>
            <a:rPr lang="en-US" altLang="zh-TW" dirty="0"/>
            <a:t>Predictable </a:t>
          </a:r>
        </a:p>
        <a:p>
          <a:r>
            <a:rPr lang="en-US" altLang="zh-TW" dirty="0"/>
            <a:t>UI </a:t>
          </a:r>
          <a:endParaRPr lang="zh-TW" altLang="en-US" dirty="0"/>
        </a:p>
      </dgm:t>
    </dgm:pt>
    <dgm:pt modelId="{247495E4-884F-4C52-BE13-7BB475321E4A}" type="parTrans" cxnId="{B54A10DB-DFAC-4569-A24C-FC673055484C}">
      <dgm:prSet/>
      <dgm:spPr/>
      <dgm:t>
        <a:bodyPr/>
        <a:lstStyle/>
        <a:p>
          <a:endParaRPr lang="zh-TW" altLang="en-US"/>
        </a:p>
      </dgm:t>
    </dgm:pt>
    <dgm:pt modelId="{3CA078B2-FD1B-4CD9-8397-16C2C00D0752}" type="sibTrans" cxnId="{B54A10DB-DFAC-4569-A24C-FC673055484C}">
      <dgm:prSet/>
      <dgm:spPr/>
      <dgm:t>
        <a:bodyPr/>
        <a:lstStyle/>
        <a:p>
          <a:endParaRPr lang="zh-TW" altLang="en-US"/>
        </a:p>
      </dgm:t>
    </dgm:pt>
    <dgm:pt modelId="{D12FDD2F-5485-4469-8F40-464B59C5C871}" type="pres">
      <dgm:prSet presAssocID="{D83E8DF1-25C3-4A04-8E55-4C6AE9059C6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F236833-1AF0-4F3D-B745-BE5A166248F1}" type="pres">
      <dgm:prSet presAssocID="{72CBD775-73FA-4B2B-9574-34F1523EC614}" presName="vertOne" presStyleCnt="0"/>
      <dgm:spPr/>
    </dgm:pt>
    <dgm:pt modelId="{8E55BAA8-E9D7-4A4C-A215-8B24F5438C2A}" type="pres">
      <dgm:prSet presAssocID="{72CBD775-73FA-4B2B-9574-34F1523EC614}" presName="txOne" presStyleLbl="node0" presStyleIdx="0" presStyleCnt="1">
        <dgm:presLayoutVars>
          <dgm:chPref val="3"/>
        </dgm:presLayoutVars>
      </dgm:prSet>
      <dgm:spPr/>
    </dgm:pt>
    <dgm:pt modelId="{326B7F21-444E-4855-A628-71075A7EBB57}" type="pres">
      <dgm:prSet presAssocID="{72CBD775-73FA-4B2B-9574-34F1523EC614}" presName="parTransOne" presStyleCnt="0"/>
      <dgm:spPr/>
    </dgm:pt>
    <dgm:pt modelId="{F5E77006-42A5-4472-A141-5941384B7942}" type="pres">
      <dgm:prSet presAssocID="{72CBD775-73FA-4B2B-9574-34F1523EC614}" presName="horzOne" presStyleCnt="0"/>
      <dgm:spPr/>
    </dgm:pt>
    <dgm:pt modelId="{2243E9EE-9C06-4C15-8EBF-3A0335C1DA2B}" type="pres">
      <dgm:prSet presAssocID="{53CFD7C4-F895-4FC1-BB03-10A4C7A6D6F7}" presName="vertTwo" presStyleCnt="0"/>
      <dgm:spPr/>
    </dgm:pt>
    <dgm:pt modelId="{1E2DC280-23C6-485A-B37F-2FCF99D21687}" type="pres">
      <dgm:prSet presAssocID="{53CFD7C4-F895-4FC1-BB03-10A4C7A6D6F7}" presName="txTwo" presStyleLbl="node2" presStyleIdx="0" presStyleCnt="2">
        <dgm:presLayoutVars>
          <dgm:chPref val="3"/>
        </dgm:presLayoutVars>
      </dgm:prSet>
      <dgm:spPr/>
    </dgm:pt>
    <dgm:pt modelId="{47D103AB-5ED9-456F-BECD-9268B0E15091}" type="pres">
      <dgm:prSet presAssocID="{53CFD7C4-F895-4FC1-BB03-10A4C7A6D6F7}" presName="horzTwo" presStyleCnt="0"/>
      <dgm:spPr/>
    </dgm:pt>
    <dgm:pt modelId="{0E7E3D30-2AE2-46F8-8C8C-713983152587}" type="pres">
      <dgm:prSet presAssocID="{58275288-4F56-4C5D-9628-757338C04251}" presName="sibSpaceTwo" presStyleCnt="0"/>
      <dgm:spPr/>
    </dgm:pt>
    <dgm:pt modelId="{06A845C4-F4B3-471E-AE03-177E0B167EDA}" type="pres">
      <dgm:prSet presAssocID="{9DA8A90C-FC0F-431D-A139-1C1707EFC382}" presName="vertTwo" presStyleCnt="0"/>
      <dgm:spPr/>
    </dgm:pt>
    <dgm:pt modelId="{3A13B4C4-DA9C-44D2-A2AA-21B8610D6C05}" type="pres">
      <dgm:prSet presAssocID="{9DA8A90C-FC0F-431D-A139-1C1707EFC382}" presName="txTwo" presStyleLbl="node2" presStyleIdx="1" presStyleCnt="2">
        <dgm:presLayoutVars>
          <dgm:chPref val="3"/>
        </dgm:presLayoutVars>
      </dgm:prSet>
      <dgm:spPr/>
    </dgm:pt>
    <dgm:pt modelId="{B5B227CC-FB68-4DBF-8728-F970F4ABFBA6}" type="pres">
      <dgm:prSet presAssocID="{9DA8A90C-FC0F-431D-A139-1C1707EFC382}" presName="horzTwo" presStyleCnt="0"/>
      <dgm:spPr/>
    </dgm:pt>
  </dgm:ptLst>
  <dgm:cxnLst>
    <dgm:cxn modelId="{244A524A-F157-4B49-ACB3-3D5F457CE391}" type="presOf" srcId="{D83E8DF1-25C3-4A04-8E55-4C6AE9059C66}" destId="{D12FDD2F-5485-4469-8F40-464B59C5C871}" srcOrd="0" destOrd="0" presId="urn:microsoft.com/office/officeart/2005/8/layout/hierarchy4"/>
    <dgm:cxn modelId="{16BFF800-ABA6-4B87-809C-13BE8577AC46}" type="presOf" srcId="{9DA8A90C-FC0F-431D-A139-1C1707EFC382}" destId="{3A13B4C4-DA9C-44D2-A2AA-21B8610D6C05}" srcOrd="0" destOrd="0" presId="urn:microsoft.com/office/officeart/2005/8/layout/hierarchy4"/>
    <dgm:cxn modelId="{8E7FF0DF-8DA9-41A8-9938-C06A38231582}" type="presOf" srcId="{53CFD7C4-F895-4FC1-BB03-10A4C7A6D6F7}" destId="{1E2DC280-23C6-485A-B37F-2FCF99D21687}" srcOrd="0" destOrd="0" presId="urn:microsoft.com/office/officeart/2005/8/layout/hierarchy4"/>
    <dgm:cxn modelId="{B54A10DB-DFAC-4569-A24C-FC673055484C}" srcId="{72CBD775-73FA-4B2B-9574-34F1523EC614}" destId="{9DA8A90C-FC0F-431D-A139-1C1707EFC382}" srcOrd="1" destOrd="0" parTransId="{247495E4-884F-4C52-BE13-7BB475321E4A}" sibTransId="{3CA078B2-FD1B-4CD9-8397-16C2C00D0752}"/>
    <dgm:cxn modelId="{01B0ADEB-F03B-4CB9-A0BA-7762AA241FAB}" srcId="{D83E8DF1-25C3-4A04-8E55-4C6AE9059C66}" destId="{72CBD775-73FA-4B2B-9574-34F1523EC614}" srcOrd="0" destOrd="0" parTransId="{018895C3-F57E-4542-B85B-7DB38C38083E}" sibTransId="{59EAD90F-23E8-42C2-91AB-CE3988B8C676}"/>
    <dgm:cxn modelId="{46659EF6-984E-416D-ADDF-FE4D9A96DE0B}" type="presOf" srcId="{72CBD775-73FA-4B2B-9574-34F1523EC614}" destId="{8E55BAA8-E9D7-4A4C-A215-8B24F5438C2A}" srcOrd="0" destOrd="0" presId="urn:microsoft.com/office/officeart/2005/8/layout/hierarchy4"/>
    <dgm:cxn modelId="{6C89D7B6-5711-40C9-B515-8CE268856C64}" srcId="{72CBD775-73FA-4B2B-9574-34F1523EC614}" destId="{53CFD7C4-F895-4FC1-BB03-10A4C7A6D6F7}" srcOrd="0" destOrd="0" parTransId="{644816EB-8D95-4697-A49F-92322D63B59C}" sibTransId="{58275288-4F56-4C5D-9628-757338C04251}"/>
    <dgm:cxn modelId="{EDBFB46F-BB42-4A7C-AC6F-3EEE54DD565A}" type="presParOf" srcId="{D12FDD2F-5485-4469-8F40-464B59C5C871}" destId="{FF236833-1AF0-4F3D-B745-BE5A166248F1}" srcOrd="0" destOrd="0" presId="urn:microsoft.com/office/officeart/2005/8/layout/hierarchy4"/>
    <dgm:cxn modelId="{B5B49A45-F2E4-42E9-80BB-88B3D3521547}" type="presParOf" srcId="{FF236833-1AF0-4F3D-B745-BE5A166248F1}" destId="{8E55BAA8-E9D7-4A4C-A215-8B24F5438C2A}" srcOrd="0" destOrd="0" presId="urn:microsoft.com/office/officeart/2005/8/layout/hierarchy4"/>
    <dgm:cxn modelId="{6CA2FA6F-9302-48FF-B2E7-3147AE3641C2}" type="presParOf" srcId="{FF236833-1AF0-4F3D-B745-BE5A166248F1}" destId="{326B7F21-444E-4855-A628-71075A7EBB57}" srcOrd="1" destOrd="0" presId="urn:microsoft.com/office/officeart/2005/8/layout/hierarchy4"/>
    <dgm:cxn modelId="{823F4239-31D9-4259-8726-1AA6CD626DE3}" type="presParOf" srcId="{FF236833-1AF0-4F3D-B745-BE5A166248F1}" destId="{F5E77006-42A5-4472-A141-5941384B7942}" srcOrd="2" destOrd="0" presId="urn:microsoft.com/office/officeart/2005/8/layout/hierarchy4"/>
    <dgm:cxn modelId="{0ADE111C-8EC8-412F-A734-8D653ACFC965}" type="presParOf" srcId="{F5E77006-42A5-4472-A141-5941384B7942}" destId="{2243E9EE-9C06-4C15-8EBF-3A0335C1DA2B}" srcOrd="0" destOrd="0" presId="urn:microsoft.com/office/officeart/2005/8/layout/hierarchy4"/>
    <dgm:cxn modelId="{5D8DD51C-1901-4162-AA25-EB82DF40966C}" type="presParOf" srcId="{2243E9EE-9C06-4C15-8EBF-3A0335C1DA2B}" destId="{1E2DC280-23C6-485A-B37F-2FCF99D21687}" srcOrd="0" destOrd="0" presId="urn:microsoft.com/office/officeart/2005/8/layout/hierarchy4"/>
    <dgm:cxn modelId="{F73484FB-32A6-4C1A-9491-27388C30FD24}" type="presParOf" srcId="{2243E9EE-9C06-4C15-8EBF-3A0335C1DA2B}" destId="{47D103AB-5ED9-456F-BECD-9268B0E15091}" srcOrd="1" destOrd="0" presId="urn:microsoft.com/office/officeart/2005/8/layout/hierarchy4"/>
    <dgm:cxn modelId="{84F826A1-EC01-47F9-A055-799B113F0BFA}" type="presParOf" srcId="{F5E77006-42A5-4472-A141-5941384B7942}" destId="{0E7E3D30-2AE2-46F8-8C8C-713983152587}" srcOrd="1" destOrd="0" presId="urn:microsoft.com/office/officeart/2005/8/layout/hierarchy4"/>
    <dgm:cxn modelId="{92571E39-6F8C-481F-8C07-B309072578F9}" type="presParOf" srcId="{F5E77006-42A5-4472-A141-5941384B7942}" destId="{06A845C4-F4B3-471E-AE03-177E0B167EDA}" srcOrd="2" destOrd="0" presId="urn:microsoft.com/office/officeart/2005/8/layout/hierarchy4"/>
    <dgm:cxn modelId="{6AE1502C-E177-49B7-8975-755498649FA0}" type="presParOf" srcId="{06A845C4-F4B3-471E-AE03-177E0B167EDA}" destId="{3A13B4C4-DA9C-44D2-A2AA-21B8610D6C05}" srcOrd="0" destOrd="0" presId="urn:microsoft.com/office/officeart/2005/8/layout/hierarchy4"/>
    <dgm:cxn modelId="{22AC4D92-B6C5-4080-96B9-C42B5A35E01A}" type="presParOf" srcId="{06A845C4-F4B3-471E-AE03-177E0B167EDA}" destId="{B5B227CC-FB68-4DBF-8728-F970F4ABFBA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5BAA8-E9D7-4A4C-A215-8B24F5438C2A}">
      <dsp:nvSpPr>
        <dsp:cNvPr id="0" name=""/>
        <dsp:cNvSpPr/>
      </dsp:nvSpPr>
      <dsp:spPr>
        <a:xfrm>
          <a:off x="2869" y="214"/>
          <a:ext cx="7766661" cy="1589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6500" kern="1200" dirty="0"/>
            <a:t>Predictable Code</a:t>
          </a:r>
          <a:endParaRPr lang="zh-TW" altLang="en-US" sz="6500" kern="1200" dirty="0"/>
        </a:p>
      </dsp:txBody>
      <dsp:txXfrm>
        <a:off x="49423" y="46768"/>
        <a:ext cx="7673553" cy="1496365"/>
      </dsp:txXfrm>
    </dsp:sp>
    <dsp:sp modelId="{1E2DC280-23C6-485A-B37F-2FCF99D21687}">
      <dsp:nvSpPr>
        <dsp:cNvPr id="0" name=""/>
        <dsp:cNvSpPr/>
      </dsp:nvSpPr>
      <dsp:spPr>
        <a:xfrm>
          <a:off x="2869" y="1794139"/>
          <a:ext cx="3726805" cy="1589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Predictable 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Data</a:t>
          </a:r>
          <a:endParaRPr lang="zh-TW" altLang="en-US" sz="3600" kern="1200" dirty="0"/>
        </a:p>
      </dsp:txBody>
      <dsp:txXfrm>
        <a:off x="49423" y="1840693"/>
        <a:ext cx="3633697" cy="1496365"/>
      </dsp:txXfrm>
    </dsp:sp>
    <dsp:sp modelId="{3A13B4C4-DA9C-44D2-A2AA-21B8610D6C05}">
      <dsp:nvSpPr>
        <dsp:cNvPr id="0" name=""/>
        <dsp:cNvSpPr/>
      </dsp:nvSpPr>
      <dsp:spPr>
        <a:xfrm>
          <a:off x="4042725" y="1794139"/>
          <a:ext cx="3726805" cy="1589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Predictable 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UI </a:t>
          </a:r>
          <a:endParaRPr lang="zh-TW" altLang="en-US" sz="3600" kern="1200" dirty="0"/>
        </a:p>
      </dsp:txBody>
      <dsp:txXfrm>
        <a:off x="4089279" y="1840693"/>
        <a:ext cx="3633697" cy="1496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67896-B5B8-4179-8002-AB627E9D868F}" type="datetimeFigureOut">
              <a:rPr lang="zh-TW" altLang="en-US" smtClean="0"/>
              <a:t>2016/6/30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1BA78-3C92-4882-ABB0-2BCF7584FF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799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888A7752-73DE-404C-BA6F-63DEF987950B}" type="datetimeFigureOut">
              <a:pPr/>
              <a:t>2016/6/30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AEC00428-765A-4708-ADE2-3AAB557AF17C}" type="slidenum"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zh-TW" smtClean="0"/>
              <a:pPr/>
              <a:t>1</a:t>
            </a:fld>
            <a:endParaRPr 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TW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219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b="1" cap="none" dirty="0"/>
              <a:t>Explicit Data Instead Derived Data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cap="none" dirty="0"/>
              <a:t>Separate Data From View State</a:t>
            </a:r>
            <a:endParaRPr lang="zh-TW" altLang="en-US" cap="none" dirty="0">
              <a:solidFill>
                <a:srgbClr val="FF0000"/>
              </a:solidFill>
            </a:endParaRPr>
          </a:p>
          <a:p>
            <a:endParaRPr lang="en-US" altLang="zh-TW" cap="none" dirty="0"/>
          </a:p>
          <a:p>
            <a:pPr algn="r"/>
            <a:r>
              <a:rPr lang="en-US" altLang="zh-TW" b="1" cap="none" dirty="0"/>
              <a:t>Separate Data From View State</a:t>
            </a:r>
            <a:endParaRPr lang="zh-TW" altLang="en-US" cap="none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TW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367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cap="none" dirty="0"/>
              <a:t>Transformation:</a:t>
            </a:r>
            <a:r>
              <a:rPr lang="en-US" altLang="zh-TW" cap="none" baseline="0" dirty="0"/>
              <a:t> State machine.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TW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962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cap="none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TW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864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TW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476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cap="none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TW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362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TW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547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TW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80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is that the code really has no structure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It's very imperative which makes it fragile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We lose a lot of the original intent behind it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§ It's hard to tell just by looking at the code that you want to keep the messages view and the chat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 in sync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§ It's hard to tell that you only want to increment and then decrement. You don't want to do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 of those more than once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§ As we add more features, this code just only gets longer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TW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179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TW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421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b="1" cap="none" dirty="0"/>
              <a:t>Explicit Data Instead Derived Data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cap="none" dirty="0"/>
              <a:t>Separate Data From View State</a:t>
            </a:r>
            <a:endParaRPr lang="zh-TW" altLang="en-US" cap="none" dirty="0">
              <a:solidFill>
                <a:srgbClr val="FF0000"/>
              </a:solidFill>
            </a:endParaRPr>
          </a:p>
          <a:p>
            <a:endParaRPr lang="en-US" altLang="zh-TW" cap="none" dirty="0"/>
          </a:p>
          <a:p>
            <a:pPr algn="r"/>
            <a:r>
              <a:rPr lang="en-US" altLang="zh-TW" b="1" cap="none" dirty="0"/>
              <a:t>Separate Data From View State</a:t>
            </a:r>
            <a:endParaRPr lang="zh-TW" altLang="en-US" cap="none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TW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700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TW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228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b="1" cap="none" dirty="0"/>
              <a:t>Explicit Data Instead Derived Data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cap="none" dirty="0"/>
              <a:t>Separate Data From View State</a:t>
            </a:r>
            <a:endParaRPr lang="zh-TW" altLang="en-US" cap="none" dirty="0">
              <a:solidFill>
                <a:srgbClr val="FF0000"/>
              </a:solidFill>
            </a:endParaRPr>
          </a:p>
          <a:p>
            <a:endParaRPr lang="en-US" altLang="zh-TW" cap="none" dirty="0"/>
          </a:p>
          <a:p>
            <a:pPr algn="r"/>
            <a:r>
              <a:rPr lang="en-US" altLang="zh-TW" b="1" cap="none" dirty="0"/>
              <a:t>Separate Data From View State</a:t>
            </a:r>
            <a:endParaRPr lang="zh-TW" altLang="en-US" cap="none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TW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508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TW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84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Refresh</a:t>
            </a:r>
            <a:r>
              <a:rPr lang="en-US" altLang="zh-TW" baseline="0" dirty="0"/>
              <a:t> on every change.</a:t>
            </a:r>
          </a:p>
          <a:p>
            <a:r>
              <a:rPr lang="en-US" altLang="zh-TW" baseline="0" dirty="0"/>
              <a:t>Reproduce the state.</a:t>
            </a:r>
          </a:p>
          <a:p>
            <a:r>
              <a:rPr lang="en-US" altLang="zh-TW" baseline="0" dirty="0"/>
              <a:t>Repeat the actions.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Based on most changes aren’t drastic</a:t>
            </a:r>
          </a:p>
          <a:p>
            <a:r>
              <a:rPr lang="en-US" altLang="zh-TW" dirty="0"/>
              <a:t>Preserve the state</a:t>
            </a:r>
          </a:p>
          <a:p>
            <a:r>
              <a:rPr lang="en-US" altLang="zh-TW" dirty="0"/>
              <a:t>Recover from</a:t>
            </a:r>
            <a:r>
              <a:rPr lang="en-US" altLang="zh-TW" baseline="0" dirty="0"/>
              <a:t> errors.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n-US" altLang="zh-TW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87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E7D2-F905-46E3-BDD3-0258335A3216}" type="datetime1">
              <a:rPr lang="zh-TW" altLang="en-US" smtClean="0"/>
              <a:pPr/>
              <a:t>2016/6/30</a:t>
            </a:fld>
            <a:endParaRPr lang="zh-TW" sz="16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88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rPr lang="zh-TW" altLang="en-US" smtClean="0"/>
              <a:pPr algn="r"/>
              <a:t>2016/6/30</a:t>
            </a:fld>
            <a:endParaRPr lang="zh-TW" sz="140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TW" sz="140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4B5ADC2-7248-4799-8E52-477E151C3EE9}" type="slidenum">
              <a:rPr lang="zh-TW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zh-TW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03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rPr lang="zh-TW" altLang="en-US" smtClean="0"/>
              <a:pPr algn="r"/>
              <a:t>2016/6/30</a:t>
            </a:fld>
            <a:endParaRPr lang="zh-TW" sz="140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TW" sz="140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4B5ADC2-7248-4799-8E52-477E151C3EE9}" type="slidenum">
              <a:rPr lang="zh-TW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zh-TW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276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rPr lang="zh-TW" altLang="en-US" smtClean="0"/>
              <a:pPr algn="r"/>
              <a:t>2016/6/30</a:t>
            </a:fld>
            <a:endParaRPr lang="zh-TW" sz="140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TW" sz="140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4B5ADC2-7248-4799-8E52-477E151C3EE9}" type="slidenum">
              <a:rPr lang="zh-TW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zh-TW" sz="160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8466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rPr lang="zh-TW" altLang="en-US" smtClean="0"/>
              <a:pPr algn="r"/>
              <a:t>2016/6/30</a:t>
            </a:fld>
            <a:endParaRPr lang="zh-TW" sz="140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TW" sz="140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4B5ADC2-7248-4799-8E52-477E151C3EE9}" type="slidenum">
              <a:rPr lang="zh-TW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zh-TW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77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rPr lang="zh-TW" altLang="en-US" smtClean="0"/>
              <a:pPr algn="r"/>
              <a:t>2016/6/30</a:t>
            </a:fld>
            <a:endParaRPr lang="zh-TW" sz="140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TW" sz="140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4B5ADC2-7248-4799-8E52-477E151C3EE9}" type="slidenum">
              <a:rPr lang="zh-TW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zh-TW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181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rPr lang="zh-TW" altLang="en-US" smtClean="0"/>
              <a:pPr algn="r"/>
              <a:t>2016/6/30</a:t>
            </a:fld>
            <a:endParaRPr lang="zh-TW" sz="140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TW" sz="140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4B5ADC2-7248-4799-8E52-477E151C3EE9}" type="slidenum">
              <a:rPr lang="zh-TW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zh-TW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261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rPr lang="zh-TW" altLang="en-US" smtClean="0"/>
              <a:pPr algn="r"/>
              <a:t>2016/6/30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zh-TW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39856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rPr lang="zh-TW" altLang="en-US" smtClean="0"/>
              <a:pPr algn="r"/>
              <a:t>2016/6/30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zh-TW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9524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rPr lang="zh-TW" altLang="en-US" smtClean="0"/>
              <a:pPr algn="r"/>
              <a:t>2016/6/30</a:t>
            </a:fld>
            <a:endParaRPr lang="zh-TW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TW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4B5ADC2-7248-4799-8E52-477E151C3EE9}" type="slidenum">
              <a:rPr lang="zh-TW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zh-TW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82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rPr lang="zh-TW" altLang="en-US" smtClean="0"/>
              <a:pPr algn="r"/>
              <a:t>2016/6/30</a:t>
            </a:fld>
            <a:endParaRPr lang="zh-TW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TW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4B5ADC2-7248-4799-8E52-477E151C3EE9}" type="slidenum">
              <a:rPr lang="zh-TW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zh-TW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0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rPr lang="zh-TW" altLang="en-US" smtClean="0"/>
              <a:pPr algn="r"/>
              <a:t>2016/6/30</a:t>
            </a:fld>
            <a:endParaRPr lang="zh-TW" sz="140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TW" sz="140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4B5ADC2-7248-4799-8E52-477E151C3EE9}" type="slidenum">
              <a:rPr lang="zh-TW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zh-TW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rPr lang="zh-TW" altLang="en-US" smtClean="0"/>
              <a:pPr algn="r"/>
              <a:t>2016/6/30</a:t>
            </a:fld>
            <a:endParaRPr lang="zh-TW" sz="140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TW" sz="140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4B5ADC2-7248-4799-8E52-477E151C3EE9}" type="slidenum">
              <a:rPr lang="zh-TW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zh-TW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00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rPr lang="zh-TW" altLang="en-US" smtClean="0"/>
              <a:pPr algn="r"/>
              <a:t>2016/6/30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zh-TW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6103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58F6-778A-46C2-BFC0-8FD9B04A99E8}" type="datetime1">
              <a:rPr lang="zh-TW" altLang="en-US" smtClean="0"/>
              <a:pPr/>
              <a:t>2016/6/30</a:t>
            </a:fld>
            <a:endParaRPr 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72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rPr lang="zh-TW" altLang="en-US" smtClean="0"/>
              <a:pPr algn="r"/>
              <a:t>2016/6/30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zh-TW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426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rPr lang="zh-TW" altLang="en-US" smtClean="0"/>
              <a:pPr algn="r"/>
              <a:t>2016/6/30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zh-TW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8351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3938BEC-55E3-4F9D-B5C5-76D23951C04A}" type="datetime1">
              <a:rPr lang="zh-TW" altLang="en-US" smtClean="0"/>
              <a:pPr algn="r"/>
              <a:t>2016/6/30</a:t>
            </a:fld>
            <a:endParaRPr lang="zh-TW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algn="r"/>
            <a:endParaRPr lang="zh-TW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l"/>
            <a:fld id="{D4B5ADC2-7248-4799-8E52-477E151C3EE9}" type="slidenum">
              <a:rPr lang="zh-TW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zh-TW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24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Alex Chen</a:t>
            </a:r>
          </a:p>
          <a:p>
            <a:r>
              <a:rPr lang="en-US" altLang="zh-TW" dirty="0"/>
              <a:t>2016/06/29</a:t>
            </a:r>
            <a:endParaRPr lang="zh-TW" dirty="0"/>
          </a:p>
        </p:txBody>
      </p:sp>
      <p:grpSp>
        <p:nvGrpSpPr>
          <p:cNvPr id="10" name="群組 9"/>
          <p:cNvGrpSpPr/>
          <p:nvPr/>
        </p:nvGrpSpPr>
        <p:grpSpPr>
          <a:xfrm>
            <a:off x="1313259" y="2407373"/>
            <a:ext cx="4824536" cy="1297893"/>
            <a:chOff x="1835696" y="1375756"/>
            <a:chExt cx="4824536" cy="1297893"/>
          </a:xfrm>
        </p:grpSpPr>
        <p:pic>
          <p:nvPicPr>
            <p:cNvPr id="2054" name="Picture 6" descr="http://red-badger.com/blog/wp-content/uploads/2015/04/react-logo-1000-transparen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375756"/>
              <a:ext cx="1297893" cy="1297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字方塊 7"/>
            <p:cNvSpPr txBox="1"/>
            <p:nvPr/>
          </p:nvSpPr>
          <p:spPr>
            <a:xfrm>
              <a:off x="3059832" y="1516870"/>
              <a:ext cx="3600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000" dirty="0">
                  <a:latin typeface="+mj-lt"/>
                </a:rPr>
                <a:t>React</a:t>
              </a:r>
              <a:endParaRPr lang="zh-TW" altLang="en-US" sz="6000" dirty="0">
                <a:latin typeface="+mj-lt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572000" y="2548489"/>
            <a:ext cx="4777049" cy="1015663"/>
            <a:chOff x="1883183" y="2829185"/>
            <a:chExt cx="4777049" cy="1015663"/>
          </a:xfrm>
        </p:grpSpPr>
        <p:pic>
          <p:nvPicPr>
            <p:cNvPr id="2052" name="Picture 4" descr="https://raw.githubusercontent.com/reactjs/redux/master/logo/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3183" y="2843256"/>
              <a:ext cx="1080120" cy="976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字方塊 11"/>
            <p:cNvSpPr txBox="1"/>
            <p:nvPr/>
          </p:nvSpPr>
          <p:spPr>
            <a:xfrm>
              <a:off x="3059832" y="2829185"/>
              <a:ext cx="3600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000" dirty="0">
                  <a:latin typeface="+mj-lt"/>
                </a:rPr>
                <a:t>Redux</a:t>
              </a:r>
              <a:endParaRPr lang="zh-TW" altLang="en-US" sz="6000" dirty="0"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516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24"/>
            <a:ext cx="4589769" cy="259228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51520" y="2852936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sz="3600" dirty="0"/>
              <a:t>It’s so hard to predict who changed the model.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sz="3600" dirty="0"/>
              <a:t>The controller own too much duty.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sz="3600" dirty="0"/>
              <a:t>It’s difficult to keep all view’s status in sync.</a:t>
            </a:r>
          </a:p>
        </p:txBody>
      </p:sp>
    </p:spTree>
    <p:extLst>
      <p:ext uri="{BB962C8B-B14F-4D97-AF65-F5344CB8AC3E}">
        <p14:creationId xmlns:p14="http://schemas.microsoft.com/office/powerpoint/2010/main" val="161785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683568" y="1844824"/>
            <a:ext cx="7773339" cy="3427245"/>
          </a:xfrm>
        </p:spPr>
        <p:txBody>
          <a:bodyPr>
            <a:normAutofit/>
          </a:bodyPr>
          <a:lstStyle/>
          <a:p>
            <a:r>
              <a:rPr lang="en-US" altLang="zh-TW" sz="4800" cap="none" dirty="0"/>
              <a:t>CASE STUDY</a:t>
            </a:r>
            <a:br>
              <a:rPr lang="en-US" altLang="zh-TW" sz="4800" cap="none" dirty="0"/>
            </a:br>
            <a:r>
              <a:rPr lang="en-US" altLang="zh-TW" sz="4400" cap="none" dirty="0"/>
              <a:t>Receive new chart message</a:t>
            </a:r>
            <a:endParaRPr lang="zh-TW" altLang="en-US" sz="4800" cap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35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080728"/>
            <a:ext cx="9193910" cy="51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51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777"/>
            <a:ext cx="4402305" cy="2469119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251520" y="2852936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sz="3600" dirty="0"/>
              <a:t>Increment unseen thread count.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sz="3600" dirty="0"/>
              <a:t>Append message in chat tab.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sz="3600" dirty="0"/>
              <a:t>If open, append message in main messages view.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sz="3600" dirty="0"/>
              <a:t>If chart tab is focused or main messages view is open, decrement unseen count.</a:t>
            </a: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58336"/>
            <a:ext cx="7493709" cy="48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/>
          <p:cNvSpPr txBox="1">
            <a:spLocks/>
          </p:cNvSpPr>
          <p:nvPr/>
        </p:nvSpPr>
        <p:spPr>
          <a:xfrm>
            <a:off x="755576" y="3068960"/>
            <a:ext cx="7773339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cap="none" dirty="0"/>
              <a:t>Decentralized</a:t>
            </a:r>
            <a:endParaRPr lang="zh-TW" altLang="en-US" sz="4800" cap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22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2" y="332656"/>
            <a:ext cx="5309999" cy="288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645024"/>
            <a:ext cx="5116733" cy="2880000"/>
          </a:xfrm>
          <a:prstGeom prst="rect">
            <a:avLst/>
          </a:prstGeom>
        </p:spPr>
      </p:pic>
      <p:sp>
        <p:nvSpPr>
          <p:cNvPr id="6" name="上彎箭號 5"/>
          <p:cNvSpPr/>
          <p:nvPr/>
        </p:nvSpPr>
        <p:spPr>
          <a:xfrm rot="5400000">
            <a:off x="1248127" y="4232593"/>
            <a:ext cx="1479971" cy="13129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638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/>
          <p:cNvSpPr txBox="1">
            <a:spLocks/>
          </p:cNvSpPr>
          <p:nvPr/>
        </p:nvSpPr>
        <p:spPr>
          <a:xfrm>
            <a:off x="611560" y="3140968"/>
            <a:ext cx="7773339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cap="none" dirty="0"/>
              <a:t>Single Source Of Truth</a:t>
            </a:r>
          </a:p>
        </p:txBody>
      </p:sp>
    </p:spTree>
    <p:extLst>
      <p:ext uri="{BB962C8B-B14F-4D97-AF65-F5344CB8AC3E}">
        <p14:creationId xmlns:p14="http://schemas.microsoft.com/office/powerpoint/2010/main" val="3235013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上彎箭號 5"/>
          <p:cNvSpPr/>
          <p:nvPr/>
        </p:nvSpPr>
        <p:spPr>
          <a:xfrm rot="5400000">
            <a:off x="1248127" y="4232593"/>
            <a:ext cx="1479971" cy="13129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2" y="336921"/>
            <a:ext cx="5116733" cy="2880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650813"/>
            <a:ext cx="448363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88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/>
          <p:cNvSpPr txBox="1">
            <a:spLocks/>
          </p:cNvSpPr>
          <p:nvPr/>
        </p:nvSpPr>
        <p:spPr>
          <a:xfrm>
            <a:off x="611560" y="3140968"/>
            <a:ext cx="7773339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cap="none" dirty="0"/>
              <a:t>Single Direction Data Flow</a:t>
            </a:r>
          </a:p>
        </p:txBody>
      </p:sp>
    </p:spTree>
    <p:extLst>
      <p:ext uri="{BB962C8B-B14F-4D97-AF65-F5344CB8AC3E}">
        <p14:creationId xmlns:p14="http://schemas.microsoft.com/office/powerpoint/2010/main" val="1082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683568" y="1844824"/>
            <a:ext cx="7773339" cy="3427245"/>
          </a:xfrm>
        </p:spPr>
        <p:txBody>
          <a:bodyPr>
            <a:normAutofit/>
          </a:bodyPr>
          <a:lstStyle/>
          <a:p>
            <a:r>
              <a:rPr lang="en-US" altLang="zh-TW" sz="4800" cap="none" dirty="0"/>
              <a:t>Why We Use It?</a:t>
            </a:r>
            <a:endParaRPr lang="zh-TW" alt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2340323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上彎箭號 5"/>
          <p:cNvSpPr/>
          <p:nvPr/>
        </p:nvSpPr>
        <p:spPr>
          <a:xfrm rot="5400000">
            <a:off x="1248127" y="4232593"/>
            <a:ext cx="1479971" cy="13129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67" y="304734"/>
            <a:ext cx="4483636" cy="288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650813"/>
            <a:ext cx="547310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98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s3.amazonaws.com/media-p.slid.es/uploads/danabramov/images/663672/bart-simpson-generator.ph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795273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490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" descr="https://facebook.github.io/flux/img/flux_logo.svg"/>
          <p:cNvSpPr>
            <a:spLocks noChangeAspect="1" noChangeArrowheads="1"/>
          </p:cNvSpPr>
          <p:nvPr/>
        </p:nvSpPr>
        <p:spPr bwMode="auto">
          <a:xfrm>
            <a:off x="-5293096" y="1556792"/>
            <a:ext cx="6864697" cy="68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693008"/>
            <a:ext cx="8071442" cy="25922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67" y="1844824"/>
            <a:ext cx="477453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8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51520" y="2852936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sz="4000" dirty="0"/>
              <a:t>It’s so </a:t>
            </a:r>
            <a:r>
              <a:rPr lang="en-US" altLang="zh-TW" sz="4000" strike="sngStrike" dirty="0">
                <a:solidFill>
                  <a:srgbClr val="FF0000"/>
                </a:solidFill>
              </a:rPr>
              <a:t>hard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B050"/>
                </a:solidFill>
              </a:rPr>
              <a:t>easy</a:t>
            </a:r>
            <a:r>
              <a:rPr lang="en-US" altLang="zh-TW" sz="4000" dirty="0"/>
              <a:t> to predict who changed the model.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sz="4000" dirty="0"/>
              <a:t> </a:t>
            </a:r>
            <a:r>
              <a:rPr lang="en-US" altLang="zh-TW" sz="4000" strike="sngStrike" dirty="0">
                <a:solidFill>
                  <a:srgbClr val="FF0000"/>
                </a:solidFill>
              </a:rPr>
              <a:t>The controller</a:t>
            </a:r>
            <a:r>
              <a:rPr lang="en-US" altLang="zh-TW" sz="40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00B050"/>
                </a:solidFill>
              </a:rPr>
              <a:t>Every store </a:t>
            </a:r>
            <a:r>
              <a:rPr lang="en-US" altLang="zh-TW" sz="4000" dirty="0"/>
              <a:t>own </a:t>
            </a:r>
            <a:r>
              <a:rPr lang="en-US" altLang="zh-TW" sz="4000" strike="sngStrike" dirty="0">
                <a:solidFill>
                  <a:srgbClr val="FF0000"/>
                </a:solidFill>
              </a:rPr>
              <a:t>too much</a:t>
            </a:r>
            <a:r>
              <a:rPr lang="en-US" altLang="zh-TW" sz="4000" dirty="0"/>
              <a:t> </a:t>
            </a:r>
            <a:r>
              <a:rPr lang="en-US" altLang="zh-TW" sz="4000" dirty="0">
                <a:solidFill>
                  <a:srgbClr val="00B050"/>
                </a:solidFill>
              </a:rPr>
              <a:t>their</a:t>
            </a:r>
            <a:r>
              <a:rPr lang="en-US" altLang="zh-TW" sz="4000" dirty="0"/>
              <a:t> duty.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sz="4000" dirty="0"/>
              <a:t>It’s </a:t>
            </a:r>
            <a:r>
              <a:rPr lang="en-US" altLang="zh-TW" sz="4000" strike="sngStrike" dirty="0">
                <a:solidFill>
                  <a:srgbClr val="FF0000"/>
                </a:solidFill>
              </a:rPr>
              <a:t>difficult </a:t>
            </a:r>
            <a:r>
              <a:rPr lang="en-US" altLang="zh-TW" sz="4000" dirty="0">
                <a:solidFill>
                  <a:srgbClr val="00B050"/>
                </a:solidFill>
              </a:rPr>
              <a:t> 100% </a:t>
            </a:r>
            <a:r>
              <a:rPr lang="en-US" altLang="zh-TW" sz="4000" dirty="0"/>
              <a:t>to keep all view’s status in sync.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0648"/>
            <a:ext cx="807144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15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5"/>
          <p:cNvSpPr txBox="1">
            <a:spLocks/>
          </p:cNvSpPr>
          <p:nvPr/>
        </p:nvSpPr>
        <p:spPr>
          <a:xfrm>
            <a:off x="2051720" y="1340767"/>
            <a:ext cx="6912768" cy="172754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000" cap="none" dirty="0" err="1"/>
              <a:t>Gaearon</a:t>
            </a:r>
            <a:r>
              <a:rPr lang="en-US" altLang="zh-TW" sz="4000" cap="none" dirty="0"/>
              <a:t> (Dan Abramov)</a:t>
            </a:r>
          </a:p>
          <a:p>
            <a:pPr algn="l" fontAlgn="t"/>
            <a:r>
              <a:rPr lang="en-US" altLang="zh-TW" sz="4000" cap="none" dirty="0"/>
              <a:t>Live react: </a:t>
            </a:r>
            <a:r>
              <a:rPr lang="en-US" altLang="zh-TW" sz="4000" b="1" cap="none" dirty="0"/>
              <a:t>hot reloading </a:t>
            </a:r>
            <a:r>
              <a:rPr lang="en-US" altLang="zh-TW" sz="4000" cap="none" dirty="0"/>
              <a:t>with </a:t>
            </a:r>
            <a:r>
              <a:rPr lang="en-US" altLang="zh-TW" sz="4000" b="1" cap="none" dirty="0"/>
              <a:t>time travel </a:t>
            </a:r>
            <a:r>
              <a:rPr lang="en-US" altLang="zh-TW" sz="4000" cap="none" dirty="0"/>
              <a:t>at react-Europe 2015</a:t>
            </a:r>
          </a:p>
          <a:p>
            <a:endParaRPr lang="en-US" altLang="zh-TW" sz="2000" cap="none" dirty="0"/>
          </a:p>
        </p:txBody>
      </p:sp>
      <p:pic>
        <p:nvPicPr>
          <p:cNvPr id="12290" name="Picture 2" descr="https://avatars0.githubusercontent.com/u/810438?v=3&amp;s=4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340768"/>
            <a:ext cx="1568685" cy="172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4018322"/>
            <a:ext cx="44644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Status Quo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Refresh on every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Reproduce the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Repeat the actions.</a:t>
            </a:r>
          </a:p>
        </p:txBody>
      </p:sp>
      <p:sp>
        <p:nvSpPr>
          <p:cNvPr id="7" name="矩形 6"/>
          <p:cNvSpPr/>
          <p:nvPr/>
        </p:nvSpPr>
        <p:spPr>
          <a:xfrm>
            <a:off x="4283968" y="4018322"/>
            <a:ext cx="49685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It can be fixed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Most changes aren’t drastic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Preserve the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Recover from errors.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4312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farm1.staticflickr.com/675/22340718181_e3ee9300a0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221088"/>
            <a:ext cx="6243800" cy="243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263471" y="589556"/>
            <a:ext cx="29770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333333"/>
                </a:solidFill>
                <a:latin typeface="Helvetica Neue"/>
              </a:rPr>
              <a:t>Three Principles</a:t>
            </a:r>
            <a:endParaRPr lang="en-US" altLang="zh-TW" sz="3200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7" y="1124744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333333"/>
                </a:solidFill>
                <a:latin typeface="Helvetica Neue"/>
              </a:rPr>
              <a:t>Single source of truth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Helvetica Neue"/>
              </a:rPr>
              <a:t>The </a:t>
            </a:r>
            <a:r>
              <a:rPr lang="en-US" altLang="zh-TW" sz="2000" dirty="0">
                <a:solidFill>
                  <a:srgbClr val="4183C4"/>
                </a:solidFill>
                <a:latin typeface="Helvetica Neue"/>
              </a:rPr>
              <a:t>state</a:t>
            </a:r>
            <a:r>
              <a:rPr lang="en-US" altLang="zh-TW" sz="2000" dirty="0">
                <a:solidFill>
                  <a:srgbClr val="333333"/>
                </a:solidFill>
                <a:latin typeface="Helvetica Neue"/>
              </a:rPr>
              <a:t> of your whole application is stored in an object tree within a single </a:t>
            </a:r>
            <a:r>
              <a:rPr lang="en-US" altLang="zh-TW" sz="2000" dirty="0">
                <a:solidFill>
                  <a:srgbClr val="4183C4"/>
                </a:solidFill>
                <a:latin typeface="Helvetica Neue"/>
              </a:rPr>
              <a:t>store</a:t>
            </a:r>
            <a:r>
              <a:rPr lang="en-US" altLang="zh-TW" sz="2000" dirty="0">
                <a:solidFill>
                  <a:srgbClr val="333333"/>
                </a:solidFill>
                <a:latin typeface="Helvetica Neue"/>
              </a:rPr>
              <a:t>.</a:t>
            </a:r>
            <a:endParaRPr lang="en-US" altLang="zh-TW" sz="200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7" y="2080793"/>
            <a:ext cx="84249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333333"/>
                </a:solidFill>
                <a:latin typeface="Helvetica Neue"/>
              </a:rPr>
              <a:t>State is read-only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Helvetica Neue"/>
              </a:rPr>
              <a:t>The only way to mutate the state is to emit an </a:t>
            </a:r>
            <a:r>
              <a:rPr lang="en-US" altLang="zh-TW" sz="2000" dirty="0">
                <a:solidFill>
                  <a:srgbClr val="4183C4"/>
                </a:solidFill>
                <a:latin typeface="Helvetica Neue"/>
              </a:rPr>
              <a:t>action</a:t>
            </a:r>
            <a:r>
              <a:rPr lang="en-US" altLang="zh-TW" sz="2000" dirty="0">
                <a:solidFill>
                  <a:srgbClr val="333333"/>
                </a:solidFill>
                <a:latin typeface="Helvetica Neue"/>
              </a:rPr>
              <a:t>, an object describing what happened.</a:t>
            </a:r>
            <a:endParaRPr lang="en-US" altLang="zh-TW" sz="200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7" y="3036842"/>
            <a:ext cx="84249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333333"/>
                </a:solidFill>
                <a:latin typeface="Helvetica Neue"/>
              </a:rPr>
              <a:t>Changes are made with pure functions</a:t>
            </a:r>
          </a:p>
          <a:p>
            <a:r>
              <a:rPr lang="en-US" altLang="zh-TW" sz="2000" dirty="0">
                <a:solidFill>
                  <a:srgbClr val="333333"/>
                </a:solidFill>
                <a:latin typeface="Helvetica Neue"/>
              </a:rPr>
              <a:t>To specify how the state tree is transformed by actions, you write pure </a:t>
            </a:r>
            <a:r>
              <a:rPr lang="en-US" altLang="zh-TW" sz="2000" dirty="0">
                <a:solidFill>
                  <a:srgbClr val="4183C4"/>
                </a:solidFill>
                <a:latin typeface="Helvetica Neue"/>
              </a:rPr>
              <a:t>reducers</a:t>
            </a:r>
            <a:r>
              <a:rPr lang="en-US" altLang="zh-TW" sz="2000" dirty="0">
                <a:solidFill>
                  <a:srgbClr val="333333"/>
                </a:solidFill>
                <a:latin typeface="Helvetica Neue"/>
              </a:rPr>
              <a:t>.</a:t>
            </a:r>
            <a:endParaRPr lang="en-US" altLang="zh-TW" sz="200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51929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7624" y="1196752"/>
            <a:ext cx="55891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333333"/>
                </a:solidFill>
                <a:latin typeface="Helvetica Neue"/>
              </a:rPr>
              <a:t>Reducer(</a:t>
            </a:r>
            <a:r>
              <a:rPr lang="en-US" altLang="zh-TW" sz="3600" i="1" dirty="0"/>
              <a:t>reducing function</a:t>
            </a:r>
            <a:r>
              <a:rPr lang="en-US" altLang="zh-TW" sz="3600" b="1" dirty="0">
                <a:solidFill>
                  <a:srgbClr val="333333"/>
                </a:solidFill>
                <a:latin typeface="Helvetica Neue"/>
              </a:rPr>
              <a:t>)</a:t>
            </a:r>
            <a:endParaRPr lang="en-US" altLang="zh-TW" sz="3600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512" y="3555395"/>
            <a:ext cx="65" cy="49244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608" y="2893675"/>
            <a:ext cx="74888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800" dirty="0">
                <a:solidFill>
                  <a:srgbClr val="333333"/>
                </a:solidFill>
                <a:ea typeface="Helvetica Neue"/>
              </a:rPr>
              <a:t>A </a:t>
            </a:r>
            <a:r>
              <a:rPr lang="zh-TW" altLang="zh-TW" sz="2800" i="1" dirty="0">
                <a:solidFill>
                  <a:srgbClr val="333333"/>
                </a:solidFill>
                <a:ea typeface="Helvetica Neue"/>
              </a:rPr>
              <a:t>reducer</a:t>
            </a:r>
            <a:r>
              <a:rPr lang="zh-TW" altLang="zh-TW" sz="2800" dirty="0">
                <a:solidFill>
                  <a:srgbClr val="333333"/>
                </a:solidFill>
                <a:ea typeface="Helvetica Neue"/>
              </a:rPr>
              <a:t> is a function that accepts an accumulation and a value and returns a new accumulation. They are used to reduce a collection of values down to a single value.</a:t>
            </a:r>
            <a:endParaRPr lang="zh-TW" altLang="zh-TW" sz="2800" dirty="0"/>
          </a:p>
        </p:txBody>
      </p:sp>
      <p:sp>
        <p:nvSpPr>
          <p:cNvPr id="9" name="矩形 8"/>
          <p:cNvSpPr/>
          <p:nvPr/>
        </p:nvSpPr>
        <p:spPr>
          <a:xfrm>
            <a:off x="1259632" y="2420888"/>
            <a:ext cx="51663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type Reducer&lt;S, A&gt; = (state: S, action: A) =&gt; S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43608" y="4812050"/>
            <a:ext cx="74888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333333"/>
                </a:solidFill>
                <a:ea typeface="Helvetica Neue"/>
              </a:rPr>
              <a:t>They must be </a:t>
            </a:r>
            <a:r>
              <a:rPr lang="en-US" altLang="zh-TW" sz="2800" b="1" dirty="0">
                <a:solidFill>
                  <a:srgbClr val="0070C0"/>
                </a:solidFill>
                <a:ea typeface="Helvetica Neue"/>
              </a:rPr>
              <a:t>pure</a:t>
            </a:r>
            <a:r>
              <a:rPr lang="en-US" altLang="zh-TW" sz="2800" dirty="0">
                <a:solidFill>
                  <a:srgbClr val="333333"/>
                </a:solidFill>
                <a:ea typeface="Helvetica Neue"/>
              </a:rPr>
              <a:t> functions—functions that return the exact same output for given inputs. They should also be free of side-effects.</a:t>
            </a:r>
            <a:endParaRPr lang="zh-TW" altLang="en-US" sz="2800" dirty="0">
              <a:solidFill>
                <a:srgbClr val="333333"/>
              </a:solidFill>
              <a:ea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42795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2699792" y="2903833"/>
            <a:ext cx="4824536" cy="1297893"/>
            <a:chOff x="1835696" y="1375756"/>
            <a:chExt cx="4824536" cy="1297893"/>
          </a:xfrm>
        </p:grpSpPr>
        <p:pic>
          <p:nvPicPr>
            <p:cNvPr id="7" name="Picture 6" descr="http://red-badger.com/blog/wp-content/uploads/2015/04/react-logo-1000-transpare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375756"/>
              <a:ext cx="1297893" cy="1297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字方塊 7"/>
            <p:cNvSpPr txBox="1"/>
            <p:nvPr/>
          </p:nvSpPr>
          <p:spPr>
            <a:xfrm>
              <a:off x="3059832" y="1516870"/>
              <a:ext cx="3600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000" dirty="0">
                  <a:latin typeface="+mj-lt"/>
                </a:rPr>
                <a:t>React</a:t>
              </a:r>
              <a:endParaRPr lang="zh-TW" altLang="en-US" sz="60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963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0" y="1397000"/>
            <a:ext cx="9036496" cy="4912320"/>
            <a:chOff x="0" y="1397000"/>
            <a:chExt cx="9036496" cy="4912320"/>
          </a:xfrm>
        </p:grpSpPr>
        <p:sp>
          <p:nvSpPr>
            <p:cNvPr id="6" name="燕尾形向右箭號 5"/>
            <p:cNvSpPr/>
            <p:nvPr/>
          </p:nvSpPr>
          <p:spPr>
            <a:xfrm>
              <a:off x="0" y="2870696"/>
              <a:ext cx="9036496" cy="1964928"/>
            </a:xfrm>
            <a:prstGeom prst="notchedRightArrow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matte">
              <a:bevelT w="144450" h="6350" prst="relaxedInset"/>
              <a:contourClr>
                <a:schemeClr val="bg1"/>
              </a:contourClr>
            </a:sp3d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手繪多邊形 6"/>
            <p:cNvSpPr/>
            <p:nvPr/>
          </p:nvSpPr>
          <p:spPr>
            <a:xfrm>
              <a:off x="4070" y="1397000"/>
              <a:ext cx="2407690" cy="1964928"/>
            </a:xfrm>
            <a:custGeom>
              <a:avLst/>
              <a:gdLst>
                <a:gd name="connsiteX0" fmla="*/ 0 w 1957760"/>
                <a:gd name="connsiteY0" fmla="*/ 0 h 1964928"/>
                <a:gd name="connsiteX1" fmla="*/ 1957760 w 1957760"/>
                <a:gd name="connsiteY1" fmla="*/ 0 h 1964928"/>
                <a:gd name="connsiteX2" fmla="*/ 1957760 w 1957760"/>
                <a:gd name="connsiteY2" fmla="*/ 1964928 h 1964928"/>
                <a:gd name="connsiteX3" fmla="*/ 0 w 1957760"/>
                <a:gd name="connsiteY3" fmla="*/ 1964928 h 1964928"/>
                <a:gd name="connsiteX4" fmla="*/ 0 w 1957760"/>
                <a:gd name="connsiteY4" fmla="*/ 0 h 1964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7760" h="1964928">
                  <a:moveTo>
                    <a:pt x="0" y="0"/>
                  </a:moveTo>
                  <a:lnTo>
                    <a:pt x="1957760" y="0"/>
                  </a:lnTo>
                  <a:lnTo>
                    <a:pt x="1957760" y="1964928"/>
                  </a:lnTo>
                  <a:lnTo>
                    <a:pt x="0" y="19649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170688" numCol="1" spcCol="1270" anchor="b" anchorCtr="1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400" kern="1200" dirty="0"/>
                <a:t>Server Page</a:t>
              </a:r>
              <a:endParaRPr lang="zh-TW" altLang="en-US" sz="2400" kern="1200" dirty="0"/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TW" sz="2000" kern="1200" dirty="0"/>
                <a:t>Recreate whole HTML </a:t>
              </a:r>
              <a:r>
                <a:rPr lang="en-US" altLang="zh-TW" sz="2000" dirty="0">
                  <a:solidFill>
                    <a:srgbClr val="0070C0"/>
                  </a:solidFill>
                </a:rPr>
                <a:t>on every update</a:t>
              </a:r>
              <a:endParaRPr lang="en-US" altLang="zh-TW" sz="2000" kern="12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737334" y="3607544"/>
              <a:ext cx="491232" cy="491232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手繪多邊形 8"/>
            <p:cNvSpPr/>
            <p:nvPr/>
          </p:nvSpPr>
          <p:spPr>
            <a:xfrm>
              <a:off x="1475656" y="4344392"/>
              <a:ext cx="3024336" cy="1964928"/>
            </a:xfrm>
            <a:custGeom>
              <a:avLst/>
              <a:gdLst>
                <a:gd name="connsiteX0" fmla="*/ 0 w 1957760"/>
                <a:gd name="connsiteY0" fmla="*/ 0 h 1964928"/>
                <a:gd name="connsiteX1" fmla="*/ 1957760 w 1957760"/>
                <a:gd name="connsiteY1" fmla="*/ 0 h 1964928"/>
                <a:gd name="connsiteX2" fmla="*/ 1957760 w 1957760"/>
                <a:gd name="connsiteY2" fmla="*/ 1964928 h 1964928"/>
                <a:gd name="connsiteX3" fmla="*/ 0 w 1957760"/>
                <a:gd name="connsiteY3" fmla="*/ 1964928 h 1964928"/>
                <a:gd name="connsiteX4" fmla="*/ 0 w 1957760"/>
                <a:gd name="connsiteY4" fmla="*/ 0 h 1964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7760" h="1964928">
                  <a:moveTo>
                    <a:pt x="0" y="0"/>
                  </a:moveTo>
                  <a:lnTo>
                    <a:pt x="1957760" y="0"/>
                  </a:lnTo>
                  <a:lnTo>
                    <a:pt x="1957760" y="1964928"/>
                  </a:lnTo>
                  <a:lnTo>
                    <a:pt x="0" y="19649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170688" numCol="1" spcCol="1270" anchor="t" anchorCtr="1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400" kern="1200" dirty="0"/>
                <a:t>jQuery</a:t>
              </a:r>
              <a:endParaRPr lang="zh-TW" altLang="en-US" sz="2400" kern="1200" dirty="0"/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2000" dirty="0">
                  <a:solidFill>
                    <a:srgbClr val="0070C0"/>
                  </a:solidFill>
                </a:rPr>
                <a:t>Re-render on every update</a:t>
              </a:r>
              <a:endParaRPr lang="en-US" altLang="zh-TW" sz="2000" kern="1200" dirty="0">
                <a:solidFill>
                  <a:srgbClr val="0070C0"/>
                </a:solidFill>
              </a:endParaRP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2000" kern="1200" dirty="0">
                  <a:solidFill>
                    <a:srgbClr val="0070C0"/>
                  </a:solidFill>
                </a:rPr>
                <a:t>Programmatically</a:t>
              </a:r>
              <a:r>
                <a:rPr lang="en-US" altLang="zh-TW" sz="2000" kern="1200" dirty="0"/>
                <a:t> manipulating DOM</a:t>
              </a:r>
              <a:endParaRPr lang="zh-TW" altLang="en-US" sz="2000" kern="12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2792982" y="3607544"/>
              <a:ext cx="491232" cy="491232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5129271"/>
                <a:satOff val="-1832"/>
                <a:lumOff val="2942"/>
                <a:alphaOff val="0"/>
              </a:schemeClr>
            </a:fillRef>
            <a:effectRef idx="2">
              <a:schemeClr val="accent5">
                <a:hueOff val="5129271"/>
                <a:satOff val="-1832"/>
                <a:lumOff val="294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手繪多邊形 10"/>
            <p:cNvSpPr/>
            <p:nvPr/>
          </p:nvSpPr>
          <p:spPr>
            <a:xfrm>
              <a:off x="3563887" y="1397000"/>
              <a:ext cx="3340391" cy="1964928"/>
            </a:xfrm>
            <a:custGeom>
              <a:avLst/>
              <a:gdLst>
                <a:gd name="connsiteX0" fmla="*/ 0 w 1957760"/>
                <a:gd name="connsiteY0" fmla="*/ 0 h 1964928"/>
                <a:gd name="connsiteX1" fmla="*/ 1957760 w 1957760"/>
                <a:gd name="connsiteY1" fmla="*/ 0 h 1964928"/>
                <a:gd name="connsiteX2" fmla="*/ 1957760 w 1957760"/>
                <a:gd name="connsiteY2" fmla="*/ 1964928 h 1964928"/>
                <a:gd name="connsiteX3" fmla="*/ 0 w 1957760"/>
                <a:gd name="connsiteY3" fmla="*/ 1964928 h 1964928"/>
                <a:gd name="connsiteX4" fmla="*/ 0 w 1957760"/>
                <a:gd name="connsiteY4" fmla="*/ 0 h 1964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7760" h="1964928">
                  <a:moveTo>
                    <a:pt x="0" y="0"/>
                  </a:moveTo>
                  <a:lnTo>
                    <a:pt x="1957760" y="0"/>
                  </a:lnTo>
                  <a:lnTo>
                    <a:pt x="1957760" y="1964928"/>
                  </a:lnTo>
                  <a:lnTo>
                    <a:pt x="0" y="19649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170688" numCol="1" spcCol="1270" anchor="b" anchorCtr="1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400" kern="1200" dirty="0"/>
                <a:t>Angular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2000" kern="1200" dirty="0">
                  <a:solidFill>
                    <a:srgbClr val="0070C0"/>
                  </a:solidFill>
                </a:rPr>
                <a:t>Declaratively</a:t>
              </a:r>
              <a:r>
                <a:rPr lang="en-US" altLang="zh-TW" sz="2000" kern="1200" dirty="0"/>
                <a:t> manipulating </a:t>
              </a:r>
              <a:r>
                <a:rPr lang="en-US" altLang="zh-TW" sz="2000" kern="1200" dirty="0">
                  <a:solidFill>
                    <a:srgbClr val="0070C0"/>
                  </a:solidFill>
                </a:rPr>
                <a:t>data &amp; template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2000" dirty="0">
                  <a:solidFill>
                    <a:srgbClr val="0070C0"/>
                  </a:solidFill>
                </a:rPr>
                <a:t>Re-render by watch dog</a:t>
              </a:r>
              <a:endParaRPr lang="en-US" altLang="zh-TW" sz="2000" kern="1200" dirty="0">
                <a:solidFill>
                  <a:srgbClr val="0070C0"/>
                </a:solidFill>
              </a:endParaRP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2000" kern="1200" dirty="0"/>
                <a:t>Framework manipulating DOM</a:t>
              </a:r>
            </a:p>
          </p:txBody>
        </p:sp>
        <p:sp>
          <p:nvSpPr>
            <p:cNvPr id="12" name="橢圓 11"/>
            <p:cNvSpPr/>
            <p:nvPr/>
          </p:nvSpPr>
          <p:spPr>
            <a:xfrm>
              <a:off x="4848631" y="3607544"/>
              <a:ext cx="491232" cy="491232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10258542"/>
                <a:satOff val="-3664"/>
                <a:lumOff val="5883"/>
                <a:alphaOff val="0"/>
              </a:schemeClr>
            </a:fillRef>
            <a:effectRef idx="2">
              <a:schemeClr val="accent5">
                <a:hueOff val="10258542"/>
                <a:satOff val="-3664"/>
                <a:lumOff val="58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手繪多邊形 12"/>
            <p:cNvSpPr/>
            <p:nvPr/>
          </p:nvSpPr>
          <p:spPr>
            <a:xfrm>
              <a:off x="5508104" y="4344392"/>
              <a:ext cx="3528392" cy="1964928"/>
            </a:xfrm>
            <a:custGeom>
              <a:avLst/>
              <a:gdLst>
                <a:gd name="connsiteX0" fmla="*/ 0 w 1957760"/>
                <a:gd name="connsiteY0" fmla="*/ 0 h 1964928"/>
                <a:gd name="connsiteX1" fmla="*/ 1957760 w 1957760"/>
                <a:gd name="connsiteY1" fmla="*/ 0 h 1964928"/>
                <a:gd name="connsiteX2" fmla="*/ 1957760 w 1957760"/>
                <a:gd name="connsiteY2" fmla="*/ 1964928 h 1964928"/>
                <a:gd name="connsiteX3" fmla="*/ 0 w 1957760"/>
                <a:gd name="connsiteY3" fmla="*/ 1964928 h 1964928"/>
                <a:gd name="connsiteX4" fmla="*/ 0 w 1957760"/>
                <a:gd name="connsiteY4" fmla="*/ 0 h 1964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7760" h="1964928">
                  <a:moveTo>
                    <a:pt x="0" y="0"/>
                  </a:moveTo>
                  <a:lnTo>
                    <a:pt x="1957760" y="0"/>
                  </a:lnTo>
                  <a:lnTo>
                    <a:pt x="1957760" y="1964928"/>
                  </a:lnTo>
                  <a:lnTo>
                    <a:pt x="0" y="19649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170688" numCol="1" spcCol="1270" anchor="t" anchorCtr="1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400" kern="1200" dirty="0"/>
                <a:t>React</a:t>
              </a:r>
              <a:endParaRPr lang="zh-TW" altLang="en-US" sz="24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en-US" sz="2000" kern="1200" dirty="0">
                  <a:solidFill>
                    <a:srgbClr val="0070C0"/>
                  </a:solidFill>
                </a:rPr>
                <a:t>Declaratively</a:t>
              </a:r>
              <a:r>
                <a:rPr lang="en-US" altLang="en-US" sz="2000" kern="1200" dirty="0"/>
                <a:t> manipulating </a:t>
              </a:r>
              <a:r>
                <a:rPr lang="en-US" altLang="en-US" sz="2000" kern="1200" dirty="0">
                  <a:solidFill>
                    <a:srgbClr val="0070C0"/>
                  </a:solidFill>
                </a:rPr>
                <a:t>component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2000" dirty="0">
                  <a:solidFill>
                    <a:srgbClr val="0070C0"/>
                  </a:solidFill>
                </a:rPr>
                <a:t>Re-render on every update</a:t>
              </a:r>
              <a:endParaRPr lang="zh-TW" altLang="en-US" sz="2000" kern="1200" dirty="0">
                <a:solidFill>
                  <a:srgbClr val="0070C0"/>
                </a:solidFill>
              </a:endParaRP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en-US" sz="2000" kern="1200" dirty="0"/>
                <a:t>Framework manipulating DOM and speed up by </a:t>
              </a:r>
              <a:r>
                <a:rPr lang="en-US" altLang="en-US" sz="2000" kern="1200" dirty="0">
                  <a:solidFill>
                    <a:srgbClr val="0070C0"/>
                  </a:solidFill>
                </a:rPr>
                <a:t>VDOM</a:t>
              </a:r>
              <a:endParaRPr lang="zh-TW" altLang="en-US" sz="2000" kern="1200" dirty="0">
                <a:solidFill>
                  <a:srgbClr val="0070C0"/>
                </a:solidFill>
              </a:endParaRPr>
            </a:p>
          </p:txBody>
        </p:sp>
        <p:sp>
          <p:nvSpPr>
            <p:cNvPr id="14" name="橢圓 13"/>
            <p:cNvSpPr/>
            <p:nvPr/>
          </p:nvSpPr>
          <p:spPr>
            <a:xfrm>
              <a:off x="6904279" y="3607544"/>
              <a:ext cx="491232" cy="491232"/>
            </a:xfrm>
            <a:prstGeom prst="ellipse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15387812"/>
                <a:satOff val="-5496"/>
                <a:lumOff val="8825"/>
                <a:alphaOff val="0"/>
              </a:schemeClr>
            </a:fillRef>
            <a:effectRef idx="2">
              <a:schemeClr val="accent5">
                <a:hueOff val="15387812"/>
                <a:satOff val="-5496"/>
                <a:lumOff val="8825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138695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/>
          <p:cNvSpPr txBox="1">
            <a:spLocks/>
          </p:cNvSpPr>
          <p:nvPr/>
        </p:nvSpPr>
        <p:spPr>
          <a:xfrm>
            <a:off x="611560" y="3140968"/>
            <a:ext cx="7773339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cap="none" dirty="0"/>
              <a:t>Component-Based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cap="none" dirty="0"/>
          </a:p>
          <a:p>
            <a:endParaRPr lang="en-US" altLang="zh-TW" cap="none" dirty="0"/>
          </a:p>
        </p:txBody>
      </p:sp>
      <p:sp>
        <p:nvSpPr>
          <p:cNvPr id="2" name="矩形 1"/>
          <p:cNvSpPr/>
          <p:nvPr/>
        </p:nvSpPr>
        <p:spPr>
          <a:xfrm>
            <a:off x="1780181" y="3861048"/>
            <a:ext cx="5436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3600" dirty="0"/>
              <a:t>Separation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129697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內容版面配置區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84376959"/>
              </p:ext>
            </p:extLst>
          </p:nvPr>
        </p:nvGraphicFramePr>
        <p:xfrm>
          <a:off x="685800" y="980728"/>
          <a:ext cx="7772400" cy="5688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3774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5"/>
          <p:cNvSpPr txBox="1">
            <a:spLocks/>
          </p:cNvSpPr>
          <p:nvPr/>
        </p:nvSpPr>
        <p:spPr>
          <a:xfrm>
            <a:off x="611560" y="3140968"/>
            <a:ext cx="7773339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cap="none" dirty="0"/>
              <a:t>Separation of concerns</a:t>
            </a:r>
          </a:p>
        </p:txBody>
      </p:sp>
      <p:sp>
        <p:nvSpPr>
          <p:cNvPr id="3" name="標題 5"/>
          <p:cNvSpPr txBox="1">
            <a:spLocks/>
          </p:cNvSpPr>
          <p:nvPr/>
        </p:nvSpPr>
        <p:spPr>
          <a:xfrm>
            <a:off x="611560" y="3933056"/>
            <a:ext cx="7773339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cap="none" dirty="0"/>
              <a:t>Reduce coupling, increase cohesion.</a:t>
            </a:r>
          </a:p>
        </p:txBody>
      </p:sp>
    </p:spTree>
    <p:extLst>
      <p:ext uri="{BB962C8B-B14F-4D97-AF65-F5344CB8AC3E}">
        <p14:creationId xmlns:p14="http://schemas.microsoft.com/office/powerpoint/2010/main" val="1397696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01" y="936110"/>
            <a:ext cx="7848872" cy="5907753"/>
          </a:xfrm>
          <a:prstGeom prst="rect">
            <a:avLst/>
          </a:prstGeom>
        </p:spPr>
      </p:pic>
      <p:sp>
        <p:nvSpPr>
          <p:cNvPr id="3" name="標題 5"/>
          <p:cNvSpPr txBox="1">
            <a:spLocks/>
          </p:cNvSpPr>
          <p:nvPr/>
        </p:nvSpPr>
        <p:spPr>
          <a:xfrm>
            <a:off x="683567" y="216030"/>
            <a:ext cx="7773339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cap="none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2965111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97158"/>
            <a:ext cx="7533333" cy="5866667"/>
          </a:xfrm>
          <a:prstGeom prst="rect">
            <a:avLst/>
          </a:prstGeom>
        </p:spPr>
      </p:pic>
      <p:sp>
        <p:nvSpPr>
          <p:cNvPr id="3" name="標題 5"/>
          <p:cNvSpPr txBox="1">
            <a:spLocks/>
          </p:cNvSpPr>
          <p:nvPr/>
        </p:nvSpPr>
        <p:spPr>
          <a:xfrm>
            <a:off x="707580" y="332656"/>
            <a:ext cx="7773339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cap="none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3639057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5"/>
          <p:cNvSpPr txBox="1">
            <a:spLocks/>
          </p:cNvSpPr>
          <p:nvPr/>
        </p:nvSpPr>
        <p:spPr>
          <a:xfrm>
            <a:off x="847691" y="836712"/>
            <a:ext cx="7773339" cy="446034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TW" sz="3200" cap="none" dirty="0"/>
              <a:t>View model </a:t>
            </a:r>
            <a:r>
              <a:rPr lang="en-US" altLang="zh-TW" sz="3200" cap="none" dirty="0">
                <a:solidFill>
                  <a:srgbClr val="FF0000"/>
                </a:solidFill>
              </a:rPr>
              <a:t>tightly couples</a:t>
            </a:r>
            <a:r>
              <a:rPr lang="en-US" altLang="zh-TW" sz="3200" cap="none" dirty="0"/>
              <a:t> template to display logic.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TW" sz="2800" dirty="0"/>
              <a:t>{price:7.99,cellColor:#FFFFFF}</a:t>
            </a:r>
            <a:endParaRPr lang="en-US" altLang="zh-TW" sz="2800" cap="none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TW" sz="3200" cap="none" dirty="0"/>
              <a:t>Display logic and template are inevitably </a:t>
            </a:r>
            <a:r>
              <a:rPr lang="en-US" altLang="zh-TW" sz="3200" cap="none" dirty="0">
                <a:solidFill>
                  <a:srgbClr val="FF0000"/>
                </a:solidFill>
              </a:rPr>
              <a:t>tightly coupled</a:t>
            </a:r>
            <a:r>
              <a:rPr lang="en-US" altLang="zh-TW" sz="3200" cap="none" dirty="0"/>
              <a:t>.</a:t>
            </a:r>
            <a:endParaRPr lang="en-US" altLang="zh-TW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TW" sz="2800" dirty="0"/>
              <a:t>How do you find DOM nodes?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TW" sz="3200" cap="none" dirty="0"/>
              <a:t>Display logic and template are inevitably </a:t>
            </a:r>
            <a:r>
              <a:rPr lang="en-US" altLang="zh-TW" sz="3200" cap="none" dirty="0">
                <a:solidFill>
                  <a:srgbClr val="FF0000"/>
                </a:solidFill>
              </a:rPr>
              <a:t>highly cohesive</a:t>
            </a:r>
            <a:r>
              <a:rPr lang="en-US" altLang="zh-TW" sz="3200" cap="none" dirty="0"/>
              <a:t>.</a:t>
            </a:r>
            <a:endParaRPr lang="en-US" altLang="zh-TW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TW" sz="2800" dirty="0"/>
              <a:t>They both show the UI</a:t>
            </a:r>
            <a:endParaRPr lang="en-US" altLang="zh-TW" cap="none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TW" sz="3200" cap="none" dirty="0"/>
              <a:t>Inventing lots of new concepts (that already exist in JavaScript.)</a:t>
            </a:r>
            <a:endParaRPr lang="en-US" altLang="zh-TW" cap="none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zh-TW" cap="none" dirty="0"/>
          </a:p>
        </p:txBody>
      </p:sp>
      <p:sp>
        <p:nvSpPr>
          <p:cNvPr id="3" name="標題 5"/>
          <p:cNvSpPr txBox="1">
            <a:spLocks/>
          </p:cNvSpPr>
          <p:nvPr/>
        </p:nvSpPr>
        <p:spPr>
          <a:xfrm>
            <a:off x="827584" y="1844824"/>
            <a:ext cx="7773339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TW" cap="none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5536" y="5661248"/>
            <a:ext cx="8496944" cy="58477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3200" dirty="0"/>
              <a:t>Templates separate technologies, not concerns.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877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041845" y="2204864"/>
            <a:ext cx="7200800" cy="1297893"/>
            <a:chOff x="1835696" y="1375756"/>
            <a:chExt cx="7200800" cy="1297893"/>
          </a:xfrm>
        </p:grpSpPr>
        <p:pic>
          <p:nvPicPr>
            <p:cNvPr id="3" name="Picture 6" descr="http://red-badger.com/blog/wp-content/uploads/2015/04/react-logo-1000-transpare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375756"/>
              <a:ext cx="1297893" cy="1297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字方塊 3"/>
            <p:cNvSpPr txBox="1"/>
            <p:nvPr/>
          </p:nvSpPr>
          <p:spPr>
            <a:xfrm>
              <a:off x="3059832" y="1516870"/>
              <a:ext cx="59766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000" dirty="0">
                  <a:latin typeface="+mj-lt"/>
                </a:rPr>
                <a:t>React component.</a:t>
              </a:r>
              <a:endParaRPr lang="zh-TW" altLang="en-US" sz="6000" dirty="0">
                <a:latin typeface="+mj-lt"/>
              </a:endParaRPr>
            </a:p>
          </p:txBody>
        </p:sp>
      </p:grpSp>
      <p:sp>
        <p:nvSpPr>
          <p:cNvPr id="6" name="標題 5"/>
          <p:cNvSpPr txBox="1">
            <a:spLocks/>
          </p:cNvSpPr>
          <p:nvPr/>
        </p:nvSpPr>
        <p:spPr>
          <a:xfrm>
            <a:off x="755576" y="3502756"/>
            <a:ext cx="7773339" cy="115037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cap="none" dirty="0"/>
              <a:t>A highly cohesive building block for UIs , </a:t>
            </a:r>
          </a:p>
          <a:p>
            <a:r>
              <a:rPr lang="en-US" altLang="zh-TW" cap="none" dirty="0"/>
              <a:t>loosely coupled with other components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483768" y="4798901"/>
            <a:ext cx="4189841" cy="58477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3200" dirty="0"/>
              <a:t>Anything is JavaScript.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4411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041845" y="1196752"/>
            <a:ext cx="7200800" cy="1297893"/>
            <a:chOff x="1835696" y="1375756"/>
            <a:chExt cx="7200800" cy="1297893"/>
          </a:xfrm>
        </p:grpSpPr>
        <p:pic>
          <p:nvPicPr>
            <p:cNvPr id="3" name="Picture 6" descr="http://red-badger.com/blog/wp-content/uploads/2015/04/react-logo-1000-transparen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375756"/>
              <a:ext cx="1297893" cy="1297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字方塊 3"/>
            <p:cNvSpPr txBox="1"/>
            <p:nvPr/>
          </p:nvSpPr>
          <p:spPr>
            <a:xfrm>
              <a:off x="3059832" y="1516870"/>
              <a:ext cx="59766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000" dirty="0">
                  <a:latin typeface="+mj-lt"/>
                </a:rPr>
                <a:t>React component.</a:t>
              </a:r>
              <a:endParaRPr lang="zh-TW" altLang="en-US" sz="6000" dirty="0">
                <a:latin typeface="+mj-lt"/>
              </a:endParaRPr>
            </a:p>
          </p:txBody>
        </p:sp>
      </p:grpSp>
      <p:sp>
        <p:nvSpPr>
          <p:cNvPr id="6" name="標題 5"/>
          <p:cNvSpPr txBox="1">
            <a:spLocks/>
          </p:cNvSpPr>
          <p:nvPr/>
        </p:nvSpPr>
        <p:spPr>
          <a:xfrm>
            <a:off x="2915816" y="3990746"/>
            <a:ext cx="3744416" cy="208823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TW" cap="none" dirty="0"/>
              <a:t>Transformation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TW" cap="none" dirty="0"/>
              <a:t>Abstraction</a:t>
            </a:r>
            <a:endParaRPr lang="en-US" altLang="zh-TW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TW" cap="none" dirty="0"/>
              <a:t>Composition</a:t>
            </a:r>
            <a:endParaRPr lang="en-US" altLang="zh-TW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TW" cap="none" dirty="0" err="1"/>
              <a:t>Memoization</a:t>
            </a:r>
            <a:endParaRPr lang="en-US" altLang="zh-TW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zh-TW" cap="none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zh-TW" cap="none" dirty="0"/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755576" y="2494644"/>
            <a:ext cx="7773339" cy="151042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cap="none" dirty="0"/>
              <a:t>Is a JavaScript Class with render() method. Render Method will recursively call children render().The input is state and the output is JavaScript object tree.</a:t>
            </a:r>
          </a:p>
        </p:txBody>
      </p:sp>
    </p:spTree>
    <p:extLst>
      <p:ext uri="{BB962C8B-B14F-4D97-AF65-F5344CB8AC3E}">
        <p14:creationId xmlns:p14="http://schemas.microsoft.com/office/powerpoint/2010/main" val="3221125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5"/>
          <p:cNvSpPr txBox="1">
            <a:spLocks/>
          </p:cNvSpPr>
          <p:nvPr/>
        </p:nvSpPr>
        <p:spPr>
          <a:xfrm>
            <a:off x="1403648" y="1664524"/>
            <a:ext cx="6336704" cy="165618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cap="none" dirty="0" err="1"/>
              <a:t>React.DOM.a</a:t>
            </a:r>
            <a:r>
              <a:rPr lang="en-US" altLang="zh-TW" sz="2800" cap="none" dirty="0"/>
              <a:t>(</a:t>
            </a:r>
          </a:p>
          <a:p>
            <a:pPr algn="l"/>
            <a:r>
              <a:rPr lang="en-US" altLang="zh-TW" sz="2800" cap="none" dirty="0"/>
              <a:t>	{</a:t>
            </a:r>
            <a:r>
              <a:rPr lang="en-US" altLang="zh-TW" sz="2800" cap="none" dirty="0" err="1"/>
              <a:t>href</a:t>
            </a:r>
            <a:r>
              <a:rPr lang="en-US" altLang="zh-TW" sz="2800" cap="none" dirty="0"/>
              <a:t>:'http://yahoo.com.tw'}</a:t>
            </a:r>
          </a:p>
          <a:p>
            <a:pPr algn="l"/>
            <a:r>
              <a:rPr lang="en-US" altLang="zh-TW" sz="2800" cap="none" dirty="0"/>
              <a:t>	,'YAHOO'</a:t>
            </a:r>
          </a:p>
          <a:p>
            <a:pPr algn="l"/>
            <a:r>
              <a:rPr lang="en-US" altLang="zh-TW" sz="2800" cap="none" dirty="0"/>
              <a:t>)</a:t>
            </a:r>
          </a:p>
        </p:txBody>
      </p:sp>
      <p:sp>
        <p:nvSpPr>
          <p:cNvPr id="3" name="標題 5"/>
          <p:cNvSpPr txBox="1">
            <a:spLocks/>
          </p:cNvSpPr>
          <p:nvPr/>
        </p:nvSpPr>
        <p:spPr>
          <a:xfrm>
            <a:off x="1403648" y="4573743"/>
            <a:ext cx="6336704" cy="1224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cap="none" dirty="0"/>
              <a:t>&lt;a </a:t>
            </a:r>
            <a:r>
              <a:rPr lang="en-US" altLang="zh-TW" sz="2800" cap="none" dirty="0" err="1"/>
              <a:t>href</a:t>
            </a:r>
            <a:r>
              <a:rPr lang="en-US" altLang="zh-TW" sz="2800" cap="none" dirty="0"/>
              <a:t>:'http://yahoo.com.tw‘&gt;</a:t>
            </a:r>
          </a:p>
          <a:p>
            <a:pPr algn="l"/>
            <a:r>
              <a:rPr lang="en-US" altLang="zh-TW" sz="2800" cap="none" dirty="0"/>
              <a:t>	YAHOO</a:t>
            </a:r>
          </a:p>
          <a:p>
            <a:pPr algn="l"/>
            <a:r>
              <a:rPr lang="en-US" altLang="zh-TW" sz="2800" cap="none" dirty="0"/>
              <a:t>&lt;/a&gt;</a:t>
            </a:r>
          </a:p>
        </p:txBody>
      </p:sp>
      <p:sp>
        <p:nvSpPr>
          <p:cNvPr id="5" name="向上箭號 4"/>
          <p:cNvSpPr/>
          <p:nvPr/>
        </p:nvSpPr>
        <p:spPr>
          <a:xfrm>
            <a:off x="3167844" y="3561317"/>
            <a:ext cx="504056" cy="864096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779912" y="3509070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JSX : </a:t>
            </a:r>
          </a:p>
          <a:p>
            <a:r>
              <a:rPr lang="en-US" altLang="zh-TW" dirty="0"/>
              <a:t>Xml-like syntax extension to ECMASCRIPT.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77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/>
          <p:cNvSpPr txBox="1">
            <a:spLocks/>
          </p:cNvSpPr>
          <p:nvPr/>
        </p:nvSpPr>
        <p:spPr>
          <a:xfrm>
            <a:off x="611560" y="1916832"/>
            <a:ext cx="8041385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cap="none" dirty="0"/>
              <a:t>Re-render on every update</a:t>
            </a:r>
          </a:p>
        </p:txBody>
      </p:sp>
      <p:sp>
        <p:nvSpPr>
          <p:cNvPr id="3" name="標題 5"/>
          <p:cNvSpPr txBox="1">
            <a:spLocks/>
          </p:cNvSpPr>
          <p:nvPr/>
        </p:nvSpPr>
        <p:spPr>
          <a:xfrm>
            <a:off x="323528" y="2634316"/>
            <a:ext cx="8640960" cy="266689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TW" sz="3200" cap="none" dirty="0"/>
              <a:t>Because React components are basically just idempotent functions.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TW" sz="3200" cap="none" dirty="0"/>
              <a:t>Every place data is displayed is guaranteed to be up-to-date.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TW" sz="3200" cap="none" dirty="0"/>
              <a:t>No magical data binding &amp; model dirty checking</a:t>
            </a:r>
          </a:p>
        </p:txBody>
      </p:sp>
    </p:spTree>
    <p:extLst>
      <p:ext uri="{BB962C8B-B14F-4D97-AF65-F5344CB8AC3E}">
        <p14:creationId xmlns:p14="http://schemas.microsoft.com/office/powerpoint/2010/main" val="2687275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/>
          <p:cNvSpPr txBox="1">
            <a:spLocks/>
          </p:cNvSpPr>
          <p:nvPr/>
        </p:nvSpPr>
        <p:spPr>
          <a:xfrm>
            <a:off x="663647" y="2062597"/>
            <a:ext cx="7773339" cy="129614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cap="none" dirty="0"/>
              <a:t>Virtual DOM</a:t>
            </a:r>
          </a:p>
          <a:p>
            <a:r>
              <a:rPr lang="en-US" altLang="zh-TW" sz="4800" cap="none" dirty="0"/>
              <a:t>(and events system)</a:t>
            </a:r>
          </a:p>
        </p:txBody>
      </p:sp>
      <p:sp>
        <p:nvSpPr>
          <p:cNvPr id="3" name="標題 5"/>
          <p:cNvSpPr txBox="1">
            <a:spLocks/>
          </p:cNvSpPr>
          <p:nvPr/>
        </p:nvSpPr>
        <p:spPr>
          <a:xfrm>
            <a:off x="696965" y="3573016"/>
            <a:ext cx="7773339" cy="115037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cap="none" dirty="0"/>
              <a:t>Optimized for performance and memory footprint.</a:t>
            </a:r>
          </a:p>
        </p:txBody>
      </p:sp>
    </p:spTree>
    <p:extLst>
      <p:ext uri="{BB962C8B-B14F-4D97-AF65-F5344CB8AC3E}">
        <p14:creationId xmlns:p14="http://schemas.microsoft.com/office/powerpoint/2010/main" val="2700157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/>
          <p:cNvSpPr txBox="1">
            <a:spLocks/>
          </p:cNvSpPr>
          <p:nvPr/>
        </p:nvSpPr>
        <p:spPr>
          <a:xfrm>
            <a:off x="611560" y="1916832"/>
            <a:ext cx="8041385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cap="none" dirty="0"/>
              <a:t>On every update</a:t>
            </a:r>
          </a:p>
        </p:txBody>
      </p:sp>
      <p:sp>
        <p:nvSpPr>
          <p:cNvPr id="3" name="標題 5"/>
          <p:cNvSpPr txBox="1">
            <a:spLocks/>
          </p:cNvSpPr>
          <p:nvPr/>
        </p:nvSpPr>
        <p:spPr>
          <a:xfrm>
            <a:off x="323528" y="2634316"/>
            <a:ext cx="8640960" cy="266689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TW" sz="3200" cap="none" dirty="0"/>
              <a:t>React builds a new virtual DOM subtree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TW" sz="3200" cap="none" dirty="0"/>
              <a:t>Diffs it whit the old one.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TW" sz="3200" cap="none" dirty="0"/>
              <a:t>Computes the minimal set of DOM mutations and puts them in a queue.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TW" sz="3200" cap="none" dirty="0"/>
              <a:t>Batch executes all updates.</a:t>
            </a:r>
          </a:p>
        </p:txBody>
      </p:sp>
    </p:spTree>
    <p:extLst>
      <p:ext uri="{BB962C8B-B14F-4D97-AF65-F5344CB8AC3E}">
        <p14:creationId xmlns:p14="http://schemas.microsoft.com/office/powerpoint/2010/main" val="257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1082290"/>
          </a:xfrm>
        </p:spPr>
        <p:txBody>
          <a:bodyPr/>
          <a:lstStyle/>
          <a:p>
            <a:r>
              <a:rPr lang="en-US" altLang="zh-TW" dirty="0"/>
              <a:t>Facebook Empirical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32" y="1895001"/>
            <a:ext cx="7773337" cy="436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90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9" y="1239717"/>
            <a:ext cx="7920880" cy="400266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61" y="1153903"/>
            <a:ext cx="8026176" cy="417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5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683568" y="1844824"/>
            <a:ext cx="7773339" cy="3427245"/>
          </a:xfrm>
        </p:spPr>
        <p:txBody>
          <a:bodyPr>
            <a:normAutofit/>
          </a:bodyPr>
          <a:lstStyle/>
          <a:p>
            <a:r>
              <a:rPr lang="en-US" altLang="zh-TW" sz="4800" cap="none" dirty="0"/>
              <a:t>How To Do That?</a:t>
            </a:r>
            <a:endParaRPr lang="zh-TW" alt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202796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/>
          <p:cNvSpPr txBox="1"/>
          <p:nvPr/>
        </p:nvSpPr>
        <p:spPr>
          <a:xfrm>
            <a:off x="1187624" y="2780928"/>
            <a:ext cx="7128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/>
              <a:t>Let Code Be </a:t>
            </a:r>
          </a:p>
          <a:p>
            <a:pPr algn="ctr"/>
            <a:r>
              <a:rPr lang="en-US" altLang="zh-TW" sz="4800" dirty="0">
                <a:solidFill>
                  <a:schemeClr val="accent6">
                    <a:lumMod val="75000"/>
                  </a:schemeClr>
                </a:solidFill>
              </a:rPr>
              <a:t>More</a:t>
            </a:r>
            <a:r>
              <a:rPr lang="en-US" altLang="zh-TW" sz="4800" dirty="0"/>
              <a:t> </a:t>
            </a:r>
            <a:r>
              <a:rPr lang="en-US" altLang="zh-TW" sz="4800" dirty="0">
                <a:solidFill>
                  <a:srgbClr val="00B050"/>
                </a:solidFill>
              </a:rPr>
              <a:t>Predictable</a:t>
            </a:r>
            <a:r>
              <a:rPr lang="en-US" altLang="zh-TW" sz="4800" dirty="0"/>
              <a:t> !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2381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42381166"/>
              </p:ext>
            </p:extLst>
          </p:nvPr>
        </p:nvGraphicFramePr>
        <p:xfrm>
          <a:off x="685800" y="1557338"/>
          <a:ext cx="7772400" cy="338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662834" y="4941168"/>
            <a:ext cx="8966246" cy="1297893"/>
            <a:chOff x="662834" y="5076617"/>
            <a:chExt cx="8966246" cy="1297893"/>
          </a:xfrm>
        </p:grpSpPr>
        <p:grpSp>
          <p:nvGrpSpPr>
            <p:cNvPr id="5" name="群組 4"/>
            <p:cNvGrpSpPr/>
            <p:nvPr/>
          </p:nvGrpSpPr>
          <p:grpSpPr>
            <a:xfrm>
              <a:off x="4804544" y="5076617"/>
              <a:ext cx="4824536" cy="1297893"/>
              <a:chOff x="1835696" y="1375756"/>
              <a:chExt cx="4824536" cy="1297893"/>
            </a:xfrm>
          </p:grpSpPr>
          <p:pic>
            <p:nvPicPr>
              <p:cNvPr id="6" name="Picture 6" descr="http://red-badger.com/blog/wp-content/uploads/2015/04/react-logo-1000-transparent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5696" y="1375756"/>
                <a:ext cx="1297893" cy="12978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文字方塊 6"/>
              <p:cNvSpPr txBox="1"/>
              <p:nvPr/>
            </p:nvSpPr>
            <p:spPr>
              <a:xfrm>
                <a:off x="3059832" y="1516870"/>
                <a:ext cx="36004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000" dirty="0">
                    <a:latin typeface="+mj-lt"/>
                  </a:rPr>
                  <a:t>React</a:t>
                </a:r>
                <a:endParaRPr lang="zh-TW" altLang="en-US" sz="6000" dirty="0">
                  <a:latin typeface="+mj-lt"/>
                </a:endParaRPr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662834" y="5223398"/>
              <a:ext cx="4777049" cy="1015663"/>
              <a:chOff x="1883183" y="2829185"/>
              <a:chExt cx="4777049" cy="1015663"/>
            </a:xfrm>
          </p:grpSpPr>
          <p:pic>
            <p:nvPicPr>
              <p:cNvPr id="9" name="Picture 4" descr="https://raw.githubusercontent.com/reactjs/redux/master/logo/logo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883183" y="2843256"/>
                <a:ext cx="1080120" cy="976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文字方塊 9"/>
              <p:cNvSpPr txBox="1"/>
              <p:nvPr/>
            </p:nvSpPr>
            <p:spPr>
              <a:xfrm>
                <a:off x="3059832" y="2829185"/>
                <a:ext cx="36004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000" dirty="0">
                    <a:latin typeface="+mj-lt"/>
                  </a:rPr>
                  <a:t>Redux</a:t>
                </a:r>
                <a:endParaRPr lang="zh-TW" altLang="en-US" sz="60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901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2747279" y="3050614"/>
            <a:ext cx="4777049" cy="1015663"/>
            <a:chOff x="1883183" y="2829185"/>
            <a:chExt cx="4777049" cy="1015663"/>
          </a:xfrm>
        </p:grpSpPr>
        <p:pic>
          <p:nvPicPr>
            <p:cNvPr id="4" name="Picture 4" descr="https://raw.githubusercontent.com/reactjs/redux/master/logo/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3183" y="2843256"/>
              <a:ext cx="1080120" cy="976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字方塊 4"/>
            <p:cNvSpPr txBox="1"/>
            <p:nvPr/>
          </p:nvSpPr>
          <p:spPr>
            <a:xfrm>
              <a:off x="3059832" y="2829185"/>
              <a:ext cx="3600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000" dirty="0">
                  <a:latin typeface="+mj-lt"/>
                </a:rPr>
                <a:t>Redux</a:t>
              </a:r>
              <a:endParaRPr lang="zh-TW" altLang="en-US" sz="60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29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683568" y="1844824"/>
            <a:ext cx="7773339" cy="3427245"/>
          </a:xfrm>
        </p:spPr>
        <p:txBody>
          <a:bodyPr>
            <a:normAutofit/>
          </a:bodyPr>
          <a:lstStyle/>
          <a:p>
            <a:r>
              <a:rPr lang="en-US" altLang="zh-TW" sz="4800" cap="none" dirty="0"/>
              <a:t>The </a:t>
            </a:r>
            <a:r>
              <a:rPr lang="en-US" altLang="zh-TW" sz="4800" cap="none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altLang="zh-TW" sz="4800" cap="none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altLang="zh-TW" sz="4800" cap="none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altLang="zh-TW" sz="4800" cap="none" dirty="0"/>
              <a:t> Problem Is…</a:t>
            </a:r>
            <a:br>
              <a:rPr lang="en-US" altLang="zh-TW" sz="4800" cap="none" dirty="0"/>
            </a:br>
            <a:r>
              <a:rPr lang="en-US" altLang="zh-TW" sz="7200" cap="none" dirty="0">
                <a:solidFill>
                  <a:srgbClr val="FF0000"/>
                </a:solidFill>
              </a:rPr>
              <a:t>Scale</a:t>
            </a:r>
            <a:endParaRPr lang="zh-TW" altLang="en-US" sz="4800" cap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029256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B10C8FE-A9A2-4401-BD22-35B7460051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0</TotalTime>
  <Words>725</Words>
  <Application>Microsoft Office PowerPoint</Application>
  <PresentationFormat>如螢幕大小 (4:3)</PresentationFormat>
  <Paragraphs>157</Paragraphs>
  <Slides>40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8" baseType="lpstr">
      <vt:lpstr>Helvetica Neue</vt:lpstr>
      <vt:lpstr>新細明體</vt:lpstr>
      <vt:lpstr>標楷體</vt:lpstr>
      <vt:lpstr>Arial</vt:lpstr>
      <vt:lpstr>Calibri</vt:lpstr>
      <vt:lpstr>Calibri Light</vt:lpstr>
      <vt:lpstr>Constantia</vt:lpstr>
      <vt:lpstr>小水滴</vt:lpstr>
      <vt:lpstr>PowerPoint 簡報</vt:lpstr>
      <vt:lpstr>Why We Use It?</vt:lpstr>
      <vt:lpstr>PowerPoint 簡報</vt:lpstr>
      <vt:lpstr>Facebook Empirical</vt:lpstr>
      <vt:lpstr>How To Do That?</vt:lpstr>
      <vt:lpstr>PowerPoint 簡報</vt:lpstr>
      <vt:lpstr>PowerPoint 簡報</vt:lpstr>
      <vt:lpstr>PowerPoint 簡報</vt:lpstr>
      <vt:lpstr>The MVC Problem Is… Scale</vt:lpstr>
      <vt:lpstr>PowerPoint 簡報</vt:lpstr>
      <vt:lpstr>PowerPoint 簡報</vt:lpstr>
      <vt:lpstr>CASE STUDY Receive new chart message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2016-06-29T10:47:02Z</dcterms:created>
  <dcterms:modified xsi:type="dcterms:W3CDTF">2016-06-29T18:17:17Z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TC101671269990</vt:lpwstr>
  </property>
</Properties>
</file>