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ppt/theme/themeOverride8.xml" ContentType="application/vnd.openxmlformats-officedocument.themeOverride+xml"/>
  <Override PartName="/ppt/notesSlides/notesSlide4.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5.xml" ContentType="application/vnd.openxmlformats-officedocument.presentationml.notesSl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notesSlides/notesSlide6.xml" ContentType="application/vnd.openxmlformats-officedocument.presentationml.notesSlide+xml"/>
  <Override PartName="/ppt/theme/themeOverride21.xml" ContentType="application/vnd.openxmlformats-officedocument.themeOverride+xml"/>
  <Override PartName="/ppt/notesSlides/notesSlide7.xml" ContentType="application/vnd.openxmlformats-officedocument.presentationml.notesSl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64" r:id="rId3"/>
    <p:sldId id="257" r:id="rId4"/>
    <p:sldId id="258" r:id="rId5"/>
    <p:sldId id="260" r:id="rId6"/>
    <p:sldId id="384" r:id="rId7"/>
    <p:sldId id="259" r:id="rId8"/>
    <p:sldId id="261" r:id="rId9"/>
    <p:sldId id="262" r:id="rId10"/>
    <p:sldId id="373" r:id="rId11"/>
    <p:sldId id="374" r:id="rId12"/>
    <p:sldId id="265" r:id="rId13"/>
    <p:sldId id="372" r:id="rId14"/>
    <p:sldId id="382" r:id="rId15"/>
    <p:sldId id="280" r:id="rId16"/>
    <p:sldId id="281" r:id="rId17"/>
    <p:sldId id="282" r:id="rId18"/>
    <p:sldId id="266" r:id="rId19"/>
    <p:sldId id="361" r:id="rId20"/>
    <p:sldId id="363" r:id="rId21"/>
    <p:sldId id="371" r:id="rId22"/>
    <p:sldId id="375" r:id="rId23"/>
    <p:sldId id="386" r:id="rId24"/>
    <p:sldId id="376" r:id="rId25"/>
    <p:sldId id="387" r:id="rId26"/>
    <p:sldId id="388" r:id="rId27"/>
    <p:sldId id="389" r:id="rId28"/>
    <p:sldId id="383" r:id="rId29"/>
    <p:sldId id="385" r:id="rId30"/>
    <p:sldId id="378" r:id="rId31"/>
    <p:sldId id="380" r:id="rId32"/>
    <p:sldId id="377" r:id="rId33"/>
    <p:sldId id="381" r:id="rId3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7" autoAdjust="0"/>
    <p:restoredTop sz="70428" autoAdjust="0"/>
  </p:normalViewPr>
  <p:slideViewPr>
    <p:cSldViewPr snapToGrid="0">
      <p:cViewPr varScale="1">
        <p:scale>
          <a:sx n="73" d="100"/>
          <a:sy n="73" d="100"/>
        </p:scale>
        <p:origin x="128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0F05D5-E84C-4D13-A7EA-69A49517CBF8}" type="datetimeFigureOut">
              <a:rPr lang="LID4096" smtClean="0"/>
              <a:t>09/25/2024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19837-2656-4A04-8BD3-6197695384BB}" type="slidenum">
              <a:rPr lang="LID4096" smtClean="0"/>
              <a:t>‹#›</a:t>
            </a:fld>
            <a:endParaRPr lang="LID4096"/>
          </a:p>
        </p:txBody>
      </p:sp>
    </p:spTree>
    <p:extLst>
      <p:ext uri="{BB962C8B-B14F-4D97-AF65-F5344CB8AC3E}">
        <p14:creationId xmlns:p14="http://schemas.microsoft.com/office/powerpoint/2010/main" val="2310308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Easier – to who and for which tasks?</a:t>
            </a:r>
          </a:p>
          <a:p>
            <a:endParaRPr lang="LID4096" dirty="0"/>
          </a:p>
        </p:txBody>
      </p:sp>
      <p:sp>
        <p:nvSpPr>
          <p:cNvPr id="4" name="Slide Number Placeholder 3"/>
          <p:cNvSpPr>
            <a:spLocks noGrp="1"/>
          </p:cNvSpPr>
          <p:nvPr>
            <p:ph type="sldNum" sz="quarter" idx="5"/>
          </p:nvPr>
        </p:nvSpPr>
        <p:spPr/>
        <p:txBody>
          <a:bodyPr/>
          <a:lstStyle/>
          <a:p>
            <a:fld id="{E7F19837-2656-4A04-8BD3-6197695384BB}" type="slidenum">
              <a:rPr lang="LID4096" smtClean="0"/>
              <a:t>2</a:t>
            </a:fld>
            <a:endParaRPr lang="LID4096"/>
          </a:p>
        </p:txBody>
      </p:sp>
    </p:spTree>
    <p:extLst>
      <p:ext uri="{BB962C8B-B14F-4D97-AF65-F5344CB8AC3E}">
        <p14:creationId xmlns:p14="http://schemas.microsoft.com/office/powerpoint/2010/main" val="1586629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Easier – to who and for which tasks?</a:t>
            </a:r>
          </a:p>
          <a:p>
            <a:endParaRPr lang="LID4096" dirty="0"/>
          </a:p>
        </p:txBody>
      </p:sp>
      <p:sp>
        <p:nvSpPr>
          <p:cNvPr id="4" name="Slide Number Placeholder 3"/>
          <p:cNvSpPr>
            <a:spLocks noGrp="1"/>
          </p:cNvSpPr>
          <p:nvPr>
            <p:ph type="sldNum" sz="quarter" idx="5"/>
          </p:nvPr>
        </p:nvSpPr>
        <p:spPr/>
        <p:txBody>
          <a:bodyPr/>
          <a:lstStyle/>
          <a:p>
            <a:fld id="{E7F19837-2656-4A04-8BD3-6197695384BB}" type="slidenum">
              <a:rPr lang="LID4096" smtClean="0"/>
              <a:t>3</a:t>
            </a:fld>
            <a:endParaRPr lang="LID4096"/>
          </a:p>
        </p:txBody>
      </p:sp>
    </p:spTree>
    <p:extLst>
      <p:ext uri="{BB962C8B-B14F-4D97-AF65-F5344CB8AC3E}">
        <p14:creationId xmlns:p14="http://schemas.microsoft.com/office/powerpoint/2010/main" val="361049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 – L features useful for a specific task, not encode all Original features.</a:t>
            </a:r>
          </a:p>
          <a:p>
            <a:endParaRPr lang="en-US" dirty="0"/>
          </a:p>
          <a:p>
            <a:r>
              <a:rPr lang="en-US" dirty="0"/>
              <a:t>AE – variability between training population described by </a:t>
            </a:r>
            <a:r>
              <a:rPr lang="en-US" dirty="0" err="1"/>
              <a:t>L.f.</a:t>
            </a:r>
            <a:r>
              <a:rPr lang="en-US" dirty="0"/>
              <a:t>, matching </a:t>
            </a:r>
            <a:r>
              <a:rPr lang="en-US" dirty="0" err="1"/>
              <a:t>o.f</a:t>
            </a:r>
            <a:r>
              <a:rPr lang="en-US" dirty="0"/>
              <a:t>.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DDM – likelihood gradient in the </a:t>
            </a:r>
            <a:r>
              <a:rPr lang="en-US" dirty="0" err="1"/>
              <a:t>o.f</a:t>
            </a:r>
            <a:r>
              <a:rPr lang="en-US" dirty="0"/>
              <a:t>. space</a:t>
            </a:r>
          </a:p>
          <a:p>
            <a:endParaRPr lang="LID4096" dirty="0"/>
          </a:p>
        </p:txBody>
      </p:sp>
      <p:sp>
        <p:nvSpPr>
          <p:cNvPr id="4" name="Slide Number Placeholder 3"/>
          <p:cNvSpPr>
            <a:spLocks noGrp="1"/>
          </p:cNvSpPr>
          <p:nvPr>
            <p:ph type="sldNum" sz="quarter" idx="5"/>
          </p:nvPr>
        </p:nvSpPr>
        <p:spPr/>
        <p:txBody>
          <a:bodyPr/>
          <a:lstStyle/>
          <a:p>
            <a:fld id="{E7F19837-2656-4A04-8BD3-6197695384BB}" type="slidenum">
              <a:rPr lang="LID4096" smtClean="0"/>
              <a:t>6</a:t>
            </a:fld>
            <a:endParaRPr lang="LID4096"/>
          </a:p>
        </p:txBody>
      </p:sp>
    </p:spTree>
    <p:extLst>
      <p:ext uri="{BB962C8B-B14F-4D97-AF65-F5344CB8AC3E}">
        <p14:creationId xmlns:p14="http://schemas.microsoft.com/office/powerpoint/2010/main" val="246805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CM – L features useful for a specific task, not encode all Original features.</a:t>
            </a:r>
          </a:p>
          <a:p>
            <a:endParaRPr lang="en-US" dirty="0"/>
          </a:p>
          <a:p>
            <a:r>
              <a:rPr lang="en-US" dirty="0"/>
              <a:t>AE – variability between training population described by </a:t>
            </a:r>
            <a:r>
              <a:rPr lang="en-US" dirty="0" err="1"/>
              <a:t>L.f.</a:t>
            </a:r>
            <a:r>
              <a:rPr lang="en-US" dirty="0"/>
              <a:t>, matching </a:t>
            </a:r>
            <a:r>
              <a:rPr lang="en-US" dirty="0" err="1"/>
              <a:t>o.f</a:t>
            </a:r>
            <a:r>
              <a:rPr lang="en-US" dirty="0"/>
              <a:t>. distribution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DDM – likelihood gradient in the </a:t>
            </a:r>
            <a:r>
              <a:rPr lang="en-US" dirty="0" err="1"/>
              <a:t>o.f</a:t>
            </a:r>
            <a:r>
              <a:rPr lang="en-US" dirty="0"/>
              <a:t>. space</a:t>
            </a:r>
          </a:p>
        </p:txBody>
      </p:sp>
      <p:sp>
        <p:nvSpPr>
          <p:cNvPr id="4" name="Slide Number Placeholder 3"/>
          <p:cNvSpPr>
            <a:spLocks noGrp="1"/>
          </p:cNvSpPr>
          <p:nvPr>
            <p:ph type="sldNum" sz="quarter" idx="5"/>
          </p:nvPr>
        </p:nvSpPr>
        <p:spPr/>
        <p:txBody>
          <a:bodyPr/>
          <a:lstStyle/>
          <a:p>
            <a:fld id="{E7F19837-2656-4A04-8BD3-6197695384BB}" type="slidenum">
              <a:rPr lang="LID4096" smtClean="0"/>
              <a:t>8</a:t>
            </a:fld>
            <a:endParaRPr lang="LID4096"/>
          </a:p>
        </p:txBody>
      </p:sp>
    </p:spTree>
    <p:extLst>
      <p:ext uri="{BB962C8B-B14F-4D97-AF65-F5344CB8AC3E}">
        <p14:creationId xmlns:p14="http://schemas.microsoft.com/office/powerpoint/2010/main" val="2164493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VAE – continuous </a:t>
            </a:r>
            <a:r>
              <a:rPr lang="en-US" dirty="0" err="1"/>
              <a:t>L.f.</a:t>
            </a:r>
            <a:r>
              <a:rPr lang="en-US" dirty="0"/>
              <a:t>, probability distribution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VQVAE - variability between training population described by set of discrete </a:t>
            </a:r>
            <a:r>
              <a:rPr lang="en-US" dirty="0" err="1"/>
              <a:t>L.f.</a:t>
            </a:r>
            <a:r>
              <a:rPr lang="en-US" dirty="0"/>
              <a:t> </a:t>
            </a:r>
          </a:p>
          <a:p>
            <a:endParaRPr lang="LID4096" dirty="0"/>
          </a:p>
        </p:txBody>
      </p:sp>
      <p:sp>
        <p:nvSpPr>
          <p:cNvPr id="4" name="Slide Number Placeholder 3"/>
          <p:cNvSpPr>
            <a:spLocks noGrp="1"/>
          </p:cNvSpPr>
          <p:nvPr>
            <p:ph type="sldNum" sz="quarter" idx="5"/>
          </p:nvPr>
        </p:nvSpPr>
        <p:spPr/>
        <p:txBody>
          <a:bodyPr/>
          <a:lstStyle/>
          <a:p>
            <a:fld id="{E7F19837-2656-4A04-8BD3-6197695384BB}" type="slidenum">
              <a:rPr lang="LID4096" smtClean="0"/>
              <a:t>11</a:t>
            </a:fld>
            <a:endParaRPr lang="LID4096"/>
          </a:p>
        </p:txBody>
      </p:sp>
    </p:spTree>
    <p:extLst>
      <p:ext uri="{BB962C8B-B14F-4D97-AF65-F5344CB8AC3E}">
        <p14:creationId xmlns:p14="http://schemas.microsoft.com/office/powerpoint/2010/main" val="2743079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Check values</a:t>
            </a:r>
          </a:p>
        </p:txBody>
      </p:sp>
      <p:sp>
        <p:nvSpPr>
          <p:cNvPr id="4" name="Slide Number Placeholder 3"/>
          <p:cNvSpPr>
            <a:spLocks noGrp="1"/>
          </p:cNvSpPr>
          <p:nvPr>
            <p:ph type="sldNum" sz="quarter" idx="5"/>
          </p:nvPr>
        </p:nvSpPr>
        <p:spPr/>
        <p:txBody>
          <a:bodyPr/>
          <a:lstStyle/>
          <a:p>
            <a:fld id="{DE0D6640-30EE-44B8-856C-A7BBFA649433}" type="slidenum">
              <a:rPr lang="en-US" altLang="ja-JP" smtClean="0"/>
              <a:pPr/>
              <a:t>20</a:t>
            </a:fld>
            <a:endParaRPr lang="en-US" altLang="ja-JP"/>
          </a:p>
        </p:txBody>
      </p:sp>
    </p:spTree>
    <p:extLst>
      <p:ext uri="{BB962C8B-B14F-4D97-AF65-F5344CB8AC3E}">
        <p14:creationId xmlns:p14="http://schemas.microsoft.com/office/powerpoint/2010/main" val="1569349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0D6640-30EE-44B8-856C-A7BBFA649433}" type="slidenum">
              <a:rPr lang="en-US" altLang="ja-JP" smtClean="0"/>
              <a:pPr/>
              <a:t>21</a:t>
            </a:fld>
            <a:endParaRPr lang="en-US" altLang="ja-JP"/>
          </a:p>
        </p:txBody>
      </p:sp>
    </p:spTree>
    <p:extLst>
      <p:ext uri="{BB962C8B-B14F-4D97-AF65-F5344CB8AC3E}">
        <p14:creationId xmlns:p14="http://schemas.microsoft.com/office/powerpoint/2010/main" val="108754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B0096-5AB4-FB7A-B35C-CBFD9337A3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EFBA161F-7C0A-6051-9DD9-8F8A547547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26BF7410-A0CD-7F65-02E3-C78BA54BA0B7}"/>
              </a:ext>
            </a:extLst>
          </p:cNvPr>
          <p:cNvSpPr>
            <a:spLocks noGrp="1"/>
          </p:cNvSpPr>
          <p:nvPr>
            <p:ph type="dt" sz="half" idx="10"/>
          </p:nvPr>
        </p:nvSpPr>
        <p:spPr/>
        <p:txBody>
          <a:bodyPr/>
          <a:lstStyle/>
          <a:p>
            <a:fld id="{45A35D61-843B-4DC7-BD2B-7DC8FE7E6B71}" type="datetime1">
              <a:rPr lang="LID4096" smtClean="0"/>
              <a:t>09/25/2024</a:t>
            </a:fld>
            <a:endParaRPr lang="LID4096"/>
          </a:p>
        </p:txBody>
      </p:sp>
      <p:sp>
        <p:nvSpPr>
          <p:cNvPr id="5" name="Footer Placeholder 4">
            <a:extLst>
              <a:ext uri="{FF2B5EF4-FFF2-40B4-BE49-F238E27FC236}">
                <a16:creationId xmlns:a16="http://schemas.microsoft.com/office/drawing/2014/main" id="{13FD81F8-96BA-1884-911C-DC39C1F972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8429DEC-996F-2F35-AD4F-78535F06B280}"/>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2295720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70D2-79AC-851F-6DDB-0500A77A106B}"/>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B0C83DE1-D3CE-EEAA-F491-832FA89945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2EC0884-50EC-7976-8F83-643406FEBCD7}"/>
              </a:ext>
            </a:extLst>
          </p:cNvPr>
          <p:cNvSpPr>
            <a:spLocks noGrp="1"/>
          </p:cNvSpPr>
          <p:nvPr>
            <p:ph type="dt" sz="half" idx="10"/>
          </p:nvPr>
        </p:nvSpPr>
        <p:spPr/>
        <p:txBody>
          <a:bodyPr/>
          <a:lstStyle/>
          <a:p>
            <a:fld id="{C3EA0DA8-FEA0-4647-8B4D-8CE1EC63006B}" type="datetime1">
              <a:rPr lang="LID4096" smtClean="0"/>
              <a:t>09/25/2024</a:t>
            </a:fld>
            <a:endParaRPr lang="LID4096"/>
          </a:p>
        </p:txBody>
      </p:sp>
      <p:sp>
        <p:nvSpPr>
          <p:cNvPr id="5" name="Footer Placeholder 4">
            <a:extLst>
              <a:ext uri="{FF2B5EF4-FFF2-40B4-BE49-F238E27FC236}">
                <a16:creationId xmlns:a16="http://schemas.microsoft.com/office/drawing/2014/main" id="{9F72B3B9-5FF6-0D85-DB75-F4E0B082E19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FFA7CD09-F342-E231-AAD5-B63E6CC3AF6E}"/>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2004680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EB7B87-1F93-05EE-714E-A49E6C0D15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F7FE57F0-1876-C277-D003-566A3C86E5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444A942-7442-2499-7107-85FDE50054D7}"/>
              </a:ext>
            </a:extLst>
          </p:cNvPr>
          <p:cNvSpPr>
            <a:spLocks noGrp="1"/>
          </p:cNvSpPr>
          <p:nvPr>
            <p:ph type="dt" sz="half" idx="10"/>
          </p:nvPr>
        </p:nvSpPr>
        <p:spPr/>
        <p:txBody>
          <a:bodyPr/>
          <a:lstStyle/>
          <a:p>
            <a:fld id="{3AF25289-D85C-4184-BB8B-7D3FCC69613F}" type="datetime1">
              <a:rPr lang="LID4096" smtClean="0"/>
              <a:t>09/25/2024</a:t>
            </a:fld>
            <a:endParaRPr lang="LID4096"/>
          </a:p>
        </p:txBody>
      </p:sp>
      <p:sp>
        <p:nvSpPr>
          <p:cNvPr id="5" name="Footer Placeholder 4">
            <a:extLst>
              <a:ext uri="{FF2B5EF4-FFF2-40B4-BE49-F238E27FC236}">
                <a16:creationId xmlns:a16="http://schemas.microsoft.com/office/drawing/2014/main" id="{289DB3DD-4C06-AF47-276E-6192BDBA310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9AD9817-BB05-A710-492D-E23828737711}"/>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1591230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3431C-8462-29D5-BE72-70A52712933A}"/>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C546967E-6D87-2245-D479-D4B3BBD037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B3BAA4E-2BEF-FEDC-6564-E1C3BE527C9D}"/>
              </a:ext>
            </a:extLst>
          </p:cNvPr>
          <p:cNvSpPr>
            <a:spLocks noGrp="1"/>
          </p:cNvSpPr>
          <p:nvPr>
            <p:ph type="dt" sz="half" idx="10"/>
          </p:nvPr>
        </p:nvSpPr>
        <p:spPr/>
        <p:txBody>
          <a:bodyPr/>
          <a:lstStyle/>
          <a:p>
            <a:fld id="{C44242D6-6052-4020-B62F-AE57D2DBB04E}" type="datetime1">
              <a:rPr lang="LID4096" smtClean="0"/>
              <a:t>09/25/2024</a:t>
            </a:fld>
            <a:endParaRPr lang="LID4096"/>
          </a:p>
        </p:txBody>
      </p:sp>
      <p:sp>
        <p:nvSpPr>
          <p:cNvPr id="5" name="Footer Placeholder 4">
            <a:extLst>
              <a:ext uri="{FF2B5EF4-FFF2-40B4-BE49-F238E27FC236}">
                <a16:creationId xmlns:a16="http://schemas.microsoft.com/office/drawing/2014/main" id="{B2460C6D-497B-3B76-B3D2-8EE8BCC029D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881B0E-0D9F-97B5-883A-FFD5A7057325}"/>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055444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1E351-4993-0F9C-52E6-767D6122C7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9BF4BBD1-9B8D-E191-C1DA-4011A3027B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80C173-16FB-32BE-243D-942DC1E4A5BB}"/>
              </a:ext>
            </a:extLst>
          </p:cNvPr>
          <p:cNvSpPr>
            <a:spLocks noGrp="1"/>
          </p:cNvSpPr>
          <p:nvPr>
            <p:ph type="dt" sz="half" idx="10"/>
          </p:nvPr>
        </p:nvSpPr>
        <p:spPr/>
        <p:txBody>
          <a:bodyPr/>
          <a:lstStyle/>
          <a:p>
            <a:fld id="{896789AF-C2B2-48F2-8152-E7A1FBEC26F3}" type="datetime1">
              <a:rPr lang="LID4096" smtClean="0"/>
              <a:t>09/25/2024</a:t>
            </a:fld>
            <a:endParaRPr lang="LID4096"/>
          </a:p>
        </p:txBody>
      </p:sp>
      <p:sp>
        <p:nvSpPr>
          <p:cNvPr id="5" name="Footer Placeholder 4">
            <a:extLst>
              <a:ext uri="{FF2B5EF4-FFF2-40B4-BE49-F238E27FC236}">
                <a16:creationId xmlns:a16="http://schemas.microsoft.com/office/drawing/2014/main" id="{CDDC3F33-C6BA-6BB5-1B2F-401B7105BA5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D2F3DF2F-4E73-8F68-E495-0048DE2A19DE}"/>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253237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7B33-FC0E-A6AE-B6F5-4DC71B484162}"/>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EABB106-FEB1-0253-114A-E7157D17EF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78357F2D-ED53-521A-D8FF-26BB1E915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09D71B48-5EED-264D-6398-6F6C815DAF82}"/>
              </a:ext>
            </a:extLst>
          </p:cNvPr>
          <p:cNvSpPr>
            <a:spLocks noGrp="1"/>
          </p:cNvSpPr>
          <p:nvPr>
            <p:ph type="dt" sz="half" idx="10"/>
          </p:nvPr>
        </p:nvSpPr>
        <p:spPr/>
        <p:txBody>
          <a:bodyPr/>
          <a:lstStyle/>
          <a:p>
            <a:fld id="{455AE483-DB82-4CB5-8574-A6321A57EB06}" type="datetime1">
              <a:rPr lang="LID4096" smtClean="0"/>
              <a:t>09/25/2024</a:t>
            </a:fld>
            <a:endParaRPr lang="LID4096"/>
          </a:p>
        </p:txBody>
      </p:sp>
      <p:sp>
        <p:nvSpPr>
          <p:cNvPr id="6" name="Footer Placeholder 5">
            <a:extLst>
              <a:ext uri="{FF2B5EF4-FFF2-40B4-BE49-F238E27FC236}">
                <a16:creationId xmlns:a16="http://schemas.microsoft.com/office/drawing/2014/main" id="{AF7E798C-AD41-3234-A91F-8BF0E1CF0D7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2044F8C-2E95-16A7-2F4B-CC0B58711290}"/>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782595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FBD32-4740-B4EC-0B84-E682313A69FA}"/>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A0BD51-5BFF-18EA-FD3D-402AEC1C39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C6DDB3-CFD9-8662-E20E-3B9004E5E5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44477F8F-CF38-7FF9-CD90-7CEA896FE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7A0620-1C68-FAB7-1E15-6D16D94899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6E76DDCC-072D-C0DF-3DC1-2BB9661876C4}"/>
              </a:ext>
            </a:extLst>
          </p:cNvPr>
          <p:cNvSpPr>
            <a:spLocks noGrp="1"/>
          </p:cNvSpPr>
          <p:nvPr>
            <p:ph type="dt" sz="half" idx="10"/>
          </p:nvPr>
        </p:nvSpPr>
        <p:spPr/>
        <p:txBody>
          <a:bodyPr/>
          <a:lstStyle/>
          <a:p>
            <a:fld id="{68D52F85-6715-41EB-BC49-95E919786B7F}" type="datetime1">
              <a:rPr lang="LID4096" smtClean="0"/>
              <a:t>09/25/2024</a:t>
            </a:fld>
            <a:endParaRPr lang="LID4096"/>
          </a:p>
        </p:txBody>
      </p:sp>
      <p:sp>
        <p:nvSpPr>
          <p:cNvPr id="8" name="Footer Placeholder 7">
            <a:extLst>
              <a:ext uri="{FF2B5EF4-FFF2-40B4-BE49-F238E27FC236}">
                <a16:creationId xmlns:a16="http://schemas.microsoft.com/office/drawing/2014/main" id="{86972282-F91E-40A9-FA73-793AF6B86A90}"/>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12AC73BA-7286-17E6-6D61-76AE6766A6B9}"/>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260515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1865-5384-B1A4-F55F-F1DB76CE96B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1460AC35-0749-AC3C-753B-A1A569BDA02B}"/>
              </a:ext>
            </a:extLst>
          </p:cNvPr>
          <p:cNvSpPr>
            <a:spLocks noGrp="1"/>
          </p:cNvSpPr>
          <p:nvPr>
            <p:ph type="dt" sz="half" idx="10"/>
          </p:nvPr>
        </p:nvSpPr>
        <p:spPr/>
        <p:txBody>
          <a:bodyPr/>
          <a:lstStyle/>
          <a:p>
            <a:fld id="{C8A99587-7385-4C31-9C0B-A7EBECEED714}" type="datetime1">
              <a:rPr lang="LID4096" smtClean="0"/>
              <a:t>09/25/2024</a:t>
            </a:fld>
            <a:endParaRPr lang="LID4096"/>
          </a:p>
        </p:txBody>
      </p:sp>
      <p:sp>
        <p:nvSpPr>
          <p:cNvPr id="4" name="Footer Placeholder 3">
            <a:extLst>
              <a:ext uri="{FF2B5EF4-FFF2-40B4-BE49-F238E27FC236}">
                <a16:creationId xmlns:a16="http://schemas.microsoft.com/office/drawing/2014/main" id="{1310F44E-1E06-3CFA-28A8-40DEC3D96668}"/>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39AA0262-B37C-09AA-9B99-60A2379E5739}"/>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88190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17A5B-C75B-55CE-5AD3-65E0C9CF6533}"/>
              </a:ext>
            </a:extLst>
          </p:cNvPr>
          <p:cNvSpPr>
            <a:spLocks noGrp="1"/>
          </p:cNvSpPr>
          <p:nvPr>
            <p:ph type="dt" sz="half" idx="10"/>
          </p:nvPr>
        </p:nvSpPr>
        <p:spPr/>
        <p:txBody>
          <a:bodyPr/>
          <a:lstStyle/>
          <a:p>
            <a:fld id="{88F1B9F0-E133-40E7-B26A-CE6DBD7C272B}" type="datetime1">
              <a:rPr lang="LID4096" smtClean="0"/>
              <a:t>09/25/2024</a:t>
            </a:fld>
            <a:endParaRPr lang="LID4096"/>
          </a:p>
        </p:txBody>
      </p:sp>
      <p:sp>
        <p:nvSpPr>
          <p:cNvPr id="3" name="Footer Placeholder 2">
            <a:extLst>
              <a:ext uri="{FF2B5EF4-FFF2-40B4-BE49-F238E27FC236}">
                <a16:creationId xmlns:a16="http://schemas.microsoft.com/office/drawing/2014/main" id="{6951A936-18E6-8C4F-ADFF-5ECCF7EEFAF4}"/>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999FFA25-8F67-FDB0-6C20-50DD80EE2C86}"/>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4034277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6529-1E3D-6D5E-1F69-61D285DDE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088AB5C-38B7-0FC4-B8FA-8F495573D0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133D9520-46B7-10AD-3EB7-7FE20C75A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DFA567-3CA5-B48E-B74D-4A2CE63E2A95}"/>
              </a:ext>
            </a:extLst>
          </p:cNvPr>
          <p:cNvSpPr>
            <a:spLocks noGrp="1"/>
          </p:cNvSpPr>
          <p:nvPr>
            <p:ph type="dt" sz="half" idx="10"/>
          </p:nvPr>
        </p:nvSpPr>
        <p:spPr/>
        <p:txBody>
          <a:bodyPr/>
          <a:lstStyle/>
          <a:p>
            <a:fld id="{24FBB4FD-65C5-470D-951D-8129D65878A3}" type="datetime1">
              <a:rPr lang="LID4096" smtClean="0"/>
              <a:t>09/25/2024</a:t>
            </a:fld>
            <a:endParaRPr lang="LID4096"/>
          </a:p>
        </p:txBody>
      </p:sp>
      <p:sp>
        <p:nvSpPr>
          <p:cNvPr id="6" name="Footer Placeholder 5">
            <a:extLst>
              <a:ext uri="{FF2B5EF4-FFF2-40B4-BE49-F238E27FC236}">
                <a16:creationId xmlns:a16="http://schemas.microsoft.com/office/drawing/2014/main" id="{D489F32C-97B3-0B6E-D0C1-BBD47341C24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BD3FF7B7-C308-6616-E5C8-3EDA6EF8A045}"/>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95221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B6A08-6168-0B36-6D5F-77980010B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E44BB3EB-4EFF-7E41-93A9-BFCFECB33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38528167-5493-E012-0967-D24F2D57E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38975-660D-C4E3-E783-CF1A56C34707}"/>
              </a:ext>
            </a:extLst>
          </p:cNvPr>
          <p:cNvSpPr>
            <a:spLocks noGrp="1"/>
          </p:cNvSpPr>
          <p:nvPr>
            <p:ph type="dt" sz="half" idx="10"/>
          </p:nvPr>
        </p:nvSpPr>
        <p:spPr/>
        <p:txBody>
          <a:bodyPr/>
          <a:lstStyle/>
          <a:p>
            <a:fld id="{E25153B0-0A75-4C71-B34D-21C000FBB9B0}" type="datetime1">
              <a:rPr lang="LID4096" smtClean="0"/>
              <a:t>09/25/2024</a:t>
            </a:fld>
            <a:endParaRPr lang="LID4096"/>
          </a:p>
        </p:txBody>
      </p:sp>
      <p:sp>
        <p:nvSpPr>
          <p:cNvPr id="6" name="Footer Placeholder 5">
            <a:extLst>
              <a:ext uri="{FF2B5EF4-FFF2-40B4-BE49-F238E27FC236}">
                <a16:creationId xmlns:a16="http://schemas.microsoft.com/office/drawing/2014/main" id="{885011AF-8F53-8A74-7C38-2497214EAAD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A6F53DDF-384A-A8C7-2D7E-99F5C734DBE1}"/>
              </a:ext>
            </a:extLst>
          </p:cNvPr>
          <p:cNvSpPr>
            <a:spLocks noGrp="1"/>
          </p:cNvSpPr>
          <p:nvPr>
            <p:ph type="sldNum" sz="quarter" idx="12"/>
          </p:nvPr>
        </p:nvSpPr>
        <p:spPr/>
        <p:txBody>
          <a:bodyPr/>
          <a:lstStyle/>
          <a:p>
            <a:fld id="{36ECC7E6-E982-404D-A8F1-3942D16EE46F}" type="slidenum">
              <a:rPr lang="LID4096" smtClean="0"/>
              <a:t>‹#›</a:t>
            </a:fld>
            <a:endParaRPr lang="LID4096"/>
          </a:p>
        </p:txBody>
      </p:sp>
    </p:spTree>
    <p:extLst>
      <p:ext uri="{BB962C8B-B14F-4D97-AF65-F5344CB8AC3E}">
        <p14:creationId xmlns:p14="http://schemas.microsoft.com/office/powerpoint/2010/main" val="377503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C85E68-2D05-3AA2-4108-BCB4A531A4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049EBEC0-2E02-9029-9CEC-876A352CD1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10DA7A4-305A-1663-0822-F37A154DC9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73BCF5-9A10-41CB-ADFF-B6D03A2FDD6C}" type="datetime1">
              <a:rPr lang="LID4096" smtClean="0"/>
              <a:t>09/25/2024</a:t>
            </a:fld>
            <a:endParaRPr lang="LID4096"/>
          </a:p>
        </p:txBody>
      </p:sp>
      <p:sp>
        <p:nvSpPr>
          <p:cNvPr id="5" name="Footer Placeholder 4">
            <a:extLst>
              <a:ext uri="{FF2B5EF4-FFF2-40B4-BE49-F238E27FC236}">
                <a16:creationId xmlns:a16="http://schemas.microsoft.com/office/drawing/2014/main" id="{3886EE64-322A-EDCC-33AD-4975BC08D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5F05659B-6B21-80EF-4737-A2F609943D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ECC7E6-E982-404D-A8F1-3942D16EE46F}" type="slidenum">
              <a:rPr lang="LID4096" smtClean="0"/>
              <a:t>‹#›</a:t>
            </a:fld>
            <a:endParaRPr lang="LID4096"/>
          </a:p>
        </p:txBody>
      </p:sp>
    </p:spTree>
    <p:extLst>
      <p:ext uri="{BB962C8B-B14F-4D97-AF65-F5344CB8AC3E}">
        <p14:creationId xmlns:p14="http://schemas.microsoft.com/office/powerpoint/2010/main" val="289628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9.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2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hemeOverride" Target="../theme/themeOverride2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2.xml"/><Relationship Id="rId7" Type="http://schemas.openxmlformats.org/officeDocument/2006/relationships/image" Target="../media/image4.sv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8" Type="http://schemas.openxmlformats.org/officeDocument/2006/relationships/hyperlink" Target="https://distill.pub/2017/feature-visualization/" TargetMode="External"/><Relationship Id="rId3" Type="http://schemas.openxmlformats.org/officeDocument/2006/relationships/hyperlink" Target="https://arxiv.org/pdf/1906.01563" TargetMode="External"/><Relationship Id="rId7" Type="http://schemas.openxmlformats.org/officeDocument/2006/relationships/hyperlink" Target="https://mrinalwalia.medium.com/understanding-the-vanishing-gradient-problem-in-deep-learning-c648a4f16b05" TargetMode="External"/><Relationship Id="rId2" Type="http://schemas.openxmlformats.org/officeDocument/2006/relationships/slideLayout" Target="../slideLayouts/slideLayout2.xml"/><Relationship Id="rId1" Type="http://schemas.openxmlformats.org/officeDocument/2006/relationships/themeOverride" Target="../theme/themeOverride31.xml"/><Relationship Id="rId6" Type="http://schemas.openxmlformats.org/officeDocument/2006/relationships/hyperlink" Target="https://www.pinecone.io/learn/batch-layer-normalization/" TargetMode="External"/><Relationship Id="rId5" Type="http://schemas.openxmlformats.org/officeDocument/2006/relationships/hyperlink" Target="https://arxiv.org/pdf/1711.10561" TargetMode="External"/><Relationship Id="rId10" Type="http://schemas.openxmlformats.org/officeDocument/2006/relationships/hyperlink" Target="https://distill.pub/2018/differentiable-parameterizations/" TargetMode="External"/><Relationship Id="rId4" Type="http://schemas.openxmlformats.org/officeDocument/2006/relationships/hyperlink" Target="https://towardsdatascience.com/physics-informed-neural-networks-pinns-an-intuitive-guide-fff138069563" TargetMode="External"/><Relationship Id="rId9" Type="http://schemas.openxmlformats.org/officeDocument/2006/relationships/hyperlink" Target="https://distill.pub/2018/building-blocks/"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3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6C309-966F-9B8E-858C-305AB14046DA}"/>
              </a:ext>
            </a:extLst>
          </p:cNvPr>
          <p:cNvSpPr>
            <a:spLocks noGrp="1"/>
          </p:cNvSpPr>
          <p:nvPr>
            <p:ph type="ctrTitle"/>
          </p:nvPr>
        </p:nvSpPr>
        <p:spPr/>
        <p:txBody>
          <a:bodyPr>
            <a:normAutofit fontScale="90000"/>
          </a:bodyPr>
          <a:lstStyle/>
          <a:p>
            <a:r>
              <a:rPr lang="en-US" dirty="0"/>
              <a:t>Constraints in</a:t>
            </a:r>
            <a:br>
              <a:rPr lang="en-US" dirty="0"/>
            </a:br>
            <a:r>
              <a:rPr lang="en-US" dirty="0"/>
              <a:t>Representation Learning</a:t>
            </a:r>
            <a:br>
              <a:rPr lang="en-US" dirty="0"/>
            </a:br>
            <a:br>
              <a:rPr lang="en-US" dirty="0"/>
            </a:br>
            <a:r>
              <a:rPr kumimoji="0" lang="en-US" sz="2000" b="0" i="0" u="none" strike="noStrike" kern="1200" cap="none" spc="0" normalizeH="0" baseline="0" noProof="0" dirty="0">
                <a:ln>
                  <a:noFill/>
                </a:ln>
                <a:solidFill>
                  <a:prstClr val="black"/>
                </a:solidFill>
                <a:effectLst/>
                <a:uLnTx/>
                <a:uFillTx/>
                <a:latin typeface="Calibri Light" panose="020F0302020204030204"/>
                <a:ea typeface="+mj-ea"/>
                <a:cs typeface="+mj-cs"/>
              </a:rPr>
              <a:t>CAS AML 2024</a:t>
            </a:r>
            <a:endParaRPr lang="LID4096" dirty="0"/>
          </a:p>
        </p:txBody>
      </p:sp>
      <p:sp>
        <p:nvSpPr>
          <p:cNvPr id="3" name="Subtitle 2">
            <a:extLst>
              <a:ext uri="{FF2B5EF4-FFF2-40B4-BE49-F238E27FC236}">
                <a16:creationId xmlns:a16="http://schemas.microsoft.com/office/drawing/2014/main" id="{77A3AFDD-FB8D-384B-A890-A4DFDDE6D184}"/>
              </a:ext>
            </a:extLst>
          </p:cNvPr>
          <p:cNvSpPr>
            <a:spLocks noGrp="1"/>
          </p:cNvSpPr>
          <p:nvPr>
            <p:ph type="subTitle" idx="1"/>
          </p:nvPr>
        </p:nvSpPr>
        <p:spPr>
          <a:xfrm>
            <a:off x="1524000" y="3823358"/>
            <a:ext cx="9144000" cy="1655762"/>
          </a:xfrm>
        </p:spPr>
        <p:txBody>
          <a:bodyPr>
            <a:normAutofit lnSpcReduction="10000"/>
          </a:bodyPr>
          <a:lstStyle/>
          <a:p>
            <a:r>
              <a:rPr lang="en-US" dirty="0"/>
              <a:t>Dr. Mykhailo Vladymyrov</a:t>
            </a:r>
          </a:p>
          <a:p>
            <a:endParaRPr lang="en-US" dirty="0"/>
          </a:p>
          <a:p>
            <a:r>
              <a:rPr lang="en-US" dirty="0"/>
              <a:t>Data Science Lab</a:t>
            </a:r>
          </a:p>
          <a:p>
            <a:r>
              <a:rPr lang="en-US" dirty="0"/>
              <a:t>University of Bern</a:t>
            </a:r>
            <a:endParaRPr lang="LID4096" dirty="0"/>
          </a:p>
        </p:txBody>
      </p:sp>
      <p:sp>
        <p:nvSpPr>
          <p:cNvPr id="4" name="Slide Number Placeholder 3">
            <a:extLst>
              <a:ext uri="{FF2B5EF4-FFF2-40B4-BE49-F238E27FC236}">
                <a16:creationId xmlns:a16="http://schemas.microsoft.com/office/drawing/2014/main" id="{F8EB01D8-8451-D9E4-3E66-36878406A21C}"/>
              </a:ext>
            </a:extLst>
          </p:cNvPr>
          <p:cNvSpPr>
            <a:spLocks noGrp="1"/>
          </p:cNvSpPr>
          <p:nvPr>
            <p:ph type="sldNum" sz="quarter" idx="12"/>
          </p:nvPr>
        </p:nvSpPr>
        <p:spPr/>
        <p:txBody>
          <a:bodyPr/>
          <a:lstStyle/>
          <a:p>
            <a:fld id="{36ECC7E6-E982-404D-A8F1-3942D16EE46F}" type="slidenum">
              <a:rPr lang="LID4096" smtClean="0"/>
              <a:t>1</a:t>
            </a:fld>
            <a:endParaRPr lang="LID4096"/>
          </a:p>
        </p:txBody>
      </p:sp>
    </p:spTree>
    <p:extLst>
      <p:ext uri="{BB962C8B-B14F-4D97-AF65-F5344CB8AC3E}">
        <p14:creationId xmlns:p14="http://schemas.microsoft.com/office/powerpoint/2010/main" val="109969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E1AC-BA27-2B95-406C-034DEA40A71C}"/>
              </a:ext>
            </a:extLst>
          </p:cNvPr>
          <p:cNvSpPr>
            <a:spLocks noGrp="1"/>
          </p:cNvSpPr>
          <p:nvPr>
            <p:ph type="title"/>
          </p:nvPr>
        </p:nvSpPr>
        <p:spPr/>
        <p:txBody>
          <a:bodyPr/>
          <a:lstStyle/>
          <a:p>
            <a:r>
              <a:rPr lang="en-US" dirty="0"/>
              <a:t>Constraints</a:t>
            </a:r>
            <a:endParaRPr lang="LID4096" dirty="0"/>
          </a:p>
        </p:txBody>
      </p:sp>
      <p:sp>
        <p:nvSpPr>
          <p:cNvPr id="4" name="Text Placeholder 3">
            <a:extLst>
              <a:ext uri="{FF2B5EF4-FFF2-40B4-BE49-F238E27FC236}">
                <a16:creationId xmlns:a16="http://schemas.microsoft.com/office/drawing/2014/main" id="{A40130BC-868F-0CCF-1D50-B36F74B9FB30}"/>
              </a:ext>
            </a:extLst>
          </p:cNvPr>
          <p:cNvSpPr>
            <a:spLocks noGrp="1"/>
          </p:cNvSpPr>
          <p:nvPr>
            <p:ph type="body" idx="1"/>
          </p:nvPr>
        </p:nvSpPr>
        <p:spPr/>
        <p:txBody>
          <a:bodyPr/>
          <a:lstStyle/>
          <a:p>
            <a:endParaRPr lang="LID4096"/>
          </a:p>
        </p:txBody>
      </p:sp>
      <p:sp>
        <p:nvSpPr>
          <p:cNvPr id="3" name="Slide Number Placeholder 2">
            <a:extLst>
              <a:ext uri="{FF2B5EF4-FFF2-40B4-BE49-F238E27FC236}">
                <a16:creationId xmlns:a16="http://schemas.microsoft.com/office/drawing/2014/main" id="{268953BF-9878-42BF-AF60-FBD2091B7B2C}"/>
              </a:ext>
            </a:extLst>
          </p:cNvPr>
          <p:cNvSpPr>
            <a:spLocks noGrp="1"/>
          </p:cNvSpPr>
          <p:nvPr>
            <p:ph type="sldNum" sz="quarter" idx="12"/>
          </p:nvPr>
        </p:nvSpPr>
        <p:spPr/>
        <p:txBody>
          <a:bodyPr/>
          <a:lstStyle/>
          <a:p>
            <a:fld id="{36ECC7E6-E982-404D-A8F1-3942D16EE46F}" type="slidenum">
              <a:rPr lang="LID4096" smtClean="0"/>
              <a:t>10</a:t>
            </a:fld>
            <a:endParaRPr lang="LID4096"/>
          </a:p>
        </p:txBody>
      </p:sp>
    </p:spTree>
    <p:extLst>
      <p:ext uri="{BB962C8B-B14F-4D97-AF65-F5344CB8AC3E}">
        <p14:creationId xmlns:p14="http://schemas.microsoft.com/office/powerpoint/2010/main" val="302267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E1AC-BA27-2B95-406C-034DEA40A71C}"/>
              </a:ext>
            </a:extLst>
          </p:cNvPr>
          <p:cNvSpPr>
            <a:spLocks noGrp="1"/>
          </p:cNvSpPr>
          <p:nvPr>
            <p:ph type="title"/>
          </p:nvPr>
        </p:nvSpPr>
        <p:spPr/>
        <p:txBody>
          <a:bodyPr/>
          <a:lstStyle/>
          <a:p>
            <a:r>
              <a:rPr lang="en-US" dirty="0"/>
              <a:t>Constraints</a:t>
            </a:r>
            <a:endParaRPr lang="LID4096" dirty="0"/>
          </a:p>
        </p:txBody>
      </p:sp>
      <p:sp>
        <p:nvSpPr>
          <p:cNvPr id="3" name="Content Placeholder 2">
            <a:extLst>
              <a:ext uri="{FF2B5EF4-FFF2-40B4-BE49-F238E27FC236}">
                <a16:creationId xmlns:a16="http://schemas.microsoft.com/office/drawing/2014/main" id="{33504096-0B76-30E2-30D1-D812A19CD3B7}"/>
              </a:ext>
            </a:extLst>
          </p:cNvPr>
          <p:cNvSpPr>
            <a:spLocks noGrp="1"/>
          </p:cNvSpPr>
          <p:nvPr>
            <p:ph idx="1"/>
          </p:nvPr>
        </p:nvSpPr>
        <p:spPr/>
        <p:txBody>
          <a:bodyPr/>
          <a:lstStyle/>
          <a:p>
            <a:r>
              <a:rPr lang="en-US" dirty="0"/>
              <a:t>Size of representation</a:t>
            </a:r>
          </a:p>
          <a:p>
            <a:r>
              <a:rPr lang="en-US" dirty="0"/>
              <a:t>Statistical properties – e.g. using variational inference</a:t>
            </a:r>
          </a:p>
          <a:p>
            <a:r>
              <a:rPr lang="en-US" dirty="0"/>
              <a:t>Space in which representations “Live”:</a:t>
            </a:r>
          </a:p>
          <a:p>
            <a:pPr lvl="1"/>
            <a:r>
              <a:rPr lang="en-US" dirty="0"/>
              <a:t>Vector</a:t>
            </a:r>
          </a:p>
          <a:p>
            <a:pPr lvl="1"/>
            <a:r>
              <a:rPr lang="en-US" dirty="0"/>
              <a:t>Matrix</a:t>
            </a:r>
          </a:p>
          <a:p>
            <a:pPr lvl="1"/>
            <a:r>
              <a:rPr lang="en-US" dirty="0"/>
              <a:t>Vector field</a:t>
            </a:r>
          </a:p>
        </p:txBody>
      </p:sp>
      <p:sp>
        <p:nvSpPr>
          <p:cNvPr id="4" name="Slide Number Placeholder 3">
            <a:extLst>
              <a:ext uri="{FF2B5EF4-FFF2-40B4-BE49-F238E27FC236}">
                <a16:creationId xmlns:a16="http://schemas.microsoft.com/office/drawing/2014/main" id="{471548A3-B969-C314-9C6E-FF1947E0527A}"/>
              </a:ext>
            </a:extLst>
          </p:cNvPr>
          <p:cNvSpPr>
            <a:spLocks noGrp="1"/>
          </p:cNvSpPr>
          <p:nvPr>
            <p:ph type="sldNum" sz="quarter" idx="12"/>
          </p:nvPr>
        </p:nvSpPr>
        <p:spPr/>
        <p:txBody>
          <a:bodyPr/>
          <a:lstStyle/>
          <a:p>
            <a:fld id="{36ECC7E6-E982-404D-A8F1-3942D16EE46F}" type="slidenum">
              <a:rPr lang="LID4096" smtClean="0"/>
              <a:t>11</a:t>
            </a:fld>
            <a:endParaRPr lang="LID4096"/>
          </a:p>
        </p:txBody>
      </p:sp>
    </p:spTree>
    <p:extLst>
      <p:ext uri="{BB962C8B-B14F-4D97-AF65-F5344CB8AC3E}">
        <p14:creationId xmlns:p14="http://schemas.microsoft.com/office/powerpoint/2010/main" val="2440729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0AB5-89BB-7EC6-4143-6DFD1FC6829D}"/>
              </a:ext>
            </a:extLst>
          </p:cNvPr>
          <p:cNvSpPr>
            <a:spLocks noGrp="1"/>
          </p:cNvSpPr>
          <p:nvPr>
            <p:ph type="title"/>
          </p:nvPr>
        </p:nvSpPr>
        <p:spPr/>
        <p:txBody>
          <a:bodyPr/>
          <a:lstStyle/>
          <a:p>
            <a:r>
              <a:rPr lang="en-US" dirty="0"/>
              <a:t>Transformations</a:t>
            </a:r>
            <a:endParaRPr lang="LID4096" dirty="0"/>
          </a:p>
        </p:txBody>
      </p:sp>
      <p:sp>
        <p:nvSpPr>
          <p:cNvPr id="4" name="Text Placeholder 3">
            <a:extLst>
              <a:ext uri="{FF2B5EF4-FFF2-40B4-BE49-F238E27FC236}">
                <a16:creationId xmlns:a16="http://schemas.microsoft.com/office/drawing/2014/main" id="{3B07BA85-6FA9-5CBD-E1C2-0C56D34B120B}"/>
              </a:ext>
            </a:extLst>
          </p:cNvPr>
          <p:cNvSpPr>
            <a:spLocks noGrp="1"/>
          </p:cNvSpPr>
          <p:nvPr>
            <p:ph type="body" idx="1"/>
          </p:nvPr>
        </p:nvSpPr>
        <p:spPr/>
        <p:txBody>
          <a:bodyPr/>
          <a:lstStyle/>
          <a:p>
            <a:endParaRPr lang="LID4096"/>
          </a:p>
        </p:txBody>
      </p:sp>
      <p:sp>
        <p:nvSpPr>
          <p:cNvPr id="3" name="Slide Number Placeholder 2">
            <a:extLst>
              <a:ext uri="{FF2B5EF4-FFF2-40B4-BE49-F238E27FC236}">
                <a16:creationId xmlns:a16="http://schemas.microsoft.com/office/drawing/2014/main" id="{3BA594FD-0A57-27E5-9BDD-E82C98BB7701}"/>
              </a:ext>
            </a:extLst>
          </p:cNvPr>
          <p:cNvSpPr>
            <a:spLocks noGrp="1"/>
          </p:cNvSpPr>
          <p:nvPr>
            <p:ph type="sldNum" sz="quarter" idx="12"/>
          </p:nvPr>
        </p:nvSpPr>
        <p:spPr/>
        <p:txBody>
          <a:bodyPr/>
          <a:lstStyle/>
          <a:p>
            <a:fld id="{36ECC7E6-E982-404D-A8F1-3942D16EE46F}" type="slidenum">
              <a:rPr lang="LID4096" smtClean="0"/>
              <a:t>12</a:t>
            </a:fld>
            <a:endParaRPr lang="LID4096"/>
          </a:p>
        </p:txBody>
      </p:sp>
    </p:spTree>
    <p:extLst>
      <p:ext uri="{BB962C8B-B14F-4D97-AF65-F5344CB8AC3E}">
        <p14:creationId xmlns:p14="http://schemas.microsoft.com/office/powerpoint/2010/main" val="42531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1E08-3DD1-AA80-FDA2-C6C06289590E}"/>
              </a:ext>
            </a:extLst>
          </p:cNvPr>
          <p:cNvSpPr>
            <a:spLocks noGrp="1"/>
          </p:cNvSpPr>
          <p:nvPr>
            <p:ph type="title"/>
          </p:nvPr>
        </p:nvSpPr>
        <p:spPr/>
        <p:txBody>
          <a:bodyPr/>
          <a:lstStyle/>
          <a:p>
            <a:r>
              <a:rPr lang="en-US" dirty="0"/>
              <a:t>Input transformations</a:t>
            </a:r>
            <a:endParaRPr lang="LID4096" dirty="0"/>
          </a:p>
        </p:txBody>
      </p:sp>
      <p:sp>
        <p:nvSpPr>
          <p:cNvPr id="3" name="Content Placeholder 2">
            <a:extLst>
              <a:ext uri="{FF2B5EF4-FFF2-40B4-BE49-F238E27FC236}">
                <a16:creationId xmlns:a16="http://schemas.microsoft.com/office/drawing/2014/main" id="{94BB4F4E-F01E-97BB-2AD2-90AB890BDF09}"/>
              </a:ext>
            </a:extLst>
          </p:cNvPr>
          <p:cNvSpPr>
            <a:spLocks noGrp="1"/>
          </p:cNvSpPr>
          <p:nvPr>
            <p:ph idx="1"/>
          </p:nvPr>
        </p:nvSpPr>
        <p:spPr/>
        <p:txBody>
          <a:bodyPr/>
          <a:lstStyle/>
          <a:p>
            <a:pPr marL="0" indent="0">
              <a:buNone/>
            </a:pPr>
            <a:r>
              <a:rPr lang="en-US" dirty="0"/>
              <a:t>Augmentations:</a:t>
            </a:r>
          </a:p>
          <a:p>
            <a:r>
              <a:rPr lang="en-US" dirty="0"/>
              <a:t>Translation/rotation</a:t>
            </a:r>
          </a:p>
          <a:p>
            <a:r>
              <a:rPr lang="en-US" dirty="0"/>
              <a:t>Noise</a:t>
            </a:r>
          </a:p>
          <a:p>
            <a:r>
              <a:rPr lang="en-US" dirty="0"/>
              <a:t>Derivate explicit representation</a:t>
            </a:r>
          </a:p>
          <a:p>
            <a:endParaRPr lang="LID4096" dirty="0"/>
          </a:p>
        </p:txBody>
      </p:sp>
      <p:sp>
        <p:nvSpPr>
          <p:cNvPr id="4" name="Slide Number Placeholder 3">
            <a:extLst>
              <a:ext uri="{FF2B5EF4-FFF2-40B4-BE49-F238E27FC236}">
                <a16:creationId xmlns:a16="http://schemas.microsoft.com/office/drawing/2014/main" id="{6D656F31-4FE1-DB2B-771F-452EA949EFBD}"/>
              </a:ext>
            </a:extLst>
          </p:cNvPr>
          <p:cNvSpPr>
            <a:spLocks noGrp="1"/>
          </p:cNvSpPr>
          <p:nvPr>
            <p:ph type="sldNum" sz="quarter" idx="12"/>
          </p:nvPr>
        </p:nvSpPr>
        <p:spPr/>
        <p:txBody>
          <a:bodyPr/>
          <a:lstStyle/>
          <a:p>
            <a:fld id="{36ECC7E6-E982-404D-A8F1-3942D16EE46F}" type="slidenum">
              <a:rPr lang="LID4096" smtClean="0"/>
              <a:t>13</a:t>
            </a:fld>
            <a:endParaRPr lang="LID4096"/>
          </a:p>
        </p:txBody>
      </p:sp>
    </p:spTree>
    <p:extLst>
      <p:ext uri="{BB962C8B-B14F-4D97-AF65-F5344CB8AC3E}">
        <p14:creationId xmlns:p14="http://schemas.microsoft.com/office/powerpoint/2010/main" val="171604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1E08-3DD1-AA80-FDA2-C6C06289590E}"/>
              </a:ext>
            </a:extLst>
          </p:cNvPr>
          <p:cNvSpPr>
            <a:spLocks noGrp="1"/>
          </p:cNvSpPr>
          <p:nvPr>
            <p:ph type="title"/>
          </p:nvPr>
        </p:nvSpPr>
        <p:spPr/>
        <p:txBody>
          <a:bodyPr/>
          <a:lstStyle/>
          <a:p>
            <a:r>
              <a:rPr lang="en-US" dirty="0"/>
              <a:t>Representation transformations</a:t>
            </a:r>
            <a:endParaRPr lang="LID4096" dirty="0"/>
          </a:p>
        </p:txBody>
      </p:sp>
      <p:sp>
        <p:nvSpPr>
          <p:cNvPr id="3" name="Content Placeholder 2">
            <a:extLst>
              <a:ext uri="{FF2B5EF4-FFF2-40B4-BE49-F238E27FC236}">
                <a16:creationId xmlns:a16="http://schemas.microsoft.com/office/drawing/2014/main" id="{94BB4F4E-F01E-97BB-2AD2-90AB890BDF09}"/>
              </a:ext>
            </a:extLst>
          </p:cNvPr>
          <p:cNvSpPr>
            <a:spLocks noGrp="1"/>
          </p:cNvSpPr>
          <p:nvPr>
            <p:ph idx="1"/>
          </p:nvPr>
        </p:nvSpPr>
        <p:spPr/>
        <p:txBody>
          <a:bodyPr/>
          <a:lstStyle/>
          <a:p>
            <a:r>
              <a:rPr lang="en-US" dirty="0"/>
              <a:t>Sampling from modelled distribution</a:t>
            </a:r>
          </a:p>
          <a:p>
            <a:r>
              <a:rPr lang="en-US" dirty="0"/>
              <a:t>Equivariance</a:t>
            </a:r>
          </a:p>
          <a:p>
            <a:r>
              <a:rPr lang="en-US" dirty="0"/>
              <a:t>Invariance </a:t>
            </a:r>
            <a:endParaRPr lang="LID4096" dirty="0"/>
          </a:p>
        </p:txBody>
      </p:sp>
      <p:sp>
        <p:nvSpPr>
          <p:cNvPr id="4" name="Slide Number Placeholder 3">
            <a:extLst>
              <a:ext uri="{FF2B5EF4-FFF2-40B4-BE49-F238E27FC236}">
                <a16:creationId xmlns:a16="http://schemas.microsoft.com/office/drawing/2014/main" id="{61148F09-6127-1DBE-1DEC-8F83530DBC93}"/>
              </a:ext>
            </a:extLst>
          </p:cNvPr>
          <p:cNvSpPr>
            <a:spLocks noGrp="1"/>
          </p:cNvSpPr>
          <p:nvPr>
            <p:ph type="sldNum" sz="quarter" idx="12"/>
          </p:nvPr>
        </p:nvSpPr>
        <p:spPr/>
        <p:txBody>
          <a:bodyPr/>
          <a:lstStyle/>
          <a:p>
            <a:fld id="{36ECC7E6-E982-404D-A8F1-3942D16EE46F}" type="slidenum">
              <a:rPr lang="LID4096" smtClean="0"/>
              <a:t>14</a:t>
            </a:fld>
            <a:endParaRPr lang="LID4096"/>
          </a:p>
        </p:txBody>
      </p:sp>
    </p:spTree>
    <p:extLst>
      <p:ext uri="{BB962C8B-B14F-4D97-AF65-F5344CB8AC3E}">
        <p14:creationId xmlns:p14="http://schemas.microsoft.com/office/powerpoint/2010/main" val="3899910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Tracking: finding lines</a:t>
            </a:r>
          </a:p>
        </p:txBody>
      </p:sp>
      <p:sp>
        <p:nvSpPr>
          <p:cNvPr id="6" name="Slide Number Placeholder 5">
            <a:extLst>
              <a:ext uri="{FF2B5EF4-FFF2-40B4-BE49-F238E27FC236}">
                <a16:creationId xmlns:a16="http://schemas.microsoft.com/office/drawing/2014/main" id="{91CF0F1A-0705-4EE2-A712-F8F0057DF27A}"/>
              </a:ext>
            </a:extLst>
          </p:cNvPr>
          <p:cNvSpPr>
            <a:spLocks noGrp="1"/>
          </p:cNvSpPr>
          <p:nvPr>
            <p:ph type="sldNum" sz="quarter" idx="12"/>
          </p:nvPr>
        </p:nvSpPr>
        <p:spPr/>
        <p:txBody>
          <a:bodyPr/>
          <a:lstStyle/>
          <a:p>
            <a:fld id="{AB945413-4BB4-4BD5-B28C-9F8FCC451528}" type="slidenum">
              <a:rPr lang="en-US" smtClean="0"/>
              <a:t>15</a:t>
            </a:fld>
            <a:endParaRPr lang="en-US"/>
          </a:p>
        </p:txBody>
      </p:sp>
      <p:sp>
        <p:nvSpPr>
          <p:cNvPr id="8" name="AutoShape 4" descr="data:image/png;base64,iVBORw0KGgoAAAANSUhEUgAABEcAAAG/CAYAAAC637ldAAAABHNCSVQICAgIfAhkiAAAAAlwSFlzAAALEgAACxIB0t1+/AAAADl0RVh0U29mdHdhcmUAbWF0cGxvdGxpYiB2ZXJzaW9uIDIuMi4yLCBodHRwOi8vbWF0cGxvdGxpYi5vcmcvhp/UCwAAIABJREFUeJzsvWmQZOdZLvjkyZP7VlVZ1VXd1Xtrl6yWLA3IXLBlDL7yDRsYZgIuBAMm4AfcIQKCAGIgJi4MMXHtXzdiIuDiuDcMXMaEYxgbs9lmvIyxbF+ER5ItW7Ikq/dWq1Vde+7LyZPzI/t58zlfZXV3tVrqbtd5IyrqZOZZvuX9vvO+z7slhsMhYooppphiiimmmGKKKaaYYooppph2K3k3uwExxRRTTDHFFFNMMcUUU0wxxRRTTDeTYnAkpphiiimmmGKKKaaYYooppphi2tUUgyMxxRRTTDHFFFNMMcUUU0wxxRTTrqYYHIkppphiiimmmGKKKaaYYooppph2NcXgSEwxxRRTTDHFFFNMMcUUU0wxxbSrKQZHYooppphiiimmmGKKKaaYYooppl1NMTgSU0wxxRRTTDHFFFNMMcUUU0wx7WqKwZGYYooppphiiimmmGKKKaaYYoppV1MMjsQUU0wxxRRTTDHFFFNMMcUUU0y7mvydnDw9PT1cXFzEcDhEr9dDJpNBIpFAIpEAAPs/HA7tWD+HYWjfeZ6H4XAYOcfzvMhnvafeT4+V9BmJRCLy3OFwiG63iyAIkEwmkU6nrQ2e58HzPLvGbRcAhGEY6WsymcRwOLR7u/0ZDAb2/GQyGWknv+cz2WZez9/dz+712jZ9tvZfSfswaVzdNvCawWAAz/OQTCa33Lder1v7M5kM0ul0pL2c0+FwiM3NTXieh0wmY+PX7Xbh+z6CILB7KF9pOzk3yhscR+UtbV8Yhmg2m8jlcvB93+am0WhgOBxueR7vy3tqX3Sc+/1+ZI5zuZz9xj4PBgMMBgMAMB5g+9nfRCKBdDodaS+fk0qlIuPt9nPS/Ln8pDyofXH5XPvv8ps79nxGMpncwlNsv/K83tedn0QiYeOoa9Btx3A4NP5z78s26DXuGna/Y1u137p3cLy1v3quS+48uePvrkX9nb8FQWA8qjQYDOwe5BvyAsd5MBig1+vZvsbvtQ/ueLjj6PK5ey33AraHz9F9wZ0/dx4Gg4Fdo/1w2+GuYe0L76Vtdefiarx8tT2QY93tdpHL5QCM17DyuvbZ7SvHS/mJPL7ds3kv5SHdi/inn4MgQBAEkXeK7/uRNcX7bce/Lp+7v3Fdh2Fo8xAEwcT9kc8kX7A9Oq+NRgO+72NtbQ3r6+uTGzUasyHXRL/f3+60a6ZMJmPHXEsk7tU3itw1ty15AOYBbAJo7fw58/Pzkc/Ly8t27L4v3ihxLQBAKpWK/Kafu92uHXc6nch5+r4rlUp27PKdXjc9PT3x2D3P5RG9v87v6urq+DhcRTtoA5dw3aTjAkT7or+tr69HzttufrLZbOTz4cOH7fjs2bN2rOMMAOVy2Y51nFW2Bkbrb9JvvV4vcp6Op/v+VNJ73Ih1eqNJ2+vK40runnAtlMwmEeZCDDNDIAEgALy2B6/rIYHxc/Xew+EQyACYAdAEUNvxY6+LXL5yZU/Snj17Iudtx88bGxuR8zY3Nyc+1+Vz5TO9t3ue7tfNZnPivV260Xu8K5Pl83k71j3PXTva3ivtw5VKZeKzdI9ySeetWCxGftO1WKuNGctt37WS9ndhYcGO3bHUuW+1WtHzksCgOoBX95BoT16L7h41Nzdnxy4/bkf1et2OL168GPntrrvuAgCcOXMGKysr28ocpB2BI/v378enP/1ptFotXLx4EYuLi8hmsyb0saNUeKn4UFgaDAYmyOXzeXQ6HRQKBfT7ffR6PQRBgF6vh7m5OfT7fQMxgBFz+b4fEZRdUIPX+74Pz/NM2QiCAJ7n4fz589jc3ESpVMLMzIzdm8/xfR+9Xg/NZhNBECCbzaJUKqFeryOTyaDb7aLRaNikhWGIIAgibWu32/B9H61WC/V6HWtra7j77rvheR5SqRS63a6BCHwe7zMYDEz45LkcL/Y1nU4jlUrB8zxrZ6fTwfr6OrLZLFKpFNLpNJrNJmq1GjKZjL0wa7UaZmdnbVzS6bQ9L51OY2VlxV62ZNQwDNHr9VAoFLYoq6lUCsvLy6jX6wiCAKVSCdlsFktLS5ifn0cymUQqlUK/38dwOMTq6qrNSy6Xs2ewvWEYIpfLYXFx0eaQ40TeItjBdmezWeRyOeMLVUja7TZarRZeeukl3HHHHcjn80in06jVajh37hyAkWBZrVaRTqeRyWRs3judDvL5vM0PAZZ6vY5Wq4Vnn30Wq6urmJ+fR7lcxgMPPAAAdn06ncaFCxewtrYGz/NMgA3DEPV6Hevr6zZXc3NzCMMQxWIRvV7PNplKpWJz1Ov1UC6Xbb650RWLRfi+j06nY+e2Wi3jx263i0QigYWFBbuGSk6tVoPv+8YfVMKU3wAYn+o65Gff95HNZg0o4dpvtVr2HG7enU4HnufZ2tc549ixDeyLnjM1NWW8qwon9wqCtlzznU7HjvnS8TwPvV7PgATuAaVSydabu9+k02n0ej0TCsh7bKu2V9cO94Z8Pm/jyvWVyWSwvr6OYrGIVquFTqdjv1P47/V61l7y4OrqKsIwxNzcHDqdDqampmyvefHFF/HAAw9gz549phBznQdBYG2s1+u2h1D55/iwz9pvXre6umprpNvtolQq2RjqS53t5vXs++rqKnq9HiqVCmZmZgCMhAt9R+j4DQYD2we5J3J+ut2u8boq7hTgdU/gPdlWBZg8z0MulzPe0z337NmzOHXqFN7+9rdjbm4u8k7JZDLGI91u195fPCcIAtTrddRqNUxNTdl+53keyuUyarWavQd1H5wkRLnKSxAEaLVa6Pf79qxWq2XrsNvtolwuIwxDpFIpW6NsnwpWfGdyr9M+cqw4zo1GA/1+38a63W6j1+uh1WphdXUVJ0+eRBiGmJmZQbVaxYEDB1AoFJBOp1EsFiNC4MrKCnK5HD74wQ9u6a+S7/smGF24cOGK525HKoAdOHAg0gYlV9B/o6Tj7CqxEboDwM8C+CiuCxz5hV/4hcjnj3zkI3aswvG1kiukKk/efffdduyCMvv27bPjU6dO2fHLL78cOW9xcdGOH3/8cTvW8QKAl156yY5/8id/0o5/+qd/OnKe3v+1116L/Paud73LjlVw/tjHPmbHX+1+FZ/sfBL4PwBEsYtrJgreJFWa7rvvPjv+xCc+ETlPlQglBUMA4E//9E/t+Fd/9VftWMcZAN797nfb8cGDB+1YFRwA+MpXvmLHCiCdPn06cp4CbQpCuQqjKmi6Tq/ES3qP6wEldkLKW1NTU3bsgpaXLu0cIZsujt7XoReif08f7fvbCKoBhr0hcidzKLxYQHo1Hbl33+8D/w5AG8B/3vEjr5vuuOOOyGdds8qLv/EbvxE5T+fxoYcesuNPfepTkfP+8R//0Y51rhWMA6LrVNeKC4DoOnjmmWfs+Er8otco/wLA2trattdtRy4Y+/DDD9ux7mXUKUhf//rX7Vj3Hpd+6Id+yI5nZ2ft+M///M+3vUZBCt3jgCg49IUvfGHb9l0rcE7dBgB+67d+y47dd8unP/1pO/7GN74ROa93tIfG+xso/FUB6aXxWiwUCnaswC4A/PIv/7Id//qv//o1tfVLX/qSHX/oQx+K/Pa5z30OAPDoo49e070SV7RoOPTggw8OP//5z6PdbttiUUWeghiVFSJLqVQK7Xbbfu92u6YccYPkwtQNs1KpoN/vw/d9u9ZdFFSiqbAAI2GICrQKeEDUa4PXqxKmoEyv1zNLZ7/fR6FQMMXQFTBViVtfX0cQBDhz5gxee+01PP744ygWi0gmkyZQlkolE1T5fG1zJpNBs9lEOp1GIpGIAEjss5KrUHY6HXQ6HWSzWWSzWWuftp/jSUWSihjnjWPKxeYqIclk0vrKcfY8D6urq5ienrb5zWaz8H0fKysrJqRznoMgsBcrQaN8Ph9R1lzPAwr9tJbzWlo4CchwHDgueuz7PhqNhrXNHXMqGRwDBQfq9ToajQY6nQ7m5+dN+VWFQpVKflb+8H0f+Xze+sxxVbCNwGOv1zOwhsg/FX9V3IfDIRqNhgE0qtzzvuQnAgkcO/I5ASUABvIof2n7uP65Jn3fx8bGRkRhJn8pEEclLJfL2V7Ce6iyRmWSPJvL5ezlqX1LJBLodruR9hFsUIVT+9BqtYzvPM9DqVTC5uYmwjA0EIrXkf8JxPA4DMPIi4hE3lOFn/xLgM3lq3Q6bXNH4hxSKO31emg0Gra3UqhQ0KnRaEQs93z5EIThnKyuriKdTkf2IfZpc3MTvV7PQMowDG099Ho9209yuZzt5eyD8oQ79pxb/sbnKyiVyWTg+z5830e9Xrf2ck1zvHR96R+BGwKq7BNBRBJ5Qd9fnueh0WjY3BB44Z5FfiHvsG0KKLId/I39Jc+q5U4Bfv6uYBKBX+5z3Dfd/rbbbXtHZTKZCLDd7/cNlHA9k9jGSWuT3+u+xX2h3++j3+9jY2MDrVYLGxsbeOmll/CVr3wFzzzzDA4cOID7778fd911Fx588EHceeedyOfztha4trPZLD7wgQ/gueee29aKk0gkrl1AuUyuAnDnnXfa8SOPPGLHzz33XOS8v//7v9/po24IHf3gUZw6fArv+m/vwpc/9+UdX+9aDl1F5C2jDIADAM4CiWB7rxkFyd73vvfZsYIIAPCZz3zGjtWK+N73vjdy3v79++3YFfjVWqrK6cc//nE7bhVb+NYPfgv4GwDfnNSxnZPKZwpMXOvcuOCDypvbASpAFBDRe7jeO6rYqHKqyh4QBajebABD6ejRo3bsAkDXQ6p4qbLr8sv58+d3fG9V8GZmZjDEEL09PTTubqB1pAWkAFwA8DSA5wH0AfwUgLsB/BcAr+/4kddNuo6A6DjrPuLqF7rGlJd+9Ed/NHKeKuCqmLteC+plcObMGTu+Ioj8FpICaC6wqADGvffeu+09qIwDWz3GlBTo0Hu7fK/rvlqt2rG7tpXUu8P19lIPL51717NKgZ29e/fasY4RACwtLdmxrjff93Hp/ktYuW8F9/z1Paivje+n+6HrdfT93//9dvxrv/ZrdvxzP/dz2I4++tGP2rELqPBZjz76KJ5++ukb6zkCICLMUUGl4JROp02QBMYKHDAGEAgAULEjSLK8vIxerxdRNqkY0S2Xn90NTUERCtoq8NF6u7m5adb6Sf2hwMmQCWAkrPf7fbO0UnjlYncF4n6/b1a4e+65B/v377fF1W637TyGlBBoyGQyJgjzfqo8qTVPLdPaDxWuKYC6Hiqq2HIce73elk2JngA6JqVSKXJNv983LwtSNptFtVo1Twv+5vs+SqWSARhUJtSDZRKvKTCiipYqB8DoBcXf2+22WXaLxaIp6FQ0y+XyFouzKgVsr6vosK+FQgGVSiUCUJDn1PNBXwjZbNbmYHp6GoPBwBRrgjZUCmlR5vnKZ+w/15nOj3pzKM8kk8lIW+hl5bpUEhRUy7r+V4CFY8+wJGC02RLcajQaEYBDN1wdC90jdN6VP3WeFFDU31yPB/Uc0X2A1+fz+Uh/CAqphV0FBPKqhpTovKjXDcNGuLbpNcf2EpzJ5/MoFApot9u2TrrdLiqVSmR8dO0Xi0V4nmd7CYEdehGk02kUCgV7BvtPqzh5JZvNRoAIHV9aEjudjq2fSfOjexUQ9Rjh+lIAT0FZnt9sNiNgL73M2BaShg1xL9Y9Q+eLc9Tv9w3cZR8UwOEeoTzK+dEQPN1P+UzdvxTYc98n3Pt1nMj/CjByD3L36Ha7bde77ykA5sXCMFd+n06nUa/XIy7Q3J8U0NE9VPcInqt7iWsQ4b3pDbR//34899xzWF1dxdLSknmAanv1/sBVwk12CdWLdeTaOfiDHYtjtxYdAfBvAQTA8PwQOAngFICLAG7hac41cqPQhsO4YeBITLuXEkggcymDzKUMWn/dAo4DeATAjwP41wBeA3AUwOfxlgIjMcV0s6gz1UG6noY3uH3SnO7obawx7wDMCwSACe1UgpLJpCmTqsjW63W0223Mzs6a8A+MUKfl5WX0+30cPXrUhLJcLhexXqk7OzBWoGk5o9DpCvyugOYCC66wTUF8c3PTLKUqsFJAVAGX90ilUtZmCseJRMKAFoYdaB/ZHs3b4CpokxRXjosKzwRDOCfqRcKxUWLfGo2GCa20VFKAppu6ji/HXseO/eb52WwWxWIRtVptS/vZ5larhUQigXK5vAWxBmBu926/2VfP8wxoorWWSoC6ies8tVotc+1nv2jVZR82NjYwNTVlgMqlS5cwMzNjY6ogE5U+BfKIVFLJ4LOpHHEMXIuykoJwk8ZGQ0cUUGS79Bk636rI6d9wOIwokPxje7VdVI6ohPI8bZPe1wX8OGdUpl3Agb9pn+hFRku/8oQLomif9VyCslzXnHuGIrjuvqrkT1qXBM4IhrBtmltDPXO0PQQHGI7G/U7nlGCxzkEul7OwKHe/o0WA4CTBV7YxCAIDQDR0h145uVwu4nnE9hK0oycgPVY4XgT5uN74Rw8Oz/PMg4AAj+d5kT2e4Lb2lc/h/ZU/tH3kD46BC/i6YArP45hw7Sr/aJgN50X3CR17F8zUNeGCQi7wxvYpnzN8TkFG/qb87gKrAMwTTj3ldMwUKOS8bmxsRAwT2g8FHbm304spn89jcXERyWQSFy9eRLfbxf79+3HgwAELtQRg70sFlG90no/bkRqFBorN4tVPvNXpBIC/AHDs8t+PXP6+CeA0RmDJyZvTtCtRAgngLEbgSEwx3UjqAPiXy38HAbwDwD2Xf7sHo7XxAkbeJAB+BsB/uHzqOQC/B+DjiCmm25s6Ux3kV/JXP/EWoh2BI67AxD9a5ghOaGJAWg15bRAE2NjYMLcbCuz6R0GZSvFgMDAhv1wuR8IrJilEFAiZbwEYARrpdBrdbhfdbtdioUlURKjEaShDq9VCtVo1cEcVWfU0UHCkUCiY6zoVyXQ6ba7PwFh5YdupVLlCvCbao8JZKBS2eC64ygwBGNfdXZ9BQZv9VMGb4898K+q9Q2UFGLtlUqDnvKuColZWuvgTPNH8D66Vn4CcKi0kfnbzs2iID4GdwWBg1nq2QXmGfeEYsU2cK02cmsvlzFNKgQbe31V8FKDg2NF7RdeHAiHq1u4CfOpJQCWfoIurzHIMeT15iTzM89Vq7lqpmROD4U68L9cUlV8qu+rdRL7Q56jHC+dMLfH6PfMoMNxL14Z6ozDXD9vs+76BgwqW6fiolZ7zS8+yTqdjOZJ4DvcEAh8kPS8MR14afL4Cnzpm6XTalFH1fmKfmTCYYCnXiyqvOq8KPGrYY6fTsZw69EIhn3S7XZsP9TDTfZT9UoCD7o9cvy5Y4Hkepqen7X7se7FYNI8OesoBMCWZ4V2pVMpcOekBVC6XI33ksxlGxGeQmCSZ883+TQIv+JdOpzEYDCJApu7vfG6j0cDMzIx5anDfdsEJeiFpiBnXK+fGbQ8NCgo00otMQRa2UceD7wPdY/gc7k/uPkTAyd2LOPbsO8eH/JXJZGw/GAwGKBaLWFhYwDvf+U54noe5uTksLi6iWCxG8srQs4nemC5Qv+soDbRzbexd2nv1c291CjDyFDkFJL6QwLAwHFnIj2IEllwOXa+v1uGf8+Gf9dFP9JEapra95VtGZwDcB2AKwI1NPRNTTCM6D+A9AHoAngJwP4CfwMib5DngZ74G/Jc6wCCdwxhF3QAxQBLT7UtBOkBQCJA9MdkAfKvSjj1HmGtCFU/1wqDwTS8JWpqazabFUO/du9eEOSqYd999NxYXFzE3N2du78BIsGMiPnqHAJPDYWjVoxBKd/YwDFEqlSLWbraVVmMK9lSyz58/j3q9jsXFRSwuLprCUSgUrG0UKHmvVquFUqmETqcTcXOn2zsAE6jpCs320T2aiq/njRNNAuMKKmrRVHCHipWCRbyXKkRMEJrNZlGpVCL3oecG28/7Mp+MKqaqvPMZrE5At/fhcGgeKZwretUQnKDCVygUIoI5/9NdXL1HAFhuELX+Uujm9Zxv5kpQhViTgqbTaUxNTRkQQcWQc6BKiiq4fA7bp4K+7/sRt3Keq4oyrfNsK/mQ+UMU+OA1bC8VJSpOqvDo3KvCqgAF1zPvTc8G3/dNuee8aBsZO8lkfFR8BoOBjQkV8Uwmg3q9jnw+b3uGViciIELrONc7f2cCVvUAoDLKHBTslyaF1XVAXtXx5n24/3CvAsb5FDhO9KJot9sYDAYRAEqBz2azaWslnU5bMl3ON9umvE2QxAW7OB5chwz3UYCH3h+Twh4YJsT4X44tn0ElmUCQ9sfdVzkXWnWJgI7uP8B4/3BBKIJJVIgZzqP7Cs/n+4TjMj09jaWlJQvx4byxz5r/yQ1L4Txqvipdo25VhWaziUwmY2CC53nmOcbx0f/1et3migCrAjAuEK37N9cm9yJ9hxI85n7jAqXaBwWCeU6r1bK8OdwjeB37Qk8td2/hsc6BAlEEWBV0phcS11c2m42ErXFe+R33cnpRXS9p/LO+m9yknBoH/9nPfvYNPfOG0+Wcpo8deQz3HL0HX/ziF3d8i5uWY+QKNBwOgQaAb13+A4A9AI4C4bEQvQd66D3cw1+Hf42Z5gzm6nP4vru/D3cU7kAyMXo//dEf/ZHdT/v41FNPRZ6l+RDcCjqaHFSrF2ieg1GDL/8/BBSDsRePmxhV16nmmvjOd74TOY9eqUA0V4Cbv0DfbepF5eaRudZkwW7SRZKbR0A/ax91HQHRZK2aE8A970aT+255o9c/+OCDdqy5Z65UZWi7sXRJ3yNukucI/SsAhwB8CsBzAL6EEQLyCID/DvgP/zwGRkgFjDxJbhQ44iYo1XwSmmzZJT1Pwy91PQBRvtJnuetN+d5dE7cC6bvpnnvuifym61kryrjyhFZYuVLOkddff33i8ZXoSpVsNBeIzs+VcpPo/uKuHV3r2+1XQHQfOX78uB1/szaKVTySPYK5o3OR9/OV9rV/+Zd/sWPt71e/+tXIeZpH56/+6q/s+FqrG21HOwJHJpW9BMbC/sbGhglIVEh5Hr0xuOmzCgwF1nw+b9ZGCpiuGy4rUvB+qmBRuOv1epHcHhTi6vW6Ca9anYEeExQEgyDA008/jdOnT2Nubg7VatUUV807wjY1m01TYullQOaanZ01YV9LV6prOBVvKlY8h0L+8vKyjU8mk0GpVML6+rq5t6sgTgsvEzZOTU1FvA5SqRSmpqbM24LKpYYp0EKZTCbx4osv4sSJEygUCnjssccwPz8fEXh57yAIDDTT5K3qnaCu/my36wXiWqD54qLizpezggycwzAcVdOgUkkhXS2WGvLBDY5zRaVUgT0qdVQUNjY2EAQB9uzZE+E5AJEExC6phwrnSpVmzcEBjIQ4KkhUNDguvJ9r5WcfCoVCZA74m5bTJNhBzypVmlOpFObn5y3Hg1YGImjoeR4WFxe3KIEE/rg2WU1JKw2l02mr1KFJml2AJwgCrKysmAWcc8Fn6rlc7yQXcFFrPkk9XghWAuOEzATGJgGz5EmOD8MSKECUy2UDWbTCDUOWmBtJPQjoEaDeU+pNpX9cNxqmwX5znSeTSdx55532QiSoQJDI9ezRMQVGAgDHUPfaer2OQqGwZT7Um0ZDHBV003ZzzMkTXDusDEageDAYYHZ21ryXdD1xHtW7h+PVbDaNJ8lP6oXFedAKYZxz7kVLS0tWkUfXGnnF933bt5PJpAESujbVA0X3Q845vyOoz3eRzgmv4Vy4fMC+KfjjeqPpfsf9RgEuBRSVDzg//J5gLJ+5Z88edDodA9qnp6dtnOgFRPCIe7p6A+56ugyOLGDhyud9L9Cly39PYSR5HgCO/etjWC4v46V9L+E3X/xNFJNFHC8fx9srb8egNECyvn3Z1RvethZGyuotGPoT021OCwDejVEIjeaBPnP577PAwW3y7B6c/HVMMd0WVMuPkj9XWpWrnHlr0Y49R1SYJFGoBMaKHxUSjZfW37QSBoUkWqHVSwKIJqBTUsWQ59FThcqfKopsEwEWFV7ZDt/3MT8/j2KxiGq1ap4sKjgqUdnn/SjAU9it1+uoVqsRAMa1bqsw6Y5rsVicGP6jY8T7aXI7KiTqfeJ5nrmaq2eKKpwUotmWQqGAxcVFUzTdvBxqeXRdvRW4ci06rrWagjqP3blXBV2VIVeor9VqxnO0NrvJV3V89Y9zS2CEVmkqVfRiYFuoRCtPKVEJCMMwUhmHY0dAQK28SrS0MrdEsVi0/DEkKrpsuwJrLvjFOVAAQ3lIvUhUYex0OpZglWWwXIVdiQo4PRPoaUPgTZU65U2dc+2LWsypuHIedO1p6Ec2m7WwFfJJo9Ew0Iz9ZElqPpdgCMFCzxuVzKbHA/nPVW75PefXDTfSvYPAAceIc8h+T7qnC4Qo8TpNnsrnkfcVTNQ9R5Vg3Xv4fN3vFCDm3uHuv5wLAFt4kvOn4Derd5GPmFhZPZEUjKZnBNcV+6EgMEFit68ERwk0kC+U/7nnMsmozrPudQylYrvYBvK07/uWY4a/8dmaiwsYl/DVvYzvCv2N+6v2U/du7YMC2NwL6PGha0TXpHqY6Xl6n0meaHy2+35kgmf10iNYxjXnZtDfdbQAZJFFBbeX4PiGKQBwGrjvtfuA14Cu38XxnziOb9S+gW9sfgNfW/8a8D8ByY0k0ufTyNayKCwXkAzeJLBkiDjvSExvDvkA/geMwLd/2Oac1ijHyOEJP50rYJTs+EUAcYqmmG4z2sxvItvNIj14Y95gbzVdV7UaFYJp8aPwprkbgHG8swqpVBw0xIACIYUvxjVTyNRqDyQV6FU4o2BJAVmtgcwrwGvo9aFeKLS4ajgKXShdwVQtosBYsdnc3ITv++YhwzFSoZOWOK2swL5S+KZyy7AeVgRR920gWs0FiLqSuwKvVplQizitn2EYYmVlxUKd8vm8edu4rvcaIsH+0YuE48VQGyUV9F1AiFZJCu2uMqF9dxVzLaNKUEKVCOU1/Z7/1TOGXkUghpSfAAAgAElEQVQEKQhQqJKkoKCrKGrfFORy50PHsdfrYXZ2NpKLhtfRtZjhF57nGeimAAnnQNvI+7gKFc93+YQ8xPtMTU1FvGwqlYpZ5/m9C2JtNxbsp7ah0WhYjgTP88xKTkXYDWNyFTj1uqJnklrg2U5dryxpzPZyj0mn05Eks7yegEk6nTaPm2azaUCHegcwpE/b5fIrPbT0d50T9R5wFXi9hmOjoRLk46mpKaRSKXNxpfLPeVAAkXOi/KRhfQSTeB+CK65rraugA7AKObrn6/kEXdh3Jtl2wVIXCNQxJX8TTHTb4wKh9CphH3l9vV63fXtmZibCr+S/TCZjIIj2ifdm4m3yaa1WQ7/fN09EzivHWvNHsU1umKGOhbtW+Sxez2vCMES73UatVrN1pYmI3THRNrvPdL1S+J7VsFTm6uEc8h3Le/V6PQvV03m9HlIX9vvvv9+O1aUXAJ5//nk7dkNubjotAJ3THfz+f/39677FgQMHIp/VNdt19b7VSMOcvv6lrwMAhhiiPF1Gba6GwbEB2ne3cS59DgiBxIUEXt94HYXXC8iuZZEYJnD69Gm7xySAl6ShOW7Yyo/92I/hZPEkXph+Afvv3490exxqrKSlO7Xsqxu2oiC28uOrr7663VBcs7v59ZDr1aphP1rO9YUXXoicd6VwgDeTtITwtdITTzxhx08//XTkNw0L0XeDfg9EQ6+ulSYZLCL0IwDmAPyfAK4QSfh7GOUY0dCapgf83g9ilMi1CeS/m0f2O1n4m36Eh7WMKgD8/M//vB3/5V/+pR1rCWcgGmqhpc3dMq0aXqX77rPPPrt9h66RbsU9ikZ1AHj44Ycjv2nJd517d624c/JWkfL09SQ817kGoutF9zlX7nvggQfsWI0ejWID1V51y54LbN2vt6MTJ07YsZtoX+dKz3ujdN1hNRR2NGcGFVlgtIA2NjZswCgIqbtvPp+PKD36nx1WZZXWPwpvFNTVSkhFmklXe70eEolERGlRoV0VNn7W/qhwqF4fKijq+fqZuQioSLoJ81RAJZjCMBy6LvNeVBB5vrr/s1/KaJq8kn1jmAB/1zl0Q3Ty+TyKxSIqlUoE2JoUxqQAgypFmhBxEm13nSqyeq4mbqUVWOeGiR45Pywpu12iQc6ltkX5QsNYgJFAlclkIlWbXMWB86AKl/ZRQzz0OiX1LtGKHm5iRs/zTOkhn3BdMLRiMBig0WiYu/uV5oGkCXbb7XaED4HRvG5ubiIMwwjoxfswuakqP5wvALbuNV+EhpPwXlwv9IjgfJG3FWxkyB2/o7LmjqvyAMOnGDpEHiEQymew0gvHl3mJqAAztwpzY8zMzEQUV/affKVhUsxNxN8IMnJdadgDz3GBBfXAI9+qt4w+093H2A69ryra/X7fwrXYDuYWchV0tw8cQxfEcH/TvZ+hZAAiYZfkB1Kj0UC3243kXeH93XLMCizpbwroKg/7vm/hQ8xDwn2ZwobmMXK9l5S0ChOrx/A7tpvejhpuMhwOr+gl5PKAGiX03RQEga1hN5xK36u6n0/ycKSnzSSARr1WFCzn+ZPe8WEYRsC2XUkJjMJqnrnZDbm1KIEEkuvJUXLXfwGQBJKHkxgeGWJ4dIiVB1aw8rYVeD0P+aU8evUeplankG2/sYR/s41ZAEBzton0+dvLyhnTLUpHATyGER9fJVyLeUUi1WpC4OOfw6gS1CNA63gLrYdbSL2aAk4ChfMFJMJd7n0X0y1L/UQftXQNB+oHrn7yLUY7AkcGg0Ekxl6tW2EYGsrearXQbrextrYWSVoahiHW19cxNzcXKe/nhn6oQKxABEEB3ksFb35HpcX1YnAtkHotLVukIAhQKBQsJwKFRjfshUSvDVoMWW2BQiKRPFoqVdCn5ZrWPAqYqjhoO1mC1o33d8dBwRG6MnPMJiV5BcYIrlrxXeFXAQ0qcRSA1XLpuoRPAknUY0EVWZ1v5hpw54/JKrvdrilwADA9PW1zqJ4CbLvme1E+2M5CqjlMOL+qFPJazduyHdDChMTKezxfFY5Go2GlUqnUpFIpCwvR3AYEBD1v7FHBNRCGo3w7xWLRwlBUEVLlTJVm13pMjyv14PJ930KF2A9VdJjDhX2fmppCsVg0TyWO0ZWUOgKcXDdsq+uJ1G63I5VPUqmUeVu5YSOaZ0R5k+CNghEcV030CiASFkDwan19HRcuXIhUVvH9Udnh9fV1fPe738X+/ftRLpcN+GASWYZKBUFgHkaa9Ev3Abft6inAfZlzWKvVjOc4Fgq8MW8RvdFIOrb03FHPOZJaDrRdylsKnrgAoXoE6X2oYGsfdX/odDpYWlrChQsXcPz4cVQqlS190/VFnuc57DeBYV2zzCPF/Z/Pdt87zK+kir6OgwJNnFeCmxouxLVH8MX1kpkEGOq+o2PurmHl13K5vMXjyjU2kPTdO2lvIC8wCbWC+QrC6bjyM/uue8CupRkAKQDXloNv99IA8M55I23xy8Dhew+jOd9Ec2H0d+rAKQBAppXB9No0planMLU+BT/YmWN0uV1GKkihMdfA9PnpN6EjMe0qymFUjWYZwOev7ZKPY0Ly1SGsDHb1cBWdezto39vGpXddQrKdROlECeE/h/A2r98LL6aY3gxa9VeBBDDduf320x3nHHEVTI2t39zcNLfde++917IfUxhbWVnB0tKSWf/VlVoVSGDs5UBBjUIYK8JQwdccJXwWhXsKtLTu0tKrifn4n+dqBR22Cxi5TDHpXCaTwfr6Oqanp00wpPWY1nYq1d/61rcwPT2Nu+++G0EQWHlOWs6BqCWVSiwrAYThyD2Zrk4Mb9G2MwSJ87G5uQnP8yLJNOnxwGohwLisqpbCzWazKJfLVuVlkut8GIYW8hSGobmga0lZJt10wR6da1ooOVatVgu1Wg3dbtesq8Vi0YRxrepAF3QqfsVi0cZofX3dnusK63yOWpl5HvMZeJ5nrvn0clBljWAB+6fKKgEd3i+bzSKRSEQs7xrWpCEy5D1a6qk08XmqmPZ6PaRSKeuzKjCeN64Kw/O63W6k9CvnlElDm82mJQrVKh8ArBoPQQKuy7m5ucgYaPUblnhdWVnBiRMnsLCwgIWFBfPsajQaVn2EihWv0/w2CvTx3uoqyGPNgTEpfIPAznA4nKiYsboM20dLOdcVMK5OQxCIYBgAS97M8zgm7XYb2WwW+/fvNy+ebrdr65htVh5TZZYZtzlWtVrNEluTp+nhQBCP62NmZsZC9kicL84pxyIIgkhSYq7zMByF5rAKTyKRwObmZgQ0oDehVrQh73Dcdf3RvZJ9pWcD70nALJfL2T7IdUu+OnLkiOWGYn+1/wpmcU418TE9zJgXg+NCl01e2+l0kMvlImuC7wu9lnMdBKMqQolEAs1m09yTE4lEpMQy909t83A43JLTSfdHjo960iiQrCAZ30vkR4IvYRhaDh2+NzgnBHFIvDff8fQWI/9oeBB5mOPBNqmHHPmZgCMNDtdLytff/OY3r/s+N42Yg/UawZGDB8epGd/5znfa8cc+9rEb2Khrp/e85z3bfn7llVfsWMNPAOALX/iCHb/3ve+1Yw3vAKLhAOqmvXdqL9AFcBYYnh3iyCNHcC51Duf8czi39xxe3/86MASmW9NInkmiuFREbjVnVXAA4MiRI5FnMcxkobeA5T3LZhxSuQdAJIRHwwsWFqIJdTXU6c4777Rjt2qHflb38Deb9P33d3/3d2/Zc99M+qd/+ic7ditz6FzxPQ1srWhxQ0M83o9RjMzHMcqxcwNo9czqKIHrPwI4BgweHWDj/g3gbRh5lzwD4OVxeD8wkm1IbljNduSGdd3oMC+lWzGsRsfpT/7kT7Y9T6sdXakazFtJ1/NOVY9X5hUkqd5x6tQpO9ZqcUB0n2MYd90fOQYcTB1EqTLSVdTwp0YvN/XCdnzxjne8I/JZQwRvWliNWnd1c6VSpYIaPS7q9boJSXv27DEFmq7fqmwpUQhVqyOVVQ3vcJUcPZ//KYBXKhUDUtRFXi2UwNjNXN2l+Vx6pZRKJatSQPdzKnzsHwDccccdpgRpbg/el4ysY6CWSLf0sLpea9UBBXOoYCtwwbAdz/OsCoMmcORYMpdCvV6PVDhQQTcMx+Vz2XdXuXHd1+mFwYWmpXzV2sySkXwuARztrwJhHE/yBPutll7OBUGGTqcTSZTI6whgaNiKKlm8BxVO9lWVVfJDKpWKxNq7a0Y3HF03/EyQQK3wVNRp0WaCZGC8IWr1GZ5LZVytxuoRpWCMtkOt/DrnbAuVRIIXBCDJowTKKpXKlsS/CjApsKQAj+tVwGu1fQqMuhZvkob5bG5uotFoWOgL55Q5fjh+vI78poooz1HgRr3jeA5BYwJu6+vrNjfA2MuF+wOfo/lOJoWMuLljWDKbe5SSekwwx8okLwHymeZ4If91Oh2USiVLLDspdBAYCRTpdBrFYjGyR7O/5DltB9fuJC8CAm5sJ6tv8b6aD0Dbs7q6agKh9p/gOkszEzBgUthCoWBz6/u+rSkXxE6lUpF9mfzHUuI6dwRDlUcVMKIQS6BNgWqez2frO0/3W/UiIzWbTaytraHf79t7z11PXJNcU5q7RnlM1y3BaM21xHu4BgUFNMnr+ht5ctfSAkYJFpevdmJM21ECCUyH05juTuN49zjOnDuDtcIalovLWCotYeXeFazcvwKv76GwXEBxqYjiUhFDDJHAVt5b6Czg/Mx5dDNdZLpvHVgR0/cYPQjgfgBfALDzNCZXpyFGYMgJACUAb7/899MA6sDXUl/D23pvQ3lYvsJNYorpzaVLyUvIhBkUw635Rm512nHOEWByfgYK9xR8gZHCVqlUItZyCs6au0TzDahbMQUurRaiLvYUQuney3sockZhklUoCHhQiaZwR6GdwiqFQHXj5znsG8dhZWUF586dQ61Ww0MPPRQJ7Zifn7ea2WyHG4PN+xE0YVsngT/A2IOn1WpZ5Qt6KjSbTUM9l5aW4HkeqtWqWTBffvllvPzyy7j33nvNesJxpOU0CAK8/vrrePXVV5FOp7G4uIhSqWSggeYt4ZhTsaLHCq2LHAf1llDgyp2DMBzFt2sJUJ6rSVpdcMH3R7kppqamsLa2FqkAwj9ezzACKiLkS+VRbZMqOr7vRxQ7KjhM0EjvCX5PBUTby3Wic+uOA/mZVt9er2deS2y3rkmWllWFC0AkL40qPFyj9ChSKzHHlP0l+KWKNEnXu65/eiak02kcOHDA5oikoRKq+Ot6d0Og9HwXYOTeAEQTMPMz55aeQtpXen6RZ1QJpmeN9luVXwJEuibcPDwcw4sXL8L3fRw6dMj6xrGjUq33171QlWUNi1HeIb/pPfSeLsBF/nC9sRh2QjCEfeT9CHKqdwL3LN6Tng7uHsY+czy5VxNMZS4P7vO+71soJwFp8iGv0XcH85DwO90D6BWngABze/R6PatyptcqUKL7gY67ji+/10TlCrRrWBnfm2wDPytgxPty/ZdKJQNz1cNH/7M9JIbjcR4JbCggonuO9sXdZ3VN8Tp6G7VaLayvr1t5cnozzc/P2305xuSZXZ1zZB7ACuIKFDeQPHiYbc5itjmLe5fuxXdOfQfNPU0055toLDRQ3zeyZJ7vnEd1o4qZjRnMbI4tj/OdUW3lA955/PH/t4493S6W0ml85MABfG5u7qb0KabbjCoA/g1G1Y++9hY8rw7gywC+AuAOAI8CX7/z6/h65us4HBxG+2Ab2fOj5MUxxfRW0iXvEmb7sxOB6FuddlythgqMuhQDMAWFpRhVYHMtvapA8nsKh1TCNJcJBTcNRVFlkqTCsAIw6rbOdlLYV2vzcDg0a79atHithpl0u91IzoUwHFVGcUNJXCWJf25svFoXqcSqsDpJILdJFMvzxsYGXn31VczPz+PZZ5/F1NSUJQIMggBLS0tYX19HvV6PVBhwwzb6/T5qtZqBWcyDQCUMGFkYKXSzXVQ8qby7AIAeUwHnmPE+qvRsJ6yTZ6i4s1yyhraw9C2f12q1TPki2MNSqq4Czjlif1OplHnSsNoC54yKoSYE5ffkFQISBEU0jwX7riChghqcbyqMVC7pNaFhCzyf99EcMK6izL6562ySskUvHhKBMteyzT6yjbTwu6CKKqEcf3pnKK/zGW5ySlWq2BeGvCgYxuu1jCk9kLTdLMmt/Kft1JAhXYPkAy3967pHa/JkFyjjmHDtcC27/dN9LZVKYXNzM7L/uYo6iXvedt4Z2kcCk/QA0jWtewR5od1uWyihW5KY7ec8KC/qc/mfa4t9dPuk48B5UgCDa0NDaVz+AMZ7K8NqFChxeZ+gOPcpzqu7L/MeTP5N7zS+a9hv3ovhNe7exvaoAUD7oPsFx5V9cgG5VCqFQqFg65H3ZDv4jnMBJK45l7e49t33L9cT23vy5EkDALWcvL7jFRTc1eDIAoDTVz0rpjdAyX4S5QtllC+U4XkeuoUumvNNBAcDLM0u4cLCBWAIvNB7Afva+7C3vReZnoep7OtYuFwUYW+vh//lcjjNf5tQcSGmmIwSAP77y/8/hZGHx1tFIYDvjv5+6Td/Cc+nn8fz6efR/NEmks0kCi8XgE0A1xZZE1NMb4gGGGDFW8H9/fuvfvItSDv2HKFgSqXUVQzc81WIdC2iKpDxO0346HljN3MqDSps0kKn9+IzeB8KX0yyRyGSAiKTrroKvoYpEEyhsuxW7Mlms5iZmTGrqrra01pGAVPbqvdw463YlkmhBarI87rhcGhW30qlglQqhcXFRczNzZm1rlgs4tixY5iamtpSmpWeH/wun8/jyJEjBgyQqIRS2KUioG7eGq83SaFRJUmFZn6mouQqycovqswkEglre7VaRb1eR7lctvwMbshDOp2OlEZWJYvEvCSuUg/AEsBSkaZCrsqKC2KQlziGLhDI9rFvWgVKFUZV6BhWo8ABQ4MUtGKbFLjjc/WZHHMNpVEe0/XrzoWShtXQ+4L3UtDH5QG221U+GeqgSYXdZ+qad8vjsi06Thp6xvARDXFjP3RvcBV7fsd5JdhIrxneq91uY2ZmBnfeeSdarZYByC7f61rQPnC/0vwq2WwWhULBQFuCFxoWxGtVCdZ9mryh65mhOc1m0+aBoSguMELQQD19GKJE8JFrRPnKzflEXtZQJGDsmeaGXSqISCCOngyFQsE8JXTtahvc9wX3JtdT0V0POna6Z7jJc10wkzzId5U7Py4YSU9DvSc9npjXi6GsXDO61nlPjqUmD6aXk46Dyw8uKNXr9azaFfdL5hzheqXXoI4r88OQmPOH/L2rw2ryAMrYUTLWc+fO2fGNzjOiwPe1xqx/8YtfjHy+cOGCHWsZSzfPweHDh+14cXHRjjWnCgD8+I//uB1fKU/EH/7hH9rxJz7xichvmgfgB37gB+z4/PnzCC+FWE4t49XMq9isbuL5zPP41tS38MOngK8eitwGuTDE//zaa/g7KXOpMfGPPPJI5HzNOaLzpiWnAWDfvn12rKWGdd0A0TG8njK3Lq2urr7he9xqdK05H66n7xpGCUT3aM3p0Xmkg+7hLrL/mEU6TKN2k5CIj/7Hj44OPAB3AYNHBqg9XAMeAvAKRrlJXsFbBt7Mz89HPjMfJQA8+eST13QPzXFxPSWX3wxy39W3EylPHzt2zI7ddaTGvjnxnnNL/uq+9FM/9VM43TqNwbcHeOL4E3j37LvtN80Lonuoa1TUkvRKX/3qVyOfrzWPzk5px54jQDScBYDFnWs2fCocBBZcyykT+VFpo6BNQZUJTzVB3HA4jHymIOpaeVUhYEUTJoOjME2BloI5gIgXAV2XKYjn83lMT0+bQKgCerFYxPT0tCncFPJdJY/u/RouogonlRR6ZKjioX12K1RkMhnzTkin09i7dy/S6TQee+yxiJdHq9VCtVq1jYpJV7WkMhOpzs3NRSpUaGlUgkRBEGzxnmG1jvX1dXS7XVMude5dRbPZbJrSxflQzxrP8yy/C8eF/KPjEYah5Q/gecC47jcVA/abSkIYjhJdMrEPFxufzYo5HEdVbPmZFUoUZFOPEgJQXCOaG4TKtDvO+hwmHu73++YVA4zDZsivBDNcQIhKGQFHgnaaV4Ft55rkvLLvXKecC+VBDT8ZDocWlsbkpolEwhKAct3RQ0KBQLZPq/so2KJrgdcpeERQijzaaDTsXlTeSUy0SWCNc6PKItvbarVMQVRgju3JZDKR/U/LizNh6vz8fAQgYGgXX7BU6gmEKOiipbZVkeezuX7Yfk0cq6EzCuwGQYBms4lsNouNjQ3zQOBvzHtTKpUsZxHnQcG2YrFoIBjXuyZ21RwlTMSpfVAwyAW4uS70dw1TJE/Q2ycIRqGMLOtNTzECYbpGCcgA43AoBRoIyjOcRPmN52hZXgL5PE8ThyvgyXWq+zj5VT3X1HtDE+AymS/bq3mn2F6OD+dJAV0XPCT/c850D+MxQyU5zq7HHdv30EMP2XO5ppjMl4AO/3Nf3pVEXWHpimfF9CaSBw/z/XnM9+fxyN2PoB228d3ed3H4xH/C77wXuFgE9o7xCsy22wjSAfzedYnNMX2P02BugO6/6sJ/xUfqO6mrX/BWUAjgpct/UxjnJrkbIy+SZy//7eKtOKY3h040RyDIscKxq5x5a9KOd3lVTtTySmWMQhYFYHqYaP4JxqxTmON9mKMAGJdk5TMpCFIIpyBHZQ2IxtW7Vju2QRPhURhVQEUFdo3rVsU8nU6bZZWKhAqcbBMtzyS1jqvy6lp02UZWlyHxO85BsVi0vACa80CtmQpguOPONtHirEpGrVbDYDCIlIdV5QIYJ4IkiJPNZiPVTlZWVqzaSjKZjDyf/T179iw2Nzexd+9eVCoVm4cgGCXPBICpqSn0+33jMwU+SBqKo0qcWr45RuQFBbjS6bRl5FbFk/1ln7U8LMdZFSfNM6KJSldWViLWa1Vc1dqqiiD7wMSRzOXB37SKBisnqfeBrh/OL5UWzh/5WcN73LLaCm656015loCVeppQQdL7uJY/rkfmmtB+UWlVkFAtzhx3Kt68Rr/3fd/AJPXaIfn+qCyxKpNsF5XCRqMRsV7y2bxegUBtO4Elzj3BNJf33ATUum/omtPy6Tp+fJ5+RwBA92wCAgoArays4OLFi5ifn99i7SeozOSn6nFHIBUY858beuWCv7y3q8QTACVwUCgULP8G14eCizr27XbbKnSRdxSE4hhyL+D9eVypVGw8OG4Mm+TcEATRude9nmBgOp1GpVKxsBr1jNjOG0U9uVjpyr2Gx9wb3cTUuidyfDTETO/hhswoj9Gjip+5r/J9wvxK6nHH98bGxkaEd7gWCoWCrQ/OmVuBatfRDivVxPTmU87L4Xj2OI5eygNo4cuHgX/7/Pj3cxXg+X/zPHIbOZQulZC7mEN+JQ8v3KU8HJPRMDlE64kWEu0Esp/P3po5FjYA/L8A/gkjcORRAO8G8C6MwnGexqhk8C6OdIzpxtHJ1klkvAwWs4tXP/kWpB2H1VAYUgtko9GwJH7qPszfqdBRUK3X6wZeUIikZVa9SFRpc8NLqJASOOHn4XCISqVils5UKhUBDijsM9SEniS01lLATCaTVt6T56tSQ4sYAHOT5/MovOZyOTufSpImNKVgqok0Nemolq8MggDT09NmOaQ1lMpDu902IVQtm41GwyytWi1GLan0OtDxZJWhMByVFV5eXkYQBDhy5IjNUb/fx/LysikEVI5WVlZw/vx5K/l5xx13WDJFunKxr+vr69bOQqFgwjXblM1m0e/3US6XI6Wdu92uVVhRhZZ9oHcEQ42oVLGaCpWAfD5vuUhYXpPjxTKXmqNCE/qqskde55xSsSP/zs7O2viop83m5qbldQGinkye55lnAZVz8jAt1BxPVXa0vWyTgmbkVY6PJiLmfypW6glA3mAf1EOH3io8ZzAYmIcO1x69RwqFAtrttinS3Es41xw/3o/zzjZQUaViyfOUyAP5fN4qCbkgLa8hyMq+cS2p4rpnz54IwEP+4tiyL1rilQo7rfVc465CyL1HcyoRLOD4k98Z4sCx4Dzl83nU63XjB+5lTE7q5mzRxKzdbhfr6+uYm5uLKMe+72N9fR3FYtFKlQOwvXNqagrnzp3D1NTUln1aPaB4Db0XAETmjPxC/uc65Jom2K3rnr/xP7/j2BJ0X15eRrVaNX5nu8IwNLdQhiZxvNjujY2NSJgXw43IG+QvtpEgC99pvV4vEubGeU2n0xEwjtWiFPDJZDI4c+aM7T/cX5l4m+fxHvV63fZ97g8E+wlmsRLY5uam3ZfvI3qfsI0cF/WM0X2A46Lva1Yg4/wSeFevRgBWSlj5YzfR/v37sXZ0DZ1mB/tm9mGpP3YfuVllLT/4wQ/a8QsvvBD57amnnrqme2wX7qGGLgD47d/+bTvWUJrvfve7kfM0TEfJdbf+h3/4Bzt2Xa41pEXJdcvX0sPvzh5GqfsdfPnQGBxpAvj9VBL44gDtY220j7WBu4BEkEB2KYuZ6Rkc7B9ENawigUQE4NRxccOnFTy966677NgtTa0lhGN6a0hDCD7zmc9EfvvFX/xFO/6lX/olfKr9KTzZexIPfPMBzNwzTvCra8d9B980CgG8ePlvGsAjAB4GcA9GAMozAL4BoLHdDXZOGmYHAOvr6zu+x60SSvO9QhoSpPNBmYXEsrxANJ+dhg4C0XLmTzzxBD785x/Gw/sexnveHS35rqWRWShkEum7QUPhXnvttW2vuZG0I+mEgo9WfnCrt+gfMAZUOKgUylWZUdCFpGEGqsy5igWVpV6vZwq0uifzXtp+fS4V0W63a6EnzB+iFkg3Vp3KHr0naPUOwxBLS0tYXl7GoUOHkM1mtwAjajXW/qgyTYDl1KlTaDQaOHjwIMrlMjqdjoVDpNPpSMgSLfJsB4VT9RSh5VAt53wWMLZknj59GkEQ4NixY2g0Gnj55Zexb98+ayR3BpoAACAASURBVHcQBNjY2MDFixdx6NAoQLfX62Fzc9MSvvq+H/Ec4TyocknBqVwuRzw+qNBSSSMIxHbmcjmUy+UIfwCIJMVl35R3VDmlsM7fKMRzPCcJ7+pmr0oDrdb0LGE+EMbm06OCz+B9VMFQ4vzomGlFGir5ao3WOdbv3fa736sHkKt0utVP3GeSwjA00JNAJb1QgmBcIlfBFLaZ59IarSEUbLOuYbal1+uh0WjA80a5fggiUvErl8totVpoNBrGX1QSFYjQtUDgk6QeaJr4VpV3LVNMPiIApyCqzpMCmApEKQhMPkwmk1vGS88hEBQEQeSFR5CB/Mb1o8mogVHs6KFDh2x/4X/yueuRpc8naExwgYCz611Vr9dRKpUie6jyJBVr7gvkRfVO0L5TiUylUlYBhsA8+SedTmNubi4CpDNfB/mNc8JwO94jk8lgdnY2Ajq64IF+r2tDeYElg/kO2NzcNKBD17z2z/XsoEeJjin/83z12OL64jHHZnV1FZcuXbJQo0KhgGq1imQyuSUnl3rM6btE92jeXwERYFw6Wz2UuC61ypv7Pt5N1K/2kV7bmk8spptPTy7sw961c/jikSZCDPFqIoF/7/v4v5s+8JX2qCpIGlh4bAHtvW209rbwlfxXAACFsICD/YO4G3fjKI6iiDiB6/c6vRy8jCd7T+IH0z8Ib+028yJax6jc8JcwAkceBfAeAI8DeBkjb5LTiL1JYtoRDYdDfPP1b+Jn3/azN7sp103X7TlCJXI4HNp/rcYxyZJLwZmk1i1XOSyVSqjX65FwFgIyqvDyWgrUVEC1Kg49K4CxS7OWIlSlkudQ6NQQB7aD4QgUJlV412SD9NTQJHhuAjrNs8Bkhir8njt3DoPBANPT01Y9Zn193UJQaKWmUu55nuV8oKVR+8f2UvEhALOxsYFWq4VyuYz5+XnU63U0Gg3ceeedCMMQs7OzWFxcNMFZky1qdY98Pm8WaCrxTFhFcILjCQCzs7MmTKu3UaFQMMWLll31FNHYeM6ptoXKc7vdNgsw8yfoc3T+mTNGQRMFjQCYYk1SsIGeMuybek5Q+XUVAzfZqa41taYTiNS2bUe69pSnycNaTYbnKGAzGAyszKa6z+uY0LOLCg8VeOUxzgkVXa5hVfJ5D1dRZL85/xwnzfly9uxZnDlzBqVSCY8++uiW/r7yyiuYnZ01izkwsmK6CqxbRYO5XVS54++6/2lf1PuB88cx4P6ovxOEmRQOwf1Jc9YA2AIUK2DB69lPhpFxzNlWVXAVDGM+FOaK4rjQ84Sgnq4X9a7jOCQSCSuFrUo0ecYFLfVZBJ3JF9pWBcXU043t1bWk7yQtzxuGoc0tS2K7Y8/3AvO86PgqKKl5TxQg1f2VXkgMA2V/6ZVHjyECxwoKheHIs0Ur5NAarYCEglzkQ4aCcb1wr6zValhdXY3s2wAiIK4btqh7ia57BVH5fB0ngkzcZwgYc3w4JruxWs3QG6I/1Uf2XPbqJ8d0UyjsLODE3hMoVLNItCaESPSAwoUCChdGVtZ3feBdOJc6h3OpcziTOoMXvRcBAPPDeQweGKB0qYTCSmHrfWK6rSlIBfh46+PY4+3BB7IfwKfx6ZvdpOujAYAXLv9VMfImeQjAfQDWMPIm+SZGLlQxxXQVOr1xGpvdTTy88PDNbsp1U2InwslDDz00/PznP28CEgVWIGpZY/UaVaAYesPYf7Us83M+n48otqpY0fuAwITegy766s3BsBZa7ig4qqVe299sNtHpdLC5uYlCoYCpqSlTaCmwE3BQayxJPRPUZVrdi7fLAs/2UhGnQkprI5PTTk9Pm4WPgAHb0ul0LCyJ48BEeCrAUiFgrhIVtJvNJmq1moEIwFhBpRLCZ5XLZWtjr9czwZ33ZJ9p8WTogo4brd3A2OqYTqextrZmQrpWwlEvGCb5ZNJEKlccM+XLEydOoFQqWUnZXC6HfD4fCS1SRRcYlynmnCjoosmGNUyKYQMKmKgySICDCVrp7eRWMaISS95XZYVzwvuqoqzX6/rQeVRQhUAI26Mgl/bJVRCpJJVKJbTb7QgwRiCSSUhZdpZjoSVFXSVMw3K0UgxBLlXCarUazp07h5WVFezduxd79+618CSGhf3zP/8zDh48iJmZmUh4DUs++76PmZkZ4ym3ChXHiPuG5k0gL/T7fWxsbNhv9FYhiMYQB4K8rnKoiWDd8ByGz1F55Vgx94zuw65HiQJMQDT/h3teEARYX183T6xCoWBhOZpQuV6vG0BJsEQ9WjS8ot/vo16vW84JHVc+U70QXM8LBbA0iTX5hPuXjgOTfTabTduzOHevvPIKqtUq5ubm0O/3DSRttVoRzx3NV0WwhN4/3C90PWtIJc/XdmnfOKcMgeE+ztBNBTBdMFETiGtSWbZF26BhZ3xPACPX/M3NTUt0Xq1WkU6nI0A699F2u21eYLyP8gzboElsNfeSrh/ueQqYbWxsoN/v44Mf/CBeeOGFbQP0E4nENQkoTKYNAGtra9dyyU2jw48dxpknzmDf1/ahfL6Me+65x377m7/5m5vYst1DrnFBq2lkMhl0Z7u4+P6LSH4yCe+laGl0kvKchmAMMUR3elQyuLm3idZsC0gCCACcxSivwykAS0AhPwZMfud3fseO/+zP/izSvjNnzlxXP2O6MaRVhYDRXj7EEPX31tE91sXCPywgs5rZUjnjesJHlNx0AhqGwDxgQLQCyA0jH8C9GAElhzECUF7ECCiJo7zedPqDP/iDK35+s0grCQFRntPwFt0Lgeh+WHlHBV+a+xLef/H9KGxEQWENi9QKXVq5DBjlrCR9+9vftuMrJXI/fvy4HT/xxBOR3z784Q8DAB599FE8/fTTV00KtCPPkeFwaAoeBVAq/67ll0ISrXysxKACtyoCVwMdeL4qU3rMcq5ULCmwqyLm5mHgs5nkjkoXFdx8Pj/RsqVKmgrQBAOo2HPiCRDpC5k5KTQcSXOfqJfB4uIiOp2OeTa4yWD5DLq2M6eDKhwADExgH1TRDcMQ09PTKJVKJviXSiV7libhoyKkAjt/B2CW41qtFjmfgAB/53cKjBF4UQCA/OVaqDVHjFo1OTf8rVKpoFKpIJvNmmLMxIdUUDnnKvADo83A8zyzkOt4usT+EkBxx5v8pmNO3uV96WFAkEetr/pszVui7dnOo2S7NpMHFRihp4CGVShxjREELRaLlgOHFvNOpxOpJkTScqaqHKuip+FstJwryMRnHjx4EAcPHowAhNls1kI03va2t6FUKllOI/ZH26F941qnYqgJkclr3LM0PIrKLdesAnmcbwIgmk+GIIQLVnAfUDBLvW0YUqcKsHoSTJpz917cPweDgSVs1pK2fBY9JAqFgu1rWq3I/QNGwCJDhHT/dEE816tF269909w+Lr+r8h8EgeVcYRt5b7aHAJ0CCr4/Crdi3iFdazzX9fjT/YIAIt8l5BGOFfvB8Br1BtG5ZWgMwUR3D+SewLlh39w/7q/6Lh0Oh6hWqygWi5ZXhfdRo4H73nSfw7boHKlnIvuulajcd5/2YTdSZ3o0j5mNzFXOjOlm0f94poff/I/AwdoA5zHA/+p5+L8k2fSVKIEEsutZZNezqL5UxXpjHb29PXT3d9FaaAHvvXxiA+ic6yB5JonkmWu7d0y3DnXv6qJ7ZxdTz0whs/o9uJYDAN++/DeLsTfJAwBWMfYmaW13g5h2K62mV5EYJjDdm0YPt0iunR3SjsERt2oElR8K9W7+ECoLTE5KUpdmnkfhMgzHSSXV8qnCNK9RoVCtZ/ysyU8pEAJRy68Ks1p+UsEaCncU9vm9W+aU5HmelSHVygL8r8oFgRK22fPGZR+DIIhUTWi326hUKpEEoRTu2Q8e8958Ji2wFFop2GoSRS2VzD7SskjLKsNdVMFT4ZeKBO9F5YRzx3ngH5VH3sP1/uDcUPlVy7Pv+xFrvvIIf69Wqzav6rmkPKS8oc9eWlqy47m5OTtnUngLc94wgWqxWLQ2a+Uj5SlXCdKx5/2Za4TgkRvaw/MmKch6P/ccFyx0rb8KQLpKqyrYOpYENwgWEvyiUqpKkSpvk5R6zWfE/moZVHqKbGxsRMJBWBmpWq3afavVKnK5nHlIaA4Hd4xIBE2ZP4HnEyihxxS9kLgPMjl1vV63fUYt53yW5irhMYFjKv0ca+5HHFt3Tqhc03OB64L7Fdum1nt9LsP06CWRSCSMh3l/rTzm7rd8PudGPZCUvxX0c/OD8N2iPMd8OErqUcV2aZikjiPbtW/fPhsDgs+ugu6C6IPBAPl83gDiXq+H5eVltFotHDp0yABdhuAwHxTnj7zIcdA1y3nld3wfEljVcu8EKtk/jpMm/9V1rXuZgo6s+sX9nO8oguFalh0YvQ8IAhJ04rk6R+5eoO/CIAjMG1OJQJsLOu0G6k51kQgSSDfinCO3Iv1Yo4EPra4hfxnXPQTgI5fX0V9ex/0SQQKZ8xlkzmfQer0FlAAcBXAMGBwbYHDfyKP4j4d/jKM4ijtwB0I/hBfcZvkrdhENigM03tmAf9FH+dvlq19wu9MKgP8HwBcxCrV5FCOQ74cx8iZ5GiOvqJhiArCWWkOlX4EPf3eAI6p805243W5vycANRMNMKKxRmKQHAoVUAGZxViWOAAld6jV0xlWmWHGDeR5o/abQ6Vq/KcBR6OMzSqXSlrjrSQIg4/GpPFF5oeWQVVGo+LPtWuqSgiu/p+eJWqCBcWUeKolLS0soFouoVCrmYkRvESof7Jdr2VOLtDuG6hnBcaRCqyAYx4G5RKhkaEJDAiLsH70TeL5b7YVtd3OkuGBHGI7cxjudjlWAoZeMKvdaXYV8R9dx3o+JfPlM9SRQ93YF3DimyvP8nt4zbD95stFomPWU64YKroaJKVDizhE9tnzfjygak0AV9zu1AOs1mh+BvMFyxppE1+WTSc8Iw3HlnVwuh2azaaFZ9MKgks85V0CBY6+haDruXEecP46xeljRY6TZbNqY8jt6lTEcjIAHwQTuPQRnCSqoNxJ/4/jwd1VIyXMEJdl3VwnUcVfPF/KGgrv8nQmYlU8V3ONaoPcYPXjceVceo7LLSlJU8LWkriZBdsGESbxGjzIq+gwZpFeGC3pq2wBEwAvP8yL5d/jMVCpl7weCtuRpAibAuJIYk6C6zyURoCYR0OQ1DAtNJBI4e/asAZRsI+/nguv0YNEQQ4IauufyfaiANvvAfYvrwAVDCMhxj1Pwi79xPrVKDKvUeN644pyub90TFcglz7gAqwsus23qGccwMXoi7VZwJLOZQWK4+/p+O9Bvr68j73gMFwD872GIv7wR/FoH8NzoL1/II5wLER4OUXq8hKfxNJ7CU8DPANlLWWRfyyL3Wm6keO6+9Dy3JA0xRP09dSABlL9Q3l3rOADwrct/ezDyJjkO4G0AljHyJnkOQHu7G8S0G2g1vYp9nX1XP/EWph17jlDgp/BHCx1BElq5NjY2TDFJJBImWKpw7ZahpYCooRJqgaKywGewLC8wKrtIBV2VVVr9qMyrxVEBFD6nXC6bJVpDL5ivQqvh0LJLhY6x1ZpIU62VwLj6CIEEVjJhf4FxYlD1LgHGlnSCEq1WyyyMDGPgc9WSSm8RzxuXB6WC7Sq7qqy5ypBaBF3hnEI08yEoSAAgYtGeBFb5vm/u4G6eD/6ubVMLp1YDUmWLFmx6XVCBoFKinkIKfKjycd9990VKEPM6gmnkaX6XyWTQbretdDHbymepNbjX61meGM0joMAA20TFieuE46LeKBwnjrE7t7ynjqleW6vVUC6XzWuJY0GlzvUeUX5Ip9O2Rpg8V5+hYSjkJc4Pw50UxGFiYp7DvEFcH5pDg+PKkDYNK2PfyuWyjQnbTkUTQGR90kuA4ADXDUEf9ku9OjTpZaPRwMzMTEQJ5R4JjEOZFIDTe7KNuo4GgwE2Nzdtr6Kyq6AxMNrz6LWjyTA1N8Qk3kgkEmi32yiXy5YwlMCCehOl02nbT9hmDcsgLxB4UsWae5DbDgBWdYjAh+d5WF9fR7VaNUBIeZXvAI6XAi++Py5B7FY+csEdgqi6N5HnuA409G5qagp79uyx+aZHCMvxup5W6hHCCkZsP0uFcxzZb1175BlNREzvMe4p5GXdz3Sf07nnGOje7OY7IW/xM6/jvqbhjeyrgpwMDeVvs7OzVrGIwNL8/PwWb5KdEvdkIJrz4c3OOfK7v/u7dvyhD31ox9e3yi3ghXGJ1yuVM4zpzSHdB4BomdDtRPoDQKREr8bfu3HwlGGuRq1ma5Tk8gxw8p9OjiTygwCOAZ1jHXQe6WDjkY1RBZFTGOUrOQmgtv09Y7rxpPwxfMcQ2A/gb4G1k2tYw5u33zz22GORz08++aQdq5f3TaFLAD6LUbWb+zECSp4A8CMYJXZ9GsD5m9a6256u591yI+jll1+OfNZcINuV9QXGpdeHhSECP8DJr53EqadOYXZ2NnKe5u95/PHHJx4DwF/8xV/Y8TPPPHNNbdd7M8fI9dJ1hdVQ6K3X65abIplMmgJUq9WsisSxY8dM6KWgT8t/Pp+3Uq8kVViAsRWRQp4qDXze2bNnsby8jLm5OYRhaMIGz/U8D6VSySzVKoCq1TGVSqFWq+Gll17C3NxcxHVa3d21rCitbVRQmHhV3cY1DpuCN0NfqPgoEKTPoUBMoZ2Kj1oHVZGmh4GWRdUSpPR2UWVaFWZVFFy3c7XkFwoFpFIpU0i1vVpemP2hEkWBnWPHMeGzqYjxOoZOqBeJWjAVfPB937w0wjBEuVw2q6nneZHqMZlMxpQZzie9EAaDgYUTaH4UtoueSzyfXkLkcYI/CvLQU0QVFSoHFLiYx4ffE0Bh26lg8xwXQFGlXy3MBMSYfJK8qOAI71ur1QwUI+/xHD6Ha8ZVWLnWdE25GyifyflT67Na/wkaEZgh/2jCS83XwfFRpblQKJhnjirl2g5tH/ne80aJht0QNHqkMLHloUOHMDc3Z8lnCeawahHDehgK43r8uIq6ziM9DrjvpFKpiMcc9zFgDOxwDoCxR5J6AyiQAUS9YvS5eg3HxVWAeS+ttsJ29fv9SMUjBaQIImr5cfLNYDAw0MDzPAtp4T6me56Cn+qlwP/T09PGW2wv+8PnaOgNQ0hKpZLtUwQ+q9WqAfjtdhtvf/vbDRhV8EEBIp0ntpNgE9cf28q28ZjvEfUk0rxIOocK0nFO9Z4EDxUI03Wrz9V3LD08yde5XM6MGdyL1eNO9wr9LgxDbGxsmGdKEAS4dOkSFhcXLXxrV1EFQA7A0s1uSEzb0XmMQmlcuuC8y94UCjACQU4B+DxGLiuXQ3BwDKN8D8DISk+w5Axwm3qu33Y03DMEGEryjZvdmluE+hjlHvkmgHmMQm4eBFAG8F9vYrtiuik0nL/s4nbxyufd6rQjcAQYx64D41AYrVgBwCxDnueZRZgWLgrjqvAGQWDKmmvNViGSgAPDVCigXrhwwSxSc3NzJqSpOz8t1GoJTCaT5gJvA+L7WFxcRLFYtDwfrjWPn6lQUnlttVqmJCggosoLhU4FW2hR1CoaqlRpEkf9P8kayucWCgV0u11Tkpj3RZUFVdBc4d5VRHgewR+WeVXvCVUM0um0WVOo3FGhdT1iVFlj6AjHlW3VHBGutVd5kqAGlQSG76jSS4DGJeU5zS0DjAERdRHnH/sTBIHxJnler1VFjmPJvpCHSPyslR7UuuzOu17X6XQMaOC4Kh9SEaX3SyqVsvuqx5HeU3lArfGTlGhVoKnQ0dup0WiYZ4mbv4AeaZxjfS6BkUltyufzqNfrNp5aEUf74Y6X8pjyMOfKJa59hqEwLIH9AEZ7X7VaBTCytFMx1vAYrkdVWIFx8l0CO/yNzxgMBuj3+xEw2SUFRdkPPptriMljGZbCOchkMpEyswr0qRLOdahJpbledI4IaLh8ofyhex3vryAgz9V1x6pQXC/a50lzy/XueqzxnULSRKm6xtgHAnN8f7jeFWwvQz91X9N1QnLBXuUHHrsJbd176X93D+Z/zTfjPhsY83Wv1zMe6Xa7WFtbQ7fbRaVSiZTpdpMBc8xcMF2fwffj6uoqGo3GlnLiu4ZYFOX1K54V002kf59M4j8NBlC/phaAD5VKwIT3wptKTYyTYgLAHMZAydsBfD9GVUTOYwyWvIY4BOdNoGFyCPwkgA6Av7/ZrblFaQnApzEG9mLadTRcuLz53ObvuB2DI64lmIKtCnZUhtxQBmCcTI9uybyGVnMqhVSGGKbCqg9ajYBWxSNHjmB+ft4sWVSYqFTSYqcCrOs9Qcrn81hcXDSB1wVr1NLI76nUUxFRId0lFWapSFCp6/V6EaWcY+v7vlkPta3uPdkXjjGrBNEbgEkp2Q9Vbl1FUpUVBaKoWGsMO/uriibHXRUA3heAVUyg4g6MEwBSoNfxVQBku/EMw9CUPldRUMXOvQ/b5iYU5n9VKlxlls8Exskndf60fcr3rpUVGIfI0NWevEFeUeDCDQfSeeR3qvhNKiOt869JT+nZxHlQwEyBpUl7gSpNClzp+nEBC/3N5XFNWEmvn2azaQry6uqqzXmlUol4Yilfuu1kXxQ4m5SEmWENvCadTmNxcRFzc3MT5wAYhfB0Oh3zWJoEyug91dOKII22i4CMu3/pXOv8T+pzGIYW6kXPu83NTcsv4nkjrxFWHlpZWcH09PSWcdMwPp0nTZ7LdrqVeLgnaLge55zJuHmtuway2WykiksYhrh48aJ5lpE/1BuLwKPmD1EgwAWdOe46dgpmE4BjCV/yOEOuuE4YStNsNm1v5zpSjw/lBT5H84ywnwoi8DvdDycBlMor6uKv72gdZ/WkCsORB9nq6irCMDTAV70jXXDdvb/um+o9U6lULI8V3ynXS1ybwFZXYCUFwtXt9nrLo74hd+eFy//Fc+Spp566/vu9AdJQJAKDAPDqq6/ejObcMvTSI4/gwysr+Hevvor5Xg/nKsD/NkjjE4OBhVW6dK1hNG+Yli//PYVReeCDGHuW/PDlvzbG3icnAWy8NU2bRFpuFsCWUre3C2UyGfR/uI/B/ACpv0oh7Iaj8cdk2WoSaUjW+973vshvn/zkJydeo2E0Lp06deqanntTqIfb2ptJQx1dnn2rAH3Ku281uYZjHQvd5zTEJkJ7AKwD6Izy87jnab5GXRM/8RM/ETnvb//2b+147969dnyl97aGv/3Kr/xK5LePfOQj2143iXYMjlCIo2DFuG4mIVXlggq6KpesMkHPBrWcAeMKEaoAqCBN4YyAR7/fR7Vaxd69eyMCpJYLpqDJEBBV2FSInKTsqALifk8LtVbw0Ymnp4v2T0Me3HHlmGl+Btciul04DdtF5TAIAhPYVYjcDjhwj3kvAObZwnnn/WnZ5LHme1ELJ93stRwohXKCX2q5d93l1YJOhVutstpmKmRuCAXHSRej3huIWr3Vy4L31s9qzVbFWZUrtkU9IrRPOsaTLLtUZNlfhjFw/JVntU9unhuSrkUmL3YVRFd5m2RpVw8wd0zc8SH/KujlWtonPUu9MVjGmmEM2lYFpAiK8DdV1PW/WvXd7+jBNYkHVDHVfY5KI3MtJJNJlEolAz2Yx0THaxIwqyFfWn2H3k6TvAv4n3Oj4VtsK4FOeoVwLrg/sD8K0pKUH5hsWpVx11NO89Wo14POs849k8bqXkK+Vi83nsP55jrWZNXbAYXuHumue12L6l1CsJReNMvLy8jlcvb+4pqlB6I+w51b1/tN+UoBr0lr2t2vFXTUvVH3Fv1j29wQKvIH+Z3AT71et9/YJr4DNGm6tgeIAjou+NVoNBCGIebn59Hv9y1HmfLIrqAFjMpg3saKw26gz83O4nOzs/j25rfR/pk2sn/jwT9xs1vl0ADA6ct/XwSQxwgoIVhy/+XzVjECSQiW9LfcKaar0ODQAIPvGyD5bBLJU0mE2GUebzHFdK20gNs+pAa4DnBElQomh1NBm4qPWsx4TAqCwAR1YBx2QfBju+SNwBh8UIsbY6KpBFApowBIAY/Kk3olXMmKze+0X/pMFTZdsEDdht0/Xq/CuHt/urvTysbzKDxPEvy1H2tra5idnTU3f1WaXVCI96Iw7Jbk5DO2SzY7CeDSeVNFmjzDa1V5pHu/eglwXFhFRRUPCuIu2KRzyHvRKwUYhzq51lYlFzzSUALNt8Hr1TrqesQAI6Xx/2fvTYPkOq8zzTeXysyqytpRKBaLIACCpLiL2ihakiW5LXs0LbdlS7I9ipnwFtHW/LB+THumu0cOd0+Eph0x3eqIGXsibI3VPXbYbdlyt7vHlhdZi+3WRlEbBXM3NwAEwapCoSqXysq95sfF8+V7P2RhIUAsRB1EBW5m3uXb73fe855z3GJO2VE4HchAGSPbC4JCmMlkggVrmPsT5WU+xW2PFIvF0FfFYjFl2Qb48/t7fb3tvJ0QXJPoT78W1w5vF3dn8WwenNPvDwIEo2T2+/1gmWIcxGBILPwWg2qAvfQNc5AxBHuANcTdoZg77i7mrA/aB0FhBVChPCipAGFxIM1hgKDf0+sb14/1F8CNcxwQhg3iIAV1YD3jfoxtUu16XSSlMsx4u9PvPk6JQcJ6ydrn6a83Nzc1Pj4e4mAUCoXAFIJ16OuVA1P9fj+VwjsGm+Lx62szfZXJZDQxMZFax+l3ykf/A/bCLvG+YV3h+T5OPF6MzwUXzwQUgxS+TnnfERid770MsC0Zb5QXRs7x48e1vLwcQCi/r8fC8nchz3J3Hq6HSUrsq+tOFrQbb+QakuzLWakj9fb1lH/mgrfLl1cakh49/SdJe5SAJLdIul/SA5L+T11RJsk1KSWp876OMmsZ5b90lY+BXdmVKyQflvSrkm7+deloUfqYpE9f4TJdjFzwTHdaIZvRsbGx4PYyNTWVCjYKg8E3cmzG6vW6tra2tLW1pRtuuCGkpp2amjoj3eH4+LhqtZpefPFFwzqThAAAIABJREFUnTx5UgsLC5qdnT2D4u/WfGmgvOE/Lw2i7vMMSWf4dsM4QYkZxtJg8+7PcGs4G30y37gSvbm5GdoFCnY2m9XKykqIXdLv93Xw4MFQJix4vrkNHWnPy+VyWlhInJvpH5RfNvFsUr1eKA1skKvVqrLZbLDi+saawK++OXdl0tsgbjtPO8n19AXATKvVCr/X6/WwwSbAqoNKbP49TbEDUShtBAXM5XKB5YIiRrtQF5Rd+t5BN7doOwuC+9Pu+XySNWh5eVnT09OhL1BCaRPu5woo9yZmD/dEaaKNYnejWGlCRkZGND09HRTuZrMZMnqMjIwESy7uBrA0vG+dmYECSgBL+t3jo3g5iJ1Dn9AGzAFcE9wND8U3l8uFYJjMb4CMmZmZ4AJE2Qii62PTgyHTXtS72WzqxIkTwU3jwIEDKSohAICUgD6wedwNxN2PWPccQIzFgVvc1JgbMBGy2awqlYqmpqZCWwIswlhx5paPE9xKPKsNcwSGCWN42Fo2MzMTjmEGsh66+5WPdQd+vY64SDp45PUnCxDlBySF3SQpBL2tVCqqVquan58PcaEkBSDRgWbGEGA8WdP82cMAEsBPX8u73a6WlpaCK5KkEJMK4IYyDwti7GDIsKC49L8HXOaYMcX/a2trIVU2a4SPeT8XYLJYLAajA8BEnFqe8jEXnXlFu8FqYh55pjBpQLvFdYv1lXcJsYey2aymp6fPWKdi2bNnjz7wgQ9Ikr71rW+lfvvOd75z1msRN8xcCrea85Xbb789HFcqFfVH+lqdW01SXV4F8su//Mvh+Oabbw7HtPf1Krfddls4XllZUW+1p/6Bfsi6hAxb168qOXn67xtKXEAWddmBkVfqRuMunQ888EA4/tznPnfRZbpgeZ+kcSnz/2bU3UreebHh63zEx87DDz98SYt4tYhn0LnlllvC8eHDh69EcV6xYIy9EImzspw8efJSFWe4zEi6S1Jf0tcv3W3jdS3W+RE3ev5Ur6ff7PdDmJkDLem3Th/HAMlLL70Ujt2d7LvfTUc4fuaZAVXP587+/elw2WTJkaQbbrghHJMN7pXKBWerYUPsgS49yCUbShRwNoUoXJ1OJyh8ZHZYWVlJZVSRFKzqsDFQDorFoqanp4PFSxq44lBGxDfiW1tbqTSHpAMdHx8Pm0Q2y7ih+EbbrVzb29splwQPzkfZ+QMwiVkmMX1bGriNbGxs6Pjx4xoZGdH+/fsDDZ6NPFZst+K5NZ8NPll+PIWyB5hFQfD7eH3je8eWa6j2pGLlWpRVF1eSYAsgTDKuIZAlcRtWV1fVbDa1uLiYamus7bOzs8FiKw0CBXv2HILdlkqlFIPIlV4vq6RgAXYAjYCYDmZwXxQf6gJTZXZ2NoAAtVpNuVwu3MMVsbjNHJhx2jxjyoMVu7XcxytUeUAi7++xsbFUxg7q7qyZQqEQlDTufeTIES0sLGhmZib0KfEseKaPnziQKuwPn9Ou2PvYpCwACICLbln38Rpb5rkn4KgrjrgB5vP5EHQS4MMp/3EA4diCHoOmzigYZh3363yNog7UdXx8XKVSKaxHY2NjqYDQDiZ6wFIfR55Zy8WZDAAUtBEZxKrVapi3DsgwF6QBQ8QZZ5LOABg8K5WXgfvEDIu4Dqx3uVxOU1NTARhhbXUgVkpSa3psC8rk7CCPlRWvoYAHvgHwsdpqtVIBjb3MDrgM+9/HEt95EFcHwd0NDXAqBqV4z3oZvE4wUXARarVaYXwxPjxYOUaJ6enp8F6Ms0PF/eiApj+Td4M0WBcckLue3Gq6s6fXgms8UN31JqXlkjbu31CvcH5K8FUpPUnXdyiZVyb3SLpXyvxNRpkT11lmrV25+mRe0p1KQBFwgKd0ScGRVyL/uwEjyLgSJsm1yh65YHCkXq8HZco3pXznFlssjvGGDQWSzb7HEXB3CwTlHuv35ORkyg2H58aKv5T256bsbDD7/X5Q0gFIYjYGAA2Kp8doiC2pw8SVIJ7pShBWdC8nbedWZ1ccPLWxK0Pcg40pm1nq5RZj32Bzf5RP76sYrHKrcByDgH4AHHFXK5QN6Nve7jHogrLh1mhP8+quADtZaVEcs9mENTA5OZkC9shqFFuYUZoAe7Cgetn4TJYXyujuWsR6GBkZCe4AUoKAwh7p9/uqVCohu0nclxy7mxifmSuIK6HdbpIBycETLMco/fR3rMzSxoxtb+ter6eNjQ098cQTwZpMQF4HSMkkAqg5DHgZGxtTtVoNfeDjyOeu95Fb0YeBSShirB2eJYi5R3+RltzHPQoifeTzPwZCqBPHuBfG7jQ+x3yc+prJOcNS4tJ3tVpN9Xo9tB11wKWFrGHxvGCsYMXv9/splgVl3djYULFYDIywXq+XCqZHRpphrjLD+iL+Lf4dAdiOwSRYLx4k14ECgMhMJnNGUE9fB2Gg+Vzx+CS0F9d5TCYPjuqBkWu1mrrdbmBdOVMlBul8TfD2oF4OfFDu0dHR1PuV63mmA3A+frwcrM/UjWC1uCAxbmDheYwbXJpwXfLxO4ypxvO9r3jGyMhICAyOVdHn0vWSyvfHt7b0vz5V003/m3Q0c+1Tjq8nKb1ckjJSa6ElXW1xR3bl1ZNJST8i6ZiU+cr1sU7tylUoNygBQ+5UAo5I0lFJf6kkpXTlCpXLZN8O39+8w/fXgryiVL75fD5Eh19YWEj5/bsyFFtyUdZ8gzUzMxM2g84mQFmNwQr3Y+b/+Dr/3dkE1Wo1bPxarZYajYb27NkT6PWjo6NqtVopC6lvnAF7+N43xi7x5jDeuLIJRSFko899pqamgnLTbDaDq4bHd/EMCNTPFUFYOZQTgAcFudVqhfgZuP5ICm4VKJHU1RkWuVwuxGHAugzVWlJIQxoDVG49RoFHut1uKBuWWSlRBBcXF1OKrIMZ2Ww2ABlukfQ2puyeTtX95b1/XBFzhcdTWKK0AjJ4HbytAKLc1WR8fDxQ1KVBhhofOy7O9KD/HRgjLSuKMeANx/Qpz/F283oxh+IsOsOANKz2jUZDExMTqTahPd2FxhU4vz9tXa/XVSgUAt3flW2u9bHuQImDsd6eMWDIdzHghzjQ64CNK6AeeJn7USbSbmez2cAOGgaU+HNd8UV83tHfKOxeFu7poAV1jQMD9/tJDKLV1VV1u13de++9qXgwgHWjo6MB3PKx7P1H2VgH6d9YSfc+ZN7EQYl9jfdsGV5uBzZwzWKNg5FI33ibejsxdzzmj6QUeOAKe7x2wCbks4P5Xl9vf55DP/ic83eB9z//b25uprIT+bgvFAqp9YPxGoMWDsYQDBuXoH6/H1gvDspwDUAJ96YPWXd5jgNO3ideLilhAm5sbKTWf2davtblR6pVfbxaFaHAD2zvTDnelatPCicLUk9qLjTPffKuXDJpvqmp3Ms7Z358VSUj6cclZSX9sZTZ3gVHduUyypIGgMisEteZI5IelvSkpNqVK9owOSZp/5Dvj17uglxCeUXZaprNpo4cOZJSbqenp4Ni5hs64iKw+WWjhkKFiwEbM894EyuusYVNOlNBGWZ5lwaKjcfa4Dw2cvyPdS7etPr93I3EnxdvKt0FBKU/Vt5RTGG2dLtdHTt2TN1uV/fdd1+q/eJyxBtoV2j8z8XrRtvEoJP7fMZ0ejbcMRBGG/qG3JUAB2oorysoCIoBbYXCi0Le7Q58+6enp89QCrx+cXYF7xMfV64kSQqxNLAys6n3rCu0CePKmRiuSHhKV++vYrGYCrrKOKGu3p4+X9ytxC3RfI7dWmA20CbUiUxTPLvX6+nkyZPqdDoaHx8P5S8Wi0GZmp2d1Rvf+MagqBPHAKWr3x9kGsnn8yH2AOWhbzc3N1Uul4M7h7e99xVuYfSVK/2Um7avVqsh/hGglCusnE+7ULZyuXyGkryTKw0SlxV3HB/v/O5zcCegJAbFPK7N2tqapqamzmAhSIP5yJhk/DhgIiVuJsvLy2E8MlaIQ0PQZl+bfKwSrwO3OI+NQ7t6Ol9YdtTB53ncPnGb4ZLpzApYNcwlKZmjHqCU/2Mlvl6v6/jx4zp06FCqjxwQ47kOmvo9GQ8A3v1+P6SajwE9B1lj8BxwxdlM3o7e9zFY4/3j5Y7Pc5CP5xPEltgugGA+ZrwcXEcbxUxFX1u8DnzPGsA6B3AYszPPJZubm8E//5FHHjnv63aSr33taxd9j53kH/2jf5T6fOutt0qSfvlTn9KYff9LPyw9PyP9w8fzemr0Pn3n4fOLnXKpxVMSu6/2pRAHzv7ZP/tnqd8+/vGPX9JnXWrxFJI///M/L0n6T/3/pPYdbe27c2Ajfeyxxy572a4WueOOO1KfL9a/P5b1+rr0Oklvkz73xc9JX5N0OT3wHpR0UNKfSFqXylPl1M/OePOYRucrx44du7jyXSLZu3dvOIaZKqVjPFyIOOPfY0FcD+LxrKQLjDmSUUK/ABCZUuIK95ykrygBRF5Zl5yXOEs4Tr/tY2R8fOA889M//dPh+KHHHtOeP/mTlGvNphKG5Nnk6aefHnoci8cAvOmmm1K/LS8PIpz/5V/+ZTiODc8XKhcEjnS73WCpvuuuu9RqtTQ5Oanp6enwMnRrKxlCYGmw4WRzWSwWw6aO1IgxXZ3zUXhQaIijICXBzlDEUBo98wGbzVKppHq9Hp5BkMxqtap8Pq/V1VWNj4+ngszhOkKmArdUuxLqlGJnr0gDRZnYDbQDMStQHCjX3Nyc7r///nAtoAlMAAIAOjXbwZhCIUmd6Aorm/Fut6u1tTWtrq4ql8tp//79KpVKqcB90gDscAAMJRuFGMYBoAWbacrlAFm/nzAtADuc8cKG3bORAGLRVp69AoCOMUkbOLMnThPpm/p4XLlVlLFCIFBX6jzIcMyMgP3gyrcrDQQ1AjCC1k5bez9xjY8x75tYGdvc3FS73dba2ppqtZruueee0A/tdjvEC2i32ynQy+uOcrtnz57AxoqDIru7Bcf5fBIQcnt7Oyyc1MUBGW8vsuTQ3yjSsF94pmeIgdFF/WHDuAKPOxd14nfGhjN9XGElOC/MJWcYuKLqYAl9wnj0OT81NZVKbRv3sc+nGDTDDeT555/XkSNHdOjQoaBkeeyGGBRlbvozXendt29fcN9yBgpzwJlhpVIpsMw4l/HDeuhxZOh/Yny4eLswvxzI9bniinbM7MJ1K59P4sOsr68HJgRjo9/vh6C9nOuBpN31yfuEMUud4vTWcb+zHhGTxPug3W6rVqulGIONRiPEjmFsVSqVMIZ5dzlbx0HgGDjhvGFAFgGG5+bmUrFIHDyJAULm9jCgyt3NPGaXpNQaTP2pM+MfQJUNl6/BuHC91mWmljbzTTelr98k/ec7u8p1vpfQpg8rsQxePyFYrilZ6i7pm6Vvam5kTrnOFWIzXE/SUUKv+lFJP6SEn/+fJV0O8s5eST+oRCG9MrjlrlwPkpV0QAkYcqeksqSuEte9LymJJXKNkNW+d/fd+uxXPquP9/q6uZIwRq5119ELAkdGRkaCD/Ls7GxwxyBDTZyFxMEBxBU93wzzm1PInYUQW9M4HzDAaez9fj9lbZYSAAUFaW5uLsUU4RgGRzabDXEifIPstHBJqY2+AxBu2cciH7MXYuups2Ta7bYWFhbCdzBHYDIAUpEhwS3jlCufHwQcjFOMNptNnTx5UtlsNjyHMuJ6IqUVdHzV2VDzezabDYBTvAEHtEDJRVwx5s9dXgAToP0T68ZZGZubm5qZmQkZYhiL9JMzMJwK74q1Bz2kPs4ooS0JZOiKLGXF/ccBMlf2GKcwMejfOKsSYzimxzvjyRUjBwFarZbm5uaUzw8y91AP2h32RrfbDewXZ41QZrfs8plyN5vNlNsTAY1RcpijrryjsMUWcFdEyfjhSpoDCbTf1taWqtWqpqenQ/wCQNdyuRxiGOVyuTB+6Fuex9hFGQY8oq28j31e01f83ul0zlDsfNzsFAjV15NhmbWo//r6esiwwpx3d4f4z+8fx9QAqIrHI+1CUGXWKtZJ3FhixoADib4ue/0ZU8QUYZ3ytowZUD63uJeDtQB2rMMzMzMBFPP+9LkG0Hro0CGVy+XQnh5E1cvgZabdY9aPs8YAUrlPnL6a9xfvGtY9X/9IrzwyMqJSqRTcIZ0t5c/y+erAWrvd1sbGhtbW1jQ2NhZcJZnrq6urmpycDAAtaxfznDoRK4pxRd2cyUb7+npPGXz8A276uBjGnHkty/rEhGYNIPmV/yp97MvSH92W1y9+/5TW7l6T3qjEd/xRJUDJbrrfq0qWOkt6ePRhNfY0NHFi4twX7MrFS1vSf1Siaf03kj4i6Y8kvXS2i165hFSkK9LRX5M+tnVtK3e7chVKTklq7Tsl3SFpTMk4/3tJj5/+/8KJSFeF/MGhrH7vfX2N/OaIOi93zn3BVS4XBI4AOPgmPZvNam1tLVj2HfAol8sp+rUH6HQWBv+zaYIm70qoU2RQePjOqT7x/bEYPv/882q329q/f3/YPGP5KpfLKeaDWwrdoslzncrtG2Ysea6ISIMMMSjfKKhsFNlI42LhmQFiejfADc/h8+bmZoqtAZsBKjx1aTabmpiY0J49e8J1s7OzKVDH78Om2FO7uqJEf8UxDjgXNgAxGdiYez9h/Y2t7ASeRRGnXuvr6+p2u0l6xP4gDWy/39fk5GQA8GB/eLm83M76cYXeg4B6zBrO99TOgDoAI9DJeYa3GeMTJQpFLM6U433oigQZlgqFJLU1FnvaOZ/Pa25uLgAJiGf7INYMwXlpO8pKbAVS+7ol3+sCVR7Fin7jf58D9K+zvnDPABDA1YPUvIAyZDaiPp5WOptNXINwp2ENIoaRM4GYV878oo3dwk47OEBL2m2ANRgADghWKhWNj48HMM7HcC6XS6Xypj3jcUWdtre3tX//fi0tLWliYiLlvuWgm7MM6GdXrJ11BOjs4CNtRLtRnmw2G0AFB3C8jIyHVqsVXG7cTYO2A2B2N444Xg519vkGg4+1hz6j7sViMTD9ALh8LfH+lZI4Tr1eL2TC4n6wOjjXAU6f5x43pdvtanl5ORgDHEj38QpzknHA+KNPYCPS/nE2mEajEVLgAno66O+sr2w2YbMAFBaLxdDe1HV2dlbSgBnjazH9Iym8m1hH3VXWmVK8M1n/GYd8z/yNQTXeW41G45zMka2trUviTnM5BGYWwnv9c+96l97/55/VmOFALWX0jY1ZzfztpNaOrEm3S7pPCZ3/7UrAkcNKwJJXKeCe05H9+HzFU3VK0nPPPReOPXDznXfemTrPY8T5e+pyyjve8Y7U56985Svh2Bl33//93y9JavVb+tMn/1StxZb2buzV9S6X2o3mrPKwpOOSflLSzysJRPmts15xhszPz4fj1dXVM37/sBKiSkhFWk0+53M5/WEup4985COp89316pWkfb1aZGVl5aKu/5Ef+ZHU589+9rMXdb9rQX7hF34hHH/pS18KxydOnBh+QV7SrUpcZm6XVFLCCHlaCSDyrBKm1AWI68P/6l/9q9Rvv/IrvxKOz9c9ine/dKbrt78b3L3l8ccfT52XuTEjtaTiZlGdC63QOcRdvt7//venfnvhhRfCsdfDj1+JXHDMESx5HvhxfHw8bEhJSYgiweaVjDOwIJz6DeWWiPZsqNiQuUWR74eJgxUo1G6xJDUsG2I2lGxQoTLDdoitrzzDfdXj8rk1zsvMxpoNbK/XSwEIWK49NoLXk42lW1l7vV7Y8MMS4XmtViulEGGV594333xzuH+j0QixO9ylwZV2rJBeNrcU+2e3UEvprEU805VCxpOzGxhrnsYUwKfRaOjYsWM6ePCgSqVScO1BuUH597b3voyBqn6/nwrqGltlu91B5goABK6jD1Ba3NIsnakEAyxISmUjoY0ATWKmBW3kYA+KptcLAMIBH/qHeeeZmQjmCtuCZ9IfvpGN2QM7sSf4jfbxaySF7BWMdYKCOqDpluph4AbrC23KQuj9TXs4i4p2i0Ey/z6e1yjw3u7OYspmswEsAfBCAd3e3laj0UgFFHb3K9rMLev9fl/z8/NBaY2ZOLQhc9RdXPgNoJDrAGFh4Tmw5wAwQt943Bafs97uKLxx+l7vy/jPA8g6Q402Zd4TfNrnk3/e3NzU2NhYUOjr9XpwRQFwy+cHLo0OLPX7/TDuAI19LEgKoF7sV44rYtyXDsg7CAwLBTdKn+eMDdZy2mh6ejr0Je09OTmZYnCMjY0FMKLf72tqairESwIgYy1grMRrlAOyzlKKwXYHQn3M+DoKYMS71eOzwJxhzOTz+ZTr42tVHrnrLn3+pc/rXzzb0s0V6UQ+r0/Mzuqz+HZ3JD12+m9MySb6PiXuBD8k6QUlQMnjumZo1q81KWaLum30Nh2ZO3Kli3J9ynFJvynpA0oyyNws6U91wUrlTvKr0tBUpB/v9fSHuV03ql25MOmP9KW7lazlt0kqKIkZ8riSDDPPKYkp8hqS/t6+cqs5ZfTacJV9Rdlq2GyxKcJFAaWUjRpKP8r61NRUSgEDLAAVGh0dDRZW4gC4Iu4bOiRGuVwZdEDj0KFDqtfrwY3ElSA2c85eoDwuzq6IgQvElcVh4AEb4YmJidAW7mI0TJmgDWhznhdnxHBXBQ9kSrnYGNOPy8vLAazx9uJ8Vwi9Lb19XXmljXzjzIbawQEAJspRqVRSzyCbTq1W0/j4uHq9Xgq8khIr1aFDh4K13gEPJGZtxOPEy+pMGZQlYjF4XQBGaF+sg7S1p0OWBsqVt40H1+33+2ekSPW2pF7OOvAxG1PWUTZcgade1BO3mlqtppmZmZTy4mPW24M2dMDIY+X4uEQxZEwyb1yJ5x61Wk3VajVkjXLrubsRSekUvj5XOJd+cHcIfh/GgOAzgCZuDT6m43XE3T0AAxwwdWCJ8/3ZKP2Ao6yDWOhRuONMSDG4BIvAAR6OcclZWFjQ/Px8an7Qjiiv9J2nUna2DaBfDNT5WOAerN2elYTzJGltbS0Evx0ZGQn3dvCceYj7C66EAG0OQEkKQZupN+1He8Vr9ejoqGq1mhqNhubn51OMGQ8G7u6WxOXwsQ/g0W63Q1/7+lqr1QLI1W63w5wol8vhWdIgcK6DmrCjEA9wHL8XKAvtCIi9vr4e2BwTExPq9Xoh7lE+nw9rsrvB+LilP5zhls0OGG+ewhwg6ujRo7r99ttT7x3GNc9lLWeNPRc4Mivp1FnPuDbk9++XfvfteS388cIZ+4qUNJRYxb8laUbSvUqAkh+V9A+V0K4Pn/7/+kj2c9XIXWN36YmpJ9TL95Tr7irMl122JP2+pO+X9ANKYvV8RtIFxL3cSXZKObpTitJd2ZVY+oW+2gfbah1qqb2vnWjXdUnfUwKIvKAk68xrULa1rd58TyOPjpz75GtELtithk04yiEbttHR0UCtRkGESdHtdjUxMaFms5kK2geVl8B/0oDmHlt0Y5cOhM9urY0VcAccUA4nJibC8/ltYWEh1EVKZz7gvq58O0uEzS5xQFxQOmBvAF6gWMdMjJh5EQMrlAuKc61W08TEhDKZjJaXl/X444+rUCjowQcfDEADQrscO3ZMhw8f1szMjN75zncGBQJAC9cdtxzybFeGoYR7ettMJhPo9pSf4K7UhX5HIUG5OnbsmObn50P0fPz5YRpks1ktLS3px37sx8L9EGcJYBV3JdnbE0UOZcg37FhACXKK6wHKO+CIxx7weBs8E8q9t6MDGox1FCxXwilvnCLX+5/7emwIp9Lze6lUCsoa47vbTYKurq+vp+Yw19VqtTC+cA1wxgvtu7W1FZgzbh136zntGgNtnpLU3Xb8fw/+SnwRmBjdblcvvfSSTp48qQceeCC0HddSXgc/JAXLtYMaDi4AHMTjNpsdxGnhXvzmYADBTN16z/NwF4ldReI1xsFh7+9sNolHQkro9fX18Px2u63JyUkVCklaZIAI7o3y7nFXaAsHtSuVSmDLOPvIwRgPfss8h9lVLpfPABthPTD2JKWU5vX19cDmi+OB+NoFGMKz6/W6tra2tLy8rLm5OdVqNZXL5QC4s9aUy+Uwz0qlknK5XGo+OUup0+kENgapqukXjwlUr9cDWyOfz4dUyZ1OR0899ZROnDihH/iBHwiprwElACdhPyE+jvid9med9TgtXj/ex/V6XfV6PRXRnTXW36usvf6Oo099Xvf7/VRwa/qyWq2GDEoOjK6urmphYUETExMhUC7tS3np0/n5+RQ7cZjsVxJu4Frw/d+3L61KeQaYXqan8kpZc3NzOnz48PndcF3Sfz39tyi99R+/VY/d8Zjqd9YTBsnjuqKBXF96KR38AbctSapWq+H4ox/9aOq8K+VKc77idOyf+ZmfCce9m3vSfyd99+R3k6CJ17EsLCykPrtLWUy3v6SyrWQ+vCjpg5J+QUlGmUfTGXTidcUNUj7+eE8cHZUODBmWJ/J53XzzzapFQZVjtub1JN7OX/3qV69gSS6PsLdEHnzwwXD83ae+q1N7T2ltYU0bMxtJTJGKEnD7cSU5bl+Ftdl1ut/93d9N/Rbrn+cjMTt3p/s5sI+xRZI2S5tSQQlz5Byusj43hxmFh4mX4ROf+ETqt3huXiq5IHCEjBJsFAmmiCWVjRNKEv7fWNx56bCZrFQq6na7KpfLmpiYCAuVZ1pBYsulgyF+jv9JChtB3CY8CKU0iKnR7XaDYiEpuBT4M2OXC/486CX39P+5FtBAUtjsopgzIGMGh0vMJKBNPFirpBCsUlJIf4kiCvtiYWFBd911V3g2in48WGMaum+EAcmwFhM4FUVoWNYHrideCMBXu93WqVOndOzYMe3Zsye0B/0xPz8fFJ9GoxHaempqKjU2GHtxHA9vW1c6fWzRXoADxWIx0NhRdFEuUFI4n/HvfeMgCffnWsavx1SIx/vZgnryRzpR2grlzVMvt9vtAGZQDs/wwVzD5YYyAuD587EeO1jm4syPGMj07/Dnp9kFAAAgAElEQVSFBHhCUYxjcngd6AOu63Q6WllZ0erqaipGkQMuzLt4Tnp/eHmlAXOJ+8Vsmp3mJ/FjPP1zzB7zNnL3BndXiOeYt72UgEq46+AiSDYXxgAKOQwTFOR4TfJ5TXvQ9h5EGWAI5kDsbkU7MbZ9HeOZrO+wFnAR87bmxeqsHOLkxH0BwLG8vKxGo6G5ublUHA/WF9hlzAt36SQWEhmROI81lPbhPQYQSLphB8Yp78TEhA4ePBhYO96fzsLx9ZHfHTxxkDReV7ztHZAFUOSdNowZ6Gu6j0tfr/hMWb0vaV9A0Gw2qz179oT2cKBPUohfw3e49wCmn02ySijv1wI4spPU+jV1R7sarZyFMXIuOSH9UP+H9IP6Qb2QeUG//+TvJ7RtArn+3em/3UCur5pkX8omVPgDuu7BkSsuzylxs/nQ6b+bpf4LfWX72bNfN0zukT52u/Rb/0Uat1d7I5PRJwzw25VdkaSN3oa+0/iOvt34tp549xNSRio2itJDSgCRl3TdZR2rlROAIrfy2mHUXbBbDRkD8vl8QGP5H6WA2ACAJ2z4xsbGtLGxETZhWOM7nU6wOBJQ0a3rDkiwQY9ZA9KZrh8osu12W0888YT27t2rpaWllOXUwQFXnDy2A8/3+8Jm2NzcDH7ebtGLrb3ZbDYEA+Qeo6OjgUXim1/fkLpbx/b2dki/KqVdCZrNpnK5nPbs2aPJyclg9ea8UqkUmBW069LSUmgDNqwoKL7JpQ29Ll6nbHZAc+c896tH2KTjUkDqZZ41NjampaWl0PbFYlG1Wi3UH5ZFoVDQ9PS0qtVqGENYA6ibu5ugULi1FSDAxwv1cKXVry8UCqHPnPXjcR9ccYn71sEElDTaIk4zCxjg6am5jz8HVoWPzZMnTwYFmfYlSCRuB8ViMbBy3CIeB6D1mCHMOY9dE2floFy4OlAf7o+lm3N4ThwHBGDDQRJ3L6JtlpaWND09nXKHYf46IDCMhUC5ubf/7srmTkAs7U8bu1Wf58XsNNhE7roSgyHcxxku3u/e7sSGAHyGQeD9CoOPrEs+tj1uiyu70iD+RNwunO8pgGkvB6JoJz7PzMyEvnN3i5GRkTOYXvQ99Wbt8+d3u0mMkZWVlRCfA7A0BtK8HB7/ylPE8xvrpK95Dv4XCoUAYEiDuexBaefm5kLcGO+nkZERbWxshHgwrFe0ofeBv0+kQVpvd5+hPLCp+OzjCSBybGwsjBsYONSJa51pF79PHZyBtcO6zLhFtre3Q5wb2ohxipsP8aHOJTtR3q8VOd49LkkqVUrnOPPcklVWt2zfIv0XSX8m6XVKXG++T9I7NAjk+neSqjveZldegWS6mST2xYErXZJdkSTVJP2OkrS7b5eOHjqqG792owqbhXNcaDIp6X3Sp09K6p/OVqMkQc7/NT8/iAu0K9e1tEotrd+wrlM3nNIvHf8lbWtbi/lF3fT8TZpdntV4bVxf/9rXX/2C5CTdJW1PbSvz1asntkdtvCb1pOzaKwAnr1K5YOaIAwVY1Py7bHaQQUIaKFmeTURSUOYlhUB4sDtQdFFOpAEQgILmG0gvm4MSiCscHv/Cr2eziZXdA5A6aCElSkOn09Ezzzyjl19+WTfccIMOHDgQQIZ4w8tzsJDTVlgjXfl1xSV0kimU7hoCi4I60g7j4+NaW1tTu93W7Oxs2CD3+33V6/WQnWZubi4oB6urq8pms5qcnNTIyEhKeYuDfiL0qwc7RCEHQPCx4hlIaBMUHsbN2NhYqFe3m05f6swZaZCBg+dj1cV/P1auvQ7uBuJxdLCI8szR0dFU0NJ8Psn04XEkCoWCarVaADWwqmOxL5VKqQwnsaIes3VQPN29wseJHzsNX1Lw/e/3+9q/f7/m5+c1MjKSUqiZX/1+P2SkQKkCQOl0Oqngil4GLPZx1pYYCON7xmi9Xk+BYT6OYjCKc/ifcc8aUalUVCwWtX///pSCSF0IcMsYYNzELkw+xyi/B2OO68V3AFsOaFHenYBE6orbSawccw1jrNFoqNfrhawirjDHwCsADHXD5dHr5+Aa1xDvx+s4NjYW1jF30SJGiJRQGZmfuBJSlmGphL1feR4MJAfl/FrauN8fsPM8GCkA/f79+0P2JAC/0dHRsD7gBgbA0el0NDExoUajEebq5uZmcE/zd5vPP8okpWOxwM7DhS4eDz5fM5lMYHbEMZH6/X6K0u+Bzn3t8zEH+ObvCO43zBXP6bhcy/1pLx83zHenyhJTJAY0JaVcUgHKaHfmIXGbvF3PJkfHlMQXeO5cZ16d8mL3RUm6OObIMOkoyWbzqJJArncrAUp2A7m+evKCEhCqoGs25eZrSvqSPi/pmNT+QFsv/PALuvGhGzW1MnXOS7e1Lf2YEoXzPyfsNGeo3boLjFzfMivpTumxtzymzenEhWSsOqb3T71fbxp7k5ZGlvSpP//U5SlLWdKbT/+VJb0sbX9tW5ntqwMgqZVryq5llelfHeW5FHJB4AibMijRKCGx8uBB5TzoICk83TJFTBIUUpgYKLXEmnA3AcpAmdySjULnCke329XBgwfD+b4hI92tpLC5RVl25YwNHVbOVqulU6dO6cUXXwzZEubm5sLm2hU63xyXSiWtr6+nNurFYjGVAtaVzVqtFlyXPCAh58fZdugPr2e5XNbGxoby+XxglTgIICmVopHnu4+7K178jvXXrX/uukT8EuriSikgCX0CEIYC69ZvaO+4EPgm3gMqwiYgi0esFDtrZ3t7O8TBiRVwUhy7uxPl3d7eTgXQpU4OVmD9JcihNMi6QXYJxoWzfhy0kxJLuyvppAZF0XOlhHnk4AOgCO5tPIMyT01NhfGHiwFzzBVpD4wKAEidhrn+YNFnTG1ubmpjY0PlclmdTifMM8aQlIAeMMckaXJyMvSNx6lwIJF+of0nJydVrVZVLpdTKYrjfuTP3bN8Hvp5klLrAcEzKYuUDnZMOZ0p42AJc4J5zLj081hXnSXBs3D98HgugEKAAs6Cm5qaCplYUKJ5pp+HO0qlUjnDvYl+dNcfQLGtrS3VarVwHud4XA2PIeIgpq+N/AaIzp8HviUuCfMet69yuRzWSNo8XoNbrVZI4U67+3sIgCeTyWhzc1MTExMhEKszzni/MM4LhUKI2xOvbw5osI7B4mFMdrvd0Pbck3EHK89dLhmLHLMusO7AfKPPAOKc8eFAs4OrDnQ4OO4Atsewogy4dI2NjalQKGhzczMAOwTVZq1zxuT6+voZe4dY+pI+9m5JD0haUUJd/jtdsiwVl1I+/vGPpz5/6EMfkiR9e+nbmtkzo1/+n35ZkvRzP/dzqfOGAfjD5A/+4A92/rEh6Zun/y5TINc4VeJOqRPX1tYuzQMvUiZN2fXUvWeTM1JhHpH0TiWROp89v+fu379/cPmRi892MzMzE47X19cv+n6vROLUz68kFfQllSelpc8uafndy3rxXS/qoA7q3Xq3ckreR1/+8pfDqayvzTc0pVuUxCwZEvX5mWeeGXp8PYrHGTl06FA4vqwpnV+BuJFbOntq28nJSfVme+re3lX/jr46s8lLZm9hr9409ia9eezNWti/oJ/92Z8N13zta18benzJZEnSW5UA3zkl6X+/ocRQsJ0AfHGd7r333nD84osvhuN4jrrbtDOjY2Ots1c99XPQybWtypsrmtyY1I033Sjp7HGHzjfOiIsbbN71rnelfnu10kdfsFuNb97ZWLL5Qllyaq6ksHFqNBpBAXFFF1YDm7etra2wKWYTzYaKzTR+35KC0orSwIacTdzk5GRgILTbbW1tbQVKMEHUPMYJ9XHmQS6XC5tlyvvggw/qvvvu0/T0dLCEehu5ZY/PzWZTk5OTgTXCMRtlrpcGG1aUJ/8uzkvtSkG329XU1FRwQ8nn86GMbtGTFNoZBQNlFkCCzA7ZbDbQxNm001b874qrK5duDXdwhT731I4OVGCFxHoMHdsBE7dyx1ZI6ru5uRn618EH6rm+vh6UIGf3sOjghsL11N+p9q4ASoOgpYx/sjUxxjOZTIqZgWIDawOA0JVnxilAk7c9Ck2329UDDzwQGCyegQOF1QOVooC6or+2tqa1tTWNjY2FIMVQ592C7JZpZ2xwPuNxdHQ0ZKoigObs7Kw2NzeD9d/v5XPAmUYeS8cVVuboxMREAOdIAw2bALCB8ykvz/I2BXzz+ehgm689uDN4jBafd2QMIQbIxMRE6GPK7/XheYVCQQsLC9rc3AxsHtpyc3NTlUpFmUwmKNmVSkWLi4uBdYUSHQMiDvp2u13NzMwEsCFmmwCo4fLIeInXIoKhMo59ntE32Ww2tc6x3tD2gFnUlTXcY1yxLjjocOzYsVCuhYUF9Xo9zc7OBnCXso6MjKQCiI2Pj2tkZETVajX0B//7WAT0YQ1krAN0bW5uhnHpZYuZM7RDzATx7wC86AsH1ViXGDNeFvrT4wrFbB1/H/vY97L6u9xdeJjrbgghO12lUtGzzz6r9fV1HTx4UIuLiykXJeKLeaptBKbO2eSIpO9+Tok7w4NKlP33SPq2EiDgGnAdqYxWdLB48PI9MArkqvsk3SPpTiUMkseUAExXKJDrNS3HNIg7cp7gyK5cHhmpj+jGv7hRa29Z05dv/7KO6Zg+qA9qQhNnnNub66n59qb0pKTvXP6y7sqVkQ8r7Tr1MUmfvkHSXVL97rr6c31pWyquFDXz8IzGj4zrX/zP/+LyFvK064zeKukmSS0l77qHdVWmbuuWuuqVeiqtX7zb6NUkryiVr5S2FLNpdXcENopY29hwVSqVYHVk8+fKMJFnPbVkoVAIDAXfnLFZzGQyQWFxSrErOK4YSFKlUtHGxoaKxWLYpLMRhcaO9dtTU/pmNLZ6utUvVtb5zdE6SSn2BAoTrAksmn5vNtoxM8WVK2kQHNY3wd1uN9TNvyceAff0etHmKOpIvJF36zZ94qlJJaWyvbg1cyeFwgVFyeMQ+DVxIFBJKWCLZ2GF5vmUm34jfgD1coYGVm+3ars1PFZE+v1BwEH875kjMGFQtknp6eN+WDvwHXWPs104WMF3gEAO/sGciUEC2EWSwnhFEYqtvF5OhHozNmB0NBoNraysBEbO7OxsAEUoL+M+Hrcuw8anA25xGzEW+c6V9Xw+H+LC8NmBRr8XTKvY/QY3Hc73MQ+o02q1AjjZ7/fPGIMOJDJWfI7ABnGLPmso6xrskXq9ngowzRghdTjrYgyyUh4HtgmgCovHg0h7bAz60d1uKKszdmL2D+0x7J3iTJw4ODPfb21tqVKpaGVlRWtra7rzzju1sLBwBuvP+9EZhfE7xdNZZzKZ0Fabm5sBsNna2goBRh3Q9THl7wPmniSdOnUq9S50lyWud8ZRDJhxTvwcxgAApq+nDgRSXg9O6+CElxvWlY9t3ims451OJ7hmVSoVVavVEITW1xTWbMZuLpdLrX1nk1NSoox+7/TffiWbxrdLepsSl5GHlIAnV6H0Mj1Vi1XdXLxCkVNOnP77vBKFHqDkTdoN5PpKpK0k4OL+c524K1dCsr2s5h+a1w/e/oP6rD6rT+qT+pA+lDpnO7etzfduKtPKaPtPd9HB60V+stPR/y1p/PTnA5J+Ky/pbdKn75EyL2ZUeqSk/DN57SnuufwFLCtZl98saUJJiuo/l/SIrmoXvuZMsocsbVzH4AgbGafFsLGMN92uiG1tbalarWpmZkbdbjfEZ8B9Af96GB4E4pybmwuuEh4Abydh84XVzYEHB0BGR0c1MzOjdrutkydPqlgspvz6UWpgVODOwkbdXU2chi+lUx2xccXKKCkwApzVQPBILH+Une8BZxx4wXLtG1qP88GzUfB3EjbLWL5jtyDartvtpqye9HUMbrjLgPcL5+O/zuaY5/u4iZVu6kdcARRQVyI4H2XH2SSwJlxJPnHihFZXVzU6Oqp9+/YFNg3XTE1NhXMdQIGt4rErYJ+QLpesGQAhlAWXCtxiqtVqKoihNIidM0wxcsXOXYZof5hYtDnlw23HGSIxwALAxRhGAQIYQYb1UQxoUFbGIGwuyog1OVZe/f7+WVLKbSJ2iaAuKNSMDdhCzgZqtVopoAiFnnGO28NO9fIywlZjDAOsUS/cR5jzDp56+zvoEYOWw5gAPt6lhDq6d+/e1Jxz4EhKYoR4HB7cwxhDzEfYIw44xX+MEeozPT0tKXEDAUyOmWMOTEkDCr6vVazx9GO9Xk+5yADOuPvR888/r7W1NVWrVe3du1cTExMh8Ks0YOTAkEN83PT7/VQMIsaCjy/cKukrgLxcLpcKBu33dpDBwSo+e1we5kwcTDUGwWEDsWZznjNNYDcCtvg44zibHbDVnFnG+w0jha+lvl6Mj4+rUqlobGxMd9xxh1qtliYmJsL6488kDpa3H6DRucCRM+TI6b9pJa42b1TiQnJMCd34cSW+OFeB/PEf/7G2b9jW9t3bevQLj+qlE0nq2/N1o4llJ7eV85K+Eir2c7pmArneeuut4Zg1RpK+9a1vvaL7TUwMGASeaviC5YiSdhvRebl3LS4uDi69BG41r3vd68IxADby6KOPXvT9r1V57rlBUKKx/zimA5MHdPT7juq3x39bU8UplQ+XlVFGvXf21J/va/Zzszq1eRWa4l9FcfcYSXrLW94SjuOUsC7vfe97z+u8q0G8jv/0n/5TSVJ/u68P/C//ROOn0hN2vCv9H3+e1defvDlxe/y+5Ps/+7M/C+fcfPPOwPa//tf/OhzH+unv/M7vhGOP9XWGRK4z2WezGvmLEb1u5HXKKJMw/iSdOHEiXOJr2fve977U7d7xjneE4099ahAT5fOf/3zqvPNNR807XUoMPAhG1OpYVdqW/vnP/XONZhP99zd+4zfCeQ899NB5Peds4vrQq+VGE8sFgyNs0Hxj55tMBogry8ViMQTqdLr9xsZGYFLMzc2FDbkrCmwiOfZ7s7FydxZXJNx9hI0frhIzMzPK5XLa2NgIQUBdqe/3+0HJwlLo98bHPKbNY3WU0pkdvA2pB9fjc+5Zf2jjU6dOac+ePalNNKCJl9WZE7RRLpdLZYHAtcAncbfbDf3qWYj4zP0RXIp8wnif+zghPSbKhscsYWNP29GnlIl2iMvrx2zOpQGTxcEGykA/ODPhxIkT+vu//3stLi5qYWEhMAioK/flWvrcN/PcCxDkxIkTAdhCeWEcOVW/1Wqp0+mEdMHuLsJ9h4Ejfhy3SQx68GzaI1bKnQXgABMKvdfNnxvPMS8X7JdhfYWLDjF+3JLtQMGwOnnw21wulwp8zJriKVodoIhZVoAnLgCaDkSwdlE32hIl0hVLlBbPQIR7D2WO542vIwCPDs7xP8GReZ73B3E38vl8SFdLv05MTKSAVfqg3++HOBR812w2U4FQuSfrkrss0q6eintiYkLtdju4irli7UwSBxtcWJNZ670vHPyDidLpdMIcwg1me3tbJ0+e1Pz8fFi3YgYD96Ws8ZyBGcSzAUTcFYu5Q3mHgUgugADuSurxeGJwhHaLmYAOuDj7yQXQlvHYbreDyyDsIy+jz32YQDzX5xiurn4d1xaLxZR7oINQnO9lHtZGr0g2JP2VpL+RdL+SzeWHlCj2Dytxu9m6+MdctCwk/41Vx85+3uWUYYFc71MSxPU9SpT/3UCuO8sLSgClfbpmgwRfD1KqlnToi4d0/E3HVXmgotZCS+NPjqt+X11jT4xp9OglDpC8K1eVbGe29VjzMX278W19p/Ed/dyp4YDoUrOvXOsyp6DdwXWm9HclZddP73tvuzaCm7bn2spX8wEYea3IBYEjnt2D4HJs+tlQ+gYLIGVsbCwV04NNO5tfV2SkwcYYSzxMAbe8Dq1MpABCmwd48CCD+Xxes7OzAfTgOs71+kiDzb1TobvdrlZXV7W6uqqFhQXNzc0Fqyn34Hqsx2zAYcugsBMjhSwbACWelhfrvgcLjTfUvtGOFbw4uCDi37sl3Snnrtw48yXeoCMocQ6SudsVG/VarRZAJf6welIf+s6Vgmw2q0qlEhRDZxj4OWzMGWeATqOjo5qbm9Pi4mIKHGDscA2/oTyigMNk4VwYOo1GQ61WK8R9oO1hCNHW+Xw+xA/xoLJIrCR7m/l4dTcIylkqlQLgEoNSMegSK6DD5lP8PW3rgRn9fhy725yUWP9oR18zvI5cD+uB3x3lHjZf4+/pF1LAxmPbrdquREuD4MSAMq6wO+AZuxrFKZUpE/PFxxggC8Fwm81mAAmwkuI6Q7/CDMPlw0EVxiq/FQqFFIBKH7jVutvthvXbxxP9ynoTxzeibD6OGGNki/E6O5jmSj7lKRQKIS23s4IkhXcA5afegDa33357AC4IdEoQby+zsz1oT58/zoajrLQVDBBiJjG2KY/3aXwPxmYc+8XbhjI6UOhz1cc1wLIzc7iOMUTQ70ajoa2tLa2srGhxcVGHDh1KGRYA/z3IuZffxzZuq/yGWx59zthj3jC3YPqR2Yp6eArwi5K2EjDkm5JuU7LZfI+kdylxw/mGpNWLe8TFyPbCttSRips7szevqJwrkOvTStgkTytxb9qVJFhBXwkvfxccuaol181p3zf26cUXX1TlgYqa+5rK1rOaeujc2Wx25RqUnFRfrKu2r6baUk3/duXfqpgp6t7Re7U+86Tm1utnXHLiLDrlJZdxDbLODHGdyY5de6lw27NtFU5eQPrsa0QuOFsNluVYEa/X6yk/dGJl4G7Q7XaDy4yU3iA5pZ/re71eoCS7ZQo/bjZmKPEoAmzo2JyjfKBgYVEFjIBRAOBD2digQluMN44oq3NzcxodHdXk5KQKhUJgxvjG18vPBndkZCT48gO6oOgQ8HN0dFTlcjmlaFJe7sP1UJS9DVzpA1xwn3bqSv3YvMNooUxx3VEy2IhTJlgw9CPlieNiAAiUSqVwvtPC3VKLkkMwT4A2sotg8XWavyvVuJp0u4NAqt1uV/fff79uu+22EES43+9rfn4+1N/HG8GEAfXW1tZCWzSbTZXLZZVKJR06dCjV97lcLmSpoY9pawfq4v5xUMYt71zrtHxpEDiTcyuViiYmJpTNZkO8hJhJEoN+MUDkyll8DXOJuUV7o2xJaeUZ5Z8go97PPA93CRRHxoePGZ6NdDodNRoNTU1NpeLa+Lm0obsi8GxAE78n/QYDyMEbxruf1+v1UlkQ3KXBx70rv1j4aTsYW5VKRYcPH9att96qffv2qdtNMplUKpVUjIpWq6XV1VU99dRT6nQ6uueee7S0tCRpkKYZ9ojPeQdIOQY88/Tp7nbEeYDc7XY7BEBlzhH818cI4BHHPt7W1ta0vLysfD6vjY0Nra2t6d5779XNN9+scrkc5svy8rIOHz6ser2u17/+9Tpw4IDy+XxYJ0ulklZWVpTL5fS2t70tZGV68skndeutt6bGqQdPLpfL4R3mLpQOelBWn2+4hzmwV61Ww9x2BgwA+OrqagBvjxw5ooWFhZC9gjU0m82Gdd4zS9F+Phcd5GUd8fWAsYpr0djYWAgS7HVhzBeLxRTrql6va8+ePaHPWGNLpVIKqCJeEXGgeKc5QAYIw3O8XSUFhtHZZGZmRu95z3skSX/0R3+084nbShT4pyXtVQKSvF7JJvQZJSDJM7qsAUj7/X7CHFmWvv2tb1/0/TzzwKsiHsj1RiVAyb1KLJxbSpgkpwO5fnh7SGDDS1ychYWFS3q/48cvUWCaC4w7cilo5TfeeGM4drD6enajicXXmNjdaPHIojoHOmrc0FB/rK+tW7c0/tR4fIvXvMTZZc6WvcXlP/yH/xCOr5bsU0FGJB1Ssk7dLr1YelFqSfln8rovd5/2VPYo18/pt246qH9Se0IFMxA2Mhl9YnZWmUxGv/3bvx2+P3z4cDiO59hP/MRPhONf/dVfDcef/OQnU+f5++3Tf/vp5J10jwauM385ouzzWb3+vtcn7qFS2MdJOoNR/uY3vzkc+1rm2Wkk6YEHHgjHv/d7vxeOx8fT471Sqeh8ZCc30FOnTmm7uK3uRFe5R3L6zGc+E357LWR3uiBwhA0zVF1XzthkcZ5v2FB8CGoopZUYV9AdJMFyymdJIU0g92VTGlsKY4o81tB8Pp1CdnZ2NpTBN5xu/XQlzq2Co6OjGh0dDRRkT42LZS5uu2w2m7JsehaNfj/xfSflpAeyc1aBW8bj71xcUUER4DkO1gyzFFIHLzvWT86Hpu+ADO2Ea5CXg2MUKtyZ/DqUMS8nyiMg1tbWlmZmZrS0tBQACzJReB1ilgwKB+4fHi8C5SebzYb0p3HfEZeg3W6rXC4HVyx3rUBRilkMcdtyTw++62M9ZnLEzAM+05a4FlBHV1g824YDL24hB1zc2NhQv9/X7OxsmM+xhTsGQhxAiF3c6AOUP8/uwvxiffDyxeLsEO7pSp+3EwJbh7ETj3sfE67IbW9vh9gbtI2nWsaKvr6+rkwmo+npabXb7ZQbAgAjIA8xSXAF8TlPW83Pz+sNb3iDpqeng6sZc9YBKm+LmHmABd/bhDESn++MD66j7wCspAE45sFgh823mD2B4sxY5Hrqls/nQ//1+/0A0DAvJicntbS0pGazGQAwZ1z1+33deOONymazIb1lq9XSkSNHNDo6GjItAZAw/nxslkqlEKjW58TGxkZqzPAb7EkHRWgrBwq3trbU6XT02GOPBZcygH0HMqgH1zoA6fM0Dvjs67C/N/3a0dFRFYvFwNp0NlwMeDOfyPTD+OG9ubm5Gd5Hnlqb+/u7RhqA7YVCEoQdYJH7Ykjxcl8yWZH0p5K+qCTA3Vsk/fdKrHTfUMIouVwB7m5Qkh3mWpOXTv99XtJBpQK5fvgh6bf+Sho/3XUHJP3W6csuNUBy1coRJcrOecYd2ZUrK9V9VTUWG5p5YkaNckMb37+h9g1t6TPa7b9rUQqSblcSj+O2058bkh6XSs+XlDuaU6aX0cLbBwDr39x4ow4ePKgf/pu/0b4KbIcAACAASURBVHS1qpfyeX1idlafNePWpZSeejo2cUxPzzwt/YKGus5c69Lbm+jSuZVcgpS/huSCwBHPWsFGFZDD6dBslDxAqAfRi11qYsW83++nAAJXcj3tZ6zAxsqkiyu/7ofv57tixoaY3yinpFQq21KpFIJXYkH1uAvECeD8TCYTNs60H8c7uR1Qd9/UO73a28Dr6/ViI+5ARVx/V25d/Lm0PQquW5z9uc5i4c/ZDa6M8ZvX2zf8KK5eV8YT8U08uCT35xzEQQvSrnoQQsaq++xTDtqw2WwGhRJXL+7pY5z7eftK6SxMlDMea/6/W/DdPQSFyUE8WC6cw32w/KLA+X0BDr1/XMnzssTX7TSWfMzE45f2wmruSnOpVEpZuL3tYlDIlbwYuOH5BIH0lK6SglLM2uVgqZfd6wtgAsjEb8x3d9lAAAEajUYIsBzPLwfXut2u9uzZk1pPfSwRVLjVamnfvn2am5tTs9nU7Oxsao7QXqSQhknAWhSDpj5eXBHf2toKawx1dgZIDHrGbed9HTPWYJqMjY0FNyLWdp43MzMT6oLVg3vABrvlllvCekwK7AMHDmhyclLLy8taX1/X1NRUAGFZv1j/YaPlcjmNj48HoM7jjdRqtZAmmjLgYuPBhb1PYX+Q0SWbzWrPnj0p640DIFxHezkw53OIILXOEhk2Vz0IMvfz9Y/7AfYwF6gLn1utlgqFQgCQqD/17XQ6ymQygY3pYBcAIWwrT4dOGuoLDsh6IdKQ9GVJX1NiVXxQ0vsk/QMl6TsfVpKx5dWSKUmjkl5+FZ/xaktfScraZ5UAAa+TfvW5ATCCjCthklw34MgLSjIm3STp+StblF05u3THunr5zS+rtFbS3sN7Va/VVbu/puqbqtI/VgKQnLzSpdyVc0pJSSDpOyXdqkR7rSsBux9XAlj2pXx5Z7X2e3ffre/dfbekczARL0KW68v65Lc/qT859Cdq5puaaE8krjPfk9S6Nl1ndpLe/Om980r2+gZH+v2+KpVKKuCepLC5jK1GbKLi9LFY5Fwhjp/DpqxQKARFu9vtqlwuB6YISgWuMjGI4ZYpV95RWtnEYl33TT2b8Ni6BdDj7iMo6a6cwSIhkCJZDQqFQqo9nCXgbj6utAwDQGBloNi5P7ezIfjOldVh1jq3XtK3wxR0qNTck0B/CIrVMLDM25hrYgAlLq+DFmyuvQ5ugaU/vMxxnV1ZI3ggwAoKEUoW5ztYgCsHVu9Y8aZvHKhxhd4VZO7r/veMh16vF5R77yPuC0AD0Of1j+PrQDGl/NyHMerKGTFuiJlDCuV4rHA/xOeBpBSLyoFJBzToF1feUMo8+KiPidhCvpPl2e/LPG61WsGa7m54DnC5Ap/NJgwZ2F20N0FXuRfxQNx1yZVaKbG8j42NBUYZ6aJpYykdmBSgC8YJZRsZGQnuMoAExWIxsKFcSfa2jrPhxAyieK1zUDVmMXnATda3GEBjXXLAGeaAg4mjo6OBqRUDA/l84r4Rx4SJFf24Xvv27dP6+rqee+45HT16VDfddJNe97rXBfCvUqloZmZGMzMzYf1n7nNP5j9uPr6eeWpwwJV4vpMC+5577gkgSqFQSGXBittZSmeCA7igXoCzHPN+9Lbjnox31htYmPE7kvMlpTLCASAx9jxosQdX5dkE1gaQY1yXSqUQvFdSCoDtdrtDwfhLLj0NUtbepAQk+b7Tf08oYZMcfRWei9HytZIm93Qg1532wDdLCT38egjkStyR/doFR65i2da2Tr7jpLZz27rx6zcqs51RRhlNPjKpwkpBJ991MgFI/lRJgOJdubpkTNIdSsDtg0oCmVYkfUvJOnNMl9VV8mzyzePf1K8//Ov6w8f+UO1eW4vNRd2+cbsWNxf1Bw//wZUu3qsi/b19ZeoZZbdeO4APcsGRaCqVipaXl9VsNgPlGaUB+jmCVRaKb2xpjuOEhEKd3vR7hgDAkEqlkorhgLLO81yR93LkcjnNz8+n6MvZbDaV3tSt9664xSCBgwEeRBblxH24kTjGiVv4oN37Rhm3EwK4unKTz+e1tbUVWCftdjscoxzHWTFcYrAn3izTPp7Okvap1WpqNBopqy5giMd9QOHw+8dgDYodgIorq7H1vtfrpVw/5ufnUwEcXcGLlRT6JQa63DUAQAAlIM7k4pv4qampwDzwOgGYoLTEoJaXAYUPFo7XV1Iq7gPtgpWW+qKUejppZ5F43ba2tjQ1NZVS2qvV6hnMGM9cxHgapkgNU5pd3H0F5TKbzYa4FbRVDAY6qBgDrsPmJ38xCw2LNcpbr9cLgCYBJJG4nygrAA3jk7nKWCAmDwCuiwcf9jXRQaNWqxXSOxeLRU1PT4fnEysHVy7KJikEmnVmksckYtz7ehHPb/73cRevxazZnU4nxJpyMAdA15/l/cKaBhiFK4qPy7gMzF/q4Yw53EM82DNAider1+up0WgEl6mVlZUAaBIYtN/vB/dQAId4vjWbTZ06dUq1Wk1jY2MBsCwUCiqXy+Gd56CU16HT6Wjfvn2BKRi7zvj84TveJ6wv/OZt6gyW2PXR28XXVAwJ7sbnYwPmI8wzD4BMdh13j4JxR//yruZdD9iMW06xWAwsJsa7s3F2km63q5MnL6FZ90VJ/1HSpJJUwG9Skq3lJUkPKXGBuVSBR29QsnF/rYAjp+WoEleaM76f0EUFco3HgqfsPWsqzCshLSWMoAOX53EvvfRSOL7zzjsvz0NfBfG0qEePXlpE8p577gnHH/zgByVJX+19VUd6R3ToiUNaLC1KJYu78aKkJ5VkufqQkuxDf6XrKvDw+fbB6upljGo9oQEgsl9SVtIpSV9XAmafI3SQx5v5whe+kPrNU4LHMa92ipMRn+dpalfWVvT86PN6dPxRrRRWVC6U9ZE3fUS/+MAvqrcyGEjdzkD3vemmm1L389gfH/3oR8Pxv/t3/y513rPPPhuOPaXuv//3/z51nqfvffnlAW0x1r/37dsXjpeXBy+pOMaIr8txIP7e3p6yy8l+wt/TzpC9pO/vyygXnMp3ZGREc3NzqtfrQbFhs+mbRDZfWP37/UGMCnfJ8Ngjw+jbrvR0u90wuLe2tsKmdmtrK1jZ3cLmYIPfO6bYx8qBsyMYDFtbW6ngrsePH9eePXskDaxhbIARFCzaY3JyMljz/Hcs0R480bOaxOAC15GthfujvDhI4PTwtbU1zc/PD+3bWDFAAcPChyWbTfL09HQqjoWDN5SPsjmTyAOQeqwYQCoUO1cgaWPuTx1Ik+ngDn1Jpobx8fFg2XWlmnNR9kit6xv7OJgvz7nhhhtSoMja2pqOHDmixcVF7du3LzCj4jgaPDt2QcBdIh6DPi6Zf9KAmSLpDOo69/NgjgADxMWQEgWyVqsF5QZrOpZtAAuYNT6mqQOKMf3sgACWZ+oIS6ter4exDrCDO40re4wfFEOARcrrih/KGuPOFUJPu+qsHFfA6S8HJmD50FdY4KvVqjqdTmrxz+fzQfFH+SyVSmq1Wur1eiEoZjab1cmTJ8N4mJubC2WHkVQul0MwXYLCNptNjY+PpzJgxWPYmSjZbMIKcqDM+4Gx52BLHLOp3++HYL6wk9rtdoiZQX/R7/GL19cU3gtzc3OBDeEBdwmqSjp3f1fQN7i8MA+l5EVNu+fz+ZBOfXt7W3Nzc9q/f7/e8IY3hH6uVqsheC5KOvGfWIs8Hg5jNpfLqV6vh7WJ8UmbOQvO6824m56eTt3bwRHAjhgMikF8/nj/ATg2m80AaPg49xTnm5ubIUCrv0MI/tpoNDQ5OZlqa8rabDaDW2g+P8iGBMjJ+Gfc8951RtLMzEyqnzzLl7fVZZWqpC9I+lslgVvfKukDStLZflNJKuDNi3zGDUo29Zcrvsllko8piTHi4f02JX2sJun/0SA+iQdyPawEVblKrLyXRF5QArDlJe3sYborV0iW+8v6XO9zuiNzh+aOzw0/qSrpt5VkuHqbpCVJf6RX191uV86UKSXuMncpAakySrKMfVkJIHKVuSb2x/pq39PWpxc+rUauoanulH7tvb+mn7n/ZzRZTPYYT6w8cYVL+erKdn5b/dm+Rv5+5NwnX4NyweAIm7mFhYVUpHy35iEORsTKYrfbDYqodKafv9N6icmBIuHsgLW1teAK4BJvKn3zj7WeDatb09g8eiwQNnEoy2wmYSWcK7gc4AmBa1utVlDmsEi6dZhAs7GF0VOnUjas4W615TPl5fkOtCBcRx1QCrGGo8ggAA1sfDmffnb3g2HPc2aMpDMYRQ7M8JlxwXNqtZrK5XLKlcivpz48j3Pi/hkdHQ1BI1G6UfppF+8XxjpKP64UExMTmpub08TERAAKUewokzNG/H7Z7CDeiitHcRDemDXhcw5QgTFFn8fziespH9l5aHNiHDAGUaD8Wh83DjginmXDy768vByCKZM9BODA2QMxuIoyPTo6GoAPt3pLCqlLva/pe8roLBLamLqyzrC2ERfIlV9nghF82lPxwoKRFAL2Mge9zbwPa7WacrlcigHkLhtcj4IKSOQAkKeWRvF0ZZv2igOAehv598RGYT4wnrwOceDqGNjL5wcp3uMI6Z4ByLNItVqtFJOAOmQyGTUajeAq5uV0MMqD+k5MTAQXJWLCkDGtXC4HMIqyrq+vq9PpaHt7W/Pz82G9I+vKqVOnwn0pG0wJd19zd5dhcW4coIqBT5gtHqjY2X8+dvxeDnA5+8XHOGw2Nx7QF7Ozs+FdR+anZrMZ4uj0er0whqkPrEL6KGbv+btGUghczLvC14zL4lZzNukooWh/W9ItSlxu/oGkdypR6L+hV878WLiIa69iIa7I0Gw1BHL9Kw0Cud6rhKFTUcImOawkaO61Li9ooFAfubJF2ZW0dLe7+kzvMyqqqB/P/7i+rC/vfHJfyXg9Jun9kj4i6Y+VZLfalVdPZpWAIXcqmUNSAoL8tRJA5AqmYN9RbpQ237Gpzu0dKS/ta+7TOzfeqX2tffroWz967utfQ9Lf05eyp4OxvgblggOylsvloCRKChs4p8C724tv9F2h8ewAviF0BgJZSKAEE+OBZ/Kdsw5Q7FAmUFrc6lytVoMCI6WBFNxSms2mcrlcYEeQocE31SgSkgJLgfpTJwRgw7PmZLPZ4IrEJjGXywUlCVcclAKAIUmp9KzUO954o+TD9piZmQllc7YHFlHcRGAjuCuEdGY8Bh8XWBu5H8olFsO5ubmg0BOzhfo7aMD1tAvK1/b2dogZkc0mGX8I6ke5HFDI5XJnBFF0UA0QxN1XEOjlPiZQdpzRxP0mJyeDYgPTIo75QvphFK9hypKP/5hB5ML5Pn+w7o6MjKhWq4WywFhwpRjF0uM24CrgIAXPcBcZykt9+Z2gmIA9klIpbf08lCT6AsCQvna2l7soOIjkfVqr1VIMEYAXf/b09HQoQ6vV0tTUVPgMQIoyzjh0kId5zzgFGPP05e6SQN/gnjAyMpJyl0HBRJF2MI7/AWAAbEZGRoIrCOWnrMSUiIEhFHhP2edBTxlvuVwuxUDo9/shJbQzCMbHx0OadurF8dbWVgqYGB8fD+siDAwHGWFtzM/Pa319PQWK04+dTueMjFY+Z6ampkJq7enp6cDiISYMLKVHHnkkuHLgEkP7bWxshDE0N5dYGOv1egC+nnrqKY2Ojur+++8/A6CivO7u4qwv+trdJn0dAqD1d6ADK/F9fb1n7uP2wlhwF5f5+XlVq1VJCmwP1kyeDdAOUAQ7haDV1MXf+7ia+TNxBYKt6O6SDtDiTjnMHS2WWq2mv/7rvz7rOZdEtjUIPLpHg1TAb1QSU+IhJS4i54vlFCTNKQnC9xqUT+scwVc9kOtnlQRSvE8JmPAOJaDRYWn02VFla8n4ws0VGcZGu6oEJswBXVZw5Itf/OLle9gllkvtSuPiRrzfP/H7OrHnhN5+9O16tv6sjh07du4bPKFkXP6kpP9BSUrrv9Zri+10GeXAgQPh+IUXXkgO5jUARG44/eOLSrJiPaGEaXcJJQ5vsHfv3nAcu7e4a0lKskrK/FZJ+6ROq5OA6Q9L9X5d3zj9733/8H2py97//veH43/5L/9lOP7ud7+bOu+xxwbpzDxd+2SURccNCWRZja+RpCNHBotR7BLk4vpp3E47iXseNG9raktbWtSiRm4cSaV4XlxcHFqea0kumDnCRolNnsdmQOhEGh+FJqYQu+LnCiLXEG/DN4O++ZMGKT673W5KUUa5ZPMFy4NrRkZGUtYsV3JQ1DyFJ0olG1I2gRwDPHhbhUaOLGkoT2yW3QWFjSr3dsYN9fCAnh4LQEpb9Gkv39SiOMcgB2AUx0isjCJYtQnI6Btl6tzv9wOYBjAAWIPijuWc9vAxg1IsDcC3Vqul8fHxoESSrtUBAh+LMWuCduP5Dha4Ug67h3IR9JcxhvjvrgT4/cj24JbeYeWMgQm+i63BfKYPPCNGPp8PgT/j5yH0mS+2cVBXbzOPMeF1diWsWCyGzS0Bh8vlsur1eipTiKdx9fnA2Paxxu8OisRlxMLNtc7Siq3tcT0dkPP2wO2mWq2G9cVTlcftM2yOMK5YV2DAOFjsyjUgggMNHowaKZfLqcxMDqTRFw5aOWDJ81Bk3a0BEMbLB7gBqwGwgbI7e8CvBdhBAXegibLX6/UUEDg1NZUa9wjn48rE2gj4ATjpY2VycjKVcSaTyQTQZm1tLaxBxG3BBYq+pZ1pLzYEvV4vBVbTzzHzzeepv9f83cYc4p0EwMJv7mrm898BV+7pc4nyeNpcB+qz2WwAr5i3jH+AO5+L/rx4vMfsJNrIhfPy+UE6bZhZw7I3XRVyUtKfSfqSEnDkAUkfVrJx/4ak7+rcrjIEY73K6OBXRE4HctWjSgIs3q0EKPkhaes9W8oeyyr/eF56RNdWINemBnFH/vbKFmVXBrK5Z1MvzL2gg+sHtVRfOvcFLqckfUpJ3Jx3Kgng/J908S5216lsa1vt2XbCyrtLCfC8rQRY/EslgMjV6sI0roTx9mYlMarWJP2FknWKEEgzV6ZoV4O0ZlvKtrPKb15w6NJrQi6oVtlsNigJbFLZ+KLUs1F3ZoKUdiMALMCixUYvFt98cR4sEui+bAzj5zjNXRpYfgFcUF5I04iUSiVVq9UAFviGFEClVCoFRRDrMJH6XQlD4Yop0LSl193L6qAN5/jmlLqgqDg45VbJuB88/gG/cV/SMaK4sHktlUpBUWBjS5/QDvR/JpNJKZlupaxWq0FhY4y4cuWWc09bSh8QCLbZbGrv3r2h/drtdirNp4NCPh5igMo3+MMAFGkQLNcVbizBPpbjceL1pz6uGMXACGWQBtR15pr3P2ONWB9ePxhBAHoAPgAPbs2O28DLj1tQrVZTv99PZe2JwRFvq3w+r/Hx8eCe4M8g/ejc3NwZ93HXlWGsJNaVYesDEgORKJko/w7IooxjneePOUF71Ov1YDlnDLiLlc87AM5YUfZ28Ho54OH9wue4DbiXu+X5ugHo6Eq79xn3hDXj7hAo5Q44+/NJz8p6OTIyEhgHLv6MiYkJra+vp5h9HteFdYV+JbYJzBPGhAdShsUBICgNXEn43Gq1AjOtVCoFlhKub+vr6zp27FiqH2h/YhPRxq7U33nnnam1zBlFPr485stOwCTfAarDQALcpB/7/X4Apc4lMaAYgykxi5HfvD8caIuZYg7U8v5lbQOY9rHP8x04dbabv59e1VS+Fytbkr6qJBDgHUpcbv5bST+gBCB5WNL6DtdiFd0FR9LSUBLT5ZuSZqSRN42oe1dX7fe2k7gPTytxu/l7XRuBMV9QojzldG2U9zUuvXxPxx84rnKnrPtfvv+V3aQr6U+UKPDvk/Q/KolD8uqRXl5bkpG0JJ168yk19jfUnegmTLIXlDDwnlSSgvdqlUUlLJF7lGjIzyjJZvSMdllEJq2ZlorrRWV0Fb/DL0Iu2K2G/7GEN5tNzczMpCxGvqFyZYgNEparWFljg4jEmyy3WkHLZVOPdZoNYaPRCAyFfD7xgYdx4H7ixFRAySHeR7vdDgFMiVfA5pjNtNP46vV6YDVgrYzBDZRErK4oXNvb26HuWJH7/X4AgWJFH4usB6J1Fwqn9Ht70+b9fj+4jgBS0M5YDz1wIYqmW4AzmUwYAyjhcYwCj9uCkuJ9i0sN1xKg163sWHmz2YSJgGVTUmByoCzCMHArqY8j2pTnsdkfxppot9uBsl+r1bS4uJhiGsCOqNVq4VxSZqKExm4gHsDUM9Qw3mJlyoEByunnMV5HRkY0OTkZLLIAHK6MuDuXpDD24jhAKIe4WDhgEdP63VUCpgPnMZaYmz52+c4DX7pizjgGtIhdEWizYW5ljE1XwHwc+/XUD/c5wCGeOT8/r0wmo9HR0QCW+Bo0DJDkWd6//nzmEMAE4ADfMfdRXgE+YGAxx+gnrydrlyu+3GttbU2VSkWtVitFLe12u2Ee0xcwNDxQK+OH83Cjk5TKZMJ6MzExEdggklJxlLLZhGlFMNDx8XE98sgjajQaOnTokJaWljQzMxPGP3UFtJ6YmAjjzl3pWBe9fanjoUOHtHfv3pRbJtmCPCWzK/oOhhUKhTDeAYlYl+g/b3cHRygf5zMPaA9no/lY8vHl6wS/8ayYTeKZ3ny8+xjheZubm6lYLrwXarVaAAyh5jog67GTYOjQpj5+/V3EuKJO50vlveLSVxJU9HElvvFvVcImeVDSU0o2/C9E1ywoAVeql62Ul0xuueWW1GfPAnL48OFwHKjyp8Vp4E77js8Lsi51vtBJAuPeqGszkOsLSlJCL2lXeR4inp1Gkn7qp34qHP+bf/NvLumzjh49qq33bqk72tX+L+/Xc6eeC79hiL0geUTSCSVuNj+rZJx+7ZIU9aqUW2+9NRx7VhcpnTlqqGSUBCAiqOqkVN+ua2FzQTeduEnf/N1vJsDoFZZf//VfH/5DVgmj7a1K6tFScJ3R2vBLpCSeFvL5z38+9Zu71fga6sdSOqOMZ+VaWUkHZnr00UGuafTd+Hop7V52NvGMdJ6FJjZYuN72+te/XlLCCPqL2b/QofVDuv/+BIR0AwzZoqQz1/+4vBcqnqVRkt797neH4w996EPh+CMf+chFPeeCmSPODPE0uB60bSfKud8HgIMNKtfHio6UBkl4ZsymcAut+2+zOcMqSAeyuS6Xy6mMHKSBglrP830jyv8AEqSZJW4HVtY4KOjo6GjKmhwHc2VTi/IDuMCGHKWd810xAJCJJVYOXTnwTTz1dcWSc9hQe13y+Xxg7wBM0Ea4+jgFH2XLrZndbje14cbyCjsHkKvdbgfqPOwEnpfL5cJi4LFnnN0RW/Bpe+7B+T728vmBSw9gFoqUu6z4GPdnOCMANyoHr3iGK1M+1lzR93s6M8kVpTilqI/9YeLpaD22hc8Pj/PS7Q4yODEWGJ+MHeaFAwf0M8DCTikZ3SIfAwrO+OF7P49xxfWUC8u8x/RwoAlxpg33GxsbC5b7jY2N4Bbg4uX0LDvej5wX14/vaC+AVYBYj8fgfeqACe2CmxRjxM8HAKN9tra29PTTT+uWW27R3Nxcaq57gGxpAGY764r+dyBGUnDvclBi2HiIAaXJyUk1Gg298Y1vVKVSCWmyfc0dHx/X5uZmeIHTL5OTk6pWq2fEtpKUytZCGUZGRnTq1Cm9/PLLKpVK2rdvXxj3ABcAtJSz2WymsnL5i5n5GLtyeQDsYePF+9LHM4Aa9Y9ZbXGb85sDbYwL+suNBaQiHhsbC+851glnjzCeWVdYl1m/CoVCWPfpc4wRgGP+jmFdYT4CyF/VrJGd5LiSYI2fl/QWJayBO5QwRB5S4jrSVcIc2WWNnL9cq4FcPe7ILjhyRaVzW0fdu7sqfL2g8VPj577gfGRZSQamH5X0w0oyqfx/urbcv14tySoZ93cpWQPLSlzonpH0BenH7vkxFfrJXuCbjW9eoUIO5MMaEkQ6dp05pTNdZ3blDKmX6uple5puTp/75GtULthZiE0tyoQHYpUGSoErbv49myXYBr7BlNLgCOf69e4Ww/f8z0avWCymKPVedo8t0u/3w8bXN9AwADwbShxQj+Pt7e0Q7GlhYSG48zgohIUMpY2yZjKZEPg0tqh5kD0HUFA0ucap1+465G3mVmGvRwxCufsHG3EPjogiwTmc74oaG2vK4bFf4nP9Xq6cQo2XBr749BOBFGMlDqs//Q6YBGBFe9BWKAoeAJi255per6dyuZxiJTFGGUtuqadtXVEBRKMsKDpcMyxoKmV19ozT3imD/8/YwgJOOw2j5ccWZx97gCUAQ8wl2tPnHOPXFVIH7WiTjY0NdTodzczMBCszSp3fz4Emf5azSnxt4Dramzp7LBTvM1fu/T6sP9xDShRwsuvEgSM9ZTH33t7eDlmnHMylPjGbifL5WMlms4H54H3OOhWvoQ7IeEBaB4J8beZZ1WpVW1tbAeyLgU/PzkXsnUwmEwJ6sjYwTzqdTgr4dVaaA9XMUwe9UKbjWDQ+D3yOZrPZECzZXV18bjiACCjXaDTU6XSCaw2AyOrqqmZmZsLaLUknT57U/8/eu8dIel7nnU9XV1dVd926uqenpzkaDinehiOKoilKlqVYsZ3IWscXGlpbBpEYsL124sBGkF0EMOBbNgigBRZarI04wQY2YsuKQsmx5GgtRb4llhTJuqxM0yJF0qSGt+F41OxrdVV1VVdVV+8f3/zeer63ay49nCFnhnWARn9V9V3e+/ee5zznnEwmo7m5OeVyOT333HPKZIbZdWAX8RxP3Q0TJHZxGvWecjaOs71Y071PcXWMAbr4PUj2LXcr7XQ6ajQaOnPmjG699dZwD489Q9/5+83fH/7XarXC8xgDHoeL+m1vb6vRaATAy11MAbm9ja4raSiJSfJ5JYr8t0v6YSWpgL+mhDlyEWPrWEbIxQK5fksJUPKYrg1WTluJAn2LkrEwltdGylLnnbaW2wAAIABJREFUPR1lzmaU+3Iu6Y8rJTsautV8r6R/fO7z2Sv4jOtFJjWMH3KXkhhCXSXucE8qcYc7RyDIncyNvMVrIQ8pnX78Fkm/OSnpPdLD92nsOnNAqc8kgWLG4Mg5YXNTKpXCJkwaBh+MAydmMsPI+/6db3ZhoEhKWepjRRpB8WITB0sBa1S32w3lwAoHs8M30jzHN/iUFUscG3m3Inr5CNh59uxZTU9Ph9Sovll3azntRH0APTwFay6XU71eDz75bJS5xuvubTmK0u0gFRZRz/zgLjqSQmYgV04ImOquGZQVZSG2dnJ/aahAAyLQf97GrjAR+4TnuBXUxxDP8DJh+aVdGBPufhVnf/DAnTCLZmZmgi89rkutVkuzs7Pa2toKYItnK4rBNlfMd3d3VS6XU0ohYxnGj1vbEQePYsFVivHkWXfoUy+fB5flDyWZ88nowv3iMevzmPnKd51OJ9SDz8ThQVnEZaPfT2ICbW5uprJswJZyVkfcJjEoNApM8kw43he4VDmzjes8pbZnjmq326pUKilQNX62HztwxzGgQtyXPgdQOuP4GdTJU73SrrBBvK5ePp/fg8EgZFXK5/Oq1Wr7xpqDTcxD3BdhYNCPAEKsiR641YEqZ5lQJp5HG5TLZa2srIR25BkO8npf8h3fQ21FQY/HCjFO5ubm1O12tbW1pUajoVarpZWVlbCW4frR6XRCjKT5+XlVKpVQTy9L/H4iRTWALufHYJ4zUGJ2oQtuRNlsEmQ5zibl9QQE8mtYz3gXnTlzRtVqNTCG4veFr8NxPKtRDCMyGAGEACDhAra8vKxTp06pUqno+PHjqSCxlO2aDMh6EOlLeuTc361KXG3erYRmfh0SY64p8UCuRSW09zcrAaD+vhKXlq8rUcpeS0v+80qsz+O4I6+NTChJwZuVpj8zrYnBVZp4X1HCHPtRSf+LpP+qZN6/HmRW0vdIulNSQcl8+xslrm+nlKyD17B8QENgBCnuSh/4I+nhLygJwj2WS5b6dF2ZQUaVncrFT75O5cDZarDis+HEAooyir834lkR3NKGMoBi4Bt5Bwo8BohbHvHPr1ararVaqawMKGQTExPa2tpKpaJF3OVCUso1wDe+7mZQKBSCBTeTGQbMvP3225XL5TQzMxMsfigXk5OTQVFwdxLqwYacOuVyuRDPAksh1loHF6hno9HQ5OSkjhw5kvIlpw7VajX4jLuPe7/fDyk2AUVIlYwbAYou/YFi2+8nMSNQ0AeDxC+dGAj0swMHrgi68kuGGUmpFJbOenBmjW/4UcI8TovHkKEtXEGAybG9vR0s0A42kf4XwIpy4XrS7XZTGTQ8Fg2KnY/pOAbEzs5OCF4rDQOIutJIDAhnwnhcB+4LEISi5alTHSR0sIlxRuaOp556Svl8Xm95y1vUbDZVqVT2sQ9cYBN4H2GBxoXD28Mt/c648nZjPBF0kzHlwAZ15T99wJilXeK4CG6dhuHgdeL+DqbRVmQocvcwH0/UgzTN3Gt5eTmkKyVVKgAF8wKGmrcJrmiM6YmJCZVKJZ0+fVpPPvmkcrmcTpw4kWJO1Gq10A8+t7gvwYpZL2ZmZnTTTTeF+Ev8BrOLWEmMNcaOz9nY55M6eXYV2oO+cWCAOQWIUK/XA0DFOX6+g6sxK4bx7qme3XXL18N+v69qtapbb701jDnWtO3tbS0vL+vkyZMpYGMwGGh+fj7ElILp5Yo994ZxCBtwdnZ2Xz3o652dHZXL5RDYlqC0ZF/yceHruruwuJGBuCzOcsvlcql4IceOHQvpjnHNgrUDW4k1392jGAPOeqHvqAeMLVK3FwoF1Wo1LS0t6amnnlKxWNT09LQqlUrKhefVkOPHj4fjn/iJnwjH/+pf/asr+6Dnzv19u5LArU9d2dtfTfE4RB/60IdSv3nMss9+9rPh+MMf/nDqPGf4uU/8r/zKr6TOc/bTL/3SL11aAVtK/P+/KmlOCUhyrxKl+Pt14ECu3/d935f67H76B04d/YISUOwmSZeQMfb1JN/7vd+b+vzWt741HPs4iOMkLC4uhuN3vOMd4fjJJ59Mnff0008n7m23S/qU1HoxSZTw1399lXJovyTp30t6n6Qfkh6akD7wl5GrxtV58gUlTvt6OTFW1tcvkEe3q4QxQuyl53TRefbRj370wGW4KjIj3XyeeCc3d3TFgNWvfOUrqc8/+ZM/GY7Zh0np95EkPffcc+HY11qPZyKl11e/Jn6PeoKRC/Xp0aPDTE6+p4tjnfhYYv6dvemsptan9MjXhuggrrqS9Bd/MQzOE9/vlYrHSpGkL37xi+HY2+WVyoGZIyjHbMZxE2EjxYaRAHquoLFxbDQa4T79fl8rKys6e/asTp48qe3tbS0uLgalZjAYqNVqpZRJrGTVajUEpJSGCgGKV7fbTSnCABZseim3b1qxgHU6nRSlnhSOLOhYlaempjQ7OxuyOrgijiuCZ3FBQcEH2zektAd1oZ7Ui+CfbF4920K9Xg9ZIVA62RzncjnNz89rc3MzVc+NjY0AJkgKG2dcSTxGhisMhUIh5fbjoBWf6/V6KAOuHpKCIjMYDMILEUWF+ywvL6tYLIY4Ix5TgPSdDrYBBLhCgTLiblge8BKFwMUZR9zPM7k4+AIowcLUarVSzCTOh62AxOlqnZVRr9dD+9Eu0hBcQgHye3EPhDnmgIC7vnnZ+v3EXerw4cP7xp6zENzqDUBEXR0s5M/BK1eq6Rv61GMQAFpQd/oPZs/09LR2dnZCLvqbbrpJ2WxWKysrqZeBK3KAEL1eT7lcLjBApGFsENxhqCdt6X0P+8nBUgcq6UPaAsDixRdf1AsvvKCFhQWdPHlSU1NTAfjy/qVNuA9lA6Cbn5/XrbfeGpRO1hDva8AGD+xMO7OWxTF5fN1hLjhrhjWYtpGGrjmMK+KdOMACM8KZLz4GmH+UNZ/Pa2lpKbQB57DuOnDsDAfK6eNeStYYsi25Ag8z6OTJk2Ftph263SQAd6VS0fz8vG655ZZUe5Cq29uPzFGwRaifn+MAo897mF4OlDOmfB2LGR2wL7rdbmCSOGMH5gbjolqthnvcf//9YS5zH+9Xachmok1477Hu0N7Owmo0GilQ3EGd2267Tbfeemv4HnCZGCg3pJSUKA5jRfnqyLqS1Lmf07URyPWFc/9v0bjPX21ZUMIkelqvnhvbtqSPSA/dJf3mqchV49zxawGQXFXZlvR/6fpyOVlSEjj7zdKL/0a6ZUTK4HGYoIPLnva0M7ej4gtXKK7PNSoHjjnirAppuFnC8oqSC0U+VugAKxyIyGQyqewV7rfMfxRBNsCe0YRyeWBV7stnD0QqDV0W2DiyuXOFh9gXztSImQ+u0OGm4UJb4frjrjIwQ1CqsHRLQ5ZOp9NRp9NRu93W8vKyBoOBlpaWJA1ZF9DrXZFtNpuByeIbbCjPKDPEk5icnNTW1lboP28XlBLKPxgMUpT3WAGiHdmEo/RNT0+rXq+nfOKx/NO3nU5Hp0+f1uLi4j43Dn8u4IX3Z8ya8fJB06ceKAH0i48JriMdqDM9POuLB25cX18PCkwcWNQDfvpYYQw74OIMBXeL4Rqe6XX0zB0IaUwBFVCoHN2tVCq68847g2uZt6FLs9lMKZLZbFbr6+tBMaKuoxha3g7UH2Btd3c3KLW+TtBnngEJhXJhYSH0ZyaTCaCKu7N5O8dtCZBGu2LxdwCIMjBuvZ9d8W00GoEhQhkdEKhWqzp27FhgVDUajQCMOpOEaz3AbRyP5fjx46GezkTyOeKArwM5vpZyT4KZwgDL5/P7AmRSJmfjeD2l/ZHNpQQorFarYd2jfX2+er2d7YLCvLe3l8oM49YR6kk/O6CAws64h2VD2zFX3J0SEG1iYiJkoYGNQRl8bNEnDk77OuX9Q719XHo/+7hzoCIGlLivM6swFJRKpbCesvb6PPJ1zdcOfz/6+OadkM/nA5POM6d5OzCGWC89phVloGwwYjxY8qj15rqXRUkrGrtYvBrigVzfqIRR8moHct1WEnfkuKT/cRWfM5aU7GX2EgZHV0nq3Vf14dIHnhrhqqHEheOGA0ek6wMYySjJmEPWma6kR6Rf3E3HHJESMtovvvolvO6lX+xrkB8ov56/+MnXsRyYOeKbVLdQsslxRghMCY9pATDgm7ZyuaxyuRw29Q5AsNFiQ0aQRLLcOA2e/zzXFXuADVc+fbPvnymDW9O5BqXA3T58I4y1Gauqb+RzuZy2traC+4Nbetvtdup8roH9srW1pRdeeCGkvoQd4WVjM4zij4WZjfShQ4e0vb0d2qbX6+n06dMqFAq66aabUmkdfQPsihUuIKMUFt+EA0QRuBAFLZvNhs2ytxdMmXgz71ZV3JVQmPg9HqMOEjhw4JZ66GsenNPHEMeeMYTzfFxgLcda61Zh7x/AQsrsQXpR8IgTQrl5Joo9rBnuFZeb+DtxfAzaDNcAnkk7Elg2VvJoe8YQbdbv97WxsZEKQEldvP29DV0RrFQq4TkbGxvK5XKBms9Yog7UGZYRLmgAVvH64/3nrByUQNhEcZDPuO4ONnjZ4/UjVoABiwhCefPNN2t3d1f1el21Wi0AgZubm6l0uCjp3Jd2joEPxmwc6yYGb+I1gbg3jUZD5XI5xTRx9gzjmXv5OPRxxhwFRKbPfPx7fwKC+Jrrrib8eUrcuC6I9zVgJcxEyuYxdgCmfPw4WMB/Z/55nUcBUA4Eujug94mzjVi/vGwuvj7xedQaHLsc+XPdTY21n/Xa3c8oN33tz4Y1gqsl4xAWE/f3IL5xMGOYgTGz0INyAwxfjZgjTmGWpHe/+93h+FJdaZymfmCK+hEltPNrXBjDkvSe97wnHL/zne9Mnefz7Qtf+EI4dhcJSbrrrrtGnvemN70pdZ6nc/3VX/3VcPyKmEQDJcEUv6kkkOsJJSDJeQK5fv7z6eipl/psp587LX1tfU3N25u6+dabNbE3kWrPN7zhDeH4X/7Lf3mgal2P4m4DsfuSU+zd8ONuNFLa5WZ1dRgQgthUktR+ZzthB3xUUlOvutx8wO+vplxWquJI3AXjgi4216LMKAFE36Zh1pk/UpJ1pjMEq/Zlq7mCRXj00UdTny+a/vic+P7GDe++vkhpdxnccaW0C6OUXqN8Hp08eTJ13rFjx8IxrHVpf9+7q883v/nNZG2VtPr4qlZfeu2Dtewr3zl5pdnwDswckYbuNdJwc+lUXEnB6k78DN/gNZtNZTKZVLo/j0fhIAYv5jgtLCkE8dOWhsCMswEoJ1YrnsczfPC4gg/t3y3FsWsJ9/ByYRnE4ujWU0ALNp64+7grD37o7lKDElgsFrW9va12u61yuZzabLIhjRkxbH4lhbSZnNvr9bSyshIAk8XFxVR7OeNHSoMwtBvuQz4WMplhrAN3WWI8oOyitFFWynvs2LGQRQP/fY/V4kqEK2HU1RcbQAAHWfgPEEM7xkqo+93z3fT0dGA2MS739vZSsR1cuM5dlBwAgb1CW2K1jcEmL9tgMAjpr2NlAzAKsAPKOy9PfneACDYGz+GZDn64QikN/QvL5bIqlUqqnWJAMVYcqTuMFkmp+njb+zoDgOD3ox9ZQygD5fWMWM6YikEOv87LGoMi/GWzWZXL5X3Wb9YA/w5mwvb2tnK5nNbW1gLgBFOM3+g3z2zlrDba17ObsEZIyXq3vb2dAjQpAwAc53Ff2DfxmstL1tlwbGhdmYjjlcQZVRBXrAeDwT4XM28zXHpGneP9DysH0Il6+RrPmkxcKAe0aG/6m0xgKI7eTpQvBtV83fNzHHAYtb74OPOywq5gDfT703as6awZ/n7ycUjd8vm8Op1OWNMBJngW62C/n8SWAnztdDoBGImDWwO4uYvS1NRUADLdOOHMvRiQuaFkRsnmfJzG97WTnoZACIFc71UqkGvvb3rKPp3VxM6VCd5Z+FZBjbsb2jm0o8LK6PVvLFdO+jf11XlrJwmI+hrF9nlRo5PivFhSEpx3hBvHWK6wHFHCEnmzEm2WLFfPaB/T5WHdoIyeV1uOKAGjl1/rglxdOXBA1piZgD9y7LYiJRtpWB7ScPP57LPPqlarqVqtBusWVjtpyODgGKu1B4uL3RzYnLGRgzGApTyTyaQCWLoC7Btpt25Cb3clw5UlNpQAIb7ZjIM48gxcBahro9FIpcSlTGz4vT5LS0v7KNe0q280HQAgvgvuC2ygCap77Ngxfe1rX9M3vvGN4IozPz8f2tStlbS9K5PePg4+UQ6C7hIjod/vq16vq1qt7lN+eRaxRpzBQ7vwHFdC2cS7IuHKDOBTLpcEE67X61pcXAy/u/UyVsC872kPV5a9L/L5/D62UNyGWGz93p4xh3lD27h1eFQASAeYANQ4h/6JLff9fl+tVktPPvlkaOOFhQXFQrmdZUM9yuWy8vl8iMvjgKWPd2cjOPBCfwMUAto4yOExMrzd/Dcvq489rmMO0xaOslMunsv/UamwYxYHdQDBhy1B/Ali29A3gDoAhDwjjuvjn/P5fCqlsivFDnz6/Nvb2wtrIuslAbC3t7dVLpdDHAnGFwCzj0HcKnxdYd2cnJwMjBNvR49HwdrIePY1yl0jWZc5F0DZmUI+p30M8SyfXw6WdLvdwDTE5YP1JJfLpQKR7uzs7GOA+HHMrAKMGQWwxaCJzxue7fPSgdZcLqdms5mKU+R9Rfs58OL/+d5ZIxgoGAcAFbgQ+RoDYOfrCOvazs5OYKfBgCGeFP3gf94mlC0GcW44OXLu/xgcuTbkPIFcu/9TV92/39XkqUlln8xKz0gTu5cPlBSWk71v50hnDI5cZdnL7an1vS1ltjIa/NFr55b3ixrhqjEh/eL3KLGuf0IJk2ksV1ZwnXm7Ele2c64z+qrGWWdeDVmStKYEhL6BZeIgtNb77rtv7zOf+UzY1BL4Dko8G6VRdGo2T/V6XY1GQ9PT0yoUCpqenlar1QoB7xzgYEPZbDbVarWC1b5araY222ya3RVne3s70Pd9c8amj+Ckc3NzoX5TU1PBVYd2cQBoFCvD6ykp0JcdxPBsGoVCIQWIoCy12+2gnLFxJvjl7u5uUKDb7bbOnj2ro0ePBgvf3t6eCoVCsOxRts3NTb344ouamZnRiRMnUmwEsgr0ej2dOnVKuVxOtVpN8/PzqTahjm41JNhhsVgMFtaYbeCKI4CU06gHg6G/OpZa6g2g5go917hihHtAo9HQmTNn1O/3dccdd6jf7wemBBkjUPCff/55PfbYY7rvvvt02223hZgEkoIy6AoYihBjkYCYnhLW3RwkhQxEbsVm/NE/AHWxJd/ni/clijDtQNkAJIixwLncDzbSyspKuH+r1dLq6qrW1tZ07Nix4NJWKpVSiroHzJXSoBtKHP2XzSZxSHAfoD+5howuHtAUsMyVclg4gKExawPBNcuBRFhZZN1hzHkQSxfalvoy5vjzuCDuduIWedLvAibACgEwZc2S0mwZ7ku7UEfuH68fAGEAJtyfuYmCG6+J9Bf90mw21W63NTs7G9gkDh76uCcgKm3sv8OGoy+9LL6GuXi93fWqXq8rk8mEdNe4TOH2xZoqDbOfAbgCyqN4044emJc2c3CYeFjdbjcEifb1nHHB+kpcKNoY5hSAA+uEuzGy7njw01HsEtqLseoSM9c8xTsZhyi3jzUPQk4WHUBRzs1mE3ezRqMRYlGxbgBcrq+va2ZmJoBqng2Msbazs6Otra2Uqw3rkY/FUWDxD/7gD+qxxx47r1Y6MTHxiv1uHIzxNeD9739/6rznn3/enxuOv+3bvi113uzsbDj2GE6f/exntXrHqr71lm/pxP97Qu9+YOjO45kbYgr8PffcE44ff/zxi9YnFi+PJP3rf/2vRx7H2Q+8Xg899FA4jrMpPPLIMCPBH/zBH4Tjzc3N1HkO6F3pDAVXXDyQa0lJINf/pAMFVH3ve98bjhcWFvSHx/5QxX5R33P2e1LA6hNPPBGOv/rVr77Cgr+64u/cO++8Mxw/9dSl0TVuv/321Gdvl2q1Go5jlrK3U7w/6P9AX3tv3tPk705q9/nXJrAPrlIPtlr6pVZLi92ulnM5/e6JE/r0G6t69I5H1ZhpqPZYTbWv1zSxN5Fyi4hZc97OBJ2X0u4TUto1wt214gwePocfe+yxcHzgTEzXkoxynfmqguvMjS5HjhwJxz53Qky4zEC9mZ5a2Zb6xb56xZ52S7vqFXua/8a87s7fnbqfu6O8+OIwNO3p0xdZBP9XJUGoP3H5dXklUqvVUp/f9a53hWN/f3r9pOG8euCBB/S1r33tokj4gd1qYou6W3fZ+LtSgyLtk7xWqwWAAYWODb9TeFEgsW6iTLLJjJkHbDLZzEtDa5WnCkNRcKXWlSIyMJDpxAERBEXfr/dYJ27J7/V6qRgjKAAoEsRvcOsilliULk+viSIBaOMZI6hfv98PCpBnAuE3lMFyuax77rknpczCNHFrpCs2bq30Db5bTLFYxsqvNKT4OwtjYmIiKJmeVnlycjK1UY2ZHJSjVqsFxbjVamlrayuMRQAclCFi3Djw5W3nG3/AClekYSPQXj4+uc7bAQsrip00XNycccW5DgqNYql40Eo257hkjAISPJAi44csNbgDDQZJHAyyHVEeZ3LE7TAzMxOCq2az2WCtpj+ZX6RAdcWLcjPOWT9gJUhDlyxPRUw7x4wJznElmTnZbrcDQ4Dn8zzu6f3J9R5nwfvAwVva19k1m5ubmpmZCUCoj1Vfl2hXZ/wwFv18lHNv+7jtUGbjbEWAYa6cF4vFVMwS5kecvYkYU86acIaHnw+zhbWuUCjsS2PuboAArblckklre3tbOzs7ISiqr/20j8+HGHT0dabVagVwi/GTz+cDWOZBWGkD1t04K4sDTLQfY53vEZ8fgEPOGKM/KLMzAz3FdDxO+Y4/+jc2bACwuEsM/c21MJucxeJusm7IkIZgjK+HuHU6s5Lg3wCWbiwAqPH3W8zIvFGkPdtWdjurbPeyPJbH8mpJHMj1Hr3ioK2LnUU9W35WA92AQYavERncNdDeW/aU+UJGmTMZ7b7GUY8/WSzqK7fdFj4fOnRIxY70jsffoSdufUJn7j2jzkJHh79w+AJ3GcsF5QCuMzeyDAoD7ZZ3tVva1e7CrvozCQDSL/bVm+lptxDNhT0p284q28pKV8Z7MAGoqnpdMCMPHJAVcSsQSo9bZdiMlctltVotdbvdoBCS9hRrG5vAQqEQgtWxuYOS7Js0zmej2G631Wg0AgUb5c5ZDCg1BITFpYeNsiOvKOVsJl0cmHHrJxs9DxDoG2FJQcGRhjFQMpkkmCdMDgdh3PrpmTPIBMEmnTK4Esfm+ujRo9ra2grPAzDA8u9gl1tBKQfKsm/2XdH2773fOceVeo/P4O4zBJ1F8cUFAaUaN5PY8s9nWC0oXevr68Ea7XFtpqentbCwoGKxqLm5uRRoM0qB8bKOsvrSByhgXn4HuVB4YUO4skG5ccNgbKBsM66cXUDZHCxD0fRAwJRdUoqZw/dcC6Dn9PhOp5MqQ9zvKDj8x2XFLfGMfZRqt7zTf85soD08S8iouce1ruTFbDW3gns5uCf3mpycDOmuUViZB9yD9Yg1KB7nExMTqXno88LnEsAoll5Xxnk+iqorkl4fB5gcGInr7OPU43Zks9nAymCssWbR5h4Tx4N77e3tBcDYz/f28PhPrsAzvhi39LOPUVgzfOfuj7A/qCNj3scG9aUssEGYj742SkN3NuanAx2Uh3XHxy3rf9y/Dizwnfejg0ys3VtbW2o0GqF/6vV6AEocnOTaGByKs5TRdqx78ZrF74ATjEHWJ8rV7SYpd2HT+XsNNx3E54SUMBRglRHPCDaXg8+AqDeSdKodFepjt4rrRjyQ6yuUw+3Derr6tNbz6zqye+TiF4zlQLJX3NPuP9jVxN9OKPM/rm1gdXJvUm9+9s3qfrOr1bev6qXvf0lTX5tSab108YvHkrjOnFACiuA681dKmCIrF7juepVJJWyYqv3Npj+/PJVGbyf6E5pqTSnXzml6c1pT21Oa2p6SNqVsK5uA9Bnb01yJSMEsa2evwL2ucTmweQPljg2Ob3RitoY0jILLRhklwy1bbNaIaULqWqzaThV3BQ+FcXJyMihyUNewPrvy1Wg0QnmcPeKpM6GeswGfn58PFmgHZ3yzyAac48FgEKjq/X5fX//615XJZHT8+PHg/06K3kwmo0qlkmJucP9msxlADAeFJO3b0McbcgetsCZ2u12trq4GdyNcTiQFpRoFrlar7WPA0G6Ib8j9O57LveK0v15e2hz6vMcJcHCLZ6NAouChnHpQ0KmpqQCUefrgWq2mYrGoYrEY6u7Kn9OvnSUU15HyMxc8Xan3kVPInSmAwuPPgRHlDAuUdpg2zjJxZY/yOZOFMtI+zvBijlE25oEDaHGfjvocK+I+HhzEkYZZhHxcZrPZfYAhQEsc7yJmNfB82ixuk5jZ44wVrP5uvd7a2kopnc40i5VbB2JYd1jXtre3VSqVArjEWofrYKfT0fLysnK5nKrVanimA2rSECyhPr4+eKBoLyNjpFwua21tLYxR4sKMEgcwPPOM19fb2gFd7x8Hg5z1xDOcNeJAG+WWlFq3cBWC6eEukzHoGo81Bxe5r7OLstkkPo4DGQ4iUS9vF57jcy5mrwCq8Yx4XjjISuYoSSm2DyyaeDzTNpJCYFXPGgS4GrOGJKXiVhHXxMEc+o+sVYxX2sTbTUqo3jHLKgYucd/xVMBuTGDujFpbr1cZZAbaqeyocrZy8ZPHcsPJYjvJuLI8vawjzTE4ciVlT4k7jaakyU9OamJwfYCqlVMV5dfzWn73sr75d76pm564SQvf3B/fbSznZEbS/UpcZ6qSNiT9sRJg5Hp2nSnovKCHqpLK2s/uaCoJ6rss6WmpvFfWZGNSk81J1SZqynQzmtBESoeRlNq7XnFZOvd/zBxJy/nXb+cFAAAgAElEQVTik8RWMt8owRbpdrsBFMBC7coG1vdms6mnnnpK3W5X99577z4LFVaodrsdgq1WKpVg/a7X6yEbjgdwZTOI0u3WNrfQ5nI5LS8va21tTQsLCyl/cQAQFFg2l9lsNqXMYQ1mA/jcc89pZ2dHKysruvfeezU/P69MJqNDhw6lWDfun87GF/H6OJPGLYycw+YXSz4xRFBqiHPhbe+uOa54eX/Gm+7BYBB8y11RQfkAcPE6uGIB+IP/OwoMbYJbTux37+OOsk1PT4cNeLlcDuPO64jy7f3pyvv5gAHqwn183FAX3ApcmSEGRqPRULVa3cd6cvH+5Q+Ax9s+BqxQiCuVSsoVg3t6bIhRVHZncYxSdp1pxPMok7OfcrlcoM+TeQZFnuxLgDsOMsauJa4IUz5f/FGwYgWccx2kdYVxYmJC09PTKRaSX49Lhyug1N0t8TzH2x4wk2dtbm6GfqrX62EM1+v1ENSSunhQUsYOIDFlwbUOII6+9bGTyWRUrVaDayPf+XrA/WGEsO4RVJr2j+/v67kD4P69NGSaMM64L3Xwsg4Gw+Cp3g9eb2J4uPj1xHSJlXTEXZRYUwGtfb2k3jG7w9tHUghc6wAK7QMYx3W0uact93bD3Y9xRN0og/95Wagv7UZ/8M6JWT30A8AXrLyYweYZZ2Jw18cN59F2bghh3NVqNc3MzKQCvgIc8W6GNRivR1dDDh06FI79eQQeR1544YWRx3EcGH+nOWi7srciZaT+mb7W19f1sY99LPzmcUYeeOCB1P3i2B1IDGj+vb/398LxX/7lX4bjmH3zp3/6p8MyWerTeP/msQicpefZqaR0qkjfeJ85c2ZkuV9t8X709JTS/vSaV1L+7M/+LByH9vt56a/W/0p/9Z/+KvwWKy/Xk3ickSeffDIc/9AP/VDqvD/8wz8ceb2n1pSkEydOhON3vOMd4fjs2bQpep+C9zZJt0n6tNRfHp3lymN6xPsrX689Dkocq+Oll14Kxw6wv+Utb0md9xu/8Rvh2GP+3HHHHanzGH/NXlP/5sV/o09mPqn7f/h+Hf6Lw8rvDVnpPoY9NpCXW5J+5md+Jhx7Ku1nnnkmdZ6X40Mf+lA49tgSknTq1CldEzLKdebTelVdZx7SZab6zSiJWzQK9OC7fHRNXwnwUVdSV443z/3fOneOSbZ2jqGpgXqV4bjFdTucZzqMr93xGPGxdclr+ZFzZWxf+DSP5/V7v/d7l3bvC8jS0lI4jhnln/rUp0Ze4+vB5chlZatxMKTRaAQ/5lg5800hGVwASer1uk6dOqWFhQUdO3YssEKkZKHgBT1q4zw9PR0ovyig3njT09P7wAUCTsKIyGQSGjGB+QAout2uFhYWgtIeGiqbDe5BWNqXl5e1urqqbDarhYWFAEZQTpTB7/u+7wuf2Sx7sFg2migCXm4PtuiWZRTQWDGWhoqtlGyaCTKbzWZD8Fw2xgwggqK6wuuUbQc6/MWDhdCVZ8/Q4RtuNqa5XJK+Fvcg3GcANgi0GGd+8c20AzSStLa2Fp6FUhIzIqgn1wHQ0c9xwFNJqbrw7KmpqVSGod3dXbXb7XAfp9xPT0+rWq0GZdtjisSWaOjruGm48sK4gPUhJQGGUM5brVbINLS5uRmUH8Z0pVJRuVxOKYGARQAb9FO9XteZM2eUyWS0sLAQGA7OLOHeMBoA41DgGo1GiCsyNzeXCnzrFnsfs4AKMbOqVCqFDC8oesQy6vf7Onv2rDY2NgJTaX5+XrlcTi+88IKWlpbUbrf12GOPaXd3V+9617v0+OOPpxTh1dVV7ezs6I477tDtt98e2qvZbOqRRx5Rs9nUXXfdpaNHjwYlr9vt6umnn9bLL7+s2267TYPBQP/9v//3AKTNzMzozjvvVKFQ0PLysp555plw7X333bePMeGMIOJ2ELSaeE0O6NFXjBkEsJL1BRDEXSl2dnbCXHYFzIFfBxURADHijcRAHcyzWOHnjzLwPUJ9GPOssYxdZw4SXLTb7Qa2ladB7veTmEDz8/MBbPVAy9VqNTAffE2iTGw0YDwwV3lHkK2Fecs7DjYS9XSmCOt5/Exn0TEWnfHoc4S1JP7O1w7mB2OKjDSDwSDUOZfLhdS9tJX3s6+B3NeBX4Q56gww1tNSqaTZ2dlQX393AczE9bsRpDefbFin1q5fZXgsr1CeVxK/ZEKvq3gIV1UOSfpeJYry//cal+UypTRV0od/8MP6d4/8O/3y539ZM3Mzem/9vTrUP3Txi29UuYZcZx5SOvPQLec+S9LDOZ0f9KgqcYeJMf5tJSDHuqRnNQQ/+Gvp+lwflvS6YI1IlwGOsEnCKtXpdFLB60ZtBNkUYcljk491H7CCTZOjqG5dZiPlkfUlBSXClQY2mZSJclAWNoPQ/fv9fohTcfToUVUqlfBMngvokM/ng0LiVGqo1TzDy4SySn1pz0KhsC8eAxtyzuP5bES9Hp1OR/1+PygIrmDUarXw/d7enmq1WqhDq9XS1NRU+I+SweY1biu3/FJXFGYHhPhtc3Mz1U8oL96v1A2rvre1BxFFYXRmi7eJ9zMsIsrhykOpVEoBDtvb20EZYAwBmnHdYDB0vfEYF7ElnLHtbUEASJR27rWzs5MK0urjljgHo9Lycg4xarLZrB5//HEVCgUdO3YsZHnxcsFuALjz+eZj09u1WCzq0KFDmpycDNZ9/jxga7FYDPGDmBeAF+7a4HFMMplMCOTq7i67u7sppc0VW5Q7+snXFwfJvI346/V6qlaretOb3hQyVC0sLGhjYyO4rO3u7qpUKoWMWZQV1zbmusdYgRVDHXK5nGZnZ0MWERRpxt2hQ4fU6XS0uLiobDarjY2NsM55Nivag+vjaPWAG7SFAxIAF4ABpF/N5/Oq1+tBiXe2hludPVaNt+H5FFhPZ+sgb2z1c/YCfVUqlVLuI87CI+sKz2eM0f4w+Hw99TWLeQfAS9nI+uWghQfUpk0ZR6xvrVYrBY56+3i9nbnEXGOs+Jj1sjqIyf38fehAE8/y5/o1uHVSPxhTjUZDL7/8svb29rSwsJACtaanp8P6BvPOU/7ioujjMO73ZrMZQHraiGdwjrtd+W/XY8yRPe1pN7urXranQX6g/lRfvWxP29VtaVdqnmhqr7Cn3mRPe4U97RX2pJySgJ//8bUu/ViuqpySVFPiHtB6jctyI8ikpPcpSRv6yde4LK9QJiYm9HNv/Tm99chb9cMf+WF9Yu4T+s6t79SJzomLX3wjybXkOjMhqSh9oC0Vo3imRUkfqEgP/2/RNQMlzI5NJVlbHPTYPPdbVzee5CTNS3rsYifeGHLgVL5//ud/HjaBbDTdTUNKW97jjT9xQpwFgZLvVPYYVOBcZzZIwyCnbOh8c++Klm9sUYKg1OHSsra2pm63q7vvvjvUA+aFK8tsImNqvwMqpCj2DbMzBtyCiOsDG3ust9zXLW4eSwGliPqjpDoIgYWXctEmbKRhKaBw8Cz6hXSevqGlX1EeiBED0OMpUU+fPq21tTUdPXp0H+WVumIVRalCKXbWBt/55po/+oe0m84SIVtCTI3OZDIhGGK5XA7poWBD0b6kw5SUAqxQkqH2+9h3xaXb7YY6okyjgDAus9lsoJvH7ezKPvfCrazb7eoP/uAPlMlkdM899+iee+5RoVAI45B+Yn66ew1jF6Wl2WyqXq8HNo8zRJh38bilvliXEZRsd+MBwKNszEv6hbg6Po4BqaDg0zYotMRSWF1dDawHYgNRL18XYCf42uOK5/z8fGDCAJBsbGyo3+9rfn5eGxsbAdygnxnrOzs7mpmZUaPRCOVnjYFBxbyFRRO7sQFcUF5ckjw+jVvhyUJCW3j6aMBEn+9kCeMadxPxdZPx3uv1Uml0ATg9FlC/3w8ZZryutC3zmMw1HPva5XV2gMvblzUCV0r+Ux7+UwcCJLvwrHq9HsAYT0XN+dzb5zSgE7GwYEYBADsQEK9PzB+YFfG89mtjwJL13FPJ+zhgzeLesBVZm3g/PvHEE8rlcrrlllsCgFyr1faVI6asTkxMhDbyYOmMZ2c8OdjJtf6+58+vefDBB/XXf/3XVzWV73llUtJ09FcY8V38W0H7LYUuXSW0Y/465/6/LOnLl19cp+/7HstdFeLfvv71rw+L1b28Hbu7DsXj41qQf/gP/2E4/tu//dvUb9d16tJrTH7u534uHP+H//AfUr/FIP6l3MMZ0g8/nHZgCKmgv0fSuyV9VNKlZQ9+VeQ3f/M3w/H3f//3h+M/+ZM/SZ33wQ9+MBy7a92Lqy9K/7MSV6FHlbiQnPOUcHeA2GXC32lvfvObw3E8t91dyO+3urqaOs/Tl7vEa4rLpaZx3idHJL1dievMlBJGxVckPa2rx6LIaj/rw5kfleSc3f999JI+kFT47illtjKaaExooj6h9svt14T14aSBxcXFcAx7H3GPhze96U3heFSCA+Rzn/tcOCYu5z55g6SfVuJr9DcXLmtsdLsU8fVASruf+hz7tV/7tdR5a2trl3R/ynHVUvmyYc3n8ylrP5s43xBizeQ6hAnuTBI2iA4moDCgNMXn8YzZ2dmwYZbSgTApg1uu2MTHIA2Dz0Eb3+zyH3cNrndGBy4FXn9XfLGKDgaDYJEjE0NsDZQUlBOUa5RGKWHQuBUyVnDY5LN5xnKKou0KAQMnVn6R81HtG41GKlsMTAnasNVq6cyZM8rlcjp69Ki63W5wkThff1Im6kQ6YlcMva3O52/vgBrfucXSKezQ5aVECfzWt76lvb29FL3eFX76Hes+sSy8DelzaRjTwhVBBz0Y3379YDDMuEHKZsACd0Fz9hLlxA0KIDB2U3Plttlsam1tLQUEUA7Sw/KZe7hyT/t5EE3Oh7kkKczTdrudAuxgXXgAVeY8jDNXmGENMFZQ9mB6dDodTU1NqVQqhU0b93V3KC+rg4Iosu4KBKjBc12pdvCF8eJsOWeExfMb8bWPZzobyZlXnU5HTz31lG6++WbNzc0N89zb+IHpgJJNOuDBIMkgRuaZONCtr98+lnB7u5gw5gEmM5lMiHfhbe2KPXX3+3sbcC6Blf3+DuDRd41GI7W+I7haxvFjWE9nZmbCRhLQlXESx2nyFNjZbDZkBJOGDEN3XfP1k+fG4Aj3GwVAsnYBqnpQ1VHn85n35+23366NjY0UWAOARjuxeYpBOYBwZ8HRFowpH2vOnGNNcEDK156LyZwSZvIFJa/LAzlGxyg+14gaghptJTTptei7GAD5KUlPSBodfmEsYxnLQeSYpL+jhFFwDQEjV0S2lbDI/u65vyVJv6dkjbmRJCPpLiWuM7coAY4f1ZVznSG17PmCncbJgfYkNZSwPM4oWa/r0otZ6ZYRr6Oz2axyX41eFNejO8yVECJXvA4y1UiXEZAVKjIbJHd/kIaW5FgRcL9438yzmSJYqrMOUGacUcGmK05t2mq1wmYOZRPlbXJyUs1mM2WVRmHg3EKhkAIpXGmgvjzX00pKSpXT6+n0cjbMbO5zuVyIBeLKtCtarjSw+fT2ZYNJjASstFjsPCAhQTFLpVKqv1w5GcUMcNAE4dndbjcAI1inO52OGo2G1tfXNTc3p6WlpQAEScO4AR4olFg2rmhSNv67kuOgg5cttlDynZROi0yfwmIgBgrg0WAwCAq3W9ZRxGL3I8pwPiUnm82q3W6nACGvD+Ofa3hGoVAI7AAs9NybDEf33XdfcB0pFAohABPsAVfMAdfi9trZ2QnZTUi9ifJPJiDAEPoMpTVuV8RZEe5m0Gq1grLpgA1AItc58EKf+HigzTOZoQtdsVjUxMSEtre3Uy4izDWfE5QrBiQQjwFEGWu1WlBOp6amUoohrk6lUikEGqZPKZ+nCM5kMqn57zErvD05H6WUewMGufsiCrTXCeDUA1F7mmWfRw5Y0QaMeY9NAaOMstLWgCA+J7vdbiooq6f/dZcTX9viuU1qZ+8j1sNut5uKrQFbxRV+B0vz+Xz4XCqVwrotDV1qGJc+RsjeQr/5PI7XJx+btDP9Ec99b2+Ove/9O/qTd5S31ai124+J+3M+lxbvy/PNacYILnFPPfWUjh07FtxMAUfidvB3la+buHteSI5Leu/d0sO36Pwgx4VYHD2lQYx17Wd0jAI6dnSwTXD1XFleJxvHsVwbctlBJC9TdrWr3Yld7U3vaS+7l2gQWUm7Gh7Hf1PD4y8Vv6S++upP9LWX2VN/oq+++tr4wQ1pUtqbPHffc+4Oqkv6zFWs0Gspe5I+K+m0EhbJP1biOnT6NSzTlZIr4TozqSSLy/kyvFS1H+DuaRjU9FvaH+i0oWSsRvKLSscckaTtiQl9cG5Oao394yQlzJ9tJW5DrwM5MDgCXReFbzBIXEhi9gKKbmwhcksfFjusimxcPdI+igigCBtrWBp879li3GJLGRcWFlLMAZRHQJFGoxHKH2dAoC5s/Fy56nQ62tzcVK/XC2l6B4NhmkLK5MqPU/5xWYmZGZVKJSijbOJ5/uHDh8MxQEgMqjSbTc3Pzwd6ufuRo7ChpOK+ENPbY4Xf+5e2JG4J7QKbBXeeSqWiWq0W4jugWNFezjbw+gMG8GwyHMVWd5RqFNBGoxEUp+npafV6vRBbhEw9MDDoe5R8QDvGk1PgPRgt6TBdMQWIiJUf+gR2C9eg1DG+URQHg0EIcsy5MVvH2QjHjh0L/VYsFoOS3O/3g/sC4J0rc5JCwNRyuaw3vOEN2tvb06FDh7S+vh7qh0sLfQ1QuLOzE+aJg539fj+4Gu3u7qparQb3DKzpPD9mLXHsrhRxxhGUQ543OTkZAAkCn25sbOj48ePKZrM6c+aMlpaWdPz48UBLh43lc8KVTBTm3d1dlcvloCyjwAOOFgqFMMb6/X5ID+1sGeLcxMAfABRgIkojdSQIKAwamAlHjhxRs9nUfffdty8LjaQUY4TfBoNh1pxisZiqO2UBIGRusLYwr1gjGKfO5OOZvnYTINgZPw7g0Ae0B+PU11nAH8ChXC6ns2fPamZmRrVaTVtbWymFn3HEGsB88Hsyv1j7AG4dRHUQyOvk7xif506X9nWTdyJjB4BwY2MjlA0B8JAU3qcONvga0O/3tbKyElzAnMXo7A2eRxYhgMRisRiArGazGZiNpVIp5Xbmgb39/rlcLrgj9vv91Pru85o+HBX/Kwa4zycZSR/4W+nhH1QazNjQpYEcFyenXBmB5XwVg9X5Puo7vuM7wrG7lUjSPffcE46/+MUvhuMPf/jDqfO+9rWvXdJzL8eV5r3vfW84/uM//uMDX38Q+chHPnJV73/NSUbSlPTQnvSb3SiI5ISkBenhmlKgxMVAi0s5599m/+0QiPxnl1f0RwePKjPIKDPIaLe7q0w/o4ndCfXUSwDJ/rm/RSWK73/UNRm/4Qtf+EI49vnm7wJJevbZZ8OxZ79JySlJ/4+kH5X0fqnx5Yb0pxqpxLu7zCOPPHJJZXVD74//+I+nfvsv/+W/hGPPmnXZrjOLGmadwXXmv2q064yntx3F/rhQetsVJQF640Cn52nii8nDkubn5vQL9bpu2t3VRqmkT377t6tzxx1a+KM/Sp0bu7G8WnI+9xHCQCB33XVXOPaMRj/7sz+bOi+4rkn66Z/+6XB8vuwvWtIlg/8HCdeBPPjgg6nP7krzK7/yK+H4Qm40ZGaV0lmfLkcuy60GZTBWVh084Nw4WKf7JPsm3MGUbDYbBqBTv30zyWYPRZt4EyhTXlZ3uXFho88mFoUG5ZdnDwbDwIVubRvFcGBT6dbuycnJAJawmc1kMoEd4OwD/qPM4gbjShV1d0s4GxiUVY8RwXVOd0YRYyM9qo/5i33HEe4NSNVut0M7ApK40gZrJb4XShwKKUCCb6Ype6wQugWX371fPGsRdeZ8p5QzBr1uDsZ57BZ3zaBs/gLy9uNenIfy6UpHPIf4TPu5OxFuPJyH6wLtBHMIcBFBIUS8DbPZrEqlUmD8OPDDePJgj7ErSjzf3KWJPqB9oOwTtNTBDu9zV1Yd0PH5FpdjcnJSrVZLp0+fVqFQ0MmTJ7W6upoas8RvAOzxfgIc4PmMHWehUEZ+w93E2xq3J4ADd8VijOZyOW1tbSmXy6lcLu+LK8J/ANh6va5Op6NDhw6FNncWjLOCKIszDLa2tgJ7jMxenOcuOz5uHDgkLtGolx5zhIxkiMcq8THi1/ga4OOc60kPjWsGWX/uvvtu1Wq1AJqwZvg6Rx8yZmgP4uoQwwdlnrnj5eWdwpxj/vId4JUHl3VwJWYPMnZjhoYDCJ71atQ6TIwsXye4D985QwSGEuCOg0kYO3i2p4p25hPgGi6K+Xxex48fTzEOcStyIJl50Ol0NDs7mwKLOp3OJQVkvbku6f+86GmvrRxRsvl/+WInjuWGkEldPuhwQFBi39+5V80H/m+pGAEHxT3pAzvSww9doOx9JRb2/nn+ti/ye/8S7nHu93d++zsDGJIZZDRdGMZD8NTAnjp778Se9GOSPq8bg0VxKbIl6Xck/X1J3yHpqKTfV6LwX+sSu870JP21pG8oGQdVSe/SfhCkEN3nfOltPdDpVQS7P1ks6pPnGO6umI9FSR8fVhIj5nUiBwZH2HyhLPlG0je3KJ1YqbjOYz8Qe4KNqluqXKn2TR/XSmkXDWmYTQcFfGJiIlg1UYSy2WwKKPHsHr6xdcDCaehu/ZSGG1Io+ATAc99qrGqVSiWwWfCZ39raSlnnPXsCChwbchRNt7pRVtqANqzVaiEeSKlU0mAw0Pp64r19+PDhsJEd5bJCndyNIv4tVj5cOaQ9sOxKCtR3V5I8A42PKb8P5+7t7QWlG+suFnynznMvp/PjIuHuYCg98bN4Hn2HJZX+h+Lf7XaDi4ikVPwdv5e3m/cr49WVJY8DEwNpKCbZbDYV04bfUPCoMwo9v7sSg7KDxZx+LJfLwZ2oVCrp7NmzgYXlCiegoVvRvc64SaG8O2sFNgAKrdcvnle0uQOX3J/67e3tpcYaiv/S0lLod5Szfr+vhYWFMJ/dzYk+pCwOwLg7k69jgBiwR7z/UVBhfjmoxPO87sQ4YV2ImQPEjnGl15Vm/97HM2s0QAtl5P5+LCkFGBEPiXHl7jE+/hg/rvgST4lzHLSUlAIDuCZuYwdNaQvW0MnJyRR7xetGul76nRhR9DnjjP739xbzEPabNFxTHTyQ0tnDRoGb3NvTEWcymfBOZM0jxT39y7riLCue5cB3LpcLzDtkFPBKmt2jR48GVgpzmLaBSUN/eNDdwWCg5557ToNBwsDERUdSAGcHg0Fg5Xk/UybGNvWC1XIpFqYXL3rGNSBHlLjsXINW7rGck0OS7tArAy74/ZUmWTofsMD3O+f53c65+TyK8811JUyEUdfu6lWNmZDv5i9+ksme9pI4I38r6XMXO/sGk10lrienJT0o6Z9I+rgSoOBakwklAM79StLxzihZ+9aVAIffJumB6BrS224oSXmNq8v1nt729SALSta915Hb6IHAEcAHrG0EH5yYmFCr1UpZMtmYQQ1nc+qbTleG3LUikxmmYCRegKQAFrDxxHJHPAu3znMu12E5lBIAI5/Pp6zXbAKz2ayq1WqwqPlmkzYYZeXM5XIBaKFebFq3trYCOMFGtFgsBjcTB4UmJydTIA8B/agf1kMk3pSjuLRarRBcECZLs9nU5uZmiE3hIIDX0QGEmBbPs9xvPE7TiJABhgC4KEtYRmPGwGAwCGOo1+sF1gzjAYs5QJqnoXTLMEqRW16JueAKKq4tAGjeZ7SBKwmUE7YPzB8UhVEgk7epK+POpkDZ3tnZCcwZ7unpd7e3t4Mi5W5atVotuDFgDffYDnt7e6kUx81mU6urq6m0uKTV9hTCjEMATHeBYtyOGoNuSSY+i2d8mp+fDwAhih79gPsU444YKswN1hNXQD2mx6233qrFxcUQA4Q0rLlcLsRl8XalbRm7sWJL8Gn+s/4BDrXb7ZRSiTKayWRUrVZTyrePBfpufX1dzz77rLrdru666y5Vq9WU4svah8sOzAYfy+6OhXsMYARgBy4T9BtgJYAkc47AuvQ7c8+BSsYUY8QBGsQZJLiJ+RiByeRBkAE+3fXCQbF8Pq+TJ0+G71kDSAMNSNjr9QLzD6CDsjuIFwflpi1iFxbeQwB4AFkuvk5zTDabXq8XgjY7AEx7AwDGjCh/L/B7sVhMMX28vF4/B14Gg8Stytcq+pR3p/ebg6iAJysrK8F1DHCYdwhzx9uPceignb/rWMMvBo4MlPiDX/OyqKvqUjOWKyCLkt5rnx2gGAVWdDQauLhcJgXnXKGEPy8qMdSP+v56HYsTmtDe7+4lrIJrLzHSqyNPSFqW9H5J/0gJSPQ5XTvAwaKkdygBQJCBEvCjof2gB39j4Pj6lSPn/l+n68rlyIHBEazXvtmRFBQcZwJgdeazU7exRKIAQ/11ijLPYrNOqsxqtapms5my9MaWf7cIu8IzGAxCykuyZmDJQ9xdiI0qihEWvLW1tbDZ5L4wRNi849ftm9N2u61Dhw5pe3s75W6DtZjNPsqEpzfudDopNyMAIo9VICn1eyaTCSmFPcOQlA7A6NY87gXw4AoGm2bqiJ95PE4khXgqbJx98+8KlVvgYRfg0gKVn030zs6Otra2NDc3lwJn6CMH2NzKT5BOZ5igIPoGHiWJursrjoNCg8FAc3NzKaXXrdc+FiWFGCuUjzpRTlcs6WvPqsHvk5OTmpmZSbn2SInFH6YQv3l2IpdsNht882KlxdkEc3Nz4Rnc0y3gjGcPyuv18HStlMHda1DcCOzr8zXOVANQUS6XA7DigCb3n5mZCWOyUCjolltuCUADZSIAM2PRx54H6ASMgIVExiEUcNYr7gOIAnOBecz1vqbQ7oyvTqejZrOppaWlADavrKwEVzQyNsF6cyYI/0kxy2/OZnKglLm8tbWlqakpTU9Ph+C71BsXEwdP+Z45DjgIa4d+AziK/OoAACAASURBVAxAGJvlcjkVTNvHdbvd1vb2dgpwdFCJcru7EeuBj2N3C5qamgpgAGyr7e3tEO9jY2MjtC+Aw9raWspdzJ/vsTvoc9qrXC5rZWUlgJjcA+BuZmYmZAziWtatdrsdQGvidzhbxoE35jXjP5/PB7dRZ33QPqRqn5+fD9fzLvNYJb5WOluL8XXvvfeq1WqpWq2mWGmSwrj08e3z0tmYMOC498Xcal5QEsPvmpacpHklVPKrKP6ufctb3hKO3/e+96XO89Sd7nP+3d/93anz3v72t4djd/+6EnI144zEGbYuOSbKU5L+Dw0ZFNe5jAoi2dK1BSbGqWj/xb/4F+HY4xykQNKdc3/XsHzoQx8Kxx7LJ2bNuThTeZSbf0rWJP2WpH8g6buUZO75uFIxNW677bZwfOrU+eklPj9+53d+J/VbDPJfUO6U9E4NXWdOKVnznlcCilwr4M0lyrFjx1Kff+u3fiscf/7znw/H501texXkUlPgetwNX+Ml6f3vf384jg37Lp4O+I1vfGM4Hrm+LioBt65iNqWPf/zjqc+f+cwwEvN54/VoaISXpJtvvvmKlefAAVlbrVYASSSFFKNQ3T2gnaQQxZ6NKzR1/rMBxkodxwHpdDrhZe/Khsdu8E00z42twNKw04kXMD09HSzLKC8x/RlmChRzLMilUiko7t1uN/jHA0SQ6YTNIoHvJIXgijMzMyoWi1pbWwubVRQMGBJslN1Fp9FoqN1uh4CicapiABH6jLoUCgUtLS2l2BbnAzhQhFw5YLNPMEXK1Ov11Gg0QnwAXFhQ6th0e3/hUuNZh+h3QBWAo1qtFs6ZmJjQ4uJiWPDpD0ANFBhADzbtXhcU8Tg2BmwhgKEYVIvbB0UZqzvtSh+gJGQymRB0Nb4P1mQs9cyNuE9dYQNM9CCRmUwmgIUxK8IBSyl5IZZKJW1sbGhrayvEsqhWq6kgmihI9J2zKxgTHuOHscpv7koBnZ+sMc4acOWv1+upXC6HenMf3IlgVsHucuYSc9GZKXfccYf6/WH2ncFgEBRR5lmn0wlW9jgzigOI7krDOtRsNjUYDFQqlYJi3mq1wnwjuwygBesZm6PFxUUtLi6mXPe2t7d15swZdbtdHTp0KCz4jCMH/nzti/vL25b2pH+Zr5VKJaUE0yewAxiTDmqxpgF+scFiDpI5jPNyuVwI3usucYAcrCXOzKCdYR6xRi4sLIR703+8N3yuUAfGXjabxCwhQLAkLSwsBCYSIHO5XB6Z9Yd3hYMKBOR1xoikMJ58DDsY5uDy8vKyzp49q9/93d/VvffeqwceeEBHjx5NBYl19xrWTY9L4oAQayYCGEJ7wzjye3tgaepG8GLG92233ZZaV3x+OBDG+2swSBhd9GWz2Uylxua8i4EjF03jey3IqxCMdSxXQHZ1Q4AiCFlpXs1sNWN5FaWnJHvNi0pAkp+V9J/12sVhuVNJsNQ/UYJYty98+lhuIPlTSV/WdQeAvRI5cMwRZzI4ndctmdIwMCibORcHKVAC3YrFRhBFzAO88R9FxYMhxj79UlrxYrMaWxvdsu7HbCLZvKPoO4CCaw/CJj0GFnCJAAE7fvy4ms1moPz3er1gxUTxwJ0BxcGt756SGCDGsynE9QBYiOvpFr7zod7edrja0D8Ocvl9/Hl8h8XTrd8xqwFaf7vdVq1W087OTsq1gesoO6CaK+Lnu2cmk9Hy8rIqlUpgk6DY0YaTk5P7qOaujHo/8H3ctj52KCesFQCMeIx4ClQHQ/wefgzDwfvN2x7h86g4Eaurqzp9+rTq9bpuvfXWoERy3vmUF54Hu4Px6eUcNa9YE+iTuLzu4uHXuZINewTlFEXT3X1Q8pzl5mXw+3e7XTUajXA/lE1nSMTXS8Mx6OPOrfAwA+hD2Bqw1OJ05h5YulKphOuZ5w7eoRgDolE2bzOf397GtNHc3Fy4D2swgXw9jhNj093AqH+cmphnzMzMBFCDZ7L2ObPIxwkxaDxGzMrKis6cOaP5+fnQJr7WUhefa5TNgQ2v/2AwSKX69fbivRKnDR4MBgEYKRQKIQ6UlFiVAP68vXl+s9nUxsbGPvbG9vZ2Ksjxc889p2q1qnvuuWcfmM/9AJKmp6cDyOLGBMaYB/ketb4wllhbHQjmOQBc7tbE9fF6E48z/52x5fOOtmFdvO7ldUg5Hsu1IQ9rDIbc8PJXSmI9vF/ST0j6M0lfeg3K8aeSPq3XlYI8lnOyp9dNCl/kQOBIJpNJZVaQhkEFUS7Z6HoAPDbXksIGPM58MEr5xJLpMTxi5R+rYaz0xNk6ADJ8cy6l06JyP/5TF2KUuAsI93OlwEGjwWAQLJRbW1taXV3Vyy+/rNOnT6vRaOgd73iHarWabr311hAk0pU7xJUzNpRYJaGH9/v9wBRxS23sA047OC2dsnraWCQGS8gu4Jl42OC6guF/+J7DCnDKNs/wOno7upuNNGSvxEqnlzMOCIgy1Gg0gjLhGTA83SVsHGcjxIol7jHeT64MxIqaC/ei/Vutlra3twMLiXvwP1YmfAzESqaXxUGT+DcX2EvEZxnVxricxKAF92Nu8px4rMYKk4Oq0jDuDIwZjx/E+fQRQJg/H+F8d8eqVCqS0mAaY48yONPCQb+4rpIC6wUXG2fU0Edra2sB4Oj1egGAWF9f18zMTGDB+XrGMevh1NRUcHsCWIhZFwChXicHb7zfHZTy7Dn8DsDk4AfrszNJOJ+MSazz7sbRarVSmbKcUdXr9QJIyLx11lo85peXl/X1r39dR48e1b333hvajn4CHHKQBWAZpiJl8nt79iDKRfnpgxjw8fEQu5U4yAkggJw+fVpnz55VrVYLqcs9kxFj4sEHHwwsIg+gGwOkrEEAnvzGuwNhrHBdDFg6ay52wxwFajpz0Z/pAF4mM0xT70Aka74z0uL38HUtOQ2zKVxF8fhLTqN/5plnUufdf//9I69fWVlJfb5UV5qFhYWR97jllltS5/3Ij/xIOP7gBz94Sfe+HPmn//Sfpj4/99xz4fjTn/70FX0WsbiQV5Nify2Lr3FSOn6cu3HEKWH/2T8b5gA+e/bGiO54vv1eLBd1pbmQfEvSv5f0w0ri5tws3dW9S1OD5N16IbeaC8mF3BX2yTXk6vSGN7wh9fnw4cPh+Md+7MfC8S/8wi+c9x6nT6cpOB/96EfD8Ze+NESf4r2gr8N33nlnOI7XBu8TNzaxL0VcD37b294WjmN3wb/4i78Yeb84Jbuns/W0vhcSdzGan59P/eYpfy8kv/ZrvxaOH3/88XDs7koHER+b3r/e5pL0nd/5neHY32n/7b/9t8t6LnJZOxRna8SbRDZMWLe9E4n30Ov1wgYvtt5JacsSllxJqQ2Vb1pdUb+QYtpsNoPyi/WQ60dlXUEpY4PPZhLFwJUiyoblk6CMOzs7arfbWl9f19NPP60nnnhCZ8+eVSaT0b333qv5+XmVy2VVq9WweXQQhqwL8eafsrtbA9c6Bdwlzs5Bu7hC5f9jyyDxXnBZoK/Y7Lrbhytumcww4GZsbXZFHgs6CjnKKAqvA27eZw7oMA59nBCgEaALyzZ9SP1QzJlgMbgA8wVQysXrHFve4zb1+UOdnIExGAxSAVe9n2KlN1Z64jKdTzKZjBYXFwM4QrBSV1xGzaVRQJAr5ZzjoIdnFQGQiPud+jj4GP+GawqpgFutVgAfXIn0jE6+IaHteQ4sAbLJxMCoNEy5mslkUs+K3YZarZa63W6Y28Q6oT6lUknT09Oq1+uhrQi+6kASyqY0DM7sDDLmFP+9n31ux23H2PWAtM5GoKwoys4gGiXu9iKlX0q4Xnq6983NTbVaLS0sLASXJHdfAQin7NlsEhh7aWlJxWIxrB0E8nSgw8egu37QPqzF9PEo5hqgL/0xChyJgzMDFvC9v4sYG7hOEhCX9cjH5szMjN7znveE9x0ugd72Pu9Y/3lOXM7BYJCKm+VxweK5BcjiY4n1NwYf48/e3u46RNu7G6EHZh8FtF7X8sVzf2MZy1jGcrVkR9LHlKT6fY/0ue7n9Lbn36Zqu3qRC8cylrEcVA4ckDWm8LpFKLZsQT/GZz2m37Mxk9KUdcQ3bPj3+29u+XMqMeKbOayvseLvSoSfy39nc7Ch5bqpqangcsNmGIXGLa1s7Mvlsubn55XP54OVcGZmJgBApVIp0KWxfrri0+8nmXiwoLIxhxEzMTGhzc1Nra6uqlAoaGVlRRMTE5qdnQ0KqrR/owq7AyCG9onb0L93dgUb5E6nExTW2dnZkeyK2Do5SrHzNJcOmLkiB9skjq/BuR70FyvqYDAIGRZ4Fhv87e1tzc/Pp3zwfRzFgIR/x38HBGLlnjqhHFEmZ9AArDjwcL6gjLEyJikonC7cN2YPcS3AHOdSP49p4Mp7DNY42ODZa9zth3vGLhG4vXCtX+PKL/+LxWJIQcw487lHndwSzrUezycGUi4ENHiQ4ji1K2sdvzvzxcc+4B5tQQpq5jhjxy3sBG+j3IPB0O2n3++nQB9cw3xsMA75D3jT6/VSgeFQ4H3O4FYUp972/wQBpd2JTzIYDPTyyy+HlLso8mfOnNHZs2eVz+d16NCh0E/5fF4bGxv7xncmk9HS0pIqlYp2d3fDeuLrUwxkeJ1YJ7wfAYlGKfXEjXKrkI97H8u+JvHfz/U1YnFxUdPT04Ht466kjB+yGiHUjTL6u5YyA7j5vIzLy7vEz/G2wkXoQiCor5WZTCYwj/ydGIN1lDGOxYJLpgNaN4RbzVjGMpaxvFryJUlnpN1/tKvP3/l53Xv63te6RGMZyw0nBwZHyNAQB/Fkk+nB4wBE2AC5RbpQKIRNeKxw+cbQN17cxzPgAAyg2PMbtHcp2dTV6/WRm0Xf7EuJkrK5uRmCgMKSKJVKIYihb8xLpZJefvnl1GYSxWJnZ0fFYlGHDx/W1NSUjh07pu/6ru9SoVDQ/Py8CoVCsNjjqoF11zO+oKzy3OXlZQ0Gg5A+uVQqqVQqaW9vL5WJ46tf/WoqbS91pmzenigNKDRk5iDOA6mbOeZaAgCura2p0+no9OnTKpVKOnHiROhz+tuttE7tx1KJ6wDlg36PRXdraytsrrPZbACc8N+fmJgIgRtJXessIZTSTCYTgnYCQOTz+ZRLFBt/HzO0Ff0ME0VSKosQv7vC54FbnW3ENXGgRVc2+v2+ZmZmtLa2FhhG9CcuDtPT02o0GtrY2FCz2dTx48fD9aOATJ9j1LVYLKaUbgKUEnTSwZ1isRhiSPAcYsPADmMueqwJAByARZ7vATwd5PI+kRTmJawqrx/3B5AF+PD1gtg1HmeBPvZAw6xjlI32oFwAM4CSu7u7mpmZ0fHjx8O4p//b7bbK5bIymUwIJAvQSh2IuM38596ucI9iaQGkMscY87H7EuwL+ok07Mw/xiJrMvGVGIvezwh9LSVU03q9rvX1dX3zm9/UyZMnU3N+cXFRc3NzYY0jw8nu7m4Iguqgg7sJ+Xtjbm4ugF2MK1/bstms1tfXU+weWBusOQTEdiCBORaDHKw3tBHHuOVRNgA7SYGdRj97nB3Gho993hMbGxsBqFxZWQkBwb2sPNcZIjHwzfuOdxXr40033aRSqZTqb8Yh85V747rpbDViQQ0GSVp6D3LMOHr55ZdTgCPZm3Af8j5uNptjcERKxbhiDI0Sn39Opf6N3/iN1Hk/9VM/FY49W8iv/uqvXlb5jh49Go6dpv2FL3whdZ670jzwwAMjy3ol5NFHH019/uf//J+H45ja7oy2Sy0H81WS7r777tRvX/7yly/pHu6OcyO64lzIJcsp+rHrwqjg/6PE3XYefPDBcPyVr3wldd7zzz9/Sfe74eRFqfPrHel90qO3PSo9KOm/Kgni+jqQl1566byfH3nkkXAcxw+80Pr6kY98JBy70TUWZ4X7muyGlVj8PRe7MnmGlZ/5mZ8Jx4cOHUqd51nJtraGPpyxS9Vv//Zvh2PPahbX6cd//MfDsa9Xl+pGE7vfPPTQQ+H493//9y/pHpcqR44cCcfuNiSly/vss8+GY2+jy5EDZ6shq8P09LT29vZSkfd9E8ni5oqOtJ8xgriFyhVZYplIQ99orJzQj/nNKdekxAVY4P4oPSiWWPlj9gvxJ9icSgq0aAABNqcoJs5CIEAqfuUoMmw+q9VqUGLYNNKmtLWk1EbelbN2u60zZ86E7A2kwJSGVrt77rknWMsRT/sI9Z0NL/X3TAtYeFEgXTzWAC4Cx44d02Aw0PLyshqNhhYWFlSr1YIy7oou/YzFmclLPbE0shiVSiV1Op3gz/b2t789lAkFlaC2lAvLqFtHiRkRj20vG/VDUSNbkY9hXHM4zy3ynMdY9XgZbuUelYaQsehMD+aVAyvZbJLRx9t1eno6MDBcmUP5d1aGz9FMJhPq6KChK8kOZqLEA3bQnvSju9Z5HBhn0MTMG8oEy6FYLIb+dVaZK4fe1g5IIR6kmDlULpdTlnvK7Bls4ns1m82QxpT1BDDC2W/uJkX5UECxvPucclcS1ifWstgaz3rhQWgpb6vVCt/7uMItx8dezBRwsJM11uOpxEL5OIc+Is6LxzzgHpVKJaxl/X6SLYesVrSPu7twT+Y8x91uV+VyWRsbG6n7c0xbLi8vK5/Pq1KphHGaySQxs/L5fEgdzLO41t9Xg0HiHkkQZ3+OgyiDwSBk2JIUmDj0Gdewvu3s7OzLtFOv13XmzBmtra1peno6xClZWFgIY8ldnQDlnHlGuaVkA3bq1CktLy+HNeiBBx7QG9/4xlA+4sM4e4Q1HfdGaQgI45q1vLwc6gbwAtgIKzGem7wXHXR0V6qxjGUsYxnLAaQl6T9K+rvn/pYk/Z6ukxRfYxnLtS0HAkfczYQNz2CQUPOxBKN0sBkiJaAH/CwUCsGPHok3VFtbW6pUKiHjDc9DQex0OiGmiUfi5zyyQnBfwAs249THqcEoL8QggOEAU4Z77OzsqFQqhTSdbnHEWtnvJ/74/X4/uMF4Zh4UqXw+n1JcY2W5UqkEVgMpItkQLy4uqlwuq1AohGehzGMxlYbpGJ11kcvlgotOq9UKGUD4Q0mmz9xlAyXBXVCy2Wygj/f7fT377LMheBusGICkGMSiDwERpHRGI0Ao6re+nqz+29vbIUAwTBMs51D2HfSo1+sqFArBFSJ2G4jdPqhrp9NJ0ckR7s34cyaGU/BjcAa3K1dI3foaU/hpM5QUB5ri7EG4Zrm7C/VD+XbGBCAZZWHsEheBZ8GgIgsMSlev11OtVgvsJGd70A4erC12G4nbp9vthjHQaDRULBZTATN9/Lni7kAE92y1Wik2EnXxIMzxPVyJdfYHdYkZQQ5GxEACbevsAXeJcTAN1g3rHc+OxwTldIs+rnyNRiMACD5+/Bru6UGQPbCnK6ujwCaE+ennM948GKgzgiqVSgAcJIVUuAR6juvGPT1YMAwpWE6MC69PoVAITBzWQh9f9FWlUgnziJhGACWsGTs7O1pbW1Mulwupr2dmZnTy5MlwPwAfngFo4ICyz0PmEW0vJcEJNzY2NDk5qaNHj6YARq5jTPla4mPSxwoC8E16c1/nfN458JLJJOmZAUOkYUp4UrW7EcTXFLIKuUGD9ud9zLvPGV9jGctYxjKWA8qepM9KeknS+yT9EyXpf594Dcs0lrHcAHIgcISNDpvUqakptVot7ezsaHNzMyggbNhnZ2eD5R+lyTdkpI2U0pk8BoNB2Cz7xt0VglFKCcp2u90O1Hk2fbgr+LP8/n4friEAKWCIJG1ubqZSMrIxBJzAmiwp+JI3Gg3Nzs6q0WiETTuKQq/XCxR3NpS+ES4Wi2FDyzmZTCaUB0scyinlh+ZdLBZTriUxENRoNFLACBZVrOMoc/S3M1jcmulUd6yigGbOCqHOm5ubIf4Ayp33MeXE4o7CNzMzo/vvvz9srmNl1gEe2BBs3AHVALlcYqUDN5lMZugXz3jFzYQsODA2XBGMlRpXjhwQwKofW/fj8qC8xe4WZEaR0ooqzCtAyn6/H4DK+P7uXkX/ZDKZwECBwYXiNRgkblSnT59Wp9PR3XffHdwImGuM6fOxO86nGDGHACFdsY3/x/eNFTxvZ8Ys6xeACWva7OxsYFBQd9oivjcKMfMc0NMVTwcieKazZmB/8Tvf7+7uBrDU3bRom7jeDobCAvC+HQwGqfhHrLGAMNR3cnIyRSd3gGAUSML1xNCgLF5/T/vO+MINEhcmV+5x03GGGvOVe+Gi1Gg0QkauuM3pZ0BdfmMtpp1yuVwAOzqdTrgv9ZeSscz86nQ62tjYSIEW3g++xnncItZoXx8KhUIARXd3d1PuQouLi5qdnQ3PZYzQb94n/t/bulqt6rbbbtPc3FwAQqHpsobE5QHcYs2g/qVSKTBEpMQFDPakr0W4m/l8dLDSAWf/P5axjGUsY3kF8k0l2Wx+VEnK3y8pSfm7n5g8lrGM5RLkwMwRFHM2T2zOACLYcLGR6vf7YcPuijmbQgc7YHY4u8Otpm799o2dgy5Yhd2qykYfwb+aTaI0ZBHs7u6GjR9B+jx+BWyWdrsdXDjcCk9qVnyqic/QarUCgFEqldRutzU5ORlcanBxIK4Lm36s+lCo2dRzDTEH3KqHkusU5r29PW1sbKjdbuuWW24JAFS1WlWr1QpBY4kpM2oD6/3Axj723cc6OD8/r/n5+cBkcMu1lChKKNQwPfjdreT0IXXu9/shdgHgibMVUMo9IxL38iw1DgLwHHdBQAkBZPOsOQ5i0C6u7F+I2cD5sa89Lk7SfhCQcenAj7N26G/ujUsXLCPcGSiPB4z1+RsDI9lsNrAvUJ62trZCDB6UNxRD7hmzwmIlyF3bYsaYu1QQT+ZC94rHi7c1/SUNY+PMz8+nmCyc52CCAxrUz8GR+FzqhNLMOoaQOQrllnZFMY/7z8eSAxu+hsUAF4Cou17B1GLuuDLNveOgmaPqFrNiHKhlLeAa1pV4DmQymRA4G+C0Xq+HNoBN5MACfcvaC/uh0WgEtpgDdr6+UCefQ6wRXi7YK6MADPp1dnZWk5OTWlxcDEw+2ok1xcEwvnfxNcPjqfCcWq2mfD4fyjw7O5sCxlmfWA9dWN8dRGFMEKPHn++MMn/30tfMYQfa/Lk+fwFN+Z5zeQZ1lZRi0cTA6bUs7rctSd/4xjfCcQxYXorE7pceoyFOferioKHHcnAfc0l68sknw/Hm5uYl3ftC4jE+Yj/488nVTNMaxzpxP/Nvfetbqd8uJ6aNvx8uNcZInJ7TU9b++q//ejh+pX7wV0o8joyPkQvFZLhUieOMXIr8wA/8QOrzn//5n4fjT3ziE+E4fndfa+LtKklnzpx59R5el/Tbkt6jJKPNGyT9Z131FOPXmvge4Jd/+ZdTv3384x8Px3EMIo/J4e9YT2UupWPc4d4rST//8z+fOo+4i5L0sY99LBzHY3htbW1keWPX//OtHfGa5/LCCy+EY38vSNKnPvWpcHw57q1ebimdXvlKz1Pvgzi8g68P3h+xAfygcqCrfZMOtRnl191f2HC5koRyBYMDEAQAgGCAHryVTTIbd5QwBg3BDH3D6xR8yoMyCsBAubCss0FnM04gO4IMOiCA+wcbW9gDKDXuCpTJZFLW00wmE8p86NChFBiAwsEmFwscbQkbBiuflM6oAbPAUxQTrJN+w73HrcLdbjcAIp6FwMtEW1JfNutY0AeDQVB2YFXUarXAOHGgK5tNUnTCGCFYmbu7cK4HL8W9wt2lUJQow+TkZKgv7ZfNZnX69Gnl83ktLy/r2LFj2tzcDMwd2sMDeNK2bOBJHYvLB2UiY4qDGT4h3arr8ydWUhnP3W6SkSmTSTJ1kMqY+jsI5Io7/eWxcQiQWyqVdPjw4VTf8ufsoFarlWJprKysBEVtdXVVvV5Pi4uLKWvwiRMnVKlUUsqxgx6Ig50EFnZWgl/LmMpms2o2mymXtdhNJF6XYoUrtqjzTJhKcXrbwWAQAq2iaDoIRTk8YCprCO3igZN5HnOm1WqFzCzz8/Oam5sL48nnk8f9iAERrxd1Zp1hHvh883rHLBwAznhTgEudsx84L1a0WXO9vZgzfi3rYL/f19raWogbND8/H8A25oEr1LQ/cYKazWZqvjm45iCZg6mNRkNbW1taXFxMgbmkhsalyYEIB7tmZ2c1GAxSWWV8nWTdpfzxGi0pADz9fj+A5/4MACMfv7yTHERxloyvL+4iiHg7en9xPeMLQIv1l7IzBpyt5mAta1X8W+xCRFv5WHRDyVjGMpaxjOUKyK6kP5L0opIgrf9E0icknbrQRWMZy1hiOTC0glLqVkpcDFAaOIesBx5w0zdDTs11SrcrLtJQKSCuBAADrAPfYLpyig+/39M3+SgU3Mct6fhS12q1oLTkcjnV6/UQp4NruI9bWlGipCHStb6+HuJy+OYwtq4BQnibSwrAA+3KZhOlxJVf6kL9USqISoxV0gEbntPr9QKI1W631Ww21e12A/ATK0mUFUUWS3CpVArKSCaTUbPZTLFLKDMKoQec9XbLZDKpQKEoWmQIkYY0f3ef8gwksCe63a4OHz4cmD3e11I6ZSt1BJhgDJK1h7HoQFasnPPnY9+VHT5zXbvdDqCGK1goJJSB7x0wgEmDIsd8xH2EAIz0sbNFpCGTwNvZmQz5fD4oO9wbpdVZETHoQVYS/90BTcrv8XqYczDUHK2Pr48t0HwHwEbmD9YKZyxRHo+BQn24r4OhADi4eDB/vS+9HN4vsDscCEIpp50YfwDFgBo+L3ys4eLI2Oa5PLPX62lrayvlUsU9YKU4+Oz/OR/FO1bMHUzgnh5Pw92sGC9kK1hdXdVLL72k++67LwRzHjV2YMUBlMZuGvE1jBX6aDBIMqs88cQTOnHihJaWlgLjz4EsByK9nXzs+Vhzhgn1ZAx56mYfp5QnZlh4vZx9xPrHego47G493vb0VfyMmDGTyQzZJrgehgAAIABJREFUeFJ6naXMPq4dQGNODgaDVOa2uH18/ng2nfjdMQ7IOpaxjGUsV1iekLSsxMXmH0n63Lm/cXKwsYzlkuSywBEsY9C2M5lMYFRIQwUBYMQVuNjP3DdXrgSQ3YMNYzabTYEm9Xpd/X4/+IT7xpzgqVg0Pfhlo9HY93yP1+GUZ1dqUQyLxaLa7Xbwu97Y2AiB/bzebOwlBTekw4cPh3YcDAZhk+4BMclYk8lkQqpezzbjSg0ADK42bk0FPIAejQAm+MZ9dnZWrVYr9B9sGA/0St/gqtFsNkNMGRRktx6zOfa+QyHk+Z7ykg381NRUcAmhrZ114FmEXGlzqjZ/1LXRaOiZZ57R0aNHNT8/H+Ki0Lf0P/dHOXXwzdPCttvtVGpez3rkSporeZJSCjnfu9WbOYVFG9ANQIpUxU5lX1xcDGCJxy1x4ArFu1qtBrCrWq2GrFOSQvpdnttut/XCCy9oMBjogQceCG4Mni4WgZHkSiKAG2PKA5Iyz2IFz5VQ+nV3d1dbW1sqlUoplo7XUUpb0v27RqOhzc1Nra6uanFxUTMzM2F9cBCA8eufiblChqdOpxPARdaemFXiZXGJgUsHmThm3tMGDj570F7WE+YbrDjmF8otgCTrmJSAoqw5tKEr2O7CQZDtGPAhpXmtVgspeR1YdnDLv6ee/X5fS0tLOnTokObn5wOo6mBKnD2KMTczM6PNzc2UC4y/RwAWvP0LhYK2trZ05syZQHt2AJR3BGXodrsBTKKPYkDOU267C0m73d4HbrNO01+8F7gfGXn6/X4Yn5lMRs8//7xuuummUAbPvORjztudtZrP3g6wW+izON4VcWdYp+gz5uWoOQs47O8j7+dyuZxyb3QwjTF/rctNN92U+vz000+HYwd3iCeGvOtd7wrH7voRA0JX2gXlUl1BLkf+f/beNUjS86rz/GdWVmZl5a0uXV3daknVUquNJMuSbMmyLRjfxwwYxuOJ3RlYQwT7YYYlNhZiCPaLCYIIYiD44AhiHTiIjcHArAGbCIMdgMHYZnzDF7xrW5asq4Ws7larL9V1zXtVVuZ+ePV78v8+lS11dbf6IuWJqKisyjff97mc58nn/M//nHPu3LkLus5LCF+ovP/970/9/fnPfz68frESsM8///yenxWX3XSqtp+X+B57KYkp7x/5yEdGPstZevFzr6SQLF9Kty8Oq7ntttvC66effvqC7v2Od7wjvPbwmFi8fOjRo0dT7332s58Nry8mdO1qyRUNo3kR+Ymf+AlJ0s7xHX3u1Oekt0u6SdJfSmq9yAf3KF6yW0rrlYd0XEnx77zf+q3fSr3ne+9dd92Ves/XupfHfbGwFRcvZS5d+F7pe8KFrrELFc7mUvp7S0q3jwTz0u5wlAtdfy9nyNvb3/728Ppb3/pW6j0PpXG51H1jz+BIsVjUxMREOJwzkG4wcfjxiiOuALlcLhjdDpx4+Un+du+rAxyPPvqo2u22br/99mBwUmXGDVApMRoxGjh4ekw4beF/nlyRQx+HSgxkkjpOT0+HwzFGNYdVyglj+PZ6vRAeIg3L6jqVX0rHp/sh2IEkjDbGk2vo/+TkZAhZwaiIv5j9gIvxNzU1lYp14zDPQRkAAUCKH+YahocDODzLD9e93jCXAGNN7H5cChPPLu31w4v338fOE/0Wi8VghHH/1dXVkKOFflO1p9vt7sp1wXM8Oav3nza5R5hxo91uZPm4uHFZq9UC2AYoxrrY3t7W2tqazp07p0qlounp6VQYWSaTCbrkbJDBYBBYO6VSKZSR5gBLHhY83hjjgGDolfcDcKDf7wdACR3b3NxMhYYw3/QFxg1VmBhbyuK67kxMTIRS0Bhcnmw5ZjTE80XIgxvO8T7lAAEhFs1mM4CWzI8ziJgvDxXgnv4shKS2fIY8Ow6GwCjj/twXRgDSbrdDKCJjC7jDXuUATLwf+/4qDde4Mycw0tkX8/l8eCaMvH6/H+aadvt3Av2mjbxHyeRR4xeDNRjcDk682HcO3ylIPp/XwsKCXv/61we2I+J7kQOLCIAGABjtHAWmS8mXNH/TNwDUbHYYYumgkbdDUorZxDqm7zC/+L/vLQ7M8X+ez7w7eO3C9e7ccHYfukruHNboxsZGCL+bmZnR3NxcakzYL3O5XKqyG3MAaD6WsYxlLGO5/DLRn5A+rSTM5icl/W+S/kLStYHhjGUs16zsCRyBHeJsED/cOEMDcdZBXIkgLg3rr/3w6IYuHvRqtarp6WlVq9WUpwwavtPfuU+j0dDa2loAM7wKAgfhVqulTqcTWBHS0GMGY4CDby6XS7ENMATw8HHApF3Z7DCu3A/4bljTX4wEDsYcSLnGQ0hiajlgAh5YD3viOY6qudHosfM+Vxygof7HBqDTwzlAe1liwiokBY+035d7YIQ5E8CNorjUaHwP/41BdvToUS0sLIT2djoddbtdtdvtYBiOYt5g/COAX+h5nHgUhkl84Id9Iill8PI3hpCUJHZzVkMMpjC2zhZC37rdboop5KyWJ554Qvl8XrfeemuqgsXk5KSmp6d19uzZkAeG9s3OzqpSqQRwz3UBaj33cHYC4CFtccaQNPROud4DBrnXWVJgRcRzzbh7hZD4fwA4N954Y5jTRqOhTqcTvLy+1rgPgBOhHOwNtMvXgue2cb3jOtau6wgGsCf2dJ3m/l7BifYNBgPl80lVKFhVMdMGUM7ZVB7KRztJwkx/vaJV/FzaDaCVyWRCDqS4gkqn0wnzxrM8bFFK57VgjF3XaYOHrTgg5UwUrvd14mFGU1NTwQPqLJNY+P/29nZgF7EW2e9hygEm+N7l4Zm0lz54afSYfeE6hUxNTWlxcTGsbf8uQgClms3mrv74M5rNZmDn9Hq98H3FPUaBNJSY53lcBxtrenpaJ0+e1IkTJ7S4uKharbZrL6Svrp9+bmAPHctYrlm5U1JG0pOSLhOBoX+wr/7+viYemXjpi8cylssh35H0vKR/J2nrJa4dy1jGsjdwhMMuxgoGrh8IuQZDEoPE83YgbhzFBoozI/y+2WySyf/+++8PRpof5jnke0nGra2tVIgLh3mvuMMBNJfLhczjXg0GpgQGSbPZTBkF7p3z5KXkwnAvonuyoRZ6CBD3IbyE8ZSGnnfPkYAh5IYMRgMJI3/4wx+q1+vpjjvuUL/fD1VI3OCglCbjOjU1pUajoW63q1OnTumWW24J+Vb47YdywgIYD2ccOBjDM+bm5gJwhF7A4mFemAtyhpTL5WBcQwlH/HDvBvTExETIdgxghZFHLhXmmOSreN/jJK1x+AxzBFiVyyUJHknWynxIw5AyB/Oy2WwwwNw7zWuMMub04MGDOnjwoIrFoprNpra2tkJy5NnZ2cDIkRSYDtvb21paWlI2mw0JVN2ozWQympubC+FR09PTIYFlv98PgKLnj3HjnvXjBjDgAnPBb/YEwkEAJ92Qctna2kolEmbM+Zu5k4ZGJu2IAbbt7e1QbQRdiBPbUs733LlzmpubU6lUkjRklHjZ3lKppHq9HsJvfB2gL4CJZ86c0alTp1QoFLS4uJjqp7MNWIuAqeiZg9KsETc2+RswanNzU88884xKpZKOHj0a2gHDjj2RtmYyGRUKhRRrJwZp8vl8WD+E/DE+XM8znH3n6wcmCN8PnqgUWVtbU6vVUqVSSeVVwsBHCDUBLKT0sz+LeSoUCgGwiavvIJlMRgsLC4FBCDCDXpDvI+4juri4uBh00ROUO+DWarW0sbERwDmfe9YY80rJeP9+Y98FfJQSejr6gvC9x/j7GvVwxHgNMMebm5sB5EQfAbTK5bImJiZ055136uabbw6MzRgcQjcnJyfDXMJ6cjD6WpevfvWrqb8d6HXgM+6Lh8vceuut4XUcgnHmzJnL0s5rSS6mKsvhw4dTf3vYxYuF1VyMxHPl+4/T7R+65yHpFkltSY9IekiJkfkSsrq6ev433yZpn9T7ztULF3nLW94SXv/iL/5ieP1rv/Zrqesuhub/YqE0Lm94wxvC67e97W2p9z72sY+F1xcannCty1vf+tbw+itf+crL+qw4FFCSdFpJud/LiEd7JSvp2guBerGwuLii3MWE57l4SNFeBDv0colXznqxfdj3qLgC2LUmv/Ebv3HFn7ln5giHLIyF2KiJywz6YTJmV2CAuufMD3MOlriBjVHLQdvDVqQhQ8U91hgEboi5VzdOJunJRTc3N9XvDyuyEH7g3mKADcqoujfd7+3JNDmke0lMNzAZi7jUKAbMKC+leyA9ZMXBnHjORm1oGGntdlunTp1So9HQoUOHUl7amK3h9wIkiNvHczFsJAWq9dbWVgC7nK7e6XS0vLycymdCXzBefF6R2DPLeBeLRS0vLwcdJnSAsfUcHt43N6oclAJgwLhgDYwyoGKWDyBCPD7nzp3Tzs5OMCrc6+zG1vz8fCqPj+eIcL08fPhwitnjbeHafr8f8nv0+301Go1UklwPLwC45G9yRPBMD81ykIz1gf56nwkn4DntdjskMfb1H+8P/hxpWP7W89tg2HW73TDvPid4sgE2yeXSbDY1Ozsb9JmxoL+U7nY2Ae0AgMjn8zp37pwef/zxwEaA+eZrxhl252M3SGlQmT0iXsOuK9lsNgCJgMIxmB2PIyBIbHDz2/e07e3tABo6a4awCsZ2c3NzV+iTpBBu5MyfjY0NlUqlUCrX82DwPRKvddrloJz3gXGN1zV99v3Dx5bqScy7s1R8H+b7hL7HjCHEw8TivTMGyWDptNvtsN9NTEykcp7E4ZKuI95/Dzni/r420X2q5LAXApyTsJnKNvv37w8hgB5CSJs9Fw65WHweff7GMpZrUv4fSbdKulfSGyQ9oCTR5UOSHpa018q3t0k6LOnvJF3bVWnH8kqUMVHv4iSnpDTys1e5HWO5YrLnUr54v/hbGnp3Seoo7U7KGodGeA4JB0H8WS4xYMC9HOhw73s+n0+FzcTeSe8P9HAOdr1eT5ubm+EQh2cM1gj5A9z7nhpUO+RDg+f+nqgPsAlPvlOMHTzx9sZj5X+7tzeXy4WyodVqVbfddluKsu5jjzcRJghgE6ElHNIxehmz2PvnIRmSUl5lKV1tA0Ahnu/BYBByHBACw/zW63XNz88HsC3WDwcQ4vkgxwZ5U4rFYphXDvYwShh7vzeAmCcKps0+3/5s11MHJhxEYP6Zl62tpJzvc889p62tpLIOZZ89TwVJW2FIYQwBbDg4wHwDEMa65AZUPp/X+vq6nnrqKbVarcBUAXhhXjASCVHKZrOBqdLtdlM5UxxIxcPves2YMD7kIyHkx5kz8RqIUXeMX9c5/4wDur1eL+RUqVarymazoY+DwSAAuOTuyWbTiUw96SB9oh+ABzBb5ubmtLi4mOqz/4zSGV/jDkxjYMJywUD2fs/MzGhpaSm0wwEYB+1Yx57DRFIqZMz3VvYWDOjYiw6zzfuDfpOA2tlxvkejt4VCQbVaLZSJByzz5wNCwYzzfZUy8Q40SMMcJXH7Yv3ht7NWHHjza33fdb120MpBD/ZS2gzIMyp3DSFg6NXMzEwKjGRN1Gq1VBWYGCh3naLPlH73Z8bjwHsA1rQ1Zno5eItTIJ43HxNPMDwOqxnLNS0DJWVQ/0XSlKS7lAAlPy7p3ZJ+oAQoeUrSS2F9GUnvkrQm6dsvU3vHMpaxXH75aUmvk/T7kl6EFDaWV45cVLUaPxARt76zs6NWqxXCQwhb6HQ6KpVKgdmxtbWlcrkcPJOjPInS0HiIGQHlcjmUpZUS2pAnG+VavLnQjb3sIAc/khBOTk6GQ7pTgwm14HpPnOogjDMNSDbJ9YzT1NSU6vV6MLgmJyeDBw5gycEfDp5x0kYPNXLAiTHjOvoLmwUPHwaeP8vvjyFFMs5cLqeZmZngqSwWi6GSjR/EuY97TjEM4sO6G0exEeu5NPA6VqtVlUolzczMaH5+PsyZGycxkyA+8MNIwBCbm5sLf7un1g0pDDYMGYAuZ/8gMZtGUmDOYJBifLu3mcS+5KEABPL8HYw1nneAPwAtEk2699vn1pP+MreMP5LNZkOo1c7OjpaXl3XmzBmVy2UtLS2FOaIvmUwmBTyyXiSlqrxIQ9ogusxv118MbQw2Erx6SAHtdiDF9ciZKL4uYK0B3AAiwEhiXbAHUGGjUCgEMKXb7YZwK9cxz51BO5zJAzNpYWEhxdwiXM/XrofKuF4z3jFw4u+TUBgwhCTEgCg8w4E/B0m9Oowbsw5I+XpzXYjXIEavs08cGOYaKuI0Go2QAJb3aTvrwvPo+L7Cd4rvQ/zmeYRC0Za4VDft9TH2alTopedt8b0Bhhf7187OTmqPoA/M1fr6etBt+kOpafYqGEboB7mp2Du4LgZD4n65btH3fD4pSQ/QBxDGe4BLUgKysWYAY+jPxsZG+D6H9Tc/P58CRfjeZy4YP5LL+h40UqaVxMhfW2ztsbwapSPp/3vhZ0EJSHKPpNuVMEgeVgKUnC9K6g5JByV9StLOea4Zy1jGcm3JjylZ5/+oMTDyKpI9gyMAEX5owwgkp4gnwuOA6YwSvLV+mOTwxmfx0rtnEi+WVxQhHnp2djbET5dKpZAXw6n6zkZAKpVKAEUw6mmbx7i7x84P9s5GwTNJiVoMTgwsDFTAGPrm1ziYQMI9L/VIed04T8HW1lZgfmAst9tttVot1Wq1kPeEPriXHA8mwAlziNHLARkQDIPJmSKMA/R6jH5p6K2n2oHniXHWRL/f1759+0L/MTAKhUIoaQkw4ka+AzpSkrMAHWUsYDPg1ZeG5XPRLSkxvuLqGySt5HMYvLQ5znHB/TByHADycCFfA5QoPXXqlE6ePKkjR44E/XUQaW1tTaVSSYuLi9ra2lKtVgvvMT+uI3juNzY2gpfZQRzaD/ur2WwG2v6BAwdCGxDYFgcPHkytWTe0YWLRvzj5JswfNzTZW3q9XkhazHjFgCTjzL7jABI6RTu4N7GnruvsT+VyOZQzrFarwUOO/jn4hH7TH/YWPu95ihxs43nNZjPkz3Cwh7nAmKTvnU4nJD/lbwcsGCf6Ha8PN/7ZoxzQcgN5FLPMjWz6gRFNHqBRbUGf/H++tzJOvs/Oz88HNg5VpNiTWZe0NZvNqlarBXCTz8FWY1wB8binhwMBBk5MTARQzIFFaZgTBGDCc3u4YQ8wBXuE75OVlZUA+KK/6CrXVioV1ev1XXOL7heLxbCH0i9y/ni+It9nvKyeM8YIOWUdVSqVlOPA7wcQArBInxk/wt1YV6P2QB9PADD2tJcERiSpJul/kfQNJUbpFUom6DlCHnzwwdR7XmbU8yHEJR9HJQ+X0nlKpJfIT3Ee+eVf/uXw+sMf/vCeP38tyh/+4R+m/va1fLnlxWLx4zwKI2VZ0ueVGEy3KQFKHpD0FiU5SR5SkqOElAdZSe+UdFYJiHKVBTaklM7vcal5F/YinpvkQvOUXM/ycucZcfnoRz96RZ4Ts/GvJ4lLwo6U25UwxB6W9NWXuPYakYspo3455Oabbw6vjx8/flXacDllzzlHOp1OiD3GawdQQaLBmZmZVP4I91zFf0vpeG+v9tFut4Nh5TkmPEEkRjxJOkulUqAMd7vdUELQjeB6vR4OvF7dRhrSqd3rHEs2OywtWywWQ4nVbDYbDAYO5CTp9MOlNIxB59Ac56bghzAmN2g2NjZCYknul8vlQpI/5oZKI26kScP8EZVKRYPBIFS28TnhkO7Ml1wup9XVVc3NzencuXMql8sqFotBB7xUJuOLkHsFwRvOPGJ8eNiCe9VLpVLKc04fGUNnYuTz+VQST5gIi4uLQf8A1DBq4ko0bsg5e8cNpziPixvx6IYDfuiBV2kiNp/3aZuXHibEq1qtpubYgUhJu5ITu8FUq9WCPqETHrbFdXiF77//fk1NTaXYG3h/YV05c4KwDhhRsC9yuWEVFMJlEIAG2oRxCEvH5zubzQYmE+NNwkhvvzQMV3P94bVfXygUdMstt4Q59zEl1MTDPvwg4LqbyWT03HPPhVAQ+oRO0x8AkXjMnNFBX1n3nj8jZse58PmY3SAphAPyw5iih3HFHh8jB1hYdw5weJiJA5R8nuTR9IN2wtqjLc6CICcH6x7Ql7Xo7AOMdCkBAbwstTTMMwJLj/4xFlznIA97DfrMGncQy/MpoQMAsOyZvifzN6+dkbS9vZ0C4DzMEaFtMFV8r+GZJNh1Zt7q6qp6vV5g37HX80zXKf+ui7+jPY+IzzXhfc58idksDiy6fl+QrCgxKN8j6V9J+qakb2lodI5lLFdT+kpCap5SwnJ6naTXKymb+h4lVW4eklSRtE/SJzTO+zCWsVwPckDSv5f0nKS/vsptGcsVlz1Xq/FDtDQETDDWvUyre5zdiwRVudPpaGFhIRgg8eEKii8J/6R0GA2GXKfTCc/KZpN8DPl8Pnge/FAb58nAKONg6awCDnXOlMDg8YO19+3pp59WoVDQwYMHJQ2ZKXGlhfi1e3f9/3gPqbJA2+NEim7cetgJhoQbQPTZPfrSkOGB59wBGhg38/Pz2tjYCMZEbGC713DUfHIt1TecHu/PdG80EjNF3HB0TyTjxWdoPwYSnv5OpxMMN6+aMcrj7W0BRMG4xKuNJ3hycjKEH2Hsx+CYv3aw5ODBgyHXAgIjCzDBgRgACD4/qpy2jw3rxj8TGy0YWx465cwg9DAux+zrijnCeAN8iBNFxnMfsxR4H2CBvscMlBjkifUxHntvh7ebPY4x8c/hVWetOvNifn4+BYRms9kQWpLJZALTzEHDfn+YM4M2uVEKQ8KNYPofS7wGENrrYw9A4cAMQJ+DtR764IwZBD2iYg/7AToYA1Sx0I44B4mvB6+y4xXLGMd2ux32AU8KyrqgLaxNnkEoSzab1cbGRgBy6G+89hkDT7gbvx/vo/x4QtlRYU6019fLxMREAGkc3I5zZwGWbGxshD0il0uqqbFOEPZ1X3t89zrrpF6vp0AdhJBQKreRv4nPOeDtDBIHvprNZvg+v6BSvluSPibpkBJw5B2SHlTCIvmGpMtbxGQsY7l4aUn65xd+Dihhk9wt6bVKQJRNJYyTsYxlLNe2lCX9rBIQ/hMah3W+CuWiqtW4QTMxMaFyuRw8wv6+GywcxjAo/PCIQeLeJrz9eNK5D2AMBi05F3hmsVgMFQ7wbuEp86oIzmDB8KJPnrSQz2KsUDbV+yUlB8B2u60nn3xSR44cCUaBAzPSMP692WyqVquF5LQxiOGAAv2GLQGLY5Sx4mWEebYb5m5Uxn2IDfeYxeGx4l4+FW+1lAYOPO6ee4wyguO554AdMwdc3HCWhgYJYET8LC87jQcVQ+nMmTPBC76yshIAE8KfMAQcmHLwgn57BRdvo/d9lCHvHvS5ubmQD4UxRd88QST39/5KaRaAgx4+XnieuYd7dzHwMT7JvRF7qtElz1/h8+i6TEgIeRTcYBsFXsQgG/PnerO9vR1yqbge+Nj7+DswOwqA8XmMjU/WoD+DMWbcZ2dnw3NgyiCEhZD0lL3F2+CgF3sSe6CPJ6/dGPd58XWEztDGOFeFrzHfrxkHaRgq6Iwf+uShQ7lckueEqirxHPAMdIe2eAUzZ3Z4PhNAPwcRuL8n/qScNuPI95O3hft7mI6DfA7o+h4es8IcBOt2u2FeHYDu9/sBgHHQ0OeNtQt4UywWU3ltHLCkLf79Kw1ZTMViMYSI0j7YNOxhPJ/neogpMj8/v2t/dgHsB0je3t7WyspKmDPXJQcZHdSk/PAFy0klh9T9SmLA3yLpTZK+K+lrktYv/Fbnk3379oXX73vf+8LrAwcOpK77xCc+cUH381K+/jqu6BeH2VyIfPrTn97zZ651iengb3rTm8JrDwN5sfKc14yclvRZJaE3P6WETVKW9H9IOqGETfJ9Sd3z3eDlFQ8duqAworGM5QrIvffem/r7quhmTtLPSCpK+iNddwD8lUpyvn///tTfhJa/UmTPzBH3qvmhDwMfQwh2gmeyjw1e6tjzZcfhiZh8Dk/uzez1ejp37lwqMd9dd90VDoIcLMnF4IYWXkE3vLwfHCDx7rk33e/FIbzdbqfCTvr9vo4cOaKlpaVAuef+HJo5CGFseFnJ+GApDQ/uhK70++nSvmEizfj2ZKWAOhjunU4nVGoBfPJ+8Sy8rszL6upqmGNPoFitVncZ4G6MMaZePcKNSsbAD/qxwYrR4p5W76cblnhnXZ8AEPDS83nGm4TBW1tbIeeEG+rOFvDStnzeWSquRw7aYdzSZgQDzr3JXMd6crq9C8CU99fHjf/TZm8fBpeDJrlcLqw7L3Ht68QN3XK5HN6n3VznbC/m1dlMsf76mDI+/B0zy7wtzuoZpTeuG4x1PLdugGKEwmoi1MUZJg4uch+YZwBMPh8ATb6H9fvDalQw5Ggrewntpr1eecYNTvoc5zjhcw5AkC+E11yLEY9w3erqqnK5XMpg7veT0MRGo5F6jgNz8bj5vs/ajZlfnsjT92GvksLzuR/rhn2DHFaEMvGehzJJw7xB/X5ftVptJGgZf1/5b9oZ6yT9c7DW2U3suc74Yh55Nt8N5KfxfgPquoE9NTUVQCmSpAJesB/6d4zvJc6GcgAwZgqhr65z/v0+NTW16zvXdZH2edthL+1Jzkr6K0lflPSjSozO+yR9RuMKIGO59mRC0muUVLv5lBImyeuVVL/4N5IeVwLwPatxuM1YxnItyL9VUrb3E0pAzrG8KuWiwBEOsVLa48hh0PN7cBDioMz/ec8NWAdRYGK4AYPHj1hzvNGx5xTgglKXxWIx0Maz2TQ9Goowwj0xTP3AXigUUp5qgAtyPUxPT+vee+8N8d8chBkbvIzZbDZ49DjAxlR5xtpjyPmN8eSfcUPIDX+eiaEXG0Y+Lxx6W61Wip3CNbOzs9rc3FQ2m9X6+nooG8u9GW/ux/y5MU6JVPey8uy4L26c+GHd8z0A5GBwuAHnCQ+9ZGZWQL/VAAAgAElEQVQ2O6S6w4xot9vKZDKanZ1NJTMdZZR5IlD6PcrYd2PLQ27coI37il566VvGyb3H/CaczMGBGIiT0mgy9Hdfj95HDKt4XuJ+AQJsb2/vYjz5+naD0vvuOhyPn697B94cKHAA09vp93RAiL4jGOfxHjY9Pb2ropK/HxuNPn6xDAYDNZvNwGhwo7rb7abCEHx82cs8kbIDzT7X9M3nbZQwJxjEXmbdmXT0d319Xc8880wY42q1mqp65GyjbDabYuY5sBqPowMR6LsDnaMYDZ5gdFSf+Bw6T14sns2z+F4BRCH3Evfy8UV/HUD0MefzksJcsg483NBBHl/vntDbcz4xhl4Bh710FLhKglUALQ8/i8FgPgP4xFzSTt/vudb7zvfH9vZ2SNTNGNfr9V1gOYxHSaH6EzlaHKjcs6xJ+ltJX1YSZnPi4m4zlrG8rPIWSSVJ/0OJB/rrL/wcUhJ28zolgMm6pO8pYZSsXZWWjmUsY/lXStbjFyQ9cZXbMpbLLp3ebqbs+WRP4AgHPpI04jmcnp4OeRHc+CG8wo2gbrerQqEQ8j3EIEs+n1R7cQr5xsaGVldXValUVCgUdPvtt++ilgPIFAqFUIUAOjvPol1erUIaHjDpCwdNN5BIPAoDAMbBzs5OqBwAmEJ7OGi6t532Ykh4vLiUznAPywOPIW1yQ8np+W7g9Hq9VBlFnksFFaqS9HrpEsUeF898VyqVFLV7eXlZ1Wo1GOcchplrDvEkYyRZLca0t5d8BRzISYZKW+kTrBXmy2n9zBHGAeCCAwc8D4PB20y1IDdC/TOxkQUo4l5QjJrp6Wmtra2FZKHOimJs+b+zPmJPK/NBv/mfV6jw/DnkkPGwFapwULmp0+kEQGtUHhyE9xkvN/QcKMzlktwGgEnoKtfhHa9UKqmwJAfuvA/oLkAW4IAb37TZy7NyLbmI8K57OBC60+l0ArOAHEk+BryOQ1AAGdkHaNvq6mrIL0Q7ADTJN4Jh7LmA2D8ciOv1knwPxWIxBWZR+ps9gPlg/DCAO52O2u12YIE4M4hnwuyTFMBS2u3JaNknDh8+HMBA9iMPeWGNOFgDc4H9jX2L3E7lcjl8xsFm2F2ErcX75traWqBuMv4+f55I1kEr1jDrD6ClVCoFdpePkV/HuLLnk5fF959GoxH20O3t7fC9QsgnbYzBgBggjUFA2pPLpctY0y8P8fRQg1arpZWVFU1NTWlhYSGl371eLyRnbjQa4XvKq6fx28OdqDADY4zn0F7f22k7esA8FYvFVDLZXC536RTguqR/uLRbIA7AffWrw9IE3/ve91LXvRgAeSFyOcJqXgnVAF5KvvCFL1ztJlyaTCsB7h5XEhbmcvKFn39QUhHjXklvlfQ2JSyS777wuT1WZ7rrrrvC6+9///sX0+qrIu9///tTf3/qU5962Z7lhQEOHTqUeu/ZZ5992Z47lpeWqxridYekd0n6nlR6qKRMObHFGo3rLK7mCoknjJeuXDjPxcpOf0c//6mfv+Dr98wc8XACvF+enFJKJ5obdQD0gyiHLowWBz04CDrlG6PMvYwY86MO6543g+e7MY6hJCl44OKkrV6FADYIBo8nduz1hmVOMYbcCxd7sAE48CAS0oBRs7m5mfL8UREAQ8WBgfjA5s91TyLVadxgxCDh4N/r9YLx7uVrGXOqmDg7AEYIz+F/9LnVagWvtYMUPHNyclL1ej0FYsWHev/bvaEOLLhxjfHon/HPuYcY3cNIdGaLPyPWc7/31lZSoYl1gtGHcY+B6MYtc8X9fJ2wxtyo4m/vM58jfIm1ynO80hP5EbzPHqLhIBV6wrNgOTiTa3JyMoTXSEPvfLFYDP/DiELnMercS761NaxCJSXgIrlh6CNAIglzHUTyfYX+etWbeG84n8ea/7v+MHbxWu71ejpz5kwIO3G9wNjP5/Nqt9vq9Xra3NxMVRzy+XUGAaAdwEG9Xg9zxprj891uN+wFzhpjvBkXPhODcF5JyfdsQC3KwDoTQVJqXbkxD+MO/Ud3PbSLPvvc+Bcr96JvzlTB4Oa5DjLSPgdQfK65T1wi1HU8/hz7AX3x0BJpmH8DsJsKaIAO/gxnaQCceSgav+PcHf571BxKSoUNOWgYg73kJAHMdH31PnPveL/Z2dlJAV4+Jrwfg23z8/MhVI/2MBZxYvGxjOUVIz8maVIJa+R80lOSe+T7kqqS7lEClLxfScWbx5QAJa98LGwsY7l6ckDJmjsh6W+kzNT4e+mVJr/6D7+qTz72Sd2n+y7o+osKq3HDy6nzHJLc6IoPnNyDRKeeHJDrJKVCJAAG3OPvh0e/v6RUfgsPV8Bo8hwXHCI5NLpB3e/3wwG9Wq2GdmHA+8EbA4Dr+N/GxkaIxY6p9xwiYXn4NdlsNnhY8db6Adn770AH7fFEkrFnnMM7B1M8whifPJNwCa+AQjjLxMSEms2mBoNBCoDyMaE/sBVGHb697c6s8LFyo10a5oNg7HjfjXyMYxcPGfAxgmEUs0Bi8APdpr+ACFwHa4PfsJa8r+SpYU5j8fGhbfSdPDvuDfex9ASlcQUQxo459STIjKOX2u33+1pdXZUkzc3N7QKUfH25MdtoNNRoNDQzMxP66MaTh5vxXJ/rRqOhcrmsTCajlZWVAJA4gOlVPGLgMe7vqPEdBY64XjDeMeBGW33N03Y37gnTarfbgT2ATmOQonvsobQfffJQCmc7OIuG/RRgxPMXxXrrr31f9H3Z+5vP54OeODCKzsb7r//2pKi+FugL1wEgo6+A7bQBnWu1Wmo2m4HV5+uS/cjnzvWaH5hV/p3kwPMoPfGxYrwphSsNw5h8bcGyifdj2hbLqH0xZvOc73sOXQSQdd13hhCfB4hutVqhPz5ezujwZwLwoQ+wP2MGBLpMO/v9fijDHM/H+cDJsYzlFSFVSQ9IelgXXqFmU9JXX/i5WQlI8lolOUpWlYTcPPTCdWMZy1guj4wr07zy5UHpw9/6sP7Lm/+LvvI3X7mgj+y5Wo3/ltKUUP7voTTxIdwPdhwkY+q8pNRBjc97eEHMCIhzKviB1p/vXnCubbVaIUTID++0T1Iw6GgX3lpirjEgSqVSYJpUKhVtbm6G53BfhL5zSOfQKSVslenp6WAs4EH3Ay7j6aEFPs5+4PZ+OGDkHmanFWOQQrf2g3DseSZm38sI8z7AFu/H7Aw80RgdzqpgrAaDQTASMB7diwr9nec5eOUSe1sdAIFNFOsJ17kXnt+x7nsIBs+Bdt/r9TQzMyNpmDMFo83LUJ/v+dlsNsWacgPMDTRfozzHK8p4v/1ZePsZC/63vLysfD6vhYWFMIcxqMV9isViKi+Rhzj5mONpd5DKgTTAKklhb+j1klC36enpkN8BMI21SCiIgzXnA0OQeI3EAAnsMq6NkwAvLS0F/d/Z2UmxBjD2ee0lmrmXgy6SArOHuXCGXr/f37VOnOXmOWnoB59HLxxYGCVuKLPnkVzVgYs4UWis9z6eMDocLHGAzEFvrvcx93XpIDGgk6SQvBv2XRz646wFxIF2AH/GbtQa4XuN9nq+EWkY0smcAHi7nvmY+Fz4endgLx7XeD/3fQhwwvcTxgFgh/UHAMc4SMOwEgdndnZ2AjAipfcXEqoCrLme+X3RJw9jpU3XOhV3LGO5KHmbpIykL13k54+/8PNZJXT/10t6p5JS1s8oYZM8obEhN5axXIp4ZZqPSmq++OVjuQ7lLknvkf7Da/+DPvSeD+mBX3/ggj6255wjHJo4WLkx7AdJ/vYDIAdRD+uIQyNgePhhX0p7WqV09YDYgxVTy71dHCAxtjn4c4j0eMR+PwnpyeVywQOczSax2n6AdE8sfYONUavVAoDgxjSGAGAFVUkw6jCy+KxXPgFc8JKP7pWkP06Z93waGJ/O4vFD/CgQAMCB+SNExudo1BzEBoY/gzH2MBwMAwxmQm7caHHjFENjlOc1BqT8bzeU8Li6zsaG2PnEc0jAKomvP3PmjOr1upaWlrS4uJgy2pyJQFtGGbAO3GGgeTUkDw8bBQT4GmEdMx6dTifkBOh2u6Fc9tbWllZXV7WwsKBqtRra5kliY9AT/cIQ8zKnXOfJNhk7WDbPPPOMarWalpaW1O/3A4MJXSUsh9wf9D02tBknnhGPyag5dX2KdQfjeTAYpBJrSgogarFYTIULeU4M2ttqtVQulwPA4e2U0iAdOuphVYQtMab0JdYjfy9+Rgy8+R7moBbAE/dznY0BETfsR4WyOTPO2VSxke+GMzqRz+dTFWUymUwI3XKgl3Fot9spJhh7yKh14SCF67IDjr1eL+Sz8fuQC6bRaGhlZUVLS0thn5YUKnrFOha/9r3MQRf65t9ho+bPgRcHOLi3h7LAXmJ+4+fHbQO8Qw+5N98vMcuP8SIvk4f0+Jwz7tcSOOLlYh955JHw+nzJgC9WzvedGcvP/dzPpf5+97vfHV7/wi/8wuVs0jUpzvz0s841L/NKwIz/V5deYnpLSaLW70ma1TDs5n+S1FESjvNdhZwm11OeEZfPfOYzV+xZODMkhYqZY3mVyvuUJEf+C0lnhv++0DwjhEhL0traqyuTcpxzJP77mpBblIRLPSv991//78pmLpyxuidwRNp9mHZKsXvFODydOnVK5XI5/J/DEF5TDpiEq2Ac8CwMIvcI9/v9kOyTyjVxGEaqky+AAyQhxctPMslyuRyq1rgnjJCAycnJQJXHEF9fX9djjz2mQ4cOaX5+Phx4WCzVajWwHObn50OCS/rl4TFu2HAAX1xc1MrKimZnZ1PeYQcd/DO9XpLMsdfrhWSpeGl53wEljBT+xyG3VCqF+Hnu7+FIGIIYL24IE0ZB/9zQnJiYULVaTXkbu91uKNPqbALmy/MNlMtlTU9Pa2dnJ+habMQ6oML//CDu3nQOvKMYI5JSCXpjYIffGLcc3Dx+HuOMpIhzc3OpcqgY9l62Fd2I1xpz6e2MjdVSqRRKAvMZz3vjnnHXQe8HhufOzo6mpqZ06NAhzc7OBmCENQcICEAT50CRlALcfH9g/OPwKdqzvr6u9fX1UBo0Ll/tgCWf41nuqWdcfBzpo+8jPtb+PmsGfYbVFZfiRgfZM+K5cQbczMxM0Gf2LK+awr22trbCvhMnB3awjuvR9+XlZc3Ozoa+xWvbxRlAVG+J9Y92u9HOa9eX+Hofb//CnJ2dTY0z7JdSqRQAMABSwvlqtZqazWY4xNIv+slYwk7zMQSAQk8dMGKf8PF0kMH7w97K81kDvo9L0rlz57S4uBgAwvX19V3JdRn7GOT1+6Ezvl8hJI/27wGvbJbNZkNOHtYoeguYzXct48R3sLMK2R+dqTZqjHy8kXa7Hdhd9Xo9zB15Rzx0b5xzZCyvOHmHEkbHhbG3L1zWlDBRvizpsBKQ5B5J9ysJ3fmukjCecf7IsYzlpeWtSqpFjSvTvDJlUdJ/lLQi6RPS1B9P7enje845wiGIqiKesNCNUffeU+I1jtsH5JiamlK9Xk+BISQkJOcH98VY9UO6JxKNjUaSxnH4loagC0kf6Q9UfbzdbrS22221Wq3QjuXl5VDmslKppCoU1Gq14AWt1Wqh1O+oGH0Eg4y24DF1A4/+eAlJ3pOGh36nv/uYune4WCymQpiclSApVPog0SphPYSI8EPoD/OJHtAnb7O3i0Py5ORkYCnE1QziGHjaxxzA+kkpdHSY97H2gz0/eJ8BQ9AhL5ccAyMO+MDCcbZTzOrZv39/MPxWV1dVLBZ3gSJuJIwCH/3/PNcN+MnJycD6cGOd+5BE0UE5D6NhDDD+6Q/5Ffz6qampUGKW55Aos9frhbLZzoTyfjAP3u5+P6H7k20fQJXrPbkxRh7hAw4sOJvlfBJ72/3H3/d8MqxFXyeMbQzQ+LxwrSRtbm6mjFpPSup6jNHebrdDdRfC/jBcyWPkDAffE/if52WJDVxeO5OO+8TMONcVzzPk9/X55XcMYPoY+z0ZP9gGvl/6Htput1Wv11Uul1Nhf84eO3HihFqtlg4dOqRqtZoCbB1gcoDC92afc9pN2CeV0ADlSQDroARzMjU1tSshMM8i/Mb11NeqA23Mh6TwvjNlyuWy6vV6GAeAD+aV5wKiwMRbW1tLhcI5aLS1tRW+D8l/4+3nfr4PokvFYjFVAQzdmpqaCgnH+Y6/mEotYxnLNSsHlNC4v6KXj6I/kPTDF37+TsO8JO+R9G5JTysBSp6StJOkU/gdJWlMjkv6oKSPv0xNG8tYrgu5U9I7lTCy/ukqt2Usl19qkj6ghHn3p0pYdnuUPTNHMLIQDmhOASZ5Hp5BZxtsbW2pVCppbW1N09PTgSFQKpVSyUAnJiaCgclBGcN7YWFB3W5XzWYzJNojFt8PeHjPMIAdkMlms6H8rhv3eLPc8PF4dUJq8Gz74ZaDKEZKoVDQysqKFhcXQ9nE2FvNj3umaSPAjRt7sF56vSTpHl7XSqWSMko4WLdarRSzw9keTsGOw3CcSgzAtbGxEahj2Ww2JJ91A8Pna2VlJXgNyRVRKBTCWGxvbweAgzHgNXkDXMdibzxMnlwuFxLfEk8fgyPZbDbFlOGwjo4xduVyOQXGASw5+AfQx9ygL7Sl1+vtovHzfx+zfr+fYumgHxig/ln67+CTt4s+cT0linkWCTZdz2PDbGpqKlDLAVJiDzf/86pCCPoDoML8wGBCJ2GBOFsIA2r//v2pSkwAm7DLGEeMRgwtz/nCeLkxHK85/zuXy4V9QBqWLPf8In4/Z76Qm4dxIfcF7YHx5smeG41GoPayRj2sCwGAiJkffNbXRTab1dzcXDA4mZ9erxf03lkdvlcTCka4HGPrYVv0j89hCMesCOYU0MK/F3z8HHhzloSDMQ5yA5Cxt/MdxP06nU5gRLDn9XrD3CasLQeIY8YDa4rnAmj6mHmiY0mhIpLrsN/HvyvRYRLs1mq1sN64PyBHNpsNoEexWFSr1VKlUlGlUgk65nvTxMSEKpWK6vV6yLXjz2RunGnJXtBsNkOoGH3wkuHM/2Aw2JUQmDXKZ9BXnusgHmAMz2LvvFhxSvMHPvCB8DqmRP/Jn/zJnu99LYRx/Omf/mnq709+8pNXpyEZJQb5FRaqTknST/7kT4bXL2eZ10uWdypJ7Pj1K/S8rqTvvPAzryGb5D9Kakk/+1npvz0sUZ/rsKT/9sLrawkgudBQs8shJJqPX4/lVSIHlYRaHJf015d2q+splOaGG25I/f38889fpZa8zDKlBBjJS/ojXXQC6z2BIxzgMEjwNDebTfV6w5KlhLDg7YQZwOF2fn4+eH3xMGHIkVPAD8FuBGDISErR6wkHcaYFBz0YKxyS3fsFoOL0/The272Z7iW///77VSqVwj3dMON+pVJJjUYjRXGXlGImYIwR5gNtnPaPMmRpH7+dScPffA4jD0PGDZ3t7e0QT+8sIAAkDI+pqSmtrKwET6E0rCziRozfHz3AUAOMgOJOCAef63Q6wRiIgQXEQQoSfe7s7ASaPaE4tJ0Swegac+W5TGgzbfCKFD7GPvZelUFSOPDDOuIZkkKFGgwS9wJns9mQXBeDg1wL9NuZLRjaPBuAkfXF+4Brbti/GF1/Y2MjFeoCc4vnuE4xHqwHN2RdnNXA5xk3LxPseX7wRsfzH4MV3NPXHvcFRPF7IDGQ53PImsCwy2QyqdLTnkQYUCsOcfD7+BhgQAP6sRd6O2kX8w6zIGaJ+Vh70mnG0avW+H6E3sHsYa37vSqVitrt9i6dYx8lCaqHZnjfMcRhpTl7xvMqsScDCPtaJCTN9ZR1nsvlguEOuOj7387OjhYWFgJYFM+LM0RiAAYWE/cDqC4UCiGxNtfzfcN9Yj0CqCNcJQbZc7mczpw5E/SLfa1WqwWQivLqMJZGhbr4MxkbQpOcBYZzgT3f52Z6ejqVr2gUWOWhnQAc3Jux90o9hGp5palsNhscIIz9tZRzZCznkbdKuk/S85JO2e9x+EZabpb0Gkmf10V5Ki9ZViT9o6QvSrpV0r3S7xwbAiNISQmT5FoCR8YylisiFSVUqqaSPCNj4uIrS0iwO6eEMXL20m51weKVQmBjeNI+Dr+ZTCZ47hx44CDrVWBIYFer1cIBvFgshvwZHDQrlYqq1WoAVaACl0qlcK2U9rw6UMLfbsDzPzxYHPZjYz+Xy6lerweaMofESqWSMih7vZ5ardYuin+32w0eND90klvAvaBTU1Ph0Ooe9LhfHFi9j9zfvb4YWG7IYgA4mMI9+L97ffmBot7r9bSxsaH19XUdOXIkHMp9bNGNer2eSsYI8wbjn+fwLFhEcZ8d0CFPCUADVHs3mtyozGYTlkmpVNoV8oIhgbHn44K4AeJVPzDyaF+j0QhVXTDQYct4XzBSJKW888ybG5Kxoe9G6/b2dvDu9vsJMwhDBPZJDFo4yOFsjlKplKLqc617+7nfxMSEyuVyKleJ61+81gA8GG+8576WaP/5gBg3aJ2J5kkiea7PT6xH3t5RRjJzHFdTcT1knCYnJ1NGOuFDtVotBX6ir7QPMDIeMzdcAdQ8EbLvBeytABboj7fZddnzZDgzDLCT++/s7ARQmxxBo/ZUPp/NZlPhitw/BsXQG59TwBHXD98TCNvycr+ABQ5OEpopJXktWIOeGNbb74wJQBhKzsIC4lquI68U+7uD5ZOTk6lcWc7Ak7RrDM+n64DwHq6HbhDa6ECQjzHjNhgMAiDsJegBEmE7Mqb+XQeA4vufs+d4HnsggDsgLePf6/U0Nzenzc3NEL7J9747OWDAjOUal9OSnlXicf0RJUwSKfHIOVjyvF7dgMm7JNUlfesqt6OvJLTm6QSvGSU3S1L2hWvHMpZXg2A4T2lcmeaVKBkljKDDkj6p5DvrEmTPOUeIgW82mykvW7/fD/HEa2trgV1x7Ngx5XI5LS4uamFhIRjGeO7X1taC99dLfuK1xuvvB0c/DFar1UA1diNOGnptOWi7l9uNDWloJPihv9VqhecDMng5VY/vLhaLIXxlc3NTMzMzqQMhxruU9mByH2LZ4zwMozx5HMw7nU4KQJmamkqViUXccKrX66nn5PN5bWxsqFKppJI0SgrePw6+bkQBBsRtA+DhoD0xMREo77yPcNgmPCKbzWp2djY1R9KwKoQ/mzmRlGKmwByh/Y899piOHDkS5tjDaDCsms1meD4gCdczVw4UoVcYuVw7Pz8fPj8xMRFCyLzykHth3fCGYeOARbfb1YkTJ1Sr1TQ7OxuMdvQ8Nnhh4sTAEAacG0AI/cEQm5+fD8YcDBqMI54DyOXi+wD9IpGxh2y5HqGPeKPRG9clPodOjGKF0C/u48ZjbJQ6qwj9wjDmXnGf+Cz9c4++J9albRjUjDvACLqxtramfj9hldFG3w8IXwBsYS90PXQQEJ0n54v3NWYLsRfxHN/zSqWSms2mZmdnA7MDfaHEMvus65ODwZICO8ZBGt+zXQfoK2Ap4+JAnAOJ6CXfQ+wPtIVSvswV+kq7uY59xAGkqampAJi4HuTzea2vr+8C7GLg2seauWk2m6GKFWNEotRGo6GHHnpI5XJZDzzwQGBJxqBeq9VK5dqCteR7lO8BAMHco1AohHAn9oder6dMJhP2MObR91f6KQ2dEXwvAvLBitzc3Ax7K8wr9Bbdx5lBqfsYhB4l2Ww2fP/s27cv9d7dd98dXj/33HPhdXzd/Px8eL2ysvKSz7xWxat8XQ65/fbbw+snnniRjIRPvvAjJVTlA5JuUAKW3KCELQFgUpf0vFSqlzS5PKnJ5Un11tIJ8i+Uiu5zdTlCaQBQJenAgQOp95599tlLuvdN77xJJ5ZO6MC3D2ju6Jyefvrp8N7FhIx4SJEkfexjHwuvP/KRj4TXX/jCF170PseV2Aq7/l+T9J+U5Fx4SElCVym1ZiXpV37lV8Lr3/3d333Jdu9F3vzmN4fX3/zmNy/oM3FlSv/7SobmXOty7733htcPPfTQVWzJS4t/D3j4nCT99V9fYtyLy79Tsl99QqnKNK8WOXPmFd7p9yjJv/QPkr6/e6/Yq+y5lC+hCW4ouiFCbDTvzc/PhyRtnmiPwx0eayjhGxsboarH9vZ2KhkdITB+oMV7XalU1O12ValUAhvAPY/uMZTSyS05xLv3OaZcc6DEMxd7ozFkpqendx1MMe49v4k0NFwHg0HIRdBsNlWpVEKSv9h77l5/2onR4Yd0PzTTFmjpPB8PuMflu9fU24gxwOG6Wq0GUCj27DMelUolVGtwg5S2Aq55CA9CYlE8084IAEjyeHrmC6Ov3W6r0WhobW1Ny8vLWlhYCPMMEARrJzaCXdDDUXPR6XRSnlIPD/HxjeeO+3a7XbXb7ZDA10Et2jU7O6upqalUpRmfH9dNT0zsxr8DAg7meH4F9HR9fT3k1PG+ck/XBf9fTI/3XAKMNfPIZ/L5fGA9SApG7ShAAp0AnPAvVMps+5z5OHs/+B8MFp9/dJG14kYn7cA7788ClPPEwmzMJDReWVlRpVIJRinAmQMGPB/dwbPugI8zJnx8RgF5nvDSGSjcyw12Z8B5bhovQQzw6X13cRAjZuOg7+ydnluJiikkenW95bfna4r3UMaFvcxDVXyc0GNnLHn7fA9ljfA+IAIAAOPg4x2vcweL/TmlUknFYlGNRkNHjhxRPp9PgTeusz4Go9aG6zY/9MOTQzuQRY4kZ8HF88Sz47WHbgIk+/eFh7HCXimXy0Gf+B9t4b2xXEeypcTiPm7/AzABLLlBar6mGQCTTCOj3NmcJs5OaOLsRFLJpX5lm/2ySkY6+7qzmmxMavaHsy99/RWUDyrJMeKhNU1JHyxKOiHpzZJ+VEkp4O9Kg6cHynTHFaTG8gqTtylJlPx5DYHesbxy5C0v/HxT0jcuzy33BI5grHGY5iDGoQtvKaEhlGjl4IoHHU8QBgDVagh7IOYaI4MDVByLns0O48Ld0Ov3hyE8GAwxzZyDJJ93AxN8kI0AACAASURBVMgPpbTf743X1A/4kgIY42Ef3M+p7N4uP4wvLy8HQ55KOm70xIfj2DtMVRhnybiRDHi1urqqcrmsffv2hfnCWIoP3BxkmSdYFZlMRrVabRd13dvqpXnd0y8NWRwYNIgf2N276MAA7wOCcT9yIayurgYdXVpa0uLiYvBMU3HI9RPGUgxuIHEbe70kD8upU6e0trambDarmZmZAGy54cH/3NuLriDxs/m852fh+aurq9rc3NT+/fsDy4Y2Mdde9pb3YgMuNsq3tra0vr6uJ554QrfeemvwVEvDhKAku43nNQZuHGjwtcT98GK7EYjBHCcBpW0YY4Bf8VoHHHEQg76P0kHWCt5sBxrx7KMnbvBiwNMGrzbjexAgA7pC/2ApAUY4I4fPeSgDn3PdcMAIY98NaweOvD14nr3MshvNPjaZTCYwAU+ePKlsNhtyefg+ERvWPmbehhjM4dnM86iQNt53YCMeZ8+/Iw3Dffx/rpPsT3zH+DN5TxpWJ3LgjrF11pADK1zr3yVe4t7bCpAOyLy5uZlaB7SZsCnu698nrg/O+GBO2d8cLGMfLBQKIV9U/L1YKBRCuz1/DeNJ2XDaiX7DRszlclpdXVUulyTKdkDMdbTVao1L+b4SZARgsv/G/ert62l7YVvdua56+3vaPrydhHJICTgSh+Rcr4DJa6XubFeHvnlImf61pc/kFdlVrea0kpwLJSXlTF8v6aekTq+jiacmNPH9CWWfPX/Ft7GM5bqRO5WU135I0teuclvGcvnlLkk/LulRJayRyyR7TsiazWZD3ggHSNyohgbMgQ3wA+MG6rN7BPFWY0y6ccJBljZI6bhugAovnSgNDSNCXhxg4P787ZVRAHfa7Xaqcg0ePq7zhJWe5M4NIOjFnU4neGFJUseBEeNkampKs7OzqtVqAUwhHIP7O+XbjT4HC5gLvHhIr5fkCnnsscd04MABzczMhPtlMplULhI3KvGcOn3ejRzGh3aRwJXXXOMGEkYG+WKc6eIVZziAwy7K5/OBQUQ4Ad5ZzwuDbjodHaOOdmL0U/3DdSP2AEtD7+nW1pbq9bqefvppnT59WtPT07r77rsD4AMwALPFk0Z2u91UpRtvD4YLjCnX0enp6QBenDx5UnfeeWdg7nh/ff69z67rCElH3bgmVAohwazrULvdDiCQpNQz6BdGO2vCjXbWhodBAax6Ml4HReIEuax9PNDuqXd9gz3hYyIpACCe1wNPOOGDACdx2WUHfNiH0KVyuRxyQ6DjrLtOp6P9+/cHxszGxkYAlxwccZAhFsbW2RGExsRhHh6+xToBJIEJwVoFnCYkgxDBjY0NnThxQtVqNbCv0HPWpY8r+78nymUsuJZwnrhcOu32ZK48DxDeGUuxzjljJQbkfF0wJx7qxrXO+nOGUwwo8htAIL6P3zv+jmEMZmdntbKykvr+g3Xhc8k+4vOK7vM8B/+z2WyqSgz6CktrVBUeB5IcoGS8Yh3kNzlNPNdWv98PgLCXAeb7jwTsMDHH8sqTbC+r/Om88qfzynVfyDeVG2hnYUf1Sn3IMrlNQ8Ckod1JXy+y0sAVk6ykd0iF9YKqx6tXuzUj5eN6keSrTSXe1m9KOihN3D+hnTt3tHPnjjKbGX0592W9bud1mhvMXanmjmUsl09u0LAyzd9c5baM5fLLYSXhUs9K+pQua1W1PYEjMEA8maJ7dyXtOtjhJd7c3NTJkyd1yy23pIw0jBtJKWAEoyaTyQSD1z3dzWYzHLYIQdne3k6F0PjhmQOuV5zgfcABwAiMFQ6FcVnbUTkj/ABJhQJCHQBZ3OjmcL62thYOlfPz8zp06FDoo3vVeBYVX2ANuAHPIRtDDWZGq9UKLI9isagbbrghAALOvHHjtVqtqtFoqNFoaGZmJhiLbmRhwANAOEiGUcCcUL4Uw4iDfaPRCGAIxgjGUTabhO8AomAAuSGGzqytrYU+Yzhi6AOkOPsBwMHDCvBmois8k7aiK3z+0KFDOnTo0K5cAR5CRbgKUigUtLGxkfL4e24PdMbnnHmh4oiDXtvb2yHpqzQsRew66h5tN5b9Ob1eT7Ozs7r//vsD2MD7zsZwo50+kvyRMXUj0dvgSUnRS+bcWQSeTJhxBXDAuPLn8zmu91K2hBUwh54PxwEQL+Ub68aoMWQdF4vFFLiB/mI0897jjz+umZkZ5fN5VavVVL9873DmwmAwCOsDdgyluwFwaO/k5KRarVZIxAs4xxpwUHkwGKTK+3qYmycsBkBZWloKbD9Jwdj1XEAORvka4v/kW4nXErrAXPn+4t8rDig7WM3cO7Dq4+IgAvMG8AMwx/cZYTOeEBUdoV+zs7NhTQLY8By+M7waEHsLr2krezu657ruYEWlUglOBd4DeOG7amdnJ+zDVBxqNpuq1WphLrk/36WdTie0s9lsBn1Fxz2/FyGOhUIhlErmPcqyMwbkIgKQpG3kKfN9FXbVi0mlUtHb3vY2Sbtzbhw7dmyXTkrSHXfckbrul37pl8LrP//zPw+v49wXvg7Pnr2ENPdXWTzHyo033hhef+9730td96J5Ri5RTp8+PfqN5ejvSaVDcg5qN2ASM0wuEjDxvDQ+RrF46GBc0vm2224Lr0+ePKnePT1tz2+r9o81tVtDHfzoRz8aXv/BH/xBeP31r19Yjd/77rsv9fcf//Efh9cvlWcE+amf+qnw+vDhw6n3fv/3f3/3B05Jg88MlPlsRnqNNLh3oG8c+Ya+kfuGistFTb5pUhNPTCizlUmtt4uVC80z4uJ5SiTpNa95TXjtY3Q5xOfg29/+9mW998st13qeERdnrT766KOp9zjrSRdRXr2iJAHruDKNJGn//v2pv0+dOnWVWnKZZL+kn5Em65Na/KdFZW/I6r3vfW94+1LzSO25Wo175mLDgZAbBA9fPp9PJWT1UAAOarHhyYEdY8np7LA2ONB6MlYowZ6sE+OIQyoHOhgu0vBwxaFTGian8jbyTPcouncU9oIfcp2VsbycnA4WFxdD7gwOsQ7G9PtJYtednR2VSqXgieO+GxsboWKQey155traWqrMK57CarWqN77xjcGQ8ZKeTvPf3NxMeZqZLz+kY8DApnFjst/vp9gA6I97hwHBTpw4EYwzSVpfX9fc3JxmZmaCJ7tarYbkqVIC1G1sbARv6+bmpqrVaqC/M9+eMPPMmTPq95M8MAcPHgzzRhJGnk+70CVJ4ZB/5swZ/cu//IvuuOMO3XzzzcHYpgQn+o9XHF3n81tbW3riiSf08MMPq1Qq6Q1veIOOHj0aDEiSdHryW8a+Uqnorrvu0r333hvuCxDD+DMX7gnO5XYnG4697ujvTTfdFAxHf77fj3XNHNOWL33pS9q3b5+OHj0aqlA5SIPxiIE3MTGh6enpVG4MxszZAejLiRMnVK/Xdffdd4f2AhR4OAZMF97zPjO3eOrx+vva8TFzINdZUFzjn0P/YVl5LpQHHnhAkgLwxLrudrvBkOz3+6FKjYOWhBgC/uVyuZDoE3ACAzauUMQ4OfjooYm+t3kFKP5eWFjQ3NxcqkoLa8QZb4z75ORkilUE2OBjubOzE/Zx5tjZPSTspB0wbRhr9npCUXyfcrDe59NBW2eAMO4+NowhiZUB4lmbg8EgACQOdrOXSAqAg4dPARoBbvpYAjzEa83XhAOIDsxLCYjgIB3XUCqZtQrLLpvNhrxQ9MHXCHNGPqx+fxgq6HuSO0q4hu8xz7kEaNLr9bS6uqrt7W1Vq9Uxc+TVLttKcl+csP9NSlpUOunrEQ0Bk6bSYMklACaXIoPcQNs/uq3syayKJ4ov/YHrRDI7GelxKfN4RrfcfYs2Dm9o89ZNbf/Etrbfta2JJyekb0s6psvqqR3LWC6bTCop2VvQuDLNK1Gqkn5O0pa08LkFZbcufwjgnsNqOBR7GIWDJZJSB1aACP7P9Rg6N910k+bn51MHcjfc8IrCCImzUzsbgzAWKUnsWqvVwiGUNvP8TqeTylkRH9I51BJWgwHphpDHePOeJwt0A4F++YEWQ5HkoeVyWZOTk6EaRrlcTrESYgAkn88HMGZjY0PlclmVSiWEPWGgO/ra6/WCgeWhSsyXVxKJ52wUzZ+xiv/n1Ve4l9PA+/0k/wkezK2tLZ09e1b1el1PPPGEjh49qrvvvlsLCwspjzFGvo/j5ubwZATY5SAbYTD//M//rMnJSd1+++2BXcI1hHjEAE9sqBSLxRCO5GMzGAxCtSD3/rshg64ePHhQm5ubajabIayIcqA806sV+Tw4QCUpGGrovoMyDoL4fMZzGxv5zLUb1T63rBN0i7Vw+PDhkCeI/0Hnd+OXfjhgGbfRQ/a4jrXla5G2xDrr3nkvNSsNc2r4WDiI4n2NjU3WCePiOXIymYyazWZgUtG+brermZmZ8ByYHQBL2Ww2jBmfc0DBmRSuW8wdISvOcMPjD0vGdXXUPoIxn80OEyDTdgfcqE7i6wdxA5nwEPrHPsr4009Asa2trQD0kTTZ54Ox9HEF4JaG3l7fq11i3Ru1v/k1DnzA7gKg8X5xj3K5HMIfSbzr+sU9pSGrAqaKj5nnt6JdvpZ9fnhfUips1EGReL2w7mhPPA6jJJvdXfo3BpUcrGEOGWsHknh2tVoNZZzHMpaUbEt67oUfZK+AySlJG7tvnf/kJzX9X/+rdPKkdPPN0m//tvSBD1xw0/oTfWV3Xvgufn1Pqki5v8kpo1emHufaOc0/Pq+5x+f0bO9Z7bxuRzt37CR5StaU5HH4nqT1q9vOsYwlSEZJqMVBJfFk1y8JcCyjZEoJMJKX9MdSrrAnGOOCZc93da8phx33KMYGHfR0Zze0222trKyo0+mEcAuMJK6bnp7W2tpaKEPIoSpOBhh7njigxgdCN8gx7BysgPZN6VEHQKanp4Px7ECPHxT5m7a6pw8aN/+jHZVKJRg2sRErKdDy8ca5d9zHFE8dhqRXenEZDAYBPPCkgk5r57P8zw0b97gibqjTLow7B0040HMYpp0kiF1bW9MTTzyhEydO6MyZM5qYmNDNN98cxqharYb7kijSwQcH1jBo8IjzA0MBBoADcbERImmXcSFJMzMzIc4+BiA8TMX1g/9PTU1pc3NTpVJJd955pwaDQTCkXH8xasl1wfu+DpiHzc1N5fP5YLTGpfhoD+PFHDEPrB8YHBhrAD3O6Ijn2sNb+v2+br/99hTrA0YXCRwZU5JvolvsI4Rx+Jwxl5OTk7rhhhtCCB266PtObLjR9jhfkX/GK2WxBgDL3ODjvn4fdKDXG4Ztra2tqVQqBSDH6ceeoNZBxV6vl8pTIiV7JAmQ42Sfvt/yeeZwe3s7BdhwHXtpXBGG62Di+Tg6Sy5mZwCkwC5gHtlbYT/F/Y5DZgB0YAEBEjMGXmLcQ1joN1VuPC9IDMLGAA7XxSCR99n371KplCop70AF+w7tIeSE59NmruHehFuePHlSjUZD99xzTwBdXMfQUebA9cD3J/7H+87QRNccpHTnhus2r+NktQ60xUAslZqYQ9ZDv9/X+vq6Tp8+rcXFRc3Ozobv0hiUPJ9Uq1W9853vlCTdfPPNqfc+/OEPh9ceBhNTsx955JHw2qnZS0tLqescXLyew2q8TK2HU8RhNRcjXj75ySfTZR/2THvfi4wCTHLaHZITASb7d/ZrpjWjmfaM+n/1pyr/6geVeQFQ1bFj0n/+z8lrA0je+MY3htfvete7wuuzOqtP5D+hXzryS3pw/kG973+8T6XTJS3llrTeSKMDnkTby+HGZzIv+euhSF/+8pdfdDguRP72b/92z585ePBg6u/FxcXw+l2vTcZie31bf/hPf5gkcX27kmSXzygBSh5XMlcvk3zta+mMmuvrw3HnXCalHWYXK9dCKM2P/MiPpP6O19wrTeLyq+djFr7nPe9J/e0hlk8efDIp6fo5SU9d7hZev3Ldh9FI0oRU/F+Las+3deOXbtR0bVp/+Zd/Gd7+0Ic+FF7//d///SU9ak/gCEYyB1Jpd6lM/5HS3nMOWoVCIeTWIBdGbCysr6/r1KlTWlhYULVaDYdpP9i6x7Xf74fM+ITdbG1thWSsfkimWgMGupcahplAmVdpWCWHAykHcD9cIqO8cz5Ox44d0+rqqt7+9rcHQ6ZQKKjRaIR7AiwQJuHGNh5CShfj1aMcbL1eT3kP/ZANAyc2jtxw8XGKjU031JkHPuufw8vqQJWXNuWQ3e/3dezYMR0/flznzp3TsWPHdOLECXU6Ha2srGhjY0MLCwuanJwMwJSzfer1egAFSEDoxgP6B2393nvvDTrkoUAONMWeVDfiMSLJ2cD7HnPf6/VSBpQDN5VKJQAcnvuE8SP0hs+urq6G5MAOcDiox3rhf4SrxBKXn6V/5PTp9XqB9eLAROzJdsHwj0ElSaHMsXuwpSGoUygUAlvGk1y6LrkBBQNl1JqjT6zZfr+fyhfh5YK9L7HxHINUrgusDcJypCHzC8BgYmIi9Sw+6yXInSXgoMwo8KnX6wWwNv5/fMhGp/09f+aofvNM9gT65syOeH34vkTYVazrgJeekNRZaZ7bxcNYAGxhIzGHjH3M4vHx8NAor2oW72H+/RSH1iAA0r7uYI10u90Us4Y9odvtanp6OsytM4x8LgCffU3U6/XAnAFoinU7nlOv4ubAia9F2s9eB/gYj0X8LJ7jICLgF/ugV6txwAsdhJm5vr6uEydOhP1ZGibaZc8Zy1guSnoaDZgYw6RzR0c/WPyBBpmBmv/nt7TQiu7RamnwwQ8qcwHskYIKurF4o37nid/RLaVbtFPY0f5H9r/k515pMqlJ6RElPzVJ90i6V9K/l9SV9H0lQMmJ895iLFdackpyNGwqyePzCpXNmzeT0tTflXRh6X3Gcr1IRtL7pfZiWwe+dkDTZ6Zf8iOXInvOOUKICAdgPK/T09OhsoOUNthiT14+n9dNN90U7otnzQ9qxKp7kjg/bLvXmEMhxoQntwTM4DO89jAeT0ZHPzEaoHr7IdhBnPhw6YdTYq7dwGi1WlpZWdkVvjE7O7vrPp1OJyTYdNAlfiaHfAx2kpi6gY/3kYMtn3FPNNe7cR0bVxz4aQ+lmTEQ8Z768+M2oBOdTkff+c53dObMGXW7Xa2trWlrK6nmg57BNJAUDDKMpOXlZZ06dSo8p1KpBKDCqwoR7+9ey+PHj4f8Gq4HMZjkHiA3FmJAD8POjXu/3/z8vLa2tkIuF7zjhBCMYhC12+0QwrC1taVGo6FqtRoAx3q9rlqtpk6no5mZmZTXOQ6VicOAHPxg/TmzhLEj6aN/DiF8CyN5c3MzBe4AfkhKAXLoX+zZZr7da83zCAXj3g5kSMN8Nu7NjvXPDWL0wr38Dk7FfaVtjNnOzk4AhwipyOWSpMo+zs6S4X7OZHGD0fcgEr0yBw4Oe8JA2h6v0VFz7cAieZgIgwJcAuQBJGbOCGWbnp5OseN8fGJQy9vCeqJd7LHoMn3z6lKsP4x6xPsJ+BaDQnFZcv8s68NBB7/OddcTfOMZJwkynwekJgyTz5NM14FnxoD+HDx4UIuLi+r3+6rX66kKaKPmkf7x29cqbaHdXuHJmTB+fw938rHlegcC+c29Nzc3AxAOkHX27FmdPXtWW1tbmp2dVaFQ0NGjR7WwsBDy7TB38Roey1guWXqSTr7wI+md2XdqJ7OjzeKmljZHszEGx4/rxz/2Ht138D7dd8N96kx1VOgUdoXK1FTT7937e/roDz+qj5/4uDK9jAbZV3nSjQ1JX5H0VSW1gl+vJOTmPknnNAy7uV7LNF+PMq2EUeU/+5Qwqv5O0reuXtNeTmnPtXX6TaeTXDh7J02N5VqXfy3pLmnfd/epeuzlrwy257Aaz0WwtZVUfHBvmqSUUY9xJ6XZJRzOHLDgtZQcGmdnZ8M1tVpNhUJBa2trKUPHSxJ6glRJwahwkIb2czgliSelgPGiTkxMpMI0AFpgIow63MUeVGmYE4L3H3zwwVRbCV2g3K974dzDB1i0sLAQsuxzEC8UCvr0pz+tra0tPfDAAyqXy8FbTTsx3p2OTztomxvVsTFCJZ+gOC/owNraWgDHGFdCdwAHvGJLq9UK1QpWVlb01FNPaXl5WSsrK1pfX1ev19NrX/ta3XrrrZqdnU2VdpWGoFGj0dCZM2cCKOdJLGlHp9PR3NxcCkx49NFHdfz4cb33ve/V5OSkpqamtL6+HgAIgAKMNMYGjy9/w8pBp/zQz/Pc6809YUH1+0m5Sw+XymQyob/dblcHDx4MhiPrCN2q1+s6duyYlpaWQp4ZcjCQDNXbxJwSHubefBhWrAcACp7NNXHYxeLiYlgv3W5X5XI5BUbFeUscaIIdwBihbwAH3IOKVRicUuJpp0KRr0dPsMw6gq1A3ykjjjjFH9aHl5JFJ7a3t0Mo3KlTp9RsNnXw4MEUE8INUAfKSIRJRSwPuXF2F9U8PMEp8xYzEZzJETMB0PX19XWVy+VQGhwdA9D2SjO0UVKYf9cTr47llYA8l1Kv19OZM2ckSTfddFMA8xx4JLkp40PbAfkAZ3wPXFtbC2w/1p8nu2W9+Hz7mHgSVJgKrCcYacwdlaN6vV4YE/oHU8jnzEHIcrkcAEOe7SwXz1vC89EFQjpoi49N7BiAPch9VlZWND09HdhYuVwu5HGanZ0Na9bXro+PA0WA0ySfZe3BcgSAhNGIjtLPp556Sq1WS4cPH9bMzExgy3lfCoVC6PtLMUc2Nzf1xS9+UdJuijlJXqU0pf7kyZPnvc4lvu56FVi4iIcVxSFGlyoPP/zwZb3fyy2rq6vhdebmpSSUJr5moaTl1rI+9I0PqdfvST8mTXQnVFwv6tHHHtXU6pQKqwVNNif1mc98RifuPCHdIqktPfuOZ1X4ZkH6oZQZDHX5s5/9bHjtoUh/9Ed/lHq2h9K89a1vvRxdviSJw3LdaefVfnbJQIlRekyJAX6nEqDk3ZLeKelflAAlTyoBsC6TXIx+v+Md7wiv2VtGiefq82pt0u5KV5dTfvqnfzq8vv/++1Pv/eZv/ubwj4ykWe0GQtxu3JB0Wkm402ldM2yee+65J7z2ff1LX/pS6ro4jB/ZFfZYkZ5/6/PKdXO6/fHbNXlPcib7zne+c3kaPJarK2+W9KCkb0rnPntO53QuvPW6173uZXnknpkjHIg4FOVyuWDwuWGP0R2XVXSDk9fOYvDD/vT0dAiL4bDHAZh7eHJO94C6J5a/Y1o23uJ8Ph9o5TyDUBxpeGBttVqpw6QbLbHh4tV1GAsABKdGMwaxIe3MAwwS7u1eW7ymMHHm5+dVKBRS9+NeVGTh/3g8OXxzmOd/0tCT6PHwHn7EYZx+8Ln4QM/cAAg1Gg0VCgVVKhWdPHlSm5ubwUt+//3368477wwlT2PWCqDX4uJiGFPK2dJ+Z8JwOC4UCiEeGx0jLMc34VwuF7y+9MdBJQx7NzQc5HPjmPfRzzjEYtR6oM/uZXbPfDabTR1aKAeLYR3roz+L9YHe+/NgORAO5e123cPAYX69EklsqDO2jA/5URYXF8PnKXVNu2NgyVkPzoByD3y/3w9Ap4N4Pr70k/xCfh9k1JzCEMlmk2pT3//+97WysqKjR4/qrrvuCp/L5/OpssqxXjGG3AvWAzpGuz3XC6ETXgY5ZrXwt4cdOmsgZo9wX+6xvb2ttbW1EBpSLpfDfulGuANJ2Ww2AHnr6+thHldWVtTv90P5X8Am1zHXI8IvHOjmbwfGXH99rbjR7f8HuGHs2LM8ASyfQ/88PIffhKkxbrGO+/qJWX2sMd+D0SsPR/L90Zkt7PNTU1MpRiZzy9x4qBrtAJDmXvH3ps9B3O5cLhfWP+AfYCnPzGQy4Xms716vp1tuuUW5XE4LCwthr/bvHliFzWYzxe4Zy1hedvnt305yjBg4rulp7fu9/1vf/cAH1Ol19MiZR/T+//39as+01ZptqXF7Q3qBSJvtZlVsFNWcbaqyUtHg7wfq3t9V98GuMjdllP+bvDKb4zAxbSkBQh6SNKdh2M3/LKmtJBznISWJc8dyQbI92NZZnZXeoDQQwrG0r6RM9g+VgCD8XHrF5Wte+hN9HfvRY+rn+rr1i7dqcmvypT80lutHXivp30h6TNI/XLnH7gkcmZiYSKGpGCq8h/iBHMNiYmIiHJTwonLgdHAk9rZhwPM3h2cOVrFxyd9c54dWNyzcoI+Fa9yLh5ex2+2q3W6ncqXwDCkxVP3wywGVHBPQmDG8AHB4HwOQXB0xi8Rp9twvl8sF7wRhQO4VZuzcIOJALg0P93FS3djT6OPMfPlnfJxjsAThM1xz5MgRNZtNNRoNDQYDHTx4UEtLS8HjPTc3F3Kw9Ho9lcvl4PlfWFgI1SE8B0LM8PCytDfccINqtVoq70E2m9XGRpLa/gc/+IGmp6f1mte8JgX2eciD602cCNLBIdc1kt3G3loPw2IuGE/WjhvCrVYrJCGDLeGgiOui67PnuGDteT947eV+0VPP6+Nt9c/5mDMufMY9+fl8Pnh5eZYb/oRS9Hq9wOQAKHLjzEuhEu4GSAPThbZiZPvYx/PDa2cC+XqJ1wLGpgMOAAH+LAxVxsfDMTz5Z6lUSoEwGKisb092iOHqIRHsG8wre4Qnp/Z9lD657sKa8Pf9tY8P7JRer6eZmZkAQBw9ejR4dRhnzzs1GAxSYVqSUkwMktD6WPve40kz47XjbXWQFHAGPfRwIfSGMY11mzkelTeHZ3kODQc74r0PgMElBhEdyIp1kDFlPyPHFGuNpL6+5/i9GDNnNfE+YAohks6YceCXUFcHVwi16XQ6OnjwYEq3aQMMkVqtpsFgoGKxGJLcjmUsV0TIK/Lrvy4dP76rWs1UbkpvPPRGzf9wPnyktdXS1syWOnMddee6atzUkDJSfV9d+nkp08kocy6jwcGBuv+pq4kvTSj37ZenesJ1KauSvijpS0rYNq9/4ecBSWeUgCQPa1xqGs+KLQAAIABJREFU1aSb62qzuKmN6Q09O3hWp3Va53ROAw2kf6skr8tpJXk1AEGWdVkZOdeLDDTQsTccU2emo6WvLWlqc2oIGI3l+pfDkt6vhJH2V7qipcP3vIvHQAWHRo9n51DlhzppCH5w4O/3+4FizYEO8ZwAeCm73a4ajUYKfHBDDwMQFogfDPmMgw2x58+NpthL6kYnBz9P2uqeRA6w3u9CoRBySDBWnlvBWSkAUA70eFsIAeE9+ubJM5054ffBYHNgw8EfDxGJP+tsktgw8fGJjRX/P32s1Wrq9Xo6evSo8vm8isWi1tbWVC6XdeONNwYaI/1dXV0NRhj/Y2wx0OhX7A2NkxASI4/RIyX07bW1NR0/flwzMzO67bbbRvbFxcfEQzCkdPnY2AB3ow0ADcOD9rjRiiESe3fjNQTVncSQTlkntIrPSkO2Evdx4w09Ib+Ch7zF3m0krgrDc2EYoLOVSiWlL264YWw6mBIDPtzLQzUQQAGv1oFe+LqmbzybfYE+Ml7oyfr6eqiecvTo0ZBg14Fd9MDvE68nZwcUi0Vtb2+rVCoFxgl9A0COP4fE75FYmoSgMRAyCkDw1zybvafRaGhlZUWVSkUzMzNhPNlznT3merS1taUjR46EfSl+jpcC9rAV1kUcZsGecT5QwcEAv8ZDaEaBQv7aS2iPGjO/l4cz8flRejYqISz98BC+8wnsJu5LKBRhSaxJWCWdTkfFYlHNZlP9fpLDqtvtBh0dNR/+/QcAx7P4/pWGoCUCEA0YyBhWKpWQXJb3S6WSms1mSBrearUCe85DpcYylisiH/jAnkr3ZvtZTa1OaWp1SluVLW0c2dDCswva99w+Pdt9Vjv7d7SzuKOdzI6Uk3b+9Y523rGjL3S/oH2dfZrrzOnQ4JDmNPfqTj48UFLR5hklpThfqwQk+XEloTc/UAKUPKWEBfFqkPOExXyu+rlwSU01HdAB3ak7dUAH9Bf/118kZZNf5alukNO3n9bGoQ0d+N4BVU5XrnZzxnI5Zb+kn1FSMvwTuuLg357BEQ7BJF+EXut0d6cM44nEGPcDmcff++HRvVZTU1Oq1+uB3sw9ABecHUKMdAxacPB2Srv/P/aiYahyLUJyPa6r1+sh34UfrCcnJ3Xy5EktLy9rYWFBi4uLAdhx8XwpGFSxQR8zR+iTAwEOyvhvP6TSl9hriHGJoYhx6VRxKR1W4u1wcATDnoO8h/74mPL56elpLS4uqlKpaHFxUcvLy1pfXw9JRwFAML5IPEpFBEI0ZmZmQhuZY2fuOJ2dsYQFRG6Mer2uEydO6NZbbw2JA+ODu48zXvvYq+u6GRtlsKc8lj+fzwePb/wcZ0q4gRiHWzlrg7bHlHUv90xbCZ9xtoCzEbLZbDAcPTFlDD5gjLsBFRthvj94292Lf+rUKe3s7OjAgQOampoKIWDsFYTbeDJl9ACDsdfrhTn1/qPLsDMAJqSEPYDO0ldnwvX7SSUsDLparZbK5cBYNpvNwNhCX5014WAic0EoGJ50yu0yR7Qb4NNBKtrGT9x+B9ow8L2Muevvvn37UnrX6XT05JNPamlpKcX4872FeQDQZX8BBOFeDqo5s4s2S+nSl74GzqdP0uhKaPQLQ8QTDcPa4TUAmFf98jn18YiZS74nA2x5KBLhnnE+Ikmh+pb3K95rRu0//r1TLBZDaXAA0Xq9rlwuF8BHqqD5uvUKM/TPmTzMh+9J7O30nXXLHADaNBqNcB7wPYq9n/UhJSDmxsbGLnZNLNvb2zpxIgmUh92HeFnLy8FCIR8Mz0XOF/d+rcj5yl1eq+Lj7MD2rbfemrrumWeeueRnfeUrXwmvf/Znfza8/vjHP37ez7z97W8Pr//sz/4svK6/sS5tS8ufXNZyczn9oQklVXLeJuk10mpxVSvFFQ2yA319++sqTZT0/7P35lFy3dW56Fenxq6uoasnqdVutaSWJcuWhSfANmawgWAD5pLAM+ElASfkrZuQm3WzHnkhC8LNBGS6WQlZJPGNSQhgjCEmLILBODYkxo4nbGOMLQ+aJ8vdre6qrnk89f44+n71nV9XS91SazK9tXrpVNUZfvP57W9/e++J+ARm98zi8jWX4/KRyzHRP4FPfOITJ1nD5ZU1a9b4Pv/2b/+2Of7zP//z5XlIFcATR/+G4LncbANwATwGydPwgJLJ5XkcAAwPd7IKaTyYSy+91Hfe9u3bzbHGgPnIRz7iO++3fuu3zPHzzz9//AKEgc2v34xKuoJyqoy52Byag020w0fnrrjFDDQHEJ2NIpqN4siBI3jp6D8Ar5jAtppWnPt3YP4av5A89dRTwFZ4Y+ZJYOa7M5iFF1/ok5/8pDnP7huNN3eqRfeQur/R9Q+Az5CuqdfXr1/vO+++++5b5hIuTvQdrTFwHnnkkZO+t65/f/zHf9z5IQXgF+ClBb8NZ8Q9bMngCDfoiUTCgAWAn6mg1F8A89KRMiUn43Fwo1qtVk0wV1opGUNgdnbW+PnrxpnBUwGYDbpm/WAgRQaA05gAyqAol8solUqIxWLo7e01mSvorqBxQABvQDPuA614bJ+enh7zx7YB/BRxDRzYbHqpXbPZrKHr83wGbdTyUiGkIhKPx1EsFucBKEqpp1ARoCLVarWwb98+FAoFjI6OGgUmHA770garEqIgiwat1T6hG4DjOCgWi3BdL2BhKBQyi2Eul8PQ0BCazSaGhoZMXzBIIhlA3OzT6q9KWl9fn+kfjksqlKyLAgJaD7pITU9PI5FI4JJLLjHBbOPxuM86zM0ylS4d7zZIx7Gtfa8xeugyQcp6twCVDACrSlij0TCZfBKJBBzH8bVJuVxGPp9HOp32AWJaDmXRMIAklTil9VM4xih6H1v5USWVbUUrsVrKCRSyzJOTk3juuecwMzOD8fFxBINBjI2NIRqNmiClnNv5fN4Eat23bx9isRjWrVuHbDaLZDKJSCRiglMy8C8VMrprtFot8xLmeQS8FFilgthsejF9aCXXMUjQzY57pO2lbcr53W63TR9znrFfGJ+BrDibZaDglQrd6ezvGT9JwVObVaHPcF0vfsuVV17pW2coZBgpCK6BftX1slwuo1gsYufOnUin0yY2EhkPNnirz2G7KWDLoLaa4pwAm8Zv4XzlOsc2JijG4KVcXzkGFIBScJiKPAMrcx2hq6ley7Lb7BKubyybAlvKkOIarUCegub84zU8T98n7XbbjAV1s7TBz3K5jEAgYMZ2oVDAY489hmKxiPHxcYyOjmJgYMAHaOn7js9VBprGGeP8m5mZQSqVMuXNZDI+sOZ44jou9o7vxeqXVyNWix3/ghVZkWWU5lAT9fPrwP3o7gLSghdD4ysA1gKxX4yhEq5gYmYC1192PXaXd2NnaSf+5rG/Qb11NBlANIXY2hgy1Qwy1QwwAM8N5dzCuk5OpgHcC+B7ACbQcbm5Cl57PgUvRsm5FDujF/ODpA4ALzgemOs0HASng4g9F0N4JozQkRBmX5g1lvHMxkz3+65IR0YBvBvAXgDfBgLBn2JW1itNYvCAkRiAf4IXVPgMyAkxR4COVZsbMcYHIIBgK7NUIuiDT1FlQzdtapVkJo7R0VEDWNA1h9Zv9X+2N9lUuElf5waSm2oNQMnAfEwfyc1xOBz2MT0IsvA5LC9T9TqOF0+DLAWeY1t02QYEN7h5bbfbRimgEqlpiXUzTuXETqnLe2u/KQOBSuDAwABGRkYQi8VMCtFCoYDp6WkDAvX19fmyoKgSz/sqC6hSqRiQw7Y6UwmIRCIG+AA8hSafz+Pw4cPo7+837i8Ea5hCOhQK+bKSsL6qjNjxU8rlshkn7M9qtYqnnnoK9Xodl1xyCYaGhnxtpcq/giK2NZwxLhSI0nYCYBRhxpPhmCDFnkq7os1UwPh7IBDAkSNHsGfPHqxatQojIyMmaC1BAVvZ7AZYarBKZWKphZ1tRNCEZaCixbqpgqxuDVRibXYLAONexrYko2Pz5s0YHx9Hb2+vUdYIppI9lkqlMDs7i1wuhx07dhgwi2NEwSR1C9DPXIMYBHRqasrHcGNbEJxRtgDbV91M9PxGo+GzOrM8ytTQPraD7aprINtR+5AAjo5Jit6DzyKThmAa25v1INCh60OxWDQBie37axBqjgl1j6Brh7KIYrEYhoaGDPtCmT7sMx2HNhhD0EXXnW4AkQ0g2am/Afjmnq5VHBf2vWx3Nt5b3zd2eXTN59rM95/WVfuMxwrss13VABEKhUxWKo5HsjjtdPCcx7wv/7fXCKalZh2q1aoBYZVlSKG1X8vHdtL66btnYGAAkUjEBGJlbB67bReSZrSJ/Wv3o5AsYOszW+elWV2RFTmVUr6qjEAlgPZDi0Au9gNv2fkWPLnmSewa2IUfzP4AH1n/EQxFh/CWt70Fz049iycOP4EnXnoCX3vwa9iR2QHXcYHfhMeqeBkeMHD46P8/DYCJC8+1Zge8VLQXw2OUvB3Az8DLcvMUvKw3p9jt5v0APg1g7b33YjoWwz8ddbG2pY02GsmG5yKkQIh6d+Tg9eezwIb4BvTkexApR/DSISsa7U9hvJATlhQ8d4sCgK/BAyaDx7xiRc4VCQJ4H7zU07dhWdljS5UlZ6uhgqUKg1J11UpMIIObXm6eeB5BEvqu68aPlkhuvJj5QCPfA50NoK1IxuNx49pA4IZgBuugWTZYFpY3n88bsKFQKGBoaMhsSHk+lUzeRzPBxONxH1BDiyUtxZlMxoAy3GCr64puXm3lAICPsaH1VsWC1nbd4HNjmkwmDXuBKVnZl81m04AU+XweAJBIJHxBL1letZxTYVIFhmUiMKX9zv5uNpuYnp429XvggQewadMmTExMoLe3F/l8Ho7jGEVYLbiqsOkYUxYAgS7WhelcHccx/QrAR/nmmGJ7sp7sQ9aDjA51EaECHIlETJBMjmmWNZFIoF6vG8WMDCpl7ChTiJbiTCaDgwcPYmZmxmQmomsG21qzfHAMKdDTrV4sA4O9MpUny8vUuXSh4H3VWs3/GU9CWQw6VgmW8JqhoSFs2bIFQ0NDxl2AwCrbkPfm3Jqbm0N/f7+h8ff19Zm5wnbm2NLgxKr0Ah44QSrtpZdeioGBAfNcBTnUjUjvw+cQ3FSWFd2+2Lc9PT0GZLUDrepaSReBZDJp4hMRyCDwQTYBFdV8Pm/Greu6hungOI4B0Cg2sMffCFioqxfLxZhJHLdklNElT+/J9YdACJlhjDFCJZngC7MtMaW5si/s8cuxm0x6O1AGZOa5nANMPc5+mJqaMn3AsXIssMV2wQOA6elp3/oOdN4/9vpDUFHBNgW1FTSluw+ZiwSmOP4YrJcsF4KLXBP4rmH91QVGx7o997r97routmzZYgC1RCIBAGZdchzHrMEUtjPHI9fFSqVi1l99N6oL1vGYI4lEAtdccw0A4Pn7n8fMdTN4OPswgi8Gzdq5XKIuHueSvPTSuZX2Y6F2Xg43mmPJHXfcYY5/93d/1/ebphb9zGc+Y46vvfZaPFN8Bp/Y9Ql8cOSD+ELtC13vfeGFF/o+f/B9H8QH2h/Af+b+E7ceuhUf/smH8YHMB/D37/5733m9P+5FPBBHI9PAbGwW7ioX7moXeC3QDh41PDUcuIfcUwaYrF271hxrSmwA+NKXvmSO1Y3tlEoZwKNH/1bBY5NcDA+EKMAL8LrEDK2a+lWNs7a8H8Ct8MgfALCqWsX/fOYZ/NZN78FXzwuiNdhCc7CJ2utqXtm4ZW/BY8HsQidI6iT8jJcNQOXov5GREd9z1YVi79695vhcC1qtOowe23NeDTs7d+40x+eff77vPDJNAeDuu+8GwvA6KQLgi/DGCvyuj7fddps5TqfTvvudTrcafbfp+1KNY/Z5fNcBwHXXXec77/777zfHujc9UdE1T92cbNG9wqOPPmqObcOG9re6CtnzTVPv3nOPpJ8JwAu+uh7A1+FlXjqDsmRwhOAFN4f1et3QZSORiAEvgE5QOXsjSqVFqdxUpNgR3ARzI2dv6GyLLACjMGswVYpmg9CAqrR8qVUtGo36FNmenh4D1FCBSaVS5nm0tNElSC3WtuWSwklK5bpbdgP+rvdjmfhcMlaohNjfsd2plAHeZpZBbAlQ2C4nkUjEMEU05TA3/mxfxl2hBbZarSKdTqPRaBiAiiAMJwyzHZClAnSAnHw+jyNHOjmsM5kMYrEYxsbGTP+p9VotqwStNAuSKj7sm927d5tsQ5s2bYLjOMaNhpbefD5v2pSKG/37BwcH51m47cWKSq0qbexzspYYxLBcLhv2gGZhoZuZgl7xeBwTExOIRCI+1xpasRmYU/tImQc6rtQqTADHdgOi8Hkcp7YbRr1e94FVdnYfzlPOoWq1auJS0DWKY0st27aCTMV8aGjIuM+wXWyQkAwMXcR13eGfugcqI0vbiGXRcun3dGWyQWA+kylMK5WKAX+obOp6xbJzjBAIIWBBUM4GalgeApC67tiMCgUaVGHXbErJZNI3XjQFLoFFlpXn0QUomUwacIagUSqVQi6XMwo9yxIOhxGNRpHNZue5gzFYrY4DFYK53Bixr3U9oLCM6uKofWW/S/T6ZrOJbDaLHTt2wHEcjI+Pm7qnUql5TBdl1Wj7KMOC59ANi+sl348AfOC9XX8diwSKFEBU9gafRXaUjpluLjnJZBLJZNK869gX7H8dF6wTy0ewzZ4DBGXoZke22FIk9HgIrYtaqL+ljtje2LlFtV+Rc1La7Ta+fPjL6A/144bBG/AFdAdHukkgEMC1mWsx0hjBrbO34pbZWzA2PoaLDlyEkCvup+0AIrMRhI50vrto20WoJqoopUsopUuYCk157iY8pQYPKCFYchjADF55DJNJAN+F53pzPjyg5BSyLD6NDjBCiQP4WKCEW2/yPgdqAa+9n4Q/W8ziPARX5ESFyvMqALfDa/MVeeXIW+HFkbkXnivdGZYlu9VwYwxg3gaMSjgtZZr+EPArSdzI629q8VIFib/bG9duv6uCb7tx6GYNgI+GTyuuKk48h0wFZSWocsjrufHWLBe6EQY6KFyr1ZrnbqB1VGWQyhI3zSwDrcmq7FC5Zht3Y5SopZX9xeCk3FgnEgmMjY2hXq+bGCEMwKvKDdCJzaCuTtq2VKw4XmiVD4VCBqRRy/z4+DhmZmawa9cu45YTj8eNmw0BHbYHY9SoEsLxQ8svwa9CoYBdu3ZhYmICa9as8YF3rBNBLrWWUoklW0iVMLt9dZyybxjwU90HOC7V3YfgFoPOEsDjGAiHwxgeHjZuITpeyErqpiRyPHQD4Nj2BDhUMef1QAfA0j8qOmx3nRPd2qLVas1zayALgtfboAQAo2SzvJxvvE7bX+evrgE6D8muCYVCmJiYMPfn74p82wi51p/PYLkZ4JbjjqJgSL1eN89jPWxFmHVhzBUCusoOoRAM6+3tNfOJcU0Yi4dtq64dOj55zP5UK4Ad80SZArzOdV3fuONvZGlVq1UTaFnja2j5uf7zfuq2yOfY6ci1rTQwpbalAlAcM+pOpGwO242Ga2i5XEY2mwXgBa+Nx+PzggzbIIkd3JpjRZkxZDCyjXUO6PNZZnW7UcDUBuu0b6LRqAFma7WacS3lOOT6yXYjO0jd7/j5WEAN25n30neUriesQz6fX3TMEeCoEnlPBLVfqqHx+gZw16IvXZEVOSF5vPA4ni8/j18779cQdRZmHBxLhkPD+OjQR/Fv+X/D3e27MZucxaW7L0VfuW/Ba5y2g3ghjnghjqGDQ5h6bApw4AUwXQNg5Oj/V8CzpgPAI/CAhFeitAA8f/RvuSQAoB8+l5i1X+5+6to5IPHtBEJHQnDyDmZnZpexIK9saS8XYvcmABfCG+M7j33qipxb8vK6l72+fRTAf53p0niyJHCkVCrh4MGDGBgY8ClHdHmxqeKanUOVVyr0ahXkBosKpCpdgF8B4UZcN4GRSMTn280NPjdovI7f8xka8JGbTyqo3LADMHFO2u22z+ef1mlu/FgnKioATHl0E65WPN102rEg+L1u7gH4ghCyzmyjSqVi2D209KtrhipeZBv09PQYyjZZA5lMxtRf40xoW2ofcmNP1o0GtGTZqGjQEg742SiDg4N429vehlKphMcffxz3338/isUiyuUyxsbGMDAwgP7+fqTTaZMpiO3E/mN7s5502WHwxNe//vVot9vG3YDAUywWQy6X8429eDxuXBa4oVfXAlVuVEGxQS+mLg6FQkbRcl3XUPzposD2oRJMoIRKN4E6UuyVtk9Kuw2MKOAI+IMY20AH+1LnG9ABPnge+5hjisFdqWzaIKPdNjr/dQyoQsvxHgwGjcuHKmYEIUjZDwQCvthHLKeWnQo2QUG6lY2MjPjaSUFWAD5WjdaD6wD7ql73stYo84LzmoGeOf85P1S5VLCMcYToRsjr6VbBfuH6xKCiWleuc8pGUqDWdV0zprmGEiTL5XIoFApIp9PmmgcffBCJRAJbt2415VAAtNVqmX7iWHccxzDdjhw5gp6eHiSTSbMe8JgZTajQs304x3SMajp49gXBFV0XFRDWWCxcr9QNkO3IscR1Nh6PY3x8HP39/WYt1Lgh6tJCoQsR43Kw7LVaDel02oBj2WzWB4y4bidWCpl1fI+RvcE5RvBWwRmWiUA3+xyAr7/4XSKRMOfa2cF0HSLwSoqsjlkFdfTPjqXEd5PjONi7d68vts5CMjY2ZtwcvvSlL3lp/Z4GapfXPMvtueVRsiJnifzO7/yO77OP3n1U3LaLu8p3YWP/RvzNzX+DcDDsyyahDNd3vOMdvmuVsn7ZZZeZ4/DqMErvLOHBzQ8idH8I73rNu0z8HDLAAODzn/+8735ce1AHsj/KAj86+gMBkxEAR3BCom5ZarAEgHe9613mWF0/XnzxxRN72JmSMLzUoBobxHKLcWYc7O9xsa4LI20/gOIPi/N/WIIcy23sTZIhSfWes1000yHgd2Ph8aFrDqGv0Yeh54YQqXT2IZRVq1aZY81W8/ZcDr/14otYVa/jpZ4gfucG4CtPAHhkvvvXzTffbI5nZmbM8de//vVF12Xr1q3m+Jlnnln0dYsR7dNjGQS++MUvmuM777zT99vJutIomxsArrrqqq7le/bZZxe8h+o16h4DAO9+97vN8YMPPmiOf/ITPw3kxhtvNMdr1qzB45XH8Q+z/wBsx1kF7i4JHGk0Gnjuuedw/vnnG8VMN5ZkC3AjZFupVUFSCyU3uUoD1zgIukHmppfPVfq/Ku48X5V2DkpSeqmA2BkmdHMHdHymaLVUlgNZBGp9s62AtA7rM5j+2LZUahuotZvsBypL2qa2BZv+/JpWlPEy7CC5vIdubnkvKoksj21tZt3YTrSOVyoV45KjbapuDmrdttvUzoZQLpfx1FNPGbehWCxmFl4bGNJ24P2eeeYZA+Rs2rTJgCJkiHBMUEGggshz6FKVz+cxNTWF0dFRk11HrdiaJlWVV5aRbUBLrwZM1LIrg4dsBJu+TuWeLwmNA6JsE3tu8FjdTahocvFUhUdjYdjuAQrW2W41PN8Gani9BjTl91TeWE5dA5RdQxBCAzEry8B23dB5xfuzfXgvFXtzYq9PNnPBcRzfi4tgiD2XCMow2wqDyHYbu1TQmYKXv3ENY5Bq7V9dSzl+qaBynHRjOCkDh3VSoEz/TyQSZu7ZzCRd4/hc1ktjwGgdyY7iu8OO00TwS8e1As1UvnVMd9tE6DuDc4rP13UQmA+8KFtMv+McsFPH28w1XW/53gFg3Dg1ZtOBAwewZ88eDA8Po7+/3wfg0PBgA5YqCvxo2+t80znK+4RCIczNzWF6ehojIyNIJpO+ecG4TToeur3fdT6rEYJMSgIuOjaWKj0P9aA+UUf7xrYXIOAUB2hckZ9OueOZO/D05NO4/eduRzgYPv4Fi5Dg/iCcf3LQuKGB5nVNPFB8AK8+8Gr0NHuOf3E3ceG5npzBwIVnnSyQLQZcbhj09kkgko3AmXLgzDgItAL4vWoZ/wdtn2tNCcDHTmPxX0nSDrQRqoSQ25hDbjyH/t39GHx+0OuDY8jbczn8waFD6DlqYD6v0sKt3wTgegmhVuTclot+/GO8+XvfQ3puDm9NAz0/M4y//sbUWeUWuCRwxHEcHDp0CKlUylhauWmicmVvfsmuUMWKm9NyuWxiJChFWZ+nf6pE2P8DHZ93Kr26meXmjNZDlkNdQWyLo735VMWeCg/T1Kp1jxtapcwzBgXQyVpDEImMFLvOAOYpABR7I8rNfLPZNDRmbW8FWKhMklWi/aWKn90PvJ9SrDXmSLlcNpbgarVqAk/aSoVtcWT9qRwRjc5kMkgmk8jn86hUKti9e7cJlNvX1+dzdaISxTICHZDqwIEDJsDg8PAwEomEscRQ8anXvawoZKnQdYf3yGaz2L59Ow4cOIB0Om0y22gbsU8UGdbxFwwGkcvlEA6HfemtWV4NHAr4A8Oq9d91XUxPT+Pw4cO44oorzLi2ARplaynQBXRSSWssCR0HvI7MIntMKsuC40vjOehctceRuiqxnHQH03ZUZkY4HEYwGPRZylkWloFtzLlkz191UVPQhsq3jgeg46ahwB3LzIC/Kiw3x68q49Fo1ASSBTpMBlWg2Q5aL8fpMLHIqtA5r21LQNhmwOgabY9LHtugA++hliHHcbBp0ybDFNRrgU6QNR1/jtNxa6N7nL2ec9yyfnTFoRJtgzX2vLH7wB5zmrbYnl/q4sW1UrOS2XXUsitIoe6XdCtUFyjX7aSUZrwrAloAfIw1dXFUYIQgoQ2+s6/5HP4RzKjVaiiVShgYGDB1YGYrgmzNZhOzs7PYsWMHwuEw0um0ATsBzwjATFt2oOVubcv+4dzhO55ry8jIyLy+WqwE6gHE74+j9I6SF4fhkRO6zYqsyILSaDXwv/7jf+FVq16F921937LeO1ANIPyNMFrbWpi9fhb3nX8fLj94OTZj87I+5xUvXdx3jrBEAAAgAElEQVRijpUtxsQHyXV+Dvf6Qa87HAdwXXyq3cYYPMbIx7CikJ+oBNoBrHpiFYZ3DmN6yzRmJmYwu34W6efTyGzPIFjvnmbmf05OGmCE0tvyYsKs9MW5LRf9+Me48VvfQuToXnd8Dvjzb2Yx2Ty7+nZJ4Ajp8wxMScs6A7ISAFCFzLaq8TpaTukGoIqunmv/dQNF1HpNKzc3hVS4ueElzZsKh4Imqjxwo6zAhFqsWVcqbaw/N4mVSsUHjJB9wHOq1aovDSSPbXHdTgBb9edm/QmEOI7HTmBGhnq9bqzpurnmNWpFtFkttsLGa6vVqkmFqcCPulCQUWQrE7RCqlKkfU5gI5FIGBeBVCqFTZs2YdWqVdi+fTsKhYJxH2F7azuxLlQc2FaXXHIJpqamDBCXSCR8YAGBkLm5ORw6dAi1Ws2kntTgk82mFwyTVniyWBggcyEwQMEhtg/BIypVmkqT/cEgihocmONyZmYGL7zwAi677DLzfW9vry/ei92XqqyrMqjgnrpHcOzZzIpu99T+ZGYme96yTByfyowhGKAKNqXdbhvgg8/nWGafkG1EdxYbDFIAh2OaAaOZmUfdQRQ4UmCQY9eOfUFGCFkQbFPAW5e4BhBs4LPsiOYECrhe8Hr+n8lkTFDXcDhsArDqHFCFmuXQPuRYthVvzhmNUcKxzrpqPAotM9c2Xs8YFzMzM2g2vQC6tusjy8t3QSQSMUF6de4pkKVzSv/YnxwPQMd9jO1AkI1tpi6fLJPGWtH5TDCT3ylTi3OYZVRwTtcj7WeCDHxPsB1HR0d9LEQ1KtAFlM9VwEvnNvu3VquZccRA2RpzRvuZc5Rjt1gsmlhTHNsMTG1nJ9J3Ef/UtZFtUKvVTEwjztnjudUsJOGdYeBFANfBo+PmT+g2K7IiXeUff/SP2JXdhbvefxecwIkxnI4lAQQQejqEN0y8AY+tfQwPr3sYs/lZvDr7aoTaSw4F+MqXRbjFHDdbzCLlDsfBHTi2+8OKLE0i5QhGnxjF4AuDmLpwCrmLcshvyqPvuT4MzAwg1PKP+dULuJCs7frtipxL8ubvfc8AI5RwvXHWAV9LWoWj0She85rX4Nlnn/X54DebTUOBBmAsmLQWhcNhYz10XS9CfjKZ9NGkdSPKzZtaHHUDp5tCbsB0g8ayUhm2XRJ4L/rwt1otY6njpo0bWga+pO840Im/wTStek+WjRtLAiukRNN6SFCFCgWVY9Y9Ho+bGA4EfbgBpxJBJVsZBVSQqRAoONHb22uyDVEBdF0vhSQVRG07MnAIZhHoGhgY8DFI+Gy2gwaB5XhQgIDtwTgV/I5tnk6n4bqea8LFF19s0svmcjn09fX5Nt+qqDMujLo00Nq9ceNGA0ZoWQAYpZpjQN2ReA8qxsPDwybbDt1z2K86Rjne2MaapYHAHdO+ksnDfms0GibOiWZY0vsPDQ3h8ssvN89wHMfEi1HLuLaRtovONbVCc0wSxGM/MN0qgUX2uR0UFoDP3cVW5rQuHMs2PZ/zmBlMGD+H41st9lS2bABH255lUIWeDA3GclEwx1aa2Rc61tXVRUHSRqPhAyh5PwW/XLcT/4ZKL+NLKJikgCLHJNemUChkUr9yrVQXRLZPKBTC7OysifmhY4FlC4VCJjuT43gMMDKtFLDjtXawVj6PLAy6ygDA5OQkZmZmUKvVsG7dOnM9wRjG0eHaw7GVz+cxOTmJUqmEDRs2+LKAMW22glxsF8dxMDc358scxv5n2lyWgawJ1plZk7jeM7WwzhECBbq2sc58jo4PnWeMacS5pQBJf3+/ATKGhoZ8/a9AIkEnG3Qh2KNzuVqtGqZSMBg0YJMyxBzHY/+Fw2H09fXh8ssvN+8blptgXKFQMP2trBuOTfY5wXqOCQKsqVQK+Xwevb29mJub842jhWR2dha33347AM8/WSX3nRzwGwDeDuCO+deeTaKpOz/72c/6fvvlX/5lc8x08ytyauUHP/iB7/Ojjz6Kge9+F2O33ILI5CTekQ7g9997Pt5+/tt95+kY1FgJ3/72t33n/cVf/MWiyrH3ib0Y+tEQAtsCeOHCFzCdmMY7q+/Ehz/8Yd95DAZ9KkSB28lJv3/Orbfeesqeu6AswS3mZLPFaKpYwM/GXO64Eyp056bo+4IMv26icW6WQz760Y+a4z/7sz9b1DUaM2Lfvn2+3zQmj9777rvv9p33xN4n8JPBn+Dgqw5ie3A7fm71z+GdQ+/Ek496OZrn9u9HpstaOBWN4k1XXTWv3zKZjDnes6eTA1ZjmxxPnn9+cdF+tX80vsli5Vgp49Xguxyp5XVc2e7Gt9xyizlWvcCOTTIxMWGOL7jgAnNMHZeiY0HTUdvv+dThw13LuhZesHvKco/1pcqSwJFAIIBNmzZhdHQU9Xod+XzeKDikzFJsFgk3mOo6QGCEIIYqlUDHgq5KPhV7wA+MEKxgADu6dHADagMwVBgojuPg8NFOGxgY8MW0oOLEAJLdrLAsEzeVZEKwTvF4HPF43FiX7cBXBI0IUnCT5DideCYaKI8bW43zoPR/loGKBwPvqTWT96HCSQs3U2iqb7gGBOWLmkFGtQ3ZX8oeYXupIq9Bb2nJZV2Z9nRoaAh9fX0mYOOBAwfQbDbR19c3TzlIJBIIBAIoFAooFArYsWMH1q1bh1Qqhf7+fjN+6EalfcTjgYEBX50JAFJZ2rp1K1zX9cUp4T27MW94DlkNZEoxYG4oFPKxhzh+Xdc1i73GpVGgYXx83PStjm1ayml5Z12pVCkwVC6XjSJPZZvZiHSOUQHXmD9K2ed9+exKpTIvA40CJaqkE9BhPaPRKEqlEqrVKnbt2oWBgQGsX7/ejCe65AAwbBeCeyyH/s/52Ww2DfuEbcBjjY/BMlNBjEQiyOfz89xSFNgluOk4HZcadT+oVquGlUPFWrPTUBHXOU7wj6w8Kup8tmbE4TjIZrMGcGP7APC5e+gY5dzk+OO9CNZxLWU7apvy/rr2FYtFA6RxvKxatQpjY2MYGhqC67oGpGHbUpFWVlQwGEQ8HsfQ0BBWrVqFVCplxhcD0iqQSPCM6aETiYRx3yHok06n5625BGG1XuwzVfYJdPF5Ov50fDNTFIF0GzBh8FWCcQo20QhAlyJ7HCtTg/PSNh40m00Ui0UUCgWzzlEpD4fDBuyy16p0Om0AOhoIbMCT6wezeHVjZ3EtVJYP2UKcf2wXrrPt9kk4GecA/AeAnwFwAZY3k8WK/FTJwHe/i/V/+qcIHlWmxnJtfOLL+xF40+3AL/zCKX12wA1g6KkhvGX9W/Cd6Hfw5Z4v47Wt12JbeZsJ1vqKlGVwi1mRc1P66n14/Uuvx2x0Fke2HcEXDn0B35z8Jq4IXoFLW5fiM9etwv/37Tx6RZ+vOg4+t2HDmSv0ipy0tJ02DiYDWFuY/94/5Cw/Q+9kZEngCC320WgUL7zwAsrlMjZv3uyziHITy40s0GEKAP4gdNwUkl6rGzda/tR6yg2fKlp8ripPgLeZpNIBeBvZ2dlZ9PX1oV6vo7+/37AW+Lxnn30WoVAIV199tdkssj4M3MqNn/qxs14UO85GN8aLBvjjtVRq+T0VDwWMeJ66RPCeVDTb7bY5h8pju91GuVxGOp32WVJ5v2q1amITNJtNnysU0EnjymNeRwWNigczObBttB0ajYZRCngPXqMuHVQYNYYM4AEY3PizfXg+A6fyWtLTySywWSDaL+xb9YnnM1X54HjlPRTcYJphZYeogqPtEA6HkUqlfO4vGkTVcfyxQ0hnZ/00Foq2gQKFqtwQiFJmFOvF/2kV57Xd7sUxYVvFOZcJQtouYt3aW+/JY7XGx+NxbNy40SiKBKqUaRMKhUyGFp1jCiR0EzJ52H52MFUqweruYLex9qt+rtVqCAaDhmGg8YR4ju06pGsZAStmYqLY81H7SD/b5bNBH4IJHPNkADATCa9hPVh+ptvl85l1BfAQfiq6nEesYyaT8YFkthuHtgnbrN1uo7e318QyIsirACCvj0ajyOVyvswq6XTaAM1aZq7lGv9J+1DLZgvBdl1veW6j0UClUkGxWDSAO995HI/sv2QyaVgTCnSQDWOnudZ+BeBjdPB7dZVhW7K/CHioQULHOu9Fa5GySnhvXh+JRHwMw25CkFAz+BSLRTSbntsfY7GQrXKibjVGHgHwKgA3ANgNoH7s01dkRbrJ2C23GGCEEqzUgI9//JSDI5Tx1jg+WP4g7ondg4eSD+FA5ACuy1+HuBs//sVnu5yIW8zLOG7gzhU5t6W/1o//cf7/wPbidtx26Dbc17wPDwYfRPWSKsoYw/979xSGazVMRaP43IYN+J6wtVbk3JI22jhyzRH8bqmNz30zgHirsy+uOA4+GT+71rklB2RVCxY3TOrb7jiO2Xzqxkct6Wq9t+nwFCpCdlA7fk8KMmNQqGtDNwmHwxgcHES5XEZvby8qlYoBAwBPOZ2ZmTGf1ZrL8tOirJtju324ydcNOIPo2UozWTNsB3sjz3pTIXRd1wRAVaWH5+lngiNqIVYrMa3XNmjgOI5hRhDI0HgErttxO+CmXMtsK5NkTgAdcI10ervcTMPLumqKVG7UG40GstkszjvvPKN8JBIJn4JHOj3/qBTxeWwfu42Ugsf6Tk5Omsw0rL8qBwRSaBXld6qEtFotA57QvcKObcBxw/ZUhVoDRKq1WdubwACvVXBDQScCLbSS22AP78X60srP+7DunCfKxCgUCsjn8+jv70c0GvUBfbbizr5gH/I+hULBKO4AjLVbWQ1sE+1HupwAMOwcBfG6CctEZZKfOT5piWfbaQwMrj8M/Kxz1AY3CfxxHPI5BBE4z4rFIvbv34/JyUmMjo5i7dq1RsFVVyCOKYI8ZCKpCwifocAimWM6Tqn029THUqmEQqGAZDJp+imVSvnieXAuM8sQ+5CKPhVhtg/Hkwb65PlMK65xZXTssp04bjmOGJuI7R2Px42CzvKxPPV63QAnHOtsU6aLZtvaoCPfWQp08HcF8QlGsL8VNOb85zjR2E3dsnbpWCJIzLZj8GuOfb4/dK6q65c9Nm1AUt2u1F3WTi2vY08/q3sP3XA4rjgmmd6Yqa4JdB9L9uzZg184lnLqAvgWgA8BuBbA/IysZ4UcFirxn/zJn/h+O12uNFdeeaXv8yOPLG8kW6VZ0xX2bBWbbh95+eXuJ+7f7/tIBhXg3/+daB/qu6m/vx/96MevtH8FX3r+S3hx3Yu4PX07Ltp50Qnd+4zJMrvFbN7cCVSray8AbN++/aSKulhXiuUWdU0BgOHhYXM8Oztrjjdt2uQ7T9/TmoJ5sWLvhRbrFqKuFm984xvNsaZsBfwprK+++mpzbK/zn/70p81xIpHAaxKvwatXvRrfeOkb+OxOz+3wy1e2sOuSd+BiXAwn4CVFuOToNXZa5P0yT9Xore6MgH8dtuVYoL/KQjrr2Sg33XSTOf7GN77h+832gKCQhU1Zu7YT6eWXfumXzPHv//7v+84jMQHwr/80GOVenUN5ooyHdozjLyai+O/79vmAr5cmJqBvqLvuumsxVVxQ1AB/IrIkcKTdbpuAgJs3b0YwGEQqlTIUar4sOBEIEHCDS8VAs7Topl8Vd7XQqdibe24MVWlUmj7gZwv09vYaq2epVDKb9maziYGBAUPpJ+NAwQWtC5Ue1lMDNNLiynqopZP31JgquuCzLpqpQa3F+XzeKEvcXJdKJeMGoOBCsVg0qWOV6cKykPlApkk3UdBC253tSeWKZepmeWUd2O/KHODv2l98hipK2WwWtVrNl46Z7Viv131ZMPhZGROsv83S4TNZdlVCqtUq9u3bh56eHvT19fmAJ/YVy2hbom3lQ9uzm/Kj1zE2Cu/L+cFFRoENfWkRmLQBNoJSAOaxOgD44tboMftX+5t9yZg0DEhL0OrIkSNwHMe4UWjZKCwL3Vw0QxTnFdktqqypNZ7xIgiEEOBgOyoLxgZ8XNc1wS11naGCXSwWDbhC5R7oMLM452gRJ4BDRRzoZMDRtYhjkcAO1wgq0NVqFUeOHMHU1JRhZfB8tgeBAX6u1WqYnJzEoUOHMDo6algzCrRxLXjxxRcxOztrfGYTiYRhWPX29hoGGNtnenralIFjmcwBun+Uy2UT1Jbzh0JWSigU8s15nsd1in2irDJ7HtBtRddkriXlchnFYtG8i8iOonD+s90UpOK9dS7qeFWgk+NKwW3X9TJHkTnFcdJsNpFMJn0MCv7NzMxgamoKyWQSq1ev9o0FNUDYYCxBEgLTjUbDrP0MMq1uLApgcOyrcYFgjL5zF3rvKpNEN7r2O8pxHJ9LJtuDDCR1LVrIkLFkOQjgcQCvBfA0gIX3vyuyIl0l39eHdDdARxSD0yWBQABjL48hM5fBTzb/BE9d+JTHjLoXwOL0t9Mv1wEYwXy3mCw88OMZdIKknt242YqcIZmsTeK2fbdhdXQ1PrThQ/jK/q/gX/GveAAP4Nr2tRjByCvbzewVLIULCyhsKyCxPYHzXjoP9w0HcN/wsG+vkTjG9WdClhxzhMpJT08P4vG42RTaij/QYYnQ4qfWJ3V1UJq5WslVeVWLrVojuZnjJk83o5r+NpFIIJvNIhwOI5PJzMta4zgOLrvsMuO/zk2qWsZV2bD9yfV/1pv10pSsuiHkZp3BVTU4YbPpBWpMp9M+5U1dC8jaYTtosFda6TTzhfqc808ZDwzEynIqy4DlZ9uzffReClwRhKIiom2orBFb2dFNtoItxWIRwWAQQ0NDGBkZMaBIOp02Chit+LlczlxLxd0GbpSlw/LxO1qVbGs/+9FW6my/ebYr66FjgkoBLckKMvFalovgAVkMtVrNKH9q8aaVWFlAykRSZoPOCQ0WrKCNglTBYNDHnlCgE4BZCzju6Mpguy7o/GCWGKADInAek9Wl86anp8c8T5U0uvix/VgOMj9UQbbHGNuUYJgCKXNzc8hmsxgZGTHZWuz1jXE1tM/sdULHOMulIJj2C11cRkdHMTg4iEwmY8Yzn68p0RVQyefzJrZGtVpFJpNBf3+/cXFjex04cAC7d+82dWL97NhCAAxjJJlMGraTAjlUyhlsm9cwjogGGK5UKiiVSgYwY99x/AAdtz0NSmtbm1hOrnORSAT79u0zc5/Amo47ddXimCfARdehbv3WTRRE4HuQ5VB3EwUvOM40Vsnhw4exd+9erFu3DoODgyZYts4ZGyAJhULmfcvxSkBy//79uOiii3wgj76r7PnH33l//q8MUGW16FgmI2ghUZYh5zGZQdFoFIVCwYAzJ+1So/I9eHFHbgRwK4CTCGWyIj998sANN+DNd34VPQ2Z//E48KlPnbEyJSoJvObHr8HOdTux/7X7gXUAvg5g6owVaWHZBG/O7YQ/W8yKW8yKLEIqrQo+/szHUXfr+OtL/hrjveO4bvg63HL/Lfg+vo+v4WsYSgzh6urVWNdcd6aLuyJLkPK6MnJX5tCztwd9j/QhsPbcALgCSwmI9qpXvar9/e9/f14KPrU+KaMCmJ8OSy1X3ETPzc0ZJV8DERIs0ICepBXrBlBZHRpMDoAvK4hu3AB/jABu5BjrgikfCfxwo1utVlEoFBCPx32U824UerItGGiPIAgAQynOZrM4dOgQJicncfXVVxuFkJZOdXVg2TWlL9uCfUIFo1gsmuCECliFQp3MKKo8ax3UYq9uFLaCyQ0wgzc2m03DRKGl0HVdo4woGEDXIPYLLdYKTszNzaFcLqNareL+++9HOp3G+Pg40uk0IhEvrXQymTRtFovFMDU1ZTbxVLYjkQiSyaQ5h9RYRS05xqj8kSZLZYAKQ6FQMIFbybzRfqLYrAW1lNu/NxoNY/lmv+gcIijC62gZp5KiQJXS+KmYElgg2EJ3I/aNDSLwPmRCsIxUJBuNBl5++WVD62QWkr6+Pl8WK95PMz05jmNSMjNIKEFTAmocE4FAwEf313uqZVzBWIJmNkChfaFuXpwrGuuBQBTZEPZY0UCcCuwo8MZ21TkVCnnBlNnPNhjoOI5xfVFFmHNW1wFN4ctrOCa5ziiQWi6XMTc35wNrYrGYYZVxjSKwqCw5zhfOnXA4bJR+gn1krhHA1pgfpVIJlUoFg4ODBmRUcJxrpLq/sJ5c7/k8ZY4pMMvxbL8beK7G6lCmXjfGhJZN13G6zyhQr+tmN/ALgAGXdAwoo0bj43Dt5LzXcc1+I7uL70uN80EXI743ue6wXGwnBUVYbu1Dtl02m0Wz2cTo6KgZ2zaYpIxA3k/Ly/+1bzlurr/+evzoRz9acLcUCAQWv0G5CMD/BeBuAI92P0Xn8a/+6q/6ftPo/Sty9opm9wGAd73rXeb4fe97n++3xVLgf+9//x72PPQp/MX3wxiZa3iMkU99Cp+xMib88z//szn+zd/8TXNsU8BtCvtCokkBNkiwyZtvvtl33m/f8tvAuwHEAPw7gMcWdXsjGzdu9H3euXPn0m5wPAnAAJJKy1+OjBsf//jHzfFjj/krfu+99570/c+E2Jm31CWNGcYAGPYmZaHxvHXrVt/nU5lp51ii40xdbB544AHfeer6ctXVV+HpLU9jun8aNzVuwga3Mw+2bNkCt+3i4eLD+PJLX0YpUsJAeQAT+yYwkO9kjdHMUY8//rg5tt37Dh48uOQ6ce9A0fGtuuapzCh1OoW6EkX3S9oWtiuhuhwyoURjTQPl95TRX+vHmw+9GaF2COvXrzfnqe6hGW4A4F/+5V9OvBJdhFjHFVdcgccff/y4CM2SmSPc/OhmlQADQQrdjDEAHuAfSI7jIJlMGiYI76tsArWi25aucDhsrJaqjKnV2455wPvoxlc3eczuwSwGVLQAmGCsjuMYWrpa+QgGUCm3LZi60QVg2o8xBUZHR+cxaVQZsstuKxf27woY8HfWhQCOKg+qvOvG3i4Ln6cbbNLItW9tyzlBBip5ypjo5rJDl4larWaCYzLjTywWM79rHxJgKBaLOHjwIMrlMkZGRrB161bDpIlEIkilUkYx181yq9UyGZi42ad7FZ/R29s7L2YCABPAd6G2UnCD9dcYEuwnxibRAK31et2ADgSS1C2AfahMmEajYay0AwMDPjDF7j8FvbT/1MJeLBbN8wFvUduxY4dhF5AVwBeHPb70/oxHoq4E6kKlogGZtf3Uyq19QfCHn9V9gP2kICbBGQUAVDjP+Mexyv6iC5a2G/uK5eIaxfFn14OfqZwSmFVAkve31w+urQrCcKM1z69ewJJ4PO5jRPE5CqJSGGBbU5gDnZhEzCalQAEz8wAw8XQUEOO8IqNN4yHpmKG7FDNpEYAluMBxzP7RttX7sf00zg7fD3xv6buLZWC9FODSc9lWNhtDjQVM2axgWTweN+NBgR1mrOoG8PB9oc/i+0rTKJOFyPeXDVLoPKcrFe/pOA4mJydN3B/6pKfTaZM1SJ+hQJaupwraEBy1Gabd3HdOSp4FcAmA6wA8B2AlK+6KLFL+vfbveHJbEBNX/y7+8CN/2PnhM585c4VS2Qng7wH8N3ipqycA/BuAk8celkdWmForcoKya3wXpgemsWnXJmwYnZ+Nxgk4eF3ydcjtzmF3ejeeHXwWj215DP1z/dh0cBMyxUyXu67ImZZWfwulG0tINpN400tvQqi9zO/7UyxLKi0t8qSzt9ttOI7jU3jtjZsyHGyFTJVwwENMJycn0dfXZ4KCdlPcuJG2s24oU0FTRNpBVPVe3PTST5obb1WSlMrfbrd9rjjKXNFy6nWABwJoAFi6uvT29mJiYsKkVLU3xdxk8zvdePN3W6gEqDKgQjDKcbxUqkzzqAAHAN9G3e4rraMqF7bVV8uo15OJoNk82HdsU26omZlElRDei9ZRbtx37NgxL+hprVYz7hfZbNb0NduAZaNCp5t3KhCFQsGUicqnXqt10/ZWZZJCpVatyTo/FChkG+sf+0bHBv+0P3g954n2qyqP9njTeQH404CyDaikarBXACZjiTLSbAWV34VCIV+MlFKpZJ7BMhDU0fIxAwjLoWwyfQYVRm1fAkRcH/i9xvhxHMdn0WMbK2uAY9xmrSiAQVCLcVsI3CjgqLGadAypO5jOS015zPLbbntcV9jGtNIoOMM5ZY9bHQuMJ6IuL3w210L2h45tMqqazaapcygUMhnI2G/VahWpVMo3Dzm+NZ0tALPmuq4XD4UxTxRYYJvrfQhyamwbu+/r9boBrxnrRcerrn8MJkrlXwECnqfzXUEAdbWzgXC2P+tBQEnnl85xbRu2r76TlK2iY9hea7SszWbTxPIheERQi65DHLNaJztuEN38+DzuGZQho+VYVvk2gN8AcD2Ary3vrVfkFSqDwA8bP8QbIm9An9N3/PPPlJQA3A7gNfDSV/86gG/Ay/CyIityDkrzwib2ju3F6OFRjB0eA0YXPteBg41zG7E+vx7PRJ/BrtFdeOSiRzCUHcKVlSsxUB9Y+OIVOa3i9roovLsAtIBrD1+LqHtywVHPhCwZylHlQi1tqgBz06PKn7JBbMuc63qBRicnJ7Fr1y6MjIwYdxB1HdCNHhUGZXfYbgCq7NhWKsdxfAwKbgADgYCJJ6AZMrhZV+XNptdz40i/dgJIVPppxdbNLcumsT640W21WvOssmpJV2XGzjzDelGh4WaUik2pVDLKXKvV8mXBoWjWk4VcQrLZrC+uAQCT5UKVeZYL6Cj2dP1g7AIqKFSk6OqkSq3eSxURul4w+vi2bduQSqVMu3NjznrwfK2XZqwgOKf1qlQqJkaFTS+nsmmDgKwrXUk0xTXQidlBsIEuNBxzHBPMnsTnqQWcz7NTxtIlhTENmAlG+4+i97IBOtZPXRlisRi2bNkCoBOfgu5pvb29RjmyRZ+rChZjVagSx2fqOFKwVccohW3L7zTQrLpkEKzguWrxVmWfz+bcU9BUx4+ugzpf2e9aNq4dBJG0TwlIcu3g+Wx3sihYP42hEQwGzVySgwUAACAASURBVLwmG4DAMMeRMmsAGGCJZeC6Z7dLs9lEuVxGoVCA67oYHBw0IIgKwRnWheAE78+yE6hhm+ocDAaDKJfLvjrq2OvG6GAZNZg2hesMwTeN3aL9oSnYFYxV0IHrp65JNtgIwDf+WXY+V1M8k3mpZeK7S+tsg+E6Lu3xyGfqGmCDelwXNEvW3NwcZmdnMT4+bhhVjF2jrpxaJ2VOKVuKZWTAZG0bXReWNe4I4AV7vB/AWwBsBvDC8t5+RV6Bch0QQQRvjrz5TJdkcfIYgL0A3gvglwA8DOA+LJjtZUVW5GyU1poW6tfXkcllsHn35kUHWw22g1g3uQ7nTZ+Hfav2Yc+aPfhW5lsYL43jktwlx7/BipxaiQLF/1ZEO9pG8s4kEq8+20KtLk6WDI5wg91ut31WUN0Uua7ro/53U8KAjhJMl5VkMonx8XFjoeLmVC3ppVLJ/M6/bDaLTCZjNpHcbGoAWFvhAzpWbj6DigStlIyfAXRiT+immRs+ugcoC8JWgvmZm15V+MjE0U2wAhy6sVQquL0RVas8s0+wnIwrUKvVzDOoVFUqFVSrVZ/bBe+p/a6bddYtHo8bVobrepkYHnnkEaxatQoXX3yxcaFg+9gAGe9NabVaPqVEraC9vb0mgwhBMF5PJWlkZAShUMgXF0QVb4IfGtRUyxGLxYzFlBZPoEPvV+sty8txZIOCdtupguM4HiNFU4sp0BcKhZBMJn0gn4rGAFFgg2Uh8MfnE9ghAEamkva33RY6PllX7bu+vr55yrZdHrt/9RyKKkhU/gkksq6qiNrzTMukAB7bXUXZFXwOGV2qtFM5V2WcSjcVegJ7CjiREcZ1JJlMGoadApuO00l5zufSdQWAWcO0n8mAIhDXjemVTqcxMzNjysc6q3JrB7S22RZaZ3Upi8ViyGQyJj4If1OgUOuj6xeF5zDwtfYXRddtjuGZmRkD3DB+kzLTbABB+1jvZ49BBQO5higjiOVSQFSZLgAMeNDNH1yBUtaN3ytYx/WM4Im9jqghQetrr5UKzrGMfCZ9hJtNL9h3uVzGwMCAb5zXajUTPJVrLttH3W8YG0UNBq7rmjWFYzsQCKC3t9cXd4rH9ntg2eQhABfDcz/YA0C6RftiJcbIuSkanwHwfMgpNGpQNC2qinGNHm5i7sI5/MqWX8HPXviz88677bbbfJ+feuopc/yhD31oaQXvIuqnr3Ei/vIv//LYF04B+AcAbwVwFYD1AO4EcKT76acrXTTgTx/6+c9//qTv9ykJiqtxLM5lsdPwakpd1RvOO+8833kaj0T3XaclxkgAQBRe3JsYgB7r/xiws2en+W5n7OjxLswPIpwG8LMA5oDs57L4fuX7XetxzTXXmONCoWCOmeVtTWsNLj94OZ6MPoldw7uwb80+JK9IYvAng4gU/WD9icoFF1zg+6wxRw4dOmSOXykxR7SdAfgYnxojxN5/hkIhtJ023J930epvIXJnBM0DTUyN+ztfY5rs2tWhvenaCvhZvDruT5ecULYaWo4BGAWD35NuzM2vbky52ae4rotUKoWZmRkMDg6iv78fY2NjJoAqz2k0GsbCyoYlJZigCjfGlUoF+XzeB5Z0s+ZRNJOOHVBOY6hoJgyWjb7UZNHwGipNtDgqW4PtYAMPyjrgBjQcDpuAmkrfZx2UHq4be9anW/BCbu6ZhpSuRARJCAiVSiVfcFi1PlN430KhYJRJ9v/k5CQ2b97sW5zog05FUK2mqhCUy2XfJCwWi+jv78fQ0BBSqZSxdNJvX5Wiyy67zAdyOY6DXbt2oVwuY/Pmzcjn81i1ahUqlYoB5wjeNJtNE5CXbcff1MJuK1usi278qUywfxnHRkWVCrob8H+CY2Qg8VptK95bFS1+Zv1CoRBmZ2fx6KOPYsOGDT6ghsyJbkEaWQbGfYlGowgEAua5q1at8sXp4HhzHGdeRgsbvFD2DkEO9hkV6nq9jnw+j/7+/nlgit2GLDOZXBoMUhV8th/djHp7e+cBHBrc1Fb8lEFy+PBhJJNJJBIJcw2fp228evXqeQCADZJo2l3N3qNKKwEbupJwzJNBxDpxrVDWCMGfwcFB8z3PUZdIZgrSeCpkVbDcZLIx6KuuPxxL2hYKvtjxVvg7wXG+RwD44rg0m02TYYf3i8fjmJ2d9c1Jrs25XM4oSYlEwhfPRtcV7QNb1CVL68KxpsBTo9HwBUK2heOdMW7UONBsekGtycgBOm6PCiDo+NPsSmwTzaSl9+bY1XhBep3O/b6+PgwNDc1LY8/20LHNNtGMUkCHXcc0xo7jmPceAfJIJOJzU1x2cQHcBeBDAN4EL4DliqxIFylfVUagEsAHzv/AmS7K0qUJL/jwLnixSP47gO8CeOJMFmpFTkTe12zij1otjAE4AOD3AgHcIYEwl00czAc3Fjq2v4sevX4hcQFU4GUoqh49zmE+YBcB8H8DCAL4ytHzTkIi7QguePkCbJjegB2rdmDXebtQWFtAenca0UejCJXOrVgX56q00Yb7Lhft9W2E7wojuPcUjN/TKEsGR3QzqRZVO3ggN6qq9CsFnvdRynIo5GUXoT87n8dNViAQMEFTqaxyo1ytVg2il0qljEVfrboLWd24oaRvfjgcNr7XdtwKZSswaKJuMNX6z3tTcU2lUiiVSj73Ad7PzsihIJQyZ3STrPEKKGxnVXD1ers9VDSNseu6vv7W57DdNZYLy9Tf34/Xve51ppy0qiq1XqMfq7WUz6WiQ+BlenoaIyMjBshRS68q+YFAwPQZn9NoNEx2G4JxWm/b3UuVewJfqtgr+KT1sNtKQTSWkawO3rOvrw+hUAiZTMYECi2Xy8ZaS2s0xwqVjGg06mMmscw8JlOGinR/fz8ymYxpM1r+2e7qHsd6kvqvChXnp+M4Rommolyv15FIJMw8tOMu2G2urALOEboX6fhXoIh9yvGhdbaD6/I6BqVlPB9mV1KASd0BNAAv5zPLz/gSgLdGcN1xXdd3bINnvBfHK0Elpm+lKw3QYXMxDgbbIBqNmrhAunbwXK2v9iWBtWQyiVKpZIAf9kM4HJ7HvrEBcFuZ11gfXP9YL83wpUw7xl/p7+/3Kf3xeBytVsvnJqbtoG2oKbfZR4z7oa45CqxwbvD9wXmoSr4+g2ORQGcsFkOhUDDtyMDLHEtk+3D+cqzq2NWyEJBlnfX9Y5dHy+Q4nmudPkfPodsnxyrHmJ7H35n2OJlMmgxFnEsKksZiMQMe872rQKINltguUrwnjQjst2q1asq77G41lAMAHgdwJYCn4aUWXZEVEWmMNtBY20D8gTgSv3huUr8BAC/CC9b6bniprM8H3v914NMNYC2A/QD+tFLBN8QCvCJnj7wfwN+1WiAfYRzALe020GrhwS7nt4NttKNtNBNNuFEX7WgbGMbCoIb+f7zQD034AY4iPHDDBj2qXb5bTGKoAICfAzAE4DYsyHQ6EYm0IrjopYvQfqiNmQtnMLdxDu31bfQ+14vEjxIIVs5tZd0nawBsgOdSd5a407nXuWhvbcP5voPQs+c+ILVkcAToKHvcAFIhohtCvV7Hzp07EQqFcNlllwHoKKE2A4IKKzd9Suml8saNMwERMip4jiqQGsdCqc7KBFGLmQIY6kajCgSVCN2ost6ke8diMbOhVro3y0FXAFU4VNlWSzAzuOizVGmkdZn9Ua/XfUo3718sFs3mlZZD1pebZCqZZFpo3AsAJv6K+sir5ZT3U9BrZGRknoUU6LiyaMwRLTfLygwKbEMqZAAM2KGuAar88hoqU2QHcJNPBYMKDd0DtB5k+tCyzjgOyipS9hCVHbIsYrGYcV/i+GMdK5UKksmkyfBDlhTbxnGceSAiy0fwQMcL3UxolQXgCy7J461btxqmDenz9jwmwEHgDfBAOwIpHA/sOyrCzWYTk5OTyGQyZnxoFg51UwgEAr5n052LrmVaXwbrJDBhCxVoBvrkXFDQhcEz9b4EWjTOj84TjiEFzSKRCCqVigHXdEzq+FImHccP70OlNZ/PG9CAa50yggiU5PN5uK4XAJhzpqenB41Gw8R2mZub87mtce0hiMRxyfHDjCl0O9SYJxyrdJMjk0wDX7OeqhxzrWL9YrGYSePL9iXIy9+V7cX4JDqvdE3h/ODcUhcX26VL1wW9B+cW4+LQPc/uaxWNF6UMQp5LoEVjI7VaLQMeca4raMG6sa81EDeBJs4Pgm0cT5q+WUFyMkTYxnpNN6BOmUeABybNzMzg8OHDJl06xziv5b0JfvB61pXnkummoDnBFY4TthfTSJ8yuQ/ABfAUxs/hFZVRY926debYToG4kJB9RTkRVwvtL41xdUKSAa54xxVYlVuFAAL4zne+4/vZno+UW2+91ff5W9/6ljleyI0GAPr7+83xz7//53Fn+k64LRe/uOUXfalQ9R6aFvR0irrbLkqKAL4M4LXA+1cDt7ZhlO11AP6yUEC+UMBXlql8w8PDvs9TUx3q/HK40iwk+/btO2X3Pq0ShgEsPj0D9FoKbi+AT8ba2HztYbgRDwBxoy4QA9zgsdl2gUYAgVoATs2BU3eAChDIep8r2crCAEcVCDS9+a3vVcDvSmLc2oLAkcpRdOMoGHPcNeXN8Nbk7wDYPf/nl1/2o9ga401Zn0NDQ77z9u/fb45fevEl4EUgkoygflUdpVeVUNpcgvO4A2SxZKbK7t3+gqqrk6aqtveofM+dElkLL67W41h2cETTIgMLxwhTN+LKtgoaVzcQ+XEEsR/HkK90xsH3vvc93/3UfUZdeHSMAcDg4GDX8xZ6Lyy3nDC8w80dLZq0qqmFDPC7oQDwRfan8kjlnEwDKpFqzaISRiXDtmxTqEQwQ4FaDEkdL5VKhsacTqd9WVmAjr80y6K+5tw0crPMjSYVV05gZb7wukQigZmZGVNutS5S2eH1tquD43hMFQIjGjOD1yujYW5uzsQD0WwlVEqVhaFuB1RuNb2nlpMKqcaasRUlthkVRG6cqUzrporPU5cO0s8Bb8IMDAxgeHjYxBph3AG1pPJ6AlWqkBIkYR2pkLJsaklWay+BIcY34Dk8plJP9xfen4EObaWIYluUlQFChU5ZCvZ97DYng4n9qwomy0mlXu9FZU4Vcu0/nkdQkcoZlWeOwbm5OczNzRlKvrogad0VjLTvy3ooG4d14HMUyGE9WFYGUqbyrBZtHdtalm6iZaTouqPgi/aHujywbxl/RDNvRSIRH9OOZdKUvFQ2eR7XRa6JCthqXVg+jeVBAIfzgH3K9Y7rKsvHNYd9xD53HMfUbXZ2FuFw2DA22CYKjgMwLCO7rdjvbAsV7Vf2BetJEIXvDc513lPrrsAk249gB1/CGiCbYy8Wi6Gnp8fHyCHoRZcRghl8B+ZyOYRCIaN8dotxoqLvFt5H20bjBdnjkG3ENuQ9dOzaRgheY7OxNA5NNBo16X/1XcHArQoeqrsV+4fltTNzad+zT8PhsKn/SSvYx5IqPDeD9wJ4NbxAlity9sgW4PGNj+P6J69HyD29lsa9kb2YDE/i2sK1CJ34NvjskjaAR4BPO0Cv9XrrBfBpYNnAkZ96CcBzD1kMW6Pbd7LNWfsH3R8xVgFavS04NQfBXBCBWgB9sT6EGiEEG0GEW2GEGiGEmiFM7ps0YEjA7bg/A35GYmV6YYX9lALVAPAqANcA+CFOy1rsFByEvhNC++E2Wq9vwb3SBS6Dx7Z4GEDtODc4m4Xde4q7bDFSm6ih9PoSQjtDiP1HbNGBdc92WdJbgUokMwoonZbxCEKhENLpNLZt2zaPls5zqUx2U0Ko0HGTRsu+AhQKiOjmi5s/XstMEapk8LnqkqLWUw32qFkS9FntdtswBgYGBgx6yJSdtm93LBYzCj+BEdZDLXS2QqfZcvgdgZtGo4HZ2Vn09fXNCx7qOB1XJypBulm2Keu8xlZebQWSZSSYpEq+MgW0Luo/z/pwY6+oMBU+VVLK5TIqlYovdgcAwyigBVjLrv2kbUfav1q5Oba6BWZlmdhutLyrNTsYDPqAJ7YJLe46RlkG3lsDvJL9wftzDBeLxXnzx1YelRnF8WsDEpr1ROMGabsR8NDysk9sC7vNFKJCmkgkDFChbkkKpvE+bB/tI21/W5HTNUEt12wrPkeVWYqdwcYeL6pgUvFU1hbLaZeRc5TtTyFwp0ov25PCeaB1dRzHF7+Ec7her/uAkIWAJ5Yjn88b96BucSa4/tntw3Zot9smgxDnCeBZSer1Ol5++WWEQiEMDg4a1zAAZm2jew1ZW9qnynTQtVrrYddN+4sMEG073lNdxOx7auprArBsB44fBVp4D45Pew6yzQikcPzoe0bnrjIW6V4HwLBPFCC22YVaD2VsuG7HTVIZM9puHGv22qh1I4BH9qC2K4/pBqPgn9ZLDQAq3eYYn7sQQLms8gyAS+FZLJ8DUDj26StyGuUojuYGTo8lkNIOtPFw/GH0NfuwpbbltD77dMjaBZpz7ektxtkvDjw3kxMBOBYTf8N2Q8l1+a4C7A8B6+Z7VOIAgKGv+xkS4+PjneILAD87tzBj6qyQMXgMvt3w4uScRglkAwj9Wwjth9poXtP04lC9FsB/AXgUQOOYl5+dQpvCKYhnvhRpjDRQeGsBoZdDiH8njkD7lQGMACcAjtDaRmYGqfGAPxghU48qCEFFjVZMKjRK1+XmlJYloOP7zE2eWvyAjqJhKwDqC69MCw2+yvNVEeOxskO4eeVv2WwWoVAIMzMz6O/vN0FIc7kchoaGMDw8bKyyLLvS3l3Xxe7du7Fr1y4MDAxgYmICgKf4t9ttzM3NGQslQQNSmKlEkQ1AJU2De9pxAdhebFe6fnADrArc5OQknnvuOYyOjmJ0dNQEt83n8/OyuczOzpq2pnJM5UUp2GxLrYO6JnD8BINBzMzMGHZHLpdDT08PhoaGEA6HDUuJMTS6Ce+joBf73VYKbDcvFVqYh4aGjILFulPxJ6ChYJH6/6tCoPEdVPm3WQSARyNThbgbgAZ0ADxlCKkyREAEgC/wp4KTtrIJdEBMuhixDkqhZ3yLNWvWzFsnONft+cS+Z3DearWKWCxmFHrWV+exBillOfibBnkm6EIKnsY/sBUxbcNuCmi3tUEDhtpjhUAWAANwsJ3IArGVfo5Duok0m00TcJhtSCCQLIXZ2Vnf2qVZfew683cd/ywfxxLXVrKjOE4BGPc6defo6+vD1q1bfe41Ol7i8bjJgKJtq2y0eDzuCzysfaiKOccPXR4Z96nRaCCTyWBubs6syRqcWVP5ctwxgCz7r7e311xLcJtj0QbCstmsyZTFdmM70UWGsZUYn4QsEwVj7DWY62E4HDagJseBzkOOI517dhkVRLRF1xgbfOK9FNS3gRFep2uFMv30PUy2lIJfXEftgOynSjZu3Oj7vPOuncCHAVwP4F9O+eNPiyzWlUZFAeMTlc2bN5vjyclJ32/2u5yyIL386BJ8JHcEkdriM0vY52lWA81cA3SyWgDA2972NgDAD2s/xBeLX8RX3/tV3HTRTbDl4x//+KLKcbbKfniuNPO+D+OkFEHN2vEHf/AHvt+ef/55c/y3f/u35nh6evrEH9hFcrmc/4sgFgVqxDIxLz5HpA034prjY0oTfjCjBC9GxvFib1RxXFaCGgZ/H03c4rjo0fd2MIivXXwxXiXjFwCuu+46c7xY9y9tM50rALBz505zfPXVV5vjP/zDP/Sd9+Y3d09zrfsoAPjsZz/bqcNRvTDbzuKW1i3oDfbiUzd8Col3JnDzzTeb83TdUNeKttPGbf9+2/xMNwDuu+8+3+dFubAchrf+PwjgWnhuKVcCeABeEOMuABUw31VI2a6/9mu/Zo6/+tWv+h8nrnF2BpiTFg6VZQJHNAOYvb5qdhldTyNrInhg0wPobfbiDdNvQOHCTh1feOEFc2yvAQutCfb7KZPJmOM3vvGN5piZxih33nln1/udrCwZHAE62Sm46QM6FlzAb/lVNgPP40ZSQRUNqKhKLADDUiGbgKKbflKRCUJoqmGWk/RfKu68Xq2oqiRz07gQ3Uyzzriua/zLWX66/nAzyuco0FKtVlEqleC6rqmDbl7V0qubUCoLqrhyU0vwise6weYmWOuoG2VVNqgosM2ogLBcQMePmUq43XcU1kPTC2s92Uflchl79uwxkzWbzfqsmSwzF8NkMjlPuWWfsuwsH4M/cjzpOLXBEfr9u65rggTz3o1GA9FodB6VXGPjKDjB4KlUJFSZd5wOI0WBQ5shwvsp04Xjh8pINptFsVjE+Pi4T7ni9TblXceSzk/WkewYKrLqcsOMFN02tKwL2THsD20LPpvKsSpgCgBqViz2B9kDjJtBYR21rvbcU2WZ44rP5jN07nSzxOv3Or/YbjbLQ8FbBa54Tx2HrB+vsddRnX+8pyrPrFc+nzdl6u/v9wEiek+ODQKbQMet0HEcA1LyPHvtJNhJIJrvBQVGdewCftaUjmedM5wLXBdDoU6sJW0HjSVFUUBIXXj4WcFJjhMFPvS9xvJz7trZaPg+07UXgC+VvDIltFxsa17Luczxp32u888eizZoxzGh4Bvf2Zrpxh6H/N92QWW5arWaSeVsr8e6sekG0IRCITOuWC6yX065ZAH8AB575CkAO079I1dkEULmiHP6mCPNdhPfLn8bl66+FO+98L2n7bmnUz4G4FZ0Yo4AQCkIfOxGeGDCt+Ap8OeqnAfgJngAyPzkYH6pA6ge3dfXHQSLQYRqITg1B4F6AKXpkg/Y6A32IlD1YnbkZ05P+uOvhUIYGxnBbxw6hFX1Oo709OALmzfj/tFRoMue7VySWruGLzS+gFaghY+OfRSJ4AKBjx0Ag0BjfQPuatf7G3K98fonWFyw18XKYQC3w2OzXAvgBgCvA3A/gB+hAzyczXKG3WpqkRqe2PgEnLaDq3ZdhUgrcvyLzjFZEjgSCoUMI4SbLAa2U0smRRV8KrNkldAyyM0Ssw5QseeGjAouN3zM8EDh83TTRWVeN2+8LzejZE6QPq4ZXlRpozKnTJRmsxOgdWBgwCgzAwMDGBgY6ErtpsJGEGlubg6ZTAYbNmwwCkij0TAb+2g0ajb+tPCqqIWVrJFUKmU2+FSGWGZmvyAyq6kfbStvMpnExMSEoYyzTVhOAgdAxxpNhUKthnp/dYlQa7cqlbRgMwAq60KXE1rgGQC4UqkYCzafxT5k+mfG/lDARgET/k9ljuUhkKOAnyrdHB9AB1zj77RusyzKeuAxATxbSQFgAt8qiKRzSutDllC5XMa+fftw6NAhZDIZX31c12PaEKyzgSu6BwEwcWG60d5VEVcwiW5BqlTbc0CPOcapUKkiaoNvHC8cy3ZWEx1HGqyTMXi07xjomG4E3TJZ2dmhtN5qRWc9GQdIXaJ4vbpJ6Ji3+5sArDJWFNhkmVVRJ/OG55LFFggEUCqVDHDlOA7y+bwZz3weAHNvuh5yPLfbbZOdRNNIK5NAmQb8TdtMgWu2GQNEs1wKNtgAid7XHnccp93Aw2KxaAKhKuCkY0nXC3ts8v50JbLnrj6T3xUKBcTjccMu0THcrc85bigK0thjj8/jefaaoGPzWICeXq/nattyTeE7UeNfqUukuvLZov3ejY1n1+GU+7lTHgJwMYB3APhbnJtU6leaHNX72s7pi5T7UO0hzLgz+NJ1X4ITOMOc9FMkjCvyaXSy1XysBXxlEsB18MCFfwVwrsY2LQPYicUxOI6OsdXndSzeuq8pv9wxtgJAMHlmMprcMzCAe45axO2AmOequG0XdzTvwHR7Gh8b+xjWRNeY791+14AgGAawGkAEqKMO1ADnZQfhJ8Jo7GucOrDiAIAvAlgPb17ciA5I8jTw/rY1h3AWxew5g241zWAT2y/djnqwjmt2XIPeeu/xLzoHZcnMESp9yo6gtZTAA+CP4lupVAwFjGldublXyjE3jbqB0k29KkCqLLAsBDK4qVMrNZVq+kSz7Db7hS4KLAs3p7blkQohAKO860bQdhNiu1SrVZNBIxKJYPXq1YbqViqVfMp3NyWQCritUHIjSoBBrbm8jgH3VMnUzakqc2o9JxDAILZUahjnhM/vxkJhvRR0YH2oMLGfqCAODAwY67SCEwR02N9kqijFXxVsKpG24so+4zlqrWU7EoxRpY+xCexYI4xdwvv39PSYbDRq7dX+VGCE9wkGgwZk0MCM+jIPhbx4BrwvGSMsuwIfrL/rugY4UwW/Vqv5mE0E1ZQ2yD62gTZa8llmCoE9HcPa3gpAqBWbY4dzW5U1UhLZL3pvBudl2RkgVNNuEyBjmygjo9n0u3Z1A4R4nn0dFchCoWDGGccDxykt5Hb8CfYV68vzI5GIccvQbFuNRsNkV2q1Wsjlcj7Fmffi2kdwI5VKmd9YdgbO5pqpwBAza3E8EGgmQKXuQXRzY11sBofdhppiV+/BMcrxaYMxbC+6YjLjjCrnPG9mZgZzc3MIhUIm5okCCQrScF3gGFNQmmtps9nEwMCAOeY6wPpyPVfXSwVdFdhiOdjPFNafTD22tQ0ucizpOLXP0/bVZ+sxy89yMji3uqvawHAqlTLvLD7fpsEqm0RFXfb4zGq1asDr0yItAHcB+BV4Puf3np7HrsgxhOBI4PSAI7V2DfeU78FEaALXb7z+tDzzTMlX0EWR+y94MR/eC+BmeO4E/4lzw1KuMgvg3850IVbkeHJP6x487z6PtwbfipJbwm2Tt2FXZRd2V3ej+qtHjegNeEyOJwEcAnqyPQhkAyaoZ6N0GlDsPQD+EcD58ECSnwXePwzceh/Qe3RpWgePjQWcJcTDZXarWfRjAy6e2/Ycyr1lXLn7SvRV+o5/0TkqSw7TbdOD6apChY7nADB+7ICXaqlcLuO8885DIpEwFihNL0dAhbRe+pzzmbVaDcVi0fjADw4OolarIZfLGcVZg6LSWhwIBAxgQAYL/eOpYLHctATax/FydQAAIABJREFUgUQVKKBUKhWk02mz+WRdGYxR2SxAJ1sF09HSjaRUKhmWBhUTbkbVwg7AgAKO46Xq5WY8lUoZBgE32QpI9PX1+ejmGuRUM/yQlq9xQciMoC8/lW5eT5YKP+uGvlwu+1LQ0r0J8Pzw5ubmfO4ZruuaILOMa0O3C83yQWWrUCgYFxpmklCrqFqJ2Y+sh7paaBYG9nMmkzEgHvuBFHW6BXAcU6lkiuBwOGx8FVk29j2VQioGBOLoKqXgBculgCTbim1BcGZsbAyjo6NmnE9NTWFychLNZhM33ngjXNdjcJEBxrTKLFutVvNlOtF7a98qSECQLRKJGKWbACMVTlvxZTuy7RWcUoWMdWQ8FcdxMDc3Z2LtKDNAlTo+a25uDkDHj5VMG8CfxYOAqwaT5FxVJpSOUc5pAhlkU7G+zD6lCjPHi7Ikms2mcauLRqMmrTn7ulqtolAoYM+ePWg2mxgaGkKj0cCOHd4rOplMYnh4GNVqFVNTUwgGgzh06BDq9Tq2bduGTCaDvXv3Ip/PY2xsDOl0GrOzs2ZcDA8Po7e3FyMjIz4lO5FI+FKBKyAEdIAfjgG2C/uR4ALrxb7kusT5wv5pNv3uYox1owG8OXZ0HtA1g23LjGA6Htgv9h/LQtcRznctM9cpruvsK40Tw7JoWnAdh8pYS6VSqFQqBujRsa7/67xR16FYLIZcLodUKuULBqyMORW6mipAm8vlEI/HfWu8glesX7VaRSqV8rkF2owTsjiz2SzK5bKJScG1KRAIzGNo8Z1zqkTTOgLADTfcYI5fyL2APVfvwc+s+Rnc84V7TlkZzkZRVu+Jyute9zpzrH7lAPD000+b40WlCT6Koz69/Wngpfk/a3pdBextAHvLti04HD2MQz2HUO2t4qZ6J47I2rWdMKQ7V+9EfjaPv3vD380D5f7oj/7IHN9yyy3HL/u5KocB/B9g7P8Zw4E3HEDfZX345ge/iXWpdQCA2267zXe6poz+0Ic+ZI5//dd/3XfeZZddZo4XO7d1Xt5994lF6dR3tgLO73nPe3znaTyNv/qrvzLHasQFursELpfYTEuV888/3xxr/Ae+5ymPPdZJ85LNZs2xHcdB40TovLezAer80DmhaVQBf58+99xzXcsAAMVAEfub+/Fw9WE803oGYYRxb+te3HvwXoQCIZyfOh9vH3w77vn8PQhNhfD/s/emQXJd15ngly+3yq2yqhKFQqGAAohNoEiCFEVSJK3NkqjV0thSSx5Z092Wt9b0hOyY6FB0BOXuDrdluRUtd0c43LbD3Z6Qp2VxLEsixZZE7RQsilpISARBkCABkNgKhUJtua8vM+fHxXfze7cSSwGFHQdRgaysl+/d5dyb93znO+eEF8KYn523n6+dY53di1Imdz8MI2k78OmjPWCEwopP909N2fc0Z4u75614nhGVcwyr0fl+zWteE/ib5gnS8467fm0FVnRx4JYDKOQKeNULr8JobRRd9AZpbm7OvtZIBzdJu645jQJx93Udz/Xr19vXmvcKuEJyjqjwkMPOafhCp2PyNLAcaSQSwbZt2wKHP3pFy+Uy6vU62u02UqmU/RLUAzGfxfwhZGnQYOp2uzY3heYB4UGx2+0iHo/bMrA8sNXr9UDCWKUzazlQDQ1RY54HRM8zMfulUinAIOHhWCsLMOSCABG9zTzgAj1D3mUMcNwZMqLeuKmpKXieZ8dQvZY8ENNjqYwatpPXu55xCvM86H3VgFKvv8ri4iLS6bTN2xEOh1EsFu3ckkHQarVw/PhxvPTSS3jve99r55u5T3jAZuloPjeTydj+KLvH8zzMz89bujuNJbaf+WvIgGCiy1qthlAoZEEM3/cDZXk1L4OOr+osJZ1OWyNDQQBeS889ARiCZYDZQHivkZERNJtNFItFlMtlRKNRZLNZ26Z0Om2ZIZxrwHxBttttJBKJAPsC6HmruV6of/Pz8xgYGEAqlQpUJVImBmA2fmV0KVja6XQswEgjkiAax4HtZJllBRI7nY4N36PRNjQ0FADeyNTQNimTAuiVbFbwhMwc91rmVSEQQ1Bqfn7esmkIhHJf4F7EPpMNRCNZWR86xmTccA0BsMAUjXXuCwSa0uk08vk8pqamkEwmMTw8bOfA931kMhl7IJqYmEA+n8fQ0JDVSc1Hsn//flQqFSSTSbz44osYHR21SYfZ5oGBAQwNDdl9i+w2TY5K45h6GovFLGsKMMnfuI44p9zDFGiORCIWaKaOLC4uIpvN2jXCva7b7VowRoFjzks6nUYul0OhULD7AEFVfiaTydj1S31LJpMWtFDd4LyxXXw2AZrT5VhSFgUPF2TfdbtdFItFTE1NoVarYWxsDKOjo3bvpL4pEMHxYqJu7rdDQ0OYnZ21a4N7IRNSc8wVmNTvGgWLOF4E2zmvbo4k/V6kjpZKJZTLZSwuLiKTySCdTtt9U5luBFnYTvdAdLHl9pO3Yyo9hafXPG0OlpcuouOGuMIjyDIjGbroop6pozBaQGG0gF+s+gXaoTbCnTAmu5NoookYgiFf1U4Vf7vvb/Gm8TfhzlV3nubO14k0gR2HdmC0MIpnNz6Ld3/13fiP9/5HfGDLB87+2RtyQ07JYmMRP53/KfYV92FfaR9eLL6IuWbPQI6H4rg7dTe2DGzBm7e9GZvTmxELm3W584Wdl6vZZ5YugBdOX9npiqn4dBnCagp3FVBaU8LGlzdizYk1QPbsn7ma5bzAEXrCaeiQ6k8WiXpKKdls1nqXWc1BqbsECtTDRQOaz9TDGA+ANHiy2axtE73jSuUnmML3WL1APW08jKoBxM/zOhpCNPTZLoIOKgoW8fCpFR7YLwrvq8kM1WutHn1ez5+pqSnEYjGMjY0FqO9sQywWC7Br2D/+Xcu9ck5do6/TMZT06elp+L5vE3/2YwcAsAYUq0zQaFJjin1JJBK26gmNFYIaHA/NgcJnEoXktdSlgYEBi2rTmKhWqxaEI7MnGo0GwgOUIaRhRtRt6oL2l31SNgoTAvMa5oVRveD1HINisRgweIeHh22oVTQaxfPPP4+ZmRmMjY3h1a9+dSDxq+rKyMiIna/JyUnbVoZ3cG3w2Rwbhm5QL7iuCYwo+8f3fQwNDdnErDTiC4WCNfjn5ubs2iiXywCAV155BQAC5X+1GhVBOYI5nEuuHYJm6n12mQjqtdeQFc/zLCjE9aV7mBsCBfRAXzd0SHVeSx3zvvzRNcF1ODg4aA125vvg+mT1EmWuAMDatWstwMgxZd8jkV4SWQIlExMTdr7GxsbgeZ5NJHzLLbfYdpfLZeup4t6kgJ/bX/c9rcLCNa9jQ90k0MY1rCF5BF4Jtrh5VrSqme55yjjS8a/X63YMFdCk8HmpVMoywTSHC+/VzwOqyWipZ9pf7TPnXr93NH+Wjqf2i3uTguy8XkFKDZvk/cka03Hj/GjCV31P9zEdAzJW3P5QzwBYcGx0dBRjY2OBcE0+m/0h4EM20OWQeCeO15x8DX6y9ifAawGcvsjDDbnYsgxwxI/6KOQMGFJYVUArYc5jA8UBbC9tx0RtAmONMawdXdv389+tfRfFVhF/cNsfrFDjr34ZXxzHUGUIlbdX8G+e+DfYObUTO7o7kAglLnfTbsgVJsVGEbumd2HX9C58f9/3sXdxL6aqPQbFZHISdw7fiVAhhH9q/BPSoTT+ePKPkQob1u627LbL1fTzktNWfEoBzbEmYjOXOQHpJQ6rKd1cQun2EsanxjF5+IqBiC6qLBsc0UOdGqrqyXWZEzSweajSigHM3aDeMGBpeU3+0LBl6EKlUrEeUT5fD5dq7LP0sFaE6XcgVm8ar2ObmS9EARGt4uOGIKgRrSwE9/lsL+/Fw6oaBdpOHRcANleBeghppDK8icYY4/w1MS7zprRaLRSLxUC/mdeBv7NKDhMfusANx8D3fVt2iXPCPqmO8LPZbBaJRAKzs7MBneB4qw65xiEP3+122xowo6OjgSS6CkRxnjW3A0Mh+iXBZegEjQmG1jAsRcOoKGpYu+Ei+ppsBZb/nJ6extTUFDZv3ozJyUnbTvZ3dnb2tJR81RsFAHTNKijCe1KfXnzxRSSTSWzatAkjIyMBT7qCaDTc4/G4zYXBnDQLCwuB5+uckZGxe/dum2/H902YFkvA8nNqrGufGCrQ6fTCetSYZJ8IRuj6BXrhHboOCdbyM7wHjThlsWmYhu4zNMT1HkDPoFawTfPkuPsQrydYwvBDGqLKOuJa5HqhkU9DlGuX5cwHBgbsOMdiMcsIISCRSCRs2XAmaWXblHFDvdAqYQTZuFe47AQdQ50n3/ftuuOaYZJsrl8yughIazUp1THutQRNFVigjuu61kTcLrjhrg8V7YO+535vALAMOA2TTKfTGBsbs0CwC1AoMMHfeQ3DKXUNKrBI0FFDf1RHea373ad7AueP+yTHhJ/Xtcg2RqNR2xeCYZpThjlxdGwvhril/r7xjW8Efu92u3jgfz6Ane/cideveT3iLUMp/ta3+ofZvPa1rw38/vzzz9vXF4XefQXLzp09j+8ap8yom4PmrMJl1e8UGgLKw2WU15RRGauglqsBISDqR7GmugZr8muwprIGKT+Fu+++235MwzsAo8cLzQXsfGonfmXDr+CW3C0AgM9+9rP2mm63i//6w/+K1nALwz8exvUg99xzj339yd/7JD7zo8/g3z/+77GzsxPvx/sxecpH/pnPfMZep+EZbojW9773vWW3wWXbnYu4OqchKFo69amnngpcp/uNhpK4oRDnUyL7XEXXh1tSV0MNjh49al9r2AEQDGPRUtrHjh07pzZo6VkAePTRXvKWJ554wryIAne89w5gLczPBACNslmECYObOvX/NHCkcQRH4keA3waQAep/W8fH5oLPupqkb8UnD3jwTcD8PfOIHo4i+eNkoMTsD37wg0vXwHMMq1EnxJnKPdN5CWBJyOHgPYMo3FdA7JUYCl8uYFd3F4ClIWkq4+Pj9rWG5gHAO9/Zy/f053/+5/a1nkcABCoD7tq1y77+5je/edrnrqQsa3diPgzmRyDdmIdLHtz7HX70oFkoFGxYBGC8yKTe8hpWlgEQYC7Mzc0FksHm83kbusKDm1bbUCp9NBoN0MbV88cfNQB4WNRNTb3R7uGZfdDDuB4sXSNPjSs1YunN1IOqKo6bA8TzPExMTNh+FovFQOJZPRC7NHC3P8x7wFwo/DyBlYGBAYyNjQVCA9QA0bmngcsxYcgIc0a0221b/pjXaHgFDUQCH25iP88zSRUZoqQeTYZrEPjwPM9e5+okDUUalmyzGjgcG4IBXAv1ej1QctZlZAA9IEZ1kUYgK9PMzs7aXAC+7+Ppp5+2Bu/Q0BASiQRyuRxisRhyuZw1dPkcZTFpTgHNucBSzK4RRCMmGo1idnYWw8PD9jp62RXQIshYqVRQLBYxNDSEVquFgYEBzMzMWNAykUgEqibV63Xkcjl7ICEoQl1hmFO1WrXsFwU5uJ7YX11fnFdNdqnAh65tTTas9+Sa4OfIbtA1pOICTJqHQ9ezhjVpSJqGe/Aeul9wTrkfEiThOiKw6XmeZRQQUOQ6oLHKPETuvqGgKRkeTNysBrMa+tRpMsO4FhWo4jX8LPVdcx0RKE+n04Fy2C5LkJ8nIEggnCCIC7ZMTU0hnU7ba6gXLjDDsEoFGHTv0jlmnzQUR/ftfjrh7h9MJsu5TKfTtq8K2GnyXtVx3fd0b1XAgiwiTWjNduj3SD8QX78TlMml3xEU3ovfCZqvibrL+echh+AyK2ct25heIQmFQvir9/wVtv/5duzbuA+377/9srTjuheXOTIIYDOALQA2AYcSh4AukFhI4FUnXoXVxdUYqg4hlVhedYS/P/L3aHaa+P3bfn/J32rdGr7c+DLyr88jfjR+SSvnXCkS9sJ48A0P4q03vRXv+h/vwufwObzx1L8bcm1L1+uiNdJCa7QF3AUDhqxGj5FQhAFAnoUBQ6ZhqgW5EgLwARgQ5SEgtBAK5KO42qRvxacO8NB3gGQridqdNRT+9wL+evGv8d70ezERnbi0DbxEYTXd9V0UHiggMhNB9jtZVLv9Jv/alGVDt2o4KCVaDQce9nzftwdCNWZefPFFHD16FMPDw0in01i1ahVGR0cDXkoeul1vo1L8T5w4gWPHjmHTpk0AeqE5ehhU0Wz8POQziSTvywOmAj08uDKjv/aPh2M1bPR3PVzzcM9DbjweX5Kxn95gfs5lslDUcAVg87sQAUwmk/Y1c36QpcOQJIa7UJiHgEYZvZpAD2H3PJOoVA0GNQRdcIGMC600oZ5aGmUKhjBvCo1cAg86R65B5Hle4ICu3mHVWRU+v1qtIp1O2ySQsVjMxsxTP/Re1DEapkpvVyHbRcE5An362vd9FItFW4FjcHAQ4+PjmJ2dxeLiomVLMTcBx4YVg1Q4d9QvTfrq6pHO2eLiIgYHB7F9+3abkNdlwujaZOJjGtdcE5xfVvBQYIWhbPF4HLfffrt9rQai55nkwUygnEwmA4wINRQVNFWATo20ZrNp26pAEHVGgQzN86Bgn7aTAJwarvxR9oLemzrENTg/P2/bxmexhPWGDRtsn5hHR+9PAIljRSCLLBEm6nSNfB0nrmmywlKplJ2nQqFggTcCW6wk5XoUdIz0WZqcFoAN82AFJ46NgjxqyPM57BfLY5PRosCJfj9wv3nuueewbds2yyRUQIOAZjqdRqVSsSFzOkYu4KXzrHuzMpu0v/1AN861Vvly9xV+7ygIpG0hmKT6APQS/Smzg2w1jiWZQbpO+P7CwgLa7TZGR0cD+6Z+x/Gz/UAh3b9dneDfVc8Y3qWsy0stW3NbsenYJhyYPIC1s2sxmh+9LO24IQDuBPBWGKMMMAbZPmCiPoHUTAqRZiSQsHI5Ml2fxtdOfA3vWvMubMhsCPztWPsYPt/4PBa7ixj82SAyz2ZslYzrUV637nX4V/hXeAyPYWdoJ17uvoxUMoVY9TKHENyQs8qHcQ5lZz1gPjKP2egsTkZPYjY6i9mPzvbAySoMAPIiDCByHMC55hR9AMA2AE0YgPPghfTmypC+FZ9aQOLnCcT3xFG/o4599+3D7vnduGvgLviDPiLF807juTy5BGE13VwX+DAQLocx9I0hhPzra28MLedw8trXvrb73e9+N+Bt4iGn3W4HwlloILNihed5tprK7Owsjh49ipdeegn1eh3r16/HrbfeahP/0VBRLxqTK9KgZ+6STqeDVatWBSg4PEzzHqQA6mGMh0Ye3F3vlx5qmWOCLAegV0WDB371Gmv1GwrvpzlHaIBqGIp6GtkXemTZNoIic3NzGBoaChhleljXMpue5wWqp/D57oFck/Cx/xpuoN54ZeHUajXr9aWXXKvjaH4ZDUdhCE0kEsHExASGh4cDB3Q9+GuOAOqTa/SrccpxVO8n5zKXywVKImtsPQESYGl4lO/71mOu4BaT/moohhpdNDCZJJHPY1lWXjczM4N0Om3LY3NstGIPwyTUyKXnnjqmekWwSMdB9QtAwFDlnLJ/bi4d6gc/5xqFHC+yFfg+vcaLi4sWvFP2mXrDCYxwLsvlMjKZjF3/HHfqtgJ9muOBOk79Y3gG54vhVBpOQs8+9V5L0GpIIMEI9o1rxPN6LCWuGY4hmQ40KDsdw0x75ZVXMDU1hfvvv9+OG/PccK/hmCsArPqnuhCPx+04M7SB4IwCcwyto8GqQBXbr3uu7hfUb97bnXvmllCQjSAHc/DoHsU5oK5rThKuN20/n0/wieEmTM6dy+XsmlUAU5l5BL50n1SWhIZlucwK9lNBQxdYoS5yzXI+qSsK9nPPpeg+pHqnAJnuU2RnaSiNsj60b2x/o9HA9PQ0isUitm7diuHhYdvvYrFo1+HCwkIg3EzZepo7SvMDufpFYIgJfSORCN75znfi2WefPe2pKxRafp3X0dEg0HHy5Mm+133+oc/j3x76t2h1W/jsTZ/Fg5940P5tSioS3JDli1KpWT2oiy6QA7AZ6G7pAhsARGEYJIdgDKoDAE5N1/bt2+093v72t9vX73nPewLPet3rXmdfu+EKv/p3v4pvHv0mvvXub+Gp75tQi263i//0/f+EhbsXEK6HMbpzFCd+duKC+nu1CfO7AcHKEnx/dmwWB24+gLbfhveYB29vcF+8XPJnf/Zngd+14obS7TU0BQDGxsbs6w99qFfNaMuWLYHr/uAPruycNLff3mO58Uzxzvl5PHj4cDAEBMDvpoCHNsGExawFsAaweYrrMCwQhsYcB5A/z0bdCeB9MGyGkwD+Aabc8nUguXU5VF9TRW1HDQgD4T1hRJ6MwCt6FzfkchOAfwFTgvjoWa49B9F9M5lMop1sY/5X59ENd7HjqR0YqJk9gucD4MwVprQKrbsnkz0MnP67GQiG2Wj1JdchTNvlbMIz8l133YWnn376rEjPsmCubrdrN1Imd2Soyum8iuq9ouGTSCQwMTGBUqmE/fv3Y37elHKi50+9+Wrc0kDlvdTY5ufVG0/jC+gxLZTtoN5K9cLRQ6v0ZlZY0QMyQQo9eDebTcu+aDQagTK9LsOkH61YjVYauDxAs380mgYHBy1opB5izo+WUOJc0HvPuaMn1GUJ0PtIkKVYLC4xgqkT7EetVrOHX7JWOK7KctH2KBAFmIWjC8v9DD3OkUjE0rZdwInX9jMK3OSiNBI4rnwG55HGhuv95X3J7OF80fOtY6VVbOg1JiihoAvbr/R5Vpvg33ithvFokkY9wKix5xpwasTpGtPxIzCnTAgK9ZvjwLw/vKcChbFYDKlUCpFIxFaCcdvBuddx07LULguFY8lxJ2DAsqwMIep0TOUchvpQ12gYhsNhm2uHfcnn8zZRrBp/mhRWwVDOh/ZFdZdGIUMqVP84Vps3b8aqVavsvkZ9SSQS1nhnVR/tgwum8rMcKxeg0z2UY858Q2SfEBDT5KhAMFcL70lQwxUF5nTfUz33PG9JaJ7v+3YduvkuOKYa8tOP3cR4V/2shsUQ+HPZfgpAKyjKe/VjJ7HNZFtpnhCyhpinyfd9q5cK5rONuifwfwU5qIPaRgUs3PtRuEdyLlX/E4kExsfHkcvlkMlkAuOsoKCCqxqWxjbw+9IdM/6vrFDur5dbol4Uv7vmd/FHR/4IX5n7yuVuzjUpnWgH3e1ddDd3jUeZKSLmADwH4DUAHsNFSYy79+RePHroUXz0VR/FWNIYx7VuDV9sfBEL9y4gcTSBVU+sQrixzHI514GMzowiU8jg6Q1Po/NrHQNmfQ1A46wfvSGXWP6v48fhBpqlAHw6Ajz0AQAtGCDk5+gBIfNACKELZ+5tAfDeU6/3APhfp553nYjX8JD+SRrJZ5PI35ZH+4422re2EX4mDDwOoHzWW5yfXMSwmk60g4V3LaAz0EHu0RwGUgNn/9A1KMvOOcIDnOb9YJ4FrYLCAxK9lsVi0R70Go0GWq0WRkdHcfToUVuicsOGDYHDIA+EesAmnV6vA3qGqiZO9TwvkONBD+w8ZKoxCPQ86co44cGYB0OORbFYtKU8yUig54yinkugdzjn/RXUcPujQkYCwRIaQDS26WXn2OshXQ0izT3QarVsslYaowSkXAOIB2VlJNDY5cFYx4/JRZUGruADjUki+p5nwg4IjBCc4d94oFejUMEP3s8NeYhEIlhcXAx4iV2GiR7iqRO+b3LjkK3C8eV9lE3hskv4mr8zXwJDALSEpY6153k2HIW/0/CgsaLGsVZtUf3pp0Ouseq2UwEIALYEsauHOrZ8Xa/XceTIEYyNjSGTydg1oHo5Pz8Pz/NsCWKdSzX+3Purgcu2EnB0wxlc4JPhM9Q7Vt5hP6irBDqp5wTFuN7JWFAPm8sycPMS6diq4cr1q4yaTsckmu6XF0PBRYJ4mouEY8XwIQWKOa6tVgvJZNLmySFLhPelnhG0I4DNazSpl/aF+zj3gXg8HgC+XKPYDR/Utut6p27o+mS76/V6IBSQoIImPSbrgQwP1W2W+VUAj23Vdaj6rnqpgAXHQ793XMAlHo8HGEAALMilzDWuWQJVBFN0vF3wBkDgO+p0QI6OqbtPcJzpmdHvMM4lx1ZBFg334neaPpv3ol7y7KAMR1cnLofcnLwZb86+GV9b+BpywzlEF6Nn/9ANOb2EAIwD+R151CZqaIw2zAG+AeAVIPRECDgIhAohdFNddF9z8cKq/t3j/w6paAq/c/PvAACOtI/g843Po9AtYPipYQzuHbyuw2jOJgP1AYT/3zC6r++i84YOsA7AlwGcW+7PG3KRpDXQQnWoivpIHdWhKtb8vD8aMVkA8JcwQOSpI8WK7rdbAPzGqdffBvDkyt36ahOv6iH2vRg6P+vAv89H+442sAPAzwD8CP3ztFyIXKSwmq7XxeLbF+GP+Bj+5jCic1EsQd6uE1l2gJRWU/F931YU0EOYaxzG4/FAqdRIJIJsNotwOIxsNotSqYSpqSmMj49bj6x65GiMuh47Cg/apPkCsEYp0PNkqwHGcBk9fPOZykphX/lsHkZdjx37qwawVldQ0QOiAkYMNwF6mxiZIWQf0Bimocd8CjQu2M5Vq1bZ633fhMBoCAT7SDCExoQebNkXTU5Ko1cRZzUMOPYALHWexgkP/PQ208vLAzbL95KOpgwNtonUcQUY2u02KpVKwDPP9mieGTUctbSw0u1dcIEU/Gq1ilKpZCt9uLqu4+Eax5xzLT3NttCA5+eUIUF95BiyCgznjOENym5Qo5nzrF5n9otMGP2doRscd86fGqMUGnu+b8KMTp48GSiL7IIqfI95b9SQZjt938fMzAxqtRrGxsZsjgICrwQIaLz388AzaS7HgUCAMkOoRwQXteQpr1UwkKAv9cIF4ABYNlM/sE2v0/vUajUbrsKKHrrvKKBLpo6uc9ewV+YB9dEFW/Q99pkMEbaRTBDmeaGuaT4iAo5cs2TlKLNB15HbDs8ddYhIAAAgAElEQVTrJSPWZwAGsCGzjePtggj9AA0yGur1ui0zTaYG2UCsqMS9X9kpCsboenH/5s4tv//IwnEZeNzzotGoLTGupccB2BLe+r2i4Bv1plAo2DnyPA+lUsnue6o7Ou6alJrjw5Lmuh74fNeRoN8x7I/mGWJJaALbChy5YIi2jTp+ueUjqz+CXeVdyL8hj1WPrrphMC9X0ggkUkUKyCOP2FwM2T1ZFH9RBI4BoY4zrsso5btc+dnUz/Dwvofx8Vs/jqHYED734ufw3+r/DdlQFv964F/ja3u/tvIPvQYl1A0h9MMQQq+E0P7VNvBbAH4A4IfAVZxv8+qRJHpVY9YCezfshZ84db7rAIlSAlMpD+srS6t/HQFsiNqKyx0woTQhGMDsuYv0nKtMvJKH2LcNSNJ4XQO4DybR7U8A/BgmnGklhGtvBb+quuii9kANrXUtZB/PYuDo9ckYoSw7rEYNBGUg8D0aJHqo4yGXh3H18LEkaqfTC6lh/g+GgJAtwsMdPbo0nPS+jG/ioSsajdoqMrxeD+sat639cg/hpGHTuANMXBV/5z1KpZI1SEulEprNJnK5XICS7noeY7GYPezSmO93YFe2DseTnyeLQI1JTVhJY8U98LOfNMz1sMrPaz4WDSWgYZFOp1EulzE7O4uBgQEMDw8HyjrqoVo94TRAgZ7xTMBCQStX31i+lPdle+LxeKBqEZ9DY1lBE2Wi6FjzealUCgsLC8hkMjaHCseP+qjgFg1mfRbf47UcL/ezbKsbZkSdZXz/zMwMhoaGbLUfoBdvp2wEsmg0JILldrWfCnTymdQtDdVRY4/vKThFaj7bVSgUAswA6hb77IIAnOtSqYQDBw4gn8/D931s3LgxANKp/nEO2BbNbcC/cx5arRYSiUSgvKsa8er5VuaYjpXuPXyfBiXnlGNH7zoBWmUZKVBVrVYtk0b/riCpOz+6b7hANBkyOq/UuXw+b/dMF6zlmiIDjswFHQPqrIIoDOHpdDoB1ofqB3Vcc49wD+DvZEQVCgWUSqVAKBFZKb7v20TQvIcLHvD5nY4pJ51Op+364P7C9azfAQp26n7r7g0KiOh73AtZgY1951wSiKtWqygUCn2ZXdp29pf7rn4nsZQ8n1ssFlGpVOxa6ddGnQf2lUANx5L6H4v1SihzbDm3ypxi/h/2iyGbGlrHZylY7DKELobMzs4Gfv/gBz9oX//jP/6jff3rv/7r9nVsdwz/8pF/iYn3TmBLYQseemhJKr4bQgkDWA8DhmyByWUAGAr5AfMzODcIr3aqBHj+VNVB15qmw/s0p1AtVbp37177WvMuAEHW3okTJnfIf5n7L8h4GUw/No13/OwdOJo8ivSxNHI/yeE7re+cd8lWPbOca6z7lSjHjx/v+/7LL7/c/wOHAPwVgF8B8BYYMOwrAAoXo3Wnlz/6oz8K/P6+973Pvl69erV97YZ6joyM2NfMgQP0L9N+2SQOYBy98rlrAWhl6TlgvDaOoYUhDFeH8fotr0d0MIqfvWMPRr7ylSU5Rx7EUrngMBoPJvnqfTAG+hcBvHBht1wJUbvlbW97m339wgvBxmmOCy3pDAAHDhxY9nPd7xorNQCPAHgCwC8DeBOAe2DYNT+FSVx7IbICzBHdy7Zu3YpjrzqG4tYioj+Mwn/aRxEmR+Xhw4ftdbSFziZaItstl32uoucDPUNr/hEAuOmmm+zr++67z77++te/fl7PpSwbHGESVJbp1HhrIGhw+76PSqWCaDRqPb3z8/PIZDL2IHfvvffi1ltvRalUsuyFTqdjyzuqUU6DRHM69MvsX6/XA7H2GoqgRl0sFgvUanaT66lh1M9LycSvHBfeg+wSTUSTyWSs4dbvAKvsAbZb3ydY1Ol0MDg4aI0+foaJZcl0iMfjtq96wG40GoEyv0xuODIyYunfHDM1YmgIchzVw0kDaWJiAvV6HYVCAZlMJlDJRMdXvf1coLxGc1woQKLgCvXpwIEDtuKRAhatVsse3PUerm5SNPEm2RDUcbZJAQ+GDNFgCYfDgaSYBG8SiYQ1FtwKKbyXm2NEwzR0jGOxmPXMKntieHgYjUbD9p3zrmFD/LyOM9ukoUt8jzrAPqnhSWGSSc7J5s2bbbtmZ2fx/PPPY2JiAhs3bgyEcrF/+Xzehiuxv/F4HBMTE8hkMoEwE4aLaPhCqVQKVDFSEFPXN/eCWq2G4eHhJaEKiUTC5ivxvF41EjIA1HCmHvAeynqJx+OYmZnB/Pw8duzYYcfa8zwUCgWMjo4iEonYPRPoJa1SgJi/a2iKGrBcxxry1Gq1UK1WA0lRw+GwXduhUAi5XM7uE/yMAiFcV2QFsL/KrKCesF8EpAh21Wq1JQw/JrvVZNdkL3D+max0enoapVIJIyMjgXxJrNakwAHbogY/88dwXWqoB783dC/h+Oia0P7oPs35dveiWCxmvwc0gTLnSUE1jt3g4KDtD4EVguOdjglvnJmZQTabtSWfgV5Sa93XNmzYYPd33s8FwBWYHxgYCDA89Ln8n/se9xKK7kn6XaZ5eMigUuBpZmbGfi9xv06lUksqtV1O+ec7/jk+8fefwDOjz2CifInLMl4NMoweGHITTGLHNkwywO/CgCIzsB5Nb+gcTu0XiTnyQv0FvNB4AW9NvRWPjT+GWriGe+bvQf6H+RusoAuRBgxLYD+A9wD4P2FyTOw904duSF+JwoCKZIVMwJTBpSzC5AZ56tT/0wAawF2/dpfcwpyj99x2G778la+cvVrNhUoawD8DsPHU71/HFQGMXNEyB+AfYZhWvwxTleveU78/DeB8sbkVDqs5ueEkTmw9gVWHV6H6k6sX9F1JOS/mCA+jmijU9/0Ae0G9Q6RnkxUCIOBZTafTWFxcxHPPPYf169dj8+bNgYSHPKzSU6met3a7HaCQ8wDKsrtuuIN6tJRFwIOz5gTRQ7d6+bVdpJMrzVkPw+w386SoB1gZDK6XXo0vfkZp43ytB3iCFgwN4OFd84iwf0p5JshC5g7HiQhdu922h97TlXrUSiE6vpwnJg5VYIDGNdAzCGu1mgXP1NPselkbjQZeeOEFbN68Gel0OpDzhvMYiUQChq96iXVuOC4cQzUW2DaGPQAIGEHspzIW3PswDEmNG16jxrwmLmafyTAYHBy0xrWyqQhManvr9brNccK/pVKpAFClY6CAjDIu2Hb2kT/8XDwet2V2+dzBwUH4vo+77rrLsgL4eU3sSb2iDnEuNm7caI1stiMUCtnkrwSxlCnBPiiIox5tsiIUwNTx5XtMLB2LxVAoFOxccV40DI/zVy6X0Wyaqlyzs7O2+hLHjyEiBBw47gQwdB74voZ31et1m89DQ/p0jVWrVcta4N/IkNP1wjkgUKt7IcVlF6leKoCjes/rCZQWCgW7V7JdLlNHwYZOp4NsNmvBLB0Ttp3jzT1NQUwNN/R934I2QDD8hLrIfmgCVfYHCCYU1rXC/10A22UGubljdB8HDItLkzTrOPD+BBRVPzU/lgI0+n3ofo/o+shkMhYQ6ren6vd5vV4PsEOAXr4s7s1cY3w9MjISGCc+t16v21Aifqfwe8fVv8sloVAId8/cjcc2PoZfrP7F5W7OJZEzlv+MwRhBBEToeF8EsBsGDHkFF+YB7cCAKSsIjnS7XXyl+BUkQgl8v/J9pLopvHv63VjVXIUf48cr96DrWZ6FAcU+AOCDMPrxGC7cG36tShjAGIJAyCh6hm0RBgB5FqZ6zDSWnaOib9nZlZT1MHNNssFPcFGSKF+zcgJmgtbBgCTvBHA/gH8C8Av0gOJzlRUMq/G3+Dhy6xFkT2Sx4bkN2Id9Z//QdSDLAkd4ENR4fd/3MTg4aGnbPATTk8bDFI1UHh55iGLehGQyifHxcdTrdRSLRXuIomGpSeKU7szDMQERGjBaHUUPj6wcwOfSgzk0NIROpxeSoLkgmJNAwQgFf7LZLJrNpjUSs9msTVZIJgQN1lAoFEhWCQRDedzDuh5MtYQnDSgtKUnvMQ/eNCDUKF61apV9phpZNIrIFohEIoEQIQVxFHxg+1gadXR01I4RjVxtt3pzGasOwP5PwETBBDJwyFric2+66SbrddeSpmrYcSzUQM1kMpYxxHb1o+rrfDD/Blk7StvkOuCcZjIZa+TRoGg2m9YDzvtXq1VrvDH8h2OmZX+p2+12OwB+hUIha4iS1cA5Yk4D1/DSdaMhXPR+K0ik+kcZGBiwY+f7weSiDP9Zs2aNXVccWxrx1CcAlsmh4EAsFrPgB0HASKSXMJWJHWngcp7dxMr0yBPwUM+9gikaBsB+k4XFsctkMlav1KDT9UDgN5fLBcBVhvVxHAhwsWqPJldVUIj7qIKlvCcBWLZX51X3aM2BoXsgjWqyddhPAoDUbU3cqvPNdhB00oTAmoOKJavZ9pmZGaxfv96Ou5ZqZj6VgYEBuwczRE7BXAUt9HOqr+12O2DEsw/VajWQnJf9cPd2dw/wvF41Jt0TdEwJYClLi+KOP7+HNI8UmTVcH+Pj48jn8wF95bhyPLge+TfVF37vcHyq1ar9vtPx1LxDynbTMVEGEcde2TEcE54BFACLxWI2HErnIZfLBUr6XUz50pe+ZF9/6lOfsq//8A//MHDdp/7vT2H9vvX46xf/2oQNHFy5Nrz61a+2r59//vnzuocb8noh8mEA/x29XHsbT/2OrcBD98MgJmEATWCyPYl1+XVYV1+HTcObENoRAnYAf/qnf3ra+7M8PSIwHvEF9LydKj7sKZTMN4qWbFSG7yOPPBK8hTABd4d24/g9JmRk8Nggyl8o47GGKTmpLKjzlSs9lEYp5+dKgT8vWQTw/8CEC7wRRl++DGPkr7BoaW4tJQoAX/jCF+xrBVpvvfXWwHW6Xp544gn7mpUyV0w8GH1nWMxaGGCEllYVBgDZh17lmDNMkxtCtnv3bvv64YcfXqlWn1nuAfAOmFidEAww+u1L8+jTiVse9rbbbrOvNVzywQeDwUVqX51PGM0FyzEA/xNmw30LTJjaL8Hk8dmD/ntkP1kB5ki1WjWg13sBTAGFvytgV2vXkut0zM5UenelRdewOqBe//rXB66bmOgxPaempuzrC93/zjshKyu1MN+Ee/jjdVqtQA0tNdgbjQaGh4cRi8UwPz9vvWS5XA7ZbNYmjqPQ8IlGowEqOQ9j9DTzYNlsNhEOh+0XmwsyrFq1yiaI5Ps0Xvp5D3n4Y9LAcrlsqf88fJO2rQAGD88UNVj10E8jiaUWAbMZKNuDB171OPu+H/Bu0/hyvXgMJVDvI0Nd6H3VPitQpAdkbT/DHvi7S/GnR55jqKEWyoqhcUOjiGAS6ejlctnO80033WTvQSOQ90in03aeCUaxb0yASQBBGR9sn2ssJRIJO98KvLjXavgMx4wgT61WCxgtpORrmJgLRuh8qP4puKjrzr2H6pZ6k/m3drttARut7OTeh3pMdgCfzXslEgmbpJPzQ5DD1ZVSqbQk/IW6oSATx5Zt53MJ3lG/CVgoWAIgABCxDwosqqFHvVbDWT3+fF/ZApx/7lebNm0KGJRqfCtQpQAe9cU1NrU9KpxPgnU0ptPptN37yAzQOdQ51dwosVjMjh/npNMJlnHmvRi6xbaxig/vyT2J88bwMoZazc7OIplMWgOc48G9inOv641jxPe5hghisX00nqgnmocG6IU1su+cSwIGuj4IEhHcd1lJHEfuKTomqi/KMNTP9luHBLV1nRCI5XhquVzqiX4fUMcikUigRHs8Hl/C4FKAhyXvuR8pO43VyBi6yPvz87qne55hkjDRsDLg+P1O8IRjfKWE1VA+uvWjeOzYYzj8nsOm0sMVlJJgJeXTWFqEIAXg0yeBhxIwyQMPAjgCvOO33mGvWXZYygSAj8KM4yxMgkj+zMB4TFeIOTKfmcfx7ceBLrDmF2swcnAELzZeXJmb35Cl0oEpV/oygPcD+O1Tv/8I10ey1hAMo0pzhKyBYV0BJvnmcRiWBYGQ/KVv5nlLFMZ4vx1mjsdhQM4v4dyN+BvSXw7BgItbYECSXwPwBpj18zzOvn5WIqwmB4OSFwF8AddVCeZzkWWDI8xkz0O+HpiAYE4DoJd0lQcuDYtZXFy0nkgau77v24SM9C6ql4yGi1aQYHs0z4abANI1NprNJqanp3HkyBF7YCPqzlK5AGzYjjJF+FOtVu3feJCmcaDGKsfHpcPT6Odr9XorWBGNRlGpVAIGnZaq9H3fxujTMFOvC4XjQlYGGQk0kPoJDSX1SvJ9tpUHa4JQHB8Ne3CNdwVwFCBiAkt3/AAESgY3m01ks1nL0Oh2u0s82WoYE4Rw8wIAvfh5BccIMrF/1BEagGooUq/ZHzKTut1uAExpNpuIRqMolUo2zIXAiHo21GCkUc4+uNcqgKHGlhrmzLmhoAqvC4fDNmyMfVKUluM/MDCwxDgmU0rBNKCXkFS991rRSJMoAwgYevwM+x+NRq2hpzk/+Fxd3wRNtd2uLvN57L+CD3zNHELKAlCDlyAjvfgEM8gYIehEwNRlPLCqD3+vVCo2xwr7wetd41v/JyhDvdYQCLaX4YIE4zTfT7vdtgCDssD4Nz5bQ0C477r6yv8V6Mnn87ZNWtpb84IAsEwrBYW4X/K+DPGg7hD8JtuKz9US52TjMKREGWb6feDqgDIq+n1/8HWj0bCMD/V6E6RWXXPHyRW2We+v4XIEYzTMDUDg+1FZgqrr9KBo3iHdgzWJNb+LFHBnuFO1WrU6x31Xvweou8Vi0YbcdTod60TRfUn3+ytJYuEYPnn7J/H4j38Pnw4Dk/5FjOG/1OLB0Lq3AJPf73/JZAHAX6/gM+cAPAxgNYwH/SYYY4vSBXALgDDQKrTgzXrw5jyE6ueuF1108fLal/HSupeAELB692rkDuZWsBM35IxyGCZZ63sBvA2GdfUwgPPLw3jlyhCCoTHjABhl3oIJh9mFHhCygKsXJBoG8Oswa3YngFfD9OUhrFzFlRtiE1hjOwxI8kGYEJzHAZwJ173QsJo0gP8DBmT5PFa+1PA1IMvOOULDYWhoCMVi0Xp51fumySlpLLthMaTjk+ZbqVSQy+UQj8cxNTWFRqOB48eP24M0s+HzUK0HaRob9ICFw2FUKpUlh34mjKMRtmbNGiSTSZuzAujl0UilUgH2iUunb7fb2L17NwYGBrBhwwYMDAzYUAeCBTTemJckk8lYowboUTR5CCbNmKEWQM8A5DX1et1WHjlw4ABOnjyJRqOBN73pTQFPnXp81cjjeBNoYoJDHqw1WSsPy6TIst0KPKgBozR8BT8UGNK2hUIhZLPZAHtC54yeWausp9rD8dQkpJVKBdVqFePj49Y44XiynwTiCD6pIallkDXMQa9z2wH0wpDYDgIgBM+mpqZQKpUwOTlpM6bTc85EqryPS8mnkaJUdQUoOM4qCpCo7icSiSXlXZVRQZaFViPhvWgMcfyazSYWFxcxMzODxcVFbNy4Eb5vwuuKxaLVQ7IiNFSCfVQjulqtBow+5sWg6FqgnrF8qSZAJlOF60r1RXOuuOPXbDatMa3GOa/VCkrlcjkQ7kGDkXscdZjsBYKaGsrgCsdewQ32kf2mV19ZGuwrDWkFZl2QWsNhGEKlvxNQ1XKyOk58XqvVsqBepVIJ7HPcWzgWyvqZnJy0yXm5Brm3U6+j0ajdIwmGUciA0GSxnDv+riAODfN4PI5MJmPBP96DiWKVOUOWFscT6JX35ri6jBxlZSlI149pp4AQ28y5VobL/Pw8Op2OLXcP9Bhi/M4kAEmnA79zuN9qSCXbwb8zNI1jNj4+boEnXksgmowWJgNn2KubO4wgVKvVsiGqbHc+n0e327VJugcGBqy+9QOKLqb85V/+pX394Q9/OPC3O+64w/z/93vxG18FUqe+ejbiVMgJzh8gOd9QGpXzCqUZQq/M7k0wxlwHOPJTYGNl6eVHAHzoQx8KvLdlyxb7+lyr+ChYWNkdfNDqDavhD/vwcz5K95bgRT10b++iGZNEwhUPiVICA4UBDBQGcGLxBGLFGLy2F6io0kl0UH1nFdXxKkKtELpzXZx8+CROXrQaple2XNRQmjNJHSbx5H4A74ZJ1vooViRhp1ahYVg45eDBXuybJvHeunXrae/305/+9OwPzSBQQhdr0aNa+TCspz0wITLHYUDAC9jKmMQdANauXWtff+xjHwtcp23/7Gc/a1+fzrl5XrIVhgkEGEbBPQBGgMSXEoi0Ir1SwoA9G10sYfJwIFhdxp1f3V81XPJShoGcq7ihUmvWmHJf3YNdfPuH3wbeDMPoOAbg+zCsHVcuhDkSA/ARGH3+HEyI3BlE50CdGXNzc4HrNORN9ZEpE/qJ3s8Nq1RbKJfrgd1vectbTnuPZ5555pyeey6yLHBEDTgeyljhg8YXG6oACUVp6qSC07hJpVI2f8KGDRswPz+PgwcPBjzO6unjAZbeQB4Y+Xw1YHlg1QoPrKLDBJLqLddqJ2qgKJshHo9j9erV9jCvsf3ugZSv2S47+EK7Vlq0hhzwOjJEyM5oNBrIZrP2wKreQIYauOyLfpTofoa2GsnqxXS9fryWolT4fiwRioYfqeHQarUsGMIDP3PE0LgtFArodDr2i5CHbBoF7Cfvz4ocCrzoHLh95/jRyNN+K1igRq7On+qbAhBsK+n+hULBflbDWXRc1KCmAUUP7urVqwNjpe1XbzfQC0PRNcR+0IjSuXS9uW4IA42agwcP4tChQ0ilUtiwYYMdL7ekKceHz6c+JpPJgHFJ0FTHXPWabVQPvrab77vMGvez7phxDjQkg6CHAib03C8uLsL3fQwNDS0J+dOqOgoOUBcIcLiljhUc4vPUINb9iXse28Y2sH8KQvPZZFVRDzmXZILQWFbDnvurjh3by0MRDeVisWiNal07KixtzpLPbg4AF9jT8WN/2A7mc6JuRyKRAHDIMdA9S/VD9zZ+x3Q6HczPz8PzPORyOcuqI3ij92I7tUqa6hyBH+0XXyvTkvfrx/ajrhA45vzpnspxYeUf7Sf7RkCKe7oyTNh+6ht1gXsc26ffI25f2ZdWq4U9e/ZgdHQUo6OjSKfTltFHhwOvJ3B9pTFHAACf/KQFRigpmFCUK549EgWwAb1EqrQl8zBVRU4lUn2wHsw5Apy+/OdKi9fwEDsRQ+xEDLXX1JCcT2LdU+sw15hDa6QFf9hHa6SF9mgbC1sW0A2f2s87QLQchTfrIbwQBrpA7dYaurEu0ofSKG8sm8o5N+TyyTMwCNsHYJgHuwB8E1c2ZT+JpUAI7cEOTAjYizAgyNSp3y88fc2VJyGY/DFvhmEvfBEGGNkKxL8dR+TYsgMNbsgyJISQAdz2wrDr3gTgX8CE4HwfZl1Rzhcc8QB8CIYR9AVclBxB14osGxxRz78acjxMuaUf1SsJBA1woFePnFRczePASg283jWyedDlIS6dTlsQgUkr9bAMLAVN6C2ksUTARw/S2m8eOLvdLsbGxgLVOsg00X56nodkMhm4h4In2j7P85YwLxiuk8/nbXtpgGWz2YDnXMfF/Z1Gj4b4eJ5nD9WZTAalUikARBEIY5/UuGabddzU26p/0/FV49Ut5UiPphrUNDSpCwRftDoOXysYoV5e9ei6wA5/Vy+0hsioQeYaCNonoOftp9E5MDCA8fHxQCLXdrttQUD1gDOMQe+p40BAieABhQbh6UAuvu/qiLabbWef9fkcFzJrFJBZvXq1ZQCo0VetVm2OA2Uz8XNaelTH1zUUlV3C9mmCXxeAYxs0Z4iuKTd0xB0PvYa/c11qKEG9XsfMzAwajQY2bdpkWXP8PD/n9o/P0bAiXfsEPdw55O9kptHYVF2m7rjAmF5Ho5RrTJkUfK4COQrQcO7ZHoI/yqzQ8WLfdUxoHBNQ9zzPhh7xvgQhNJEr2UeqR67+sBoP15ICCNzHNGxJ88foHO3du9ey6gjAst8EY3TtMAzQBWBcYER1XBN1KzBB0IKgN78zOR+e59ncKQTq6Kgg8O/+EKwkIEVAh8wPrmvVMe5v1HdlEwK9fFG6v1KfTp48iXg8jjVr1gTANh1/zbF0RcqRI33fnuz77hUgq9Fjh2yAOdW1YMIdnoYBRIJOPgvy9KtWE+SNXFzxOh664S5CCCFcCSNcCZtKKDCeyG6oi2aqiWqmisZQA41sA7VcDY1NjR6lvA2UJ8sI18Joj7XN+ydx7YV1XC2yAJNP4c0AXg+jk1+GCTu5UiQEw45YBxNCQpmDqcLE0JgTuLKBnZWSAZjx2AYDcH0dwA4A9wH4CRDbEzvDh2/IikoHpoLNswDuhAGsfgtmH/8+jF6eb1jN+2C+Jx45db8bclpZdlgNYA5DPFwxQ32/spwAbKiGe3jT8AM1ZBKJBIrFInK5HCqVCg4fPox4PI7x8fFAXg0eyPTwz7Ab5n1Qo0lDEwjY6Of18MoDpcaNq7FUq9VQr9cxOjpqD80AUCgUEI/H7eGaVSU0Cafv+9aLS7ZNLBZDPp8P5C3RPCCVSsVWdiFNbP369eh0TIlWPpPtoNHTz8unfaW3XGPZXYaJekddYId/UwCEIRK+38uDwjF22TkAlrRTgQm2UZ/P0AG2jQlbNScIf3goVyMJ6Bk09XrdGqpkRdFgY380kSXvwflT8IeJC2nYMAltLpdDq9UKgE9qrLPNNHiUUUCASY03BWwUcFRjw+2v53k2FEsNxFKpZMEDtlmBsG63uySHDw27gYEBTE5OYt26dfA8L1DZqB+4QpCEz9d5UkBC9wENcdD1rACnGqP1ej0QWsFQPupyJpNBu922e5Gueb0XgRjmJep0OhgdHQ0YhJSFhYVAgliOHctnKyjlPpPjoeCy5sNgm3TfBHphTgSgGELIZ3AvUMCNSZ6VHUD91zVJYFn3aE3yquw7BUaYLDkWi9mEnK5OapUVF5DWkCIAgco5vu/b0Cgy/uLxOBYXFzE6Orqk3QDsXl0r1hQAACAASURBVKsAioIr7G8oFEIikUC73UaxWFwCmLAdpzPs+Z2o4FSr1eob/qYgBMumu+3i+BEMJXOF92o0GiiXy5YloqwXXV/aD+qn5rXSPZu/A7CMULaFOkinQT/AWb8zNm/eHAjZDIfDmJiYsOG3qscKtl1RMjkJHD685O3+kMllkASATegBIvRynwTwFMyh9zDOmkz2opf/PAcJdULoeqcPFwp1Q4iX44gUIsAxwB/wcfiuw2gPtRE9FEX8lTj8W3zUV9eNofB2+XANSxPAnsSNnAmXQtoAvgeT1Pf9AH4HhtXzE1wZeTi6MIDAcZg1cxwGvLk0BbSuLBmDYflkAXwNBlDdCBMetR+mMo2bvfmGXHxpw+jmMwDuhgEafw+m0hGjq5bjY/hlAHfA5DN55izX3pDlgyOawFEPygCsB4+eX4ZZaCw8jXzS6sk2oXGg5f3GxsZsiIPGg1cqFRsqwTh3pRe7nl81nPnc+fl5e/hTCrTneYHqO7wHARYmNFWjhodZlpfiM2kgqQecfUgmk31j3GlIArB914SDs7Oz9r6usagHcfWgAr2ytGqY0gjUgy4/r0aFUv45vhwLvq+fpRGkxqTS3KlDQI9tQc80DfV6vR7IW+OW5CVgRBYBn60x9dSrWq1mgSDqMdtNYx8wHlJ+lu0kW4VeXVbQUYME6OV0YBto8HD8FRShJ1y98Owb0GNbKPhBg1iNSt6L/3MeNQ8En03GBZkfBCCoG7qGW62WDZfQqkIEAmkIMhaRhg/7NDQ0ZPtfLpfRbDZtKdRms4nDhw9jcHAQyWQS+XweIyMjAeNWdZLjrNUvuP6po9Rdziv1OhKJIJFI2FLh7IOOPQ1MPpdsMwKGhUIBc3NziEajSKfTSKfTGBkZsePSaDQwODhojXEFXjzPsCRYRlWBLwW62C4NM9H5Zf+bTVN6l3mNCLwQlEyn07aCjJYf5zW8Jw3zSCQSAFbYFgIVXItce2pg6/7GfBTcE6vVqgU9Vbc4HrpHEzwmOMmxYBlgAJYlRzBH+0TQL5VK2e+PeDxu1xp1lewYTeTK7yv2P51OY9u2bYhGozbki+1mxZxKpYJSqWRBUF3D7Fc8Hke32w0kn2V56EQiYfP3UH/4mnlc+P3J/VfZYcpeqlQqaDabGB8ft9+lBKa518ZisUD+HgrDUBXErNVqAVaPAt5cE7rn67pJJBJoNBrYunWrvR+/v7gWU6mUZVny++dSy/R0z3398Y9/PPC3T3ziEwCA1R/5CLb+5/+MmJaSDQMPXi4qfQgmAeQWGEBkAuZQXIOJRz8IA4isEFPii1/8YuD37363F6uysLBwTvfQfEGMqafcfPPN9vUzsWcQC8ewffv2JaU13/Wud9nXTz31FOaz89j7qr1ohVrAI0DrmRZaiZbxbu8D2v9f2wBHq+VnDMBt6CXOBMw4ESjhzyyu2cpEl1UOwSRrfR9MOdgtMMlanXQAZypZu3fv3nN6lNoOqn/AaXJj/P053faSyLPPPmtfHxHmGs9olFtuucW+XpGQxB0wiXRrQPbhLKInouiu6qLyvgo65Q42PLsB4W1h/OZv/qb9iOa1+ZM/+ZMLb8MZpFjsbWrqmHJTNjBMHQBOnDhxXs9at26dfX3s2DH7ev369af9zNGjR5f9HNXtfr8vkRaAJ2FAq3sB3A/gVaf+tvSr/fRyGKYK2c4zX+aWwZ6Zmek1Rb4TtYQuENQLXYt33XVX4Dpd60899ZR9/cY3vjFw3Q9+8AP7mmQM9zlAsDT3o48+ipWSZYEj9KqT2aCHZfWE0QsOmARzkUgkUF2FeSR4YFfDJxqNIpvNotVq4Y477rDG8MLCAmq1GtatWxfw7vLgSUZIPB63tH7f7yVWVSOo2Wxaird6y9WL1el0UCqVLLtDq7BoYk+yG9QwZh/VA6sgksaOcwwqlQoGBwftQZjGJYGXdDoN3/dx5513WnBD48X5LBp37DPnim2j6EbDJLVqINZqNQwNDQVCjFimcX5+Hvl8HmNjY9i6dWvAW8l+pdNp5PN5xGKmpCs91vw7r9XqEqSHu2WAKWr4cE40FMv1SNLrTGOS19AQ0/AiepEJ3BCw0LZy3GgY6zzRuOe1bu4VvqesHBqU9MprLggFJXgPnW8+R1kyfB7LmqZSKQssseS23k/bxvtXKhUbJpLP51EqlTA8PIyhoSHLFEilUtZ4U4COFVNoJNLITKfTWFhYCOSQ2bNnD26++WZs2LAhANi5oowZPovGJP/GnDQcBwWlwuGwTb7pVgPhGLr6Q/1tNpvYsmULtmzZEgiXyWQySKVSmJ6exs9//nPceeedWL9+fQDgJGOF+q86yGuYx4Wgk6vrQM8IPnHiBNLptAWkCEgsLi5ifn4ea9asCeSJ4D7EPQToVWWi0Kit1Wq2Ggzzxfi+SbDLtcaxYbJN6ggBKs5rtVq1QKSr+9xDqNsEyanH3Ed937cgMMedrDy2m2NXrVbtPbk+3fVYKBTsXkDGjZbyZsnhSCRik76RQUE9JvsrFovZhNDUwXw+Hyh1y3BBfnewTdVq1YZO5fN5C9hpf7h++f3Fn3q9jnq9Hijvm0qlLIikOWZ0DbjAseo9gS3NA8Nkw5qPiE4InUc6KYBeLiVlA5L1onrA7yQC125VrCtFTr7tbdi3bx/e+r3vIVso4HAcePA9wEPPoH9yvIshGfTyhmyCMfq7MDkP/gkGEJnCVV9S0+t66ITO3IkOOjg4eRCvrH8FqWoKzc81DZgBAL8EIA5DNwcMYHT41I/KIHpgCYGTm9A7AXdgwkGUYXISSyqOfBj9Q5FuyBmkBuAfALwWwDthkrV+FcBLF/GRkRoSfuLsF16vEoZhWb0OBsD6RyCaMHZJCCGs27kOnUgH4daVuUdfl9KE2fufggm1uQ8mL0kWBvA4W5nol3Hpvr+uAVkWOKKGCg/EAAKsCKDHeAAQqOzAazRJpm2IhA8A5jA3ODhoK34UCgXcdNNNWLVqVQCEUQYCY8nVc8t7KRigbAU3cake+OlxI8tEGRWu557P4cGSAAhBG72vy9KIRCKWpcDDuFZY0UPq4OAg8vl8gDYNIMASIbNFc3/QKHdpzO7vfD7nhH10WSXMAaJGus4jx4FJHXUu1NNPg0cNIwJEej2fyzEioq75AMgUUe+p7/sBbyXHUY0EFRrKsVivOojOOz3fOnYKECgFXnWb13E8aSS47VDQTQ15vQ/f1x/VJdVlABbsURp/P+CGwBBZICxZvGrVKgtIkOGibAIaoWp805ijkZdMJi17ZMuWLRgbG7Pefh2bfvqpTB/+zzkmSEMDmWAk1yuNXIZlsCKLy5ZhGzTHhupvqVQK6Ha9XsfQ0BDWr19vWSwcUwUjmXyX+5321/VuucasshXIUNG5a7VamJ6exuHDh1GtVjEyMhIwkrWfCuRxzanOuDln1HBn37Skt6vL/cZSdYz3INhKnSDLhGuTenXo0CEMDw8jl8thdHQUtVrNhrhoWJoyddgePpfMPAULqCO67ghKRqNRLC4u2hLyLsCgeWQ4ZuxLtVrF4ODgklwz7h6q48w+u0lvXZZfvV5HqVSyVeK4x3EeNKkyXw8ODtpnk7lJVgjb7Ps+Dh06hGq1irVr12JkZMR+plwuo1gs2vkg84zPph5xrMvlsg2tU13vdDq2jK+u89N9H10psvf227H3lIfrP/zxfzBsjQkYL/jFYBhEYCxuskPGTr1fgqFRH4A52F7c4hCXXMLdMNqh01NySijhq9Gv4ujkUYzPjGP7we14fPZx88c0jHG3BzhrcZriqR8lp3gARhBkmYwBuBm9WP4WDBBzEvjwXuC/HwBSp8CSjbjwKkbXleyCAa0+AOA3YIy8b2PFc3p0M118Y8s3MF4ex20nb0OmuRz3+nUgGZiSsZMwjITvwoCDgiVFGpHrM8ToapAaDBhyH8x6ug2GAbQLwA9hvjNuyAXLshOy0vOlBzKgdygFgjkQ9P1+BikPxDQ86V0tFArWqFajQLPvkxXAxG8UJinVvB1kmGgFCMbUazv1MO+CNWr8MueEm5RU76GGuxoUakzowZihNvycmwiWxinHit56NZ71MK+AFMdDwQM19jQRpN7HTTZJ4IdlGT3PC+iFGl4MU3HBATVeXM8mx1BzjyjAofqjLAoCQsoOAIy38vnnn0c2m8WGDRsCrAN3vDhnQC9ZrIIJQK88lBqdrl6777Et1WrVVqup1+tWb9lXBddUH3U96RwxBIh0egUv+xmn1HOuFTcsimtR1ytg1j3ZF5FIBKVSyYZvcBx5T5bV9n0f2WwWhULBAiRaao9URa7B0yWW1TXlGt7sOytd6RogYMJ1n81mLbCmQCzHjmOsIVwK9ijgx3FkQmaGmOmexzXG+eCzdA4J4CngwmdpgtTR0VGkUikLWFGYj4d7gQtAqo66wJpeR8aPJs1MJBKWGdAPTNTXLtCkY6E6p8AEx5p7PkPfOJ8Ehmq1GhYXF+F5poKMhvhpLhuOJX8naMI9isAKQXvtk+5/vF5ZYNzD+V3C0B4CNel02gIPZBwRCOQeyrlnGKjOB/WMeajYVo5RLBYLtIfrkPfk+qKOkb2l31/95p1tK5fLgbUMmO+OQqGAQqFg9/tOp4NisWiBM7aBa4Lrkd9bnCuytlQ4Z5cTHHnssccCv//oRz+yrx944AH7et2adaj/tI65d88h8+4MSo+e2+lT6cRPP/300gty6LFDNsJUmvFhKAnfhjHkr4BKlOcaSqOioVxa4hEI7heDyUFUQhVs377d6gvlH3b9Aw6/9jC6nS7wCDD97DSmNavnG2EAjseX3TwjHZgEnHMAtNJyFMAoguE5m4FPP94DRigpAJ+OAQ+twY18JucicwD+B4C3woQHnErWetbQgnMQu8eUAewEjv3SMRzbdMwYjTuxJJTnSpV8vkcBePjhhwN/c39ftmyAAUZiMKWXJWJJS7PedtttgY/Nz8/b1+dUCvkiiJZ0fvLJJwN/05K9GoLhFiI4k2gojQrDLSl79uyxrzW857CTp+o73/nOOT972cKvzZdgkh2/EYaZ9RoY0PEJANX+Hz2bPPfcc6f9m9p3+hoIhkCpuN99+/fvt681HMqdKz3rzs7O2td/8zd/E7hOyzgvZ77PJsuuzURgRA+i6i2nR9M+4JQhMj8/b+nlDJvgAY2GuoZMZDIZO3CkDx8+fBiTk5NLvE9q0NNY1/AF/o2HNs3IrwdFpft6nmc9vozl5/1c9gHvT6CD99GDI9ArO8vPMGawXq8jnU7b2O5EImEP6ew/2wqYwwaTVPJ5LuCgSSlVlA7fz4vN99xDqxrZsVgMo6OjS4wg1RG2wTXaeCDWKjs6//ps1yNNzy/nt19JTjKCmLOE3tGRkRHLVuC9OP4ugBeNRlGr1TAwMGCT6mruAHqaKfQI61y749ZsNtFqtfomygUQyGNCHVXauQsc8DXbTn3j2MdiMTv3BCA0FIZtc+/LRLIucKWhJ6TMM4cJQRW2hYYpww9838fw8DAWFxdt3gHVj0gkEkhyq6JAE9upyV2pMwxP0hLcvI5loLXCEXWPOsU54HwS8NO5dtvheZ71ims5be6NAGyfmPyWP8q40PFXndKYYl1rNKij0SgmJiaQSqUwMjKy5N66v7Kv7ppScFq/7AiM6OdYMp3vEYSgnjCEygXydMwI0ioIxXboWDN3BQCb26RWq1nAq1qtYnFxEblczoJP2i7PC4YUsp0EPvT7Qr8TMpmMzfHkrhOGLpI1F4lELFtNx5Q64O6zBCv0O0PH1/0+1M8NDQ3ZceCzNcEt703gRYFPBUvd9q1fvx7lctl+p7j7PME/5ghSUJF7LNchc25R2BbNpaNMRu5XV4MMHB9Acn8SpdtLxts6d9aPLJU4TCgHAZGhU+/PAfg5DBhyCNdHdYxTEkYYbacuagcd7Fu7Dy+veRkDhQFsfGoj9j27L/jBYRhj4OcAFle4US30qpWInK5a0WQTppoEABSwNAHsHG7kM1Fpw4B/BwH8KoDfBfAd9JJMXqg0YcCQp2HCDl4LUxr1yVM/zdN/9JqWe2FCaRYB/B16oWk35OoTrVZTgqku9COYClH3ArgLJvnxk7gB2J6nLAscocGk9Fxgae4C17CuVCr24NTpdCzFHUAgKaEeDhuNRiCOu9VqWWPLNaqBXlgG0IttVhCDCfncMohsQz9DxaWPq/eTBqB7uCN4pGOhHmRtk7JG6FGkEa2hBOpdVsBFQ254cFcvJ58ViURsxSC2Wz2XHAO2lfk3XGOORlkkErE5W9hnGjucL4ZMuMau3otGAn/cMdP2uRRsAh/ax2q1anNPMHwinU5j69atNlREn0GjiG1htRPmyWF7+b+bZ4fjDSBQjlQ/o31gOxmmRYBMw4jYV17vAoEUZTsoE0ITdTKkzS2lrWtC54Hz2w/8035rOAMNHNfrx7AJ5lbg2iFzhgAi0KtM4oKmDEnjGHKMCMhyPFgVo91uY2FhAZ1OkHVFtlk+nw8w3zg2DNFygQ8amXxfQ/hUl8jk0oSrKvV63T6De5iyARTMYP8IFFCv+b6CigTbxsbGlnjzVT/dfQPoAUEEKEqlkg3ni8ViNoyI40LWmrsn+L5vwynIAlGgUcW9D8N0VLcJqqVSKQu4AT2GHfu3uLiI559/Htu3b0cul7P903DOxcVF+x7f597Q7XbtGCuwzXbwOfycVmNSXeHcUf81MS6T3XLv0H1BdYW6yx8XwOJ1mtCUcxiNRm2CMj5LmSmqD6qvvPfw8LBlJakOcsz4vc154Jy7LKhEIhEosU3wRpk9BKy4F7vVkq50yf40i9r6Grq/0gU+d/bru+iimq2iMFow1Of1MEyHBkyIzBMwgMjZYsWvYQkjDF+Qg1q0hl037cJCegG5QzlMPDsBr9OnJMObYbynZ0kuuJJyBIbgs+T9EExyT81p0i+fieYymYExUq8ObPDiyEGYMLX/DcC7YADDL2HlwjkqAL4BYyS+FUZn7obRmV0ALleC5UstUZiEuLcBeAGmjOuNkJmrW/h1rltjHmZun4DR9TfC6PujMPN+Q5Ylyw6rITAAGIO6XC7b5HZujgb+aEJS0nLVQOfhSb1lmmiTHqvx8XHreaQnkLHeBD74HB7+aYgw4efs7CwKhQLWrl1rvZws7UvPaaVSCRgCBFuYZ4AlKxWUAIIMDh6cGY7AcaDBFQqFrAdQE3XSWGYCRxqIZJawTzy4s1+av6HdbqNcLiObzSIS6VV0UIBGjWke7NneVqtlcxzQWNJcARw3zZmgc0lj3wW9ODbM26HhLTScycBQ4IGieUaYjJXjQNCOOpPNZi1j4K677rLlRdlGhg3QqO10TGx8oVCwIEk8HkcikbAMB+a10LHQ+WalCXpwFUTzPM+yQ0i7X716ta1iAfRYBi6YQlG9Uu8zDUM1WnTNKQDkhnjwGaoTvOfg4CDGxsas3rLfvDfvRcCDa0nnddWqVQE9UfDBZThwbtQLzrwnBHcIkioYqBWGOO4cVxrABDe0CgjDOQAEQsKi0ajNT8KxcgFh7lG83gU3tJ8a3kZgSJloHFedY7edvJ+uVb5OpVIol8s2pEPBRuqI6g33X4ZSxGIxpNNpO8YcO+6hbAv3KwJMACwowzYxhITP4HtcP+wLgRqCDmxjJBKxoSU0unWf4v+5XA533HGH3dc4fvxeOHToEE6ePIlSqYTt27fbdnKtp1IpCyrwu8bzTO4MLd/NMea65t7P/mt+IyYW5zMymQwqlYplYBDMqlQqgbVGwF71NR6Po1wuI5fLodFoIJ/PY2hoyAIkzLHE+9brdcs8TCaT9jrqIBlzHAN+p1Fn+J2kCWTZZ4Kh3CcUONTwWjKmuHa5NnUNEjBhW68kcERpwS+80DtNPvLII73XRx7Bp579FAbfOIjEi4lAJn8AJg/GZvOz95a9qIfNWSk6F0ViTwIDxwZwctfJqz6R6tlE90mtvgEEqxz4DR+taAtzc3PYOb0TxbcWAQ8Y/PYg5p+cxzzmsURWw8TY/wiXNFTiQZgcI1rVtALgwS5MydP98gfmM9EEsOMAXo2l+UzcyjnXU86AKkzClrsBbMXFYXUswISQPAngAZgStffClBo+t0I4V6+MwJTpHYXJLfIjnBMg9/u///uB3595plf7dWhoyL4eHR0NXKfsUwXQz7eCjMquXbvsa7eKj8pKhlYAwF/8xV8Efv/Yxz5mX2vozPlUrjlv6QeOnJJtI9uAZ4HGkQb8N/i47XW3YfiOYTz00IVnRtIqNGeqNqc6sn379sDftEKNyksvnT5D8+lCni6mLBsc0TwMPCgxnl/zX/DwxsMlD0GDg4P2sKQVXRguoQn23LAMHiYJyGg1GBozSkWnkdHtdhGJRDA3N4f9+/fbcJ3JyUmMjIwEvLR6+KPnkt49HvZ5b32Oy3DgoZKGnR74FTiiMcjnueU+1YtIg4cVRXjoZY4H7QPBBoIF6oVVQ06fpZVGFADgc3ngpWFDEEQPv5xLGlDqXVXD3A33oZ7067d7uFfjmv1ymR46Xpw/NRS73a4F9Mja4UFevfONRgOJRAKlUskaK9pGGgjHjx9HuVzG5s2bkclkUK1WkclkAnkiaJAmk0kLyqg3WMFFNbTV4+yuBTKNtO/Ue4a/0GOr3ng1mHmNjp0K39c1wH65OV5Ur5mfRsOseA8Nf1FARYXzpEadgmkEDgnaEshjWxRA0TZSX06ePInZ2Vns2LEjwL6p1+sBBg2v53wT8CQDDUAg75HLltJxdMEu9pOi91BQyfd9lMtlzM7OolQqYePGjbaPNDp5L13nfK05h5g3B+iFrLBKFPWdexXDuzQ/k4JP3A8UmHLLyTLXjIY4Ms8Jx12ZCfosABY8UACF41ir1TA7O4tOp4Px8XEMDg5ifn4eGzdutHmRaNxzrpTBx5xILtioY8d5c9cH29pvHhVkYB/0fsquUZCQ+s5ywQT8eQhVJlOn0ws1YntbrZYF0xXAJohJ0Ir7lraD/3MO3T1CAW8VBXoo+n3I8Vf90ZCgq0net/59+My3PoPS/SXED8dN1Yf16CVSHT91YRlYV1+HicYE1tXX4Yff/GHvJtc4MLIc8boe/JCPH2d+jMJ7CojMRjD47UFEChEUT1eb+C0wnu8f9f/zxRKaFudUrUbzmagBrvlMCJxsgckVQKliaWjOSVzb3v6nTv1cTJmCYXxtBfA2mNwb98OE9By6yM++HLINwPthdPHzuFGp5FoSDas5jcTzcdx//P5L0pxrUc4r5wjQM4Jo0KkHSQ+WQC8nA2nzagBohRFWuaHn3qVo87A2MzOD+fl5jI2NYWJiwhr2NMj1/jQymESSiJYaTmyTGr2+71vDTUU92/2EfdVxmJ2dxfj4uDXQWfaSoIJ6zzQZpL4HwB7kaQSqoaAMBQUT6PU9UxgUANsmiiae5Gs17tRbr+Po6gk/4wIb7pgpuKNggHrg3QN4P6BKRZ+twAjHgyCQerg5FrGYKdmZyWTsfVjuUp/NtoVCIRQKBeTzefscjo+GKRSLRaTTaTvHWqmD93TzXPA59OwqiEcDVNeK3kOBARqZNHjdZ/QDJxQYYB4KHT/eR8u3umE8/AzHlqVTtf18ngJabqiO2y83vw7vR91ktSfenyAMn0WGFMuQ65hq23VsfN/kpSDjg/fV//sxn1T3dFwVWNVrOdYatjEzM4N9+/ahWq1ibGwsAIz0y3fT6XSWGMC6noBekm0CnwS4uSdzPt11qyAp50krrGifCWQREGy1Wmi1Wra8u1b70XXD5+hezTEmC6ZWq2F6etoy3jZu3Giv517PdinDQfXGBas5RhoyyXnQ7z8a+UAPOOT7BKa5VggM6T6t+6ICMwRdWH6Ye7xWB9PyygQaXB1ge13Wh4aUKgDCsSHYyDAr9rleryMejwcYmtQD7Yd+l1IHdY8iU5P9uJrEC3lI7Uoh/+485j84b4zdOAxF/yiMd/YggBPAm3/7zZexpVeHtNFG3atjd2o3EnsSSD+ZRqh9hhP/OgDbYbz+l6Fyz0O4wMo0p8lngiSCCWDHYPJkaM7DApaG5szh+gkPWSnZDxPOtgMGaPvNU+99F2ZMr3YJwYRVvAlGz/4BRnduyLUlHfRljtyQlZFlM0eAoBFDMILUZDVg6R10cz0APZAhnU7bKjI8yCWTSRQKhcBBkJ/hgXhmZsZ6zMbHx1Eul+0BTOP5afx0Oh0basHnudRmMhEYrqEecx5GXU8hPdc83PJZ/Jzv+5ibm0MikcDo6GjgMNrvgBgKhQK5HfgcNUAZD66ecNcTx/bQmCDdnAdtPbzyQK5MHADWaGFIAdADfNh2ZXRoElkaBWQL6JxTL3QcT+d5VFHQRP8/naee12jiTzchIMclmUxiZmYGyWQS2WzW3pssAlZs6BcK4nke1qxZg5GREZuLRZ9BBgXQM5wJDAI9g/9MnlT1Kuvc6Xi5xq8LOijDph/4yOfoPQjGaPvce7l6p9e448Q1TsYC2S1qoGkftRIS0EswzDVMxgafQcNOjUIdI4omM2UIia4nBTj4fqVSsWuCBr+yGHSuXFBP3ycw486bPovr3QW44vG43VdoqFLPOE9ue9SApWHM+dHE0WQwcT8h24TMPLd0N8FjNep1f+G89APdON+xWGwJAK3sP7ZH9VkN+2g0akv9ks1DHdGcLul0egmzR9tNhqFWydK10a/aCr9nyIBhG12gknPYbDYxPT2N4eFhm4dH50uZKOl0Go1Gw+4n3Evddc37a0iLVvRx9UH3WHVocN40Vwr3Pf2sgt68v4L7uhbZVpf9pom0rzZ58uSTyP+KSRLSSXdMmd1fwHier2XP/kWQmeEZvJx4GV108cDiA9j9w3OoWPJWmFCay1Mw4+JJFUaHDjnvZxFkmZyqnAMuuQ6AeSxlmVzv+UzOJl0Au2FYPfcAeAOAj51673FcvWBCAqZU8haYZMXfwI1kwNeq3ABHLqosmzmiBy31bUz42gAAIABJREFU+tLYZSwxQyui0WggX0aj0UAmk7EHb4IajEfXQ2M/ZkAkEsHatWtRLBYxMzOD/fv3Y3x83HpP6V3Xsr00PmksacUSPQAXCgVUq1WMj49bYEHZHvT80fPVbrctQMOcC64hQMYBwQuOXyqVsoYHwzoo6tFUzzzQC73Qyjj9DsFsL9vjlhzWA7brySSAod5k9sVNXAgED8pq9Ltgh/6uAAI9sK4Xk89xQRS3zbwfx8hNcKoGmL7PcKdwOIxyuYzR0VEkk0kbdpBKpWzSwEgkYpNW6kFfQSAabWRGMLErjRff95fE/lNcVpAaFWq0u4CQsm7YV2ULuGELbI/L9NL7KsOBxhZBOTWw1bjjZ7StfHapVLJriXPE12r8uz9aOco1NhWQVKBB9ZFMBWWYMEdPOp1GNBrF4OBgoN8Ms9L7qNGp80/mD69TQ5Kf10S9HBfdczj22gfmP+H7NHZZmUWBkUQigUajgVAoZHOxaHJNAiGaiFnLDKsODQwMWGZTp9OxOYcUyGQbmXeDr6mv1D8+h9dHIhGbr4OgRjqdtuGQypwiY4LzogmqgV5cc6djcocQtNQ9XfWVa1l1Uw1/BZ9d4JWf5zO1vLP+vd++T33ivUqlEg4ePIht27bZvSISCebu4H0SiQSq1apNiNrtdm1/OOYcZ+aoUhCG862V2wDYnDB8lu/7/z977x5k11Xd+X/79u17u++jb1+1Wm1ZlixbfoCQn+OAeRgIITyCw/DIY2ASJhl+w+RBTWamQirFJKmhaiCpmcpQSVUmIYTHZEgMmRQBZyDEkBhMgs3LYGNsYzBGRpbUllrd992P27d/fxx9dn/P1m1ZLbcstdSrSqXT9557zj57r73PXt/1XWsFBhT9xvuZd6gnAOd5POHxqYqvew5mnovi5QG95O/88rxuad6iHQs79OnKp1XfWk+YIn0MkMceeywc79q1Uuskjk0/HfaMl0X3MLlzRZ544olVv7v7K3er86KO5q+aT/JrFKTP/sEplL28XEmi00/rvKw4cvPNN4fje+65JzmoHf8X5zMZV5plEuczWVCSzyQOzzn3VOXsSldJLpJvSHqRpOdJ2qcEfPsnnRV20mnLdkk/I6msJAnnvWv7uecP+djHPrbqd89//vPDsZfQldJr0XOe85xwHOcBOXToUN/juBys5xbxNc+PpfT710vAOhteUtjvxW2VdIKTBolzYXz4wx8Ox87WfPjhqKLWmZZl9Q2r8bWX8Gsp2T+6+PPH/XQqEpd493fcG9/4xnD89re/PXWe57P51Kc+teb7+hhKq5cQfrqyJnCk1+ullHxhYSGVR8MTyGUyCYuiUqmo0Wikqks0m80AgrDZ8zwVgA0AKDAVACO2bNmivXv3hgSt9Xo95elE3Eu/uLioQqEQwBv3tNLeXi9hmnjCREIims1mMEbcAAX0IMmeAwVMtp07dwbwxOnLsdeu2+2GjS6GnG8ofRMFYwfPe7PZDBUYEDa3VP6JkyECSsHgwXNZLpfD4uMGMJR7vOcYAIVCIWXAkKMAUALjlL7C0xobFGzayXfiXmc+d+YOYALsBsSp95LC76C5s6mHNeJMEQy64eFh1Wo1PfTQQ+p2u9q5c6fGx8fDOBEm4xVWSBba7XZDHh7aTZ+TjNYTccbedQeHYuYAbYzDUtxj7GEWjKmDT27w06Z6vZ4aU3SSOeVMGI4JZYsBLPSb+5fL5RToValUAsDIOtHr9UL1Ja6FvrmRSbJkDzPgt/4Z888BE8IBRkdHg4HsBjPzhznjVWy63ZVyzh6e4El0Pb9LDFYCHHjJX+83gLJarZYC1BgzdJWxAGRm3SGxKc/qYAHjwXM4+Oy6RWUhD0NhzChF7EBRfB10E6DXAQDYQugPVXsARhy0AVz0ikyeGwVAKJPJpBLC8ntnusUMIAdlfa1Ep2Kgwj+j/wYHB4NO807wueXA4+DgYMjPMjIyoiuvvDIV0oZuOLgM8FSpVMLc8HwdDkiin76G+PpGPxCKOj4+rmq1qscee0wPP/yw5ubmdNNNN2nPnj3hnQTATY4iEsJms9nUmsUzxxWuPBcPICRzrd/c3EiSH8jrurnrJEkvbb5Ut2+9PTGqPn9Wm7VxpCo1fqahpckl5b+R13x9PqH/n4ockPQZJZVGLmTpKQE+jujEfCbbon9X6sR8JnEC2PM9n8mpSEdJ7pGvSPpRJblIblQCkHxZ5z774npJr1Eyvh9Skl9lU85v2WSOnFFZEzjCRrjT6YRcDGzY2QCy6cOAJu6f6iBSksmWOH+MDDaEngjOGQBudGFoTE5OqtVqqVarpQxmN4DZ0HKfhYUFtVotzc7OanR0VBMTE6EKCQCClGy0PZzH2SPch88BhqSVpKUe9uKeMjbcg4ODweBhw4hR5owB2gPgwDgMDAykqmBks1l1Op1Q5YZNPIZTbBA76MBmm37julD43ZvqBjTXYROOUeTMgthAdF3yTb/n5+B53YDoR7/nPM/5EFc/QAcdOGADf/DgQS0vL+vSSy9NeZYBRgYHB7V//35t27YtGAHeVzGrgVwUhCc42AaLxI2IOIzGdTZmS3i/O1MkNqzia/A57CTmMGPU6/WCMY/B0g+0on0xS8RBEf4eGBgInnlATQdlYsYK58RzinYzDwcGBgKbx9cbBxI8Twm5R/ya3DeutAS4yjntdjskk/W1xRlkhDLE+haXH46BQB871+mBgYFQ6tTBDO9bxqtarQY9cDCG+bbaGEppVlkMmAFcA+J4GeZ6vZ7SX/rE1xCAAX7jbYzXDf53oJq2OqjB+uzgcjwvAKjj9xDrqrQCgMT65wBSfG1nWGSz2VCRxkE8z7XioFi8Xg4PD2vnzp2BvQHQ5ePregOAA7BH//Ke5LcOMnLtuA/y+XyK5QTY7c/KPQH9crmcpqamlMvlAqDoc8z7y9cGZ3zSf/Q9n59LVWrWIl/vfV0HRw7quZ3natfiLul+JeDIt6R+hVU2xWSvpNdKPfVU/Nuict/PaX7fcat8UE+dO2NBSVnWTekvi0qM4tgwJp+Jh+Zcr3Q+k1lJf6uEBXUhS01JOdS7lSRt/XElYTd3Kgm5OddClQYlvUpJtZ/vKymF3D7pLzblfJFNcOSMymmF1ZCTwxkP+Xw+5RWVVsJZ8OYSA04J1dhAdDq7b7qhi3tVFgceHn30UV1zzTUql8uhjW5Ekh9gdnZWjUYjeMG8JLFvkJ1ezfUymUwoDSslrAw25Nyn0+lobGwsbFCHh4dTxiHiXn/aQHUT37x7qVAHjTDuoV5jYLFxl9IJUSuVSjDUpZW8JsViMYxDLpcLRpaklNccr3G1Wg1giBsA7lGWFAwq+tiNEa9qxLVoQzabDRVjpqenA12etmKocn+ML54HPeQ8LyvmYUtO3+cZY8Mc7/R1110XPNS0udFoqFqtam5uLhjUHkpULBZDOzBCAH9i0IL7OygXA4F85kl4YwYSzJixsbEAEnm1IAfSGK84/8T09HQIpXDPuc+p2Evt7AHaMzw8HAA5N9Bi8II2M485h3EgjAnd7vV6gVlBCVPGimtwL2ddOdMA0NDZSw560CelUilVjpkx9nLQXj2HsQFYg1HS7XZDiIM/r6QAIPFZp9PRli1bUu1kfaA6UC6XS+W+IezBq4E426fZbKYA23a7rfn5+RBaBBiCHvJsjBOgRpzE05kwDoxwf59ntLVer2t0dDTMkU6ncwJLw4X+o+KMj5EDFg4uM+7OTITJBQsDVoYb+QAwDkDzP+0A9ISZ1e12wzuB33oJ5n4gks+FuI+cpeJ9ge47YI8+8RsYnMw/X2dYYz0v1djYmK67LmFAwH5jLAnZ4rny+bxqtZpqtZq2b9+eYsbQFpwD6B3P60llWTfQQ9hapyv+jt66dWs4jqneT1d++7d/e+WPn5R0o1T7Zk3lmbIqhyqqX1XX4OsG1f1AGrj72te+Fo79/bMeSWidEv2Lv/iLqe8+9KEPPe3rP115k6KqLtdJt71e0gFp+a+X1ZptqaXWikf+VMCR81xCKM16y2r5TMaUZplcSCWEn0qmJP2FpN1KAJLXSXq+kqSt3139Z85klNLhH+u9LmlUSRjNJUoYLv+oNVfCcoD8yJEj4fj2229PnXfVVVeF42q1Go5jh8LOnTvDsYdWvPSlL02d5yEZHnaxZ8+e1Hn79u0Lx76f/+mf/unUebfeems49tLhhKUiXkb8zjvvTH23WlhNLB4G5KEqXr5WkmZnZ0/peqctq4TVQEKQpDvuuCMc+/tSki6++OJwfPXVV4fjf/iHfzit5ni/f+ADHwjH733ve0/reqvJmQqjiWXNCVnZ9EtKbT6XlpY0PDysTqcTXtxsVt3DHtPhpfRmE2MCmrgDMdKJxvjw8LC2bdsW2sWmrNfrqVwuh01erVZToVAInnza6x5MN1r5u9VqhRCIRqOhdrut0dHR1Ca6VCqFDbsnc6VvYNFwfq+XJJX1vuSzXC4X6My03Q0DNyChpgPm+LjgNWdDTY4G39SyGMCCkFYWO/IpLC0tBeMyZjLQL3HSTPTBwQEMdSq6kJTQN/m0jZAGz3UhrRhdtKVfot9+4vlZPKnp5ZdfngJ62Ni7l5vSvfSFtGKsFAoFTU9Pa2RkJOTVoR1uxHgbHDDoxx7x5yAZLM9NeU7aihHrYAcAmIOIgFRu8DHunCslsXyeSwBjrx8o6W113e52u4H94M/o853wFfe2o08Yr3HfOajT7XaDEUzYgoMqsFf4zgGcY8eOaevWrcGY9lwN3idDQ0NBNwBGYG95aWLmn/eJg5QAIrSJczhPWqkXTxu73aRs75YtW1Jj6YAg56Ozzr5hvcAoRqcpvYxhKq3ktqCCjIdvAIBICUjCfAcoABhwxlaz2dTIyEgKAHUmAQAsTJ25uTmNjo6G3FO039dxB2scVHDmBmNHPGq9Xk8liAbgdTaGA820z/UbfWet4fexTnMN1l3XBd556DBApeuWr0GEHwFwLS8vh7bTp8548fWCkDBYhJzj6yd9XC6XQziQv0/5F+fW4b2Uz+dThjnPxP24l4OqDmixhlJqfsPJ30u5Z+X0g+t/oL137VWmndHIP4+o/WPtpLrIKeQUPd/lTZLeL6l4/O/dkt7/oKQl6baHlAZBOM7qvMwjck7L7PF/jzzViRew/ECJMj9HSTLgf338s8/q7Iau7FZSijirpBrNQ2exLZtydmSjM0eKSnJIfV/nJNtpTV3r9HZpJbEdnnovAykpUNrZxPG3dKLRRNwyDAc3pNxgxyiB0l4qlbR79+4UQMGmm/ssLi4G9kSxWNT4+LguueQSTU5OJp2QSYc5sKEDIMCzhpdOWikFzHfFYlHbt28PgEAMINEWBA8u4kYi+URqtVr4nZcoBnzAS0lfYFBgbDl12TfBtM8N4eXl5cCO4PnY7C8vL4cYe38Gby8C8BR/RugNVXsYy9gI8s05Y037XG88l4kb0xi8GMfeVjeGYQu5Qe9GPmNSqVQCowd95L7NZjMkWPUSnTwD96Jij7enXy6EWDB6GTMM3jhhKNdzoA2jpR+A4aCJXyNOKAqo5kZuDO6gj67D8fdu2MOmoowu7URnXS89ZIrrOtDqxpb3K3OCOcO6sLCwEADOGMTqZ4B7aFi5XA4GoCclxmvPvQC0nA0xNDQUwEn6xdlk/kwY2bSLuQojgP+9n/me5JuSQmgO/cvcdiBhdnZW+/fv18zMTFjHATDduAaInZ6eVq1WS4XO+DjNz8+n8kvxW+b+li1bAlDnuavq9foJgCF95wAqshqgMTw8HKoP+ZgzpoTOxQmb6Q+/vovrvc9ZP5fPYoYI38G4jEEWAAUf/2azmZpbMKWYO3GeH287+sK6wXuKvmQO5nK58LevB7TbmWAk5ya3VKlUUqlUSs33crmsarUaPiMZu4NdzO0NLQvSZfddpvnCvA48+4AkKfdAToMHB6VXKglhuMDlPVoBRpDiovSeB3QiO4S/N2aU1aZcKPJtSX8k6VOSJiT9OyXgxJaz0JYXSHqLEoPy/doERi5U2ejgyHZJP6UkufQ5KGsOq8FobTabKTp5p9MJXtp2u60HH3xQxWJRe/bsCUYQNOxyuazp6WkNDw8HhgDfY0CzqWOjxabZjVoM49HR0ZCheGpqSvl8Xtu3b08BKa1WK1CEh4eHU546qT9AQmI/zvHNHRv2TGaFLp7P50M4wWOPPaZDhw5pcnJSz3nOc1IVGGKwBwCnWq0GD62ULsEJWMFmmRKSvjnHKBsaGtLMzEzYwNJ2+iv2NiIY8A7EEEoQGwy+ofYNr7M08LS7xxQ9AazC2MN7SjsJe/AEmy6x4Q2IIykFULkhTZvxklPNBIEl5IYH4u2oVCqBhs9zEfrlv6Ovnb7vrCT3lMc5VmhPPp8P4WJuUMWsGnQRSnzMxuA8B04cxOM79yKT18bH3vsd45tQqTjMBeH50SvGy0N/nGXmuV08PAYAhesDqng4DQlbAWKhtaIDk5OTKS+5h0bEIS8xq6VYLAZwBaMdwNWBSgcxmQu0L2bRAZQMDg4GT3673db4+HhgKxUKhdC/HjITz0kXQBpytADGsMY6yy+bzerBBx/U1NSU9u3bp2c961mB+cP85dmcFUSYSbvd1tTUlO6//35lMhndeOONgc7KOgqAyDwgTIf8Jq77vk4ODg6G/CqsCRjp9JWH9KHPrN1ecplSzD6G/AbWXswI4R9MP4R1hMTMDi44y4rnchAavXQQiN8wT2dnZzUzMxNCH9FJdBsQKpfLhfnnoIav87wbY0Atk8kEVqC0wgwlBG1hYSHksKIveRdT9hg95N3M97zr/Zj+YU3qt+atRfy9E9PZz6R8547vSAPSkecfkapKPF+fkPTvlVDwP5mch3MjPl5vWY8wnfWUXWv5fBMc2ZR1Et/LEDKIeMURZxzHFUt4p/WVJUlfVcIOe8Hxf89SkiD4C5Ja6Uop0ol/n46kQtQK0jsvkm57WMma8zTZVnGJeiRu9ze/+c2+53lfSulQjT/90z8Nxx/84AdT5/m71CuDxe152cte1ve+H/nIR1J/Hz16NBz7Pu6GG25Infcbv/Eb4fhXf/VXU9/dfffdq7bDxcOPnve854Vjr8IiSe94xzvCsYe6rJusElazmsT7xQMHDoTjt771reH4n//5n1PnxZWGTkVOKfSFojPPTJTMmmXN4Ih7a93A8E2le7/Y/MWGAZvuODcCHktpxQhyBgqe7NjbnsvldOTIER06dEgjIyMBHKGdUMt9k0cMupQ2sk/opOOeSOjNhMmwIcNj5iENhw4d0sMPP6yFhQVdc801fT2VHuKBR5W+ck8p7fM+5zM/Btxw7zKCN9pzO/gGlzbFbB42sjBkPATAk6d6UlTOg1EE2FEqlUK+BAwuDBenmHvfMl6c70BHPw8wRqCX0IyZDR4C5KWQWej53jfv9C1/U/mI+Hl01Y0hB9JoZ0y753/O93H2ueJgSuy5dkPZQRzAE5+HbvC5ERf3LzrRaDRSpVP9+RA8xHFJXf4ntwTtITksFXII/fAQI2+HV3ByA5Rx8TWDMYn7iHmBseb38mtxDYAWSm7DnoBJRAgKwBhj5UAqz4/ByJg4OENfOiPBQat4jvfLi8Gxg3peshXjFmHejo+Ph7AxKYnPpWQfIIwb/YCuU1NTkhSq9/R6SfjZ7t27A8smBiV9nvL8JMcGdILt4KwqDHFnxbiu9tNZwIdmsxn6wQF09Dkupb2aZLPZVFJhngmdisFsQC3ADF/nmWs+9/w5+G5mZkb33nuvduzYoT179oR3DOuQt4H1jr5irBDWNZ+7DrQCLAMqA/y4cF3Pk0UfxuG2/qyuo94+1v5zzbA/ZfkHSVcoyUXwv5RU/PiSpFuUGE8/OGstO7syLj0+L+3uUzL28RM/Wsk5suad6KZsylmSBSXVqb6mpNLSTUpC6r6kJJHrOoaHnRCi1pbe/wlJPem29bvNpmxE2ejMkYoSgOcczXW05pwjSD+jiw1aqVTSJZdcEkCNYrEYNraer0Fa2fxjeLJxd4Mg/j8+7vUSZgVJTb2UJBu1oaGhQKuGRQJrxT37bqTU6/WwWYT94l4+vGqAIuRmgEJ+6aWXhgSLbhxwP/d4Y9SyycxkMoEi7vH10opn0mPQvS/xgjJmbM57vZVQj9gYp114ITH+PaEsiRzxXLun0oXz8WwCHJA81kEG+is2Dml37CHHuHQgC0DG9dPDcPp52AGP3Nh09gmGjudOcd3DePQ8DLExwJh4PzuQ5GMXC3MiBjRgUsBS6Ufhd33px4LhfDf0Yj3AkKFyhaPx/UCnbrebSpiVyWRCpZmZmZkAWk5OTmpsbCwV8tOv3cvLy6Fsqz8H93I98qRgeK/pG19faJffQ1Jq7rE2OYAEWAHDhDEgZMQr3XjiXW+3r5Pcn0peXm1ESoA31kk3+mNw2ceCceP5nF1SKBTUbDYD+4Jx8rXtiiuuSI1lrJsOzDmbjnWqUCho7969KaDbQ71i0Ia8QkNDQ4F94SGX8RrjwAdglKTQ9w489Ho9HT16VM1mU8eOHVMmk9HevXtD3wHCIMzlfkY9bYFN4f8cyEF4J5Cou1wup0Ko/DmcBenzIJPJBLaMg1ySUgxE+jWfz6cAQr+Prz/xu8TXW/TRgR7PG0MFKuZ0DK446Off+T39mDm8YcGRrqS/kfT/SXr18eO7JO2TdKukP9aFl2D0Wkm3Su+8T3r/p6WiDW1L0jv7/WaTObIpG1WaSsJs7lGSj+RHlVSN+YISNsk6VCrvG6LWSz7fBEcucNno4MioEmBkHebJmZA1gSMYLO59ZfPuG67h4WHt2rUrVWWj1WppcXExbO5gEEhKGRRODybBoHvLPLeGlN4ETk5OBro7G1LfWLMRxePpuQH43ze77hWkukFsNBDG4tThTCajK664QldccUXYXDpjwynu9F82mw3gSqfT0eDgYGBMuBEZe5K5/tLSUtjAzs7OhtAhgCI2oQ6cuPHNs2B0Y2jB7nFPom+o2ZQ7WOEGBH2Sy+VCvoJisZgKRXCmASwC6I7ZbFK1xMefe+CVJeTAxYESNvDSCqMFJlEckuO/icEfvLHoMQZeTMWM9Y7P4lLDbjB5ewGMOp1O0FXui/4RzuNMn5gRgSGLAeVGmushhh79sbi4mNLRuF9iD7EDcugOOT9gesV5FADZHJAkFwjzjhA87uv95fdmPrJeOMDlYQBSGjDlug4qZDIrZWedeeMgHvf1sClnajlLIzZ8+x1znnv7WU+cAUW+G7zujAXt6Xa7AajztYh+dQosY06VG86jpDnX97Aa1qrx8fEQooKx22w2NT4+Hqrg+Dh53zHelAVeWlrS0aNHVa1WU/mQXB/Gx8dPCIWC/efP4/civJGs+FTlAYRy8AyAC8CiHzAES4S/HZQkAa+DGPQb4woIFYMOrLmECRWLRdVqNW3dulU33XSTSqVSYCrmcrkUm4/rAzKhIz43+4Hr/g4EWIrBIZhe8/PzKTCQceW5mc/envh95TrE2tEP0N5wclDSF5V4jx+S9LASY+nnJL1QCVhyIciQpJ+QdIOkH0i33SVpOapWo1WMuU1wZH1lSImR/gVJ809x7qasj0xL+islVWN+XNJrJN2shF324El+91SSkXatYjiuFrq2KReQrDGs5pyTUZ2zITXSaZIZfaPM5geZm5tTu93W1q1bw4aIGC3O73Q6KU88RqODHtDVpZWwGipIEK/NZtXj1ik3K6WNt6WlJZXL5dBWNyIBEtyT7uUUSbroXjuuiyHHPQcHB0M1GwxOAAGMajcSndkAa4Pr84x46/DQeRvjShiZTCaVJ8I3xmyKPdGkU9Wd8szvuT70aXIJYHwBpvj92HTHtHyYOzAy8BrjqUcX3CCECg/AEodDUMaXcwBzyMnC+Hn1Dk8GC2UeA0lKx3Cjd+QwGBwcDKyaTCYTgBY3EMilgN759QAF0E/EvbH5fD4Y3HjGvS9IPInOO7uAcYw98YjnCXEDzZkNGJ0eyuLgZwwmMKY8u+eAIBnylVdeGfQXtlatVtPExERIdlqv11Wv13XxxReH+dNoNEJ+GterbDYbQERJAaQCiBkdHU3lOXDvuodooJ8Ak+gZ88t1k2ckwSqsIwdFMNzdmMQARq8ZT69gxFz2EsC0w8eKMSJRJkZ1JpMJxr+HeLlhiu74+sgc4Fl9XQMs8ZwgrGOerwNQlspWzBd/N8SsGebQ8vKyvvnNb2rXrl169rOfnQIrOp2OBgYG1Gg0Ums0/UO/8jdzBmbg0aNHtX37di0uLqYqtgAUsR5UKpUUe6Sfce/rQcy84HP/XbFYPAGMAkyYn58P4zc/Px8A3vn5+bC+LCwsBFAoZjS6DvV6vZCbiGefn58P7zp00MNhHBBEhx2IYx7xbF5liXYA6DD3uK7PqV6vF/qV8fH+8/fm6Yj/9oyXTVxN7pJ0lZISvz+U9D1JD0h6sZIkjtNnvgkf/vCHz/xN+sjg4KCWty6r91M9aasSg/wLCpT/U/Jsb4bVrK9cJOl5x///C11Q7CXfG379619f9Txfl+NcRSfNOfJUckDSh5SsBy9XUmb3gJLKNvvXeK2CpJ+SHv+ktLtPuqK+IWpnQeJ8FN///vf7Hp9MvNzx9HR6wfzoRz8ajr1UbHyejz0V6yTpu99N1132vCJx20+WZ8SFFAPx9b1srpQueXxGco6sI3PkXe961/pcaC1SURKOeo7KaeUc8RAC30TlcrlQbpSKBNlsNmVgQE+en58PRowDEWzQSKyIAYxCukHHhjNui3up2HD2ej1NT08HQ4jfjI2NpYwUN1KJGWdzzKY99mB7LoNWq6WhoaGwaQcQoN2HDh0KZV+J7wcU4Jq+ucQIl1bKURaLxdB/7sWnHWyunbngRofHesesGgAcJjOGkTMv8KK6wTU3N6darRaqt7CpbzabqbZUKhUNDAwEajyVPsbHx9VsNk8o40qpYIAO2kl7GDsWR6+MHG36AAAgAElEQVRSw7Xop4WFBc3MzASqu+cYGR4eTnkxl5aWQtJGSp2iT4B7PBPXBoTBuPBcHa7b7mH2+9KPcXJIxpPwhRgUgQVDHgwMfQdWvE8dSHGAg3NiQ8/DWGAvxPPAQQ/m0dDQUEgyWiqVQnlpxpU+oG8LhYJmZmZUr9e1devWkJzZafqegJZ57ECqJw8m4a57uuN1g+dy4O3IkSOamJgI7BnWMUJS3Dj3fA60Bf3zTVic7LXX64W+caASoMQZO3HJ336fkfeB6wHGxOuDlE7Q6dVK/B+6xdrH/1zT11DXH8RZg7TJ9a9QKIS19pJLLtGOHTtSzIxsNhvYJIwXaygJkQFkXKelZFPSbDZDyWbKz1KlBRCFY0qNe1Jl+sDHwoETHx8YOw4cSitrZ5yLB+AW0Nkrskkr4VO8S7kujLpsNqtSqZRiGlG2fWBgIJW8O66O4+1At5kDvV4v1S5/N6DP3NPZbB6WSt+6o4H1w8En1txYbzacLCkJqXmbknCaj0n6jJJ8JK+R9Odnr2lnWnrX9bT86mVpXsr8RUa9750G0LXJHFlf+aGk2yW9XtJrlejmpjyz8oik70q6XgmL5xePf/Y5nZoxeLGkn5VUlN5Zkd5fS4fWrBqitikXlvS08Zkj333Ks86arDmshk2ce9N8I83mh81ouVzW8vJyyN/hsfCeH8BZJP63Gw2SUp5pNnHEZfuGDePMveee6yOmTktpRoykUKFgcXHxhNALb1vsvaetXN838GwcY3ox57tXUlKge0sJYgmVH++s06KdJh6HPuC1d4TVBZbD0NBQQM8HBgZUrVbV6XRSDJHYW0p/LiwsBCMGtg/x+sPDwyFBoucTyGazwZj0kCkfc2f10C7P3cE5sZGPYLQTRkW7ABO4JuPh14nR5Gw2qXrh84DnwJBifKmuQf+T5NWrAa3GVPJrEWrl+uaVOHK5XMoQhz3i7Aj/PwYaXN9iT24/46VfaJAfE5ozPz+fqmTD9dBfvOW0B7aBAyDM9zhcyNuGgevVmmJPe8yO4TruDffrEjJFolBfCzAgFxcX1el0UsCts2y8ag7XzWQyYV3y8fC2uKHv44CONpvNVIlWz6eCOLjmfTE4OKhSqZRionh/eT87qME/D/frpyd+vl/D9ZnPYXjdcMMNqTUkBmwYXwfGuY4DPd4W1ln0z0OgeP5yuRzCRiQFsIoxQSdnZmZS+XTi8YrX7G53pYoS48OcdPDOwSfWTMBAZ8/1m4Mxw8UTs8aAN8fe/1wjLhHPuHhpZ7+Gz5V4LgGSNhqNEDYL4OTi7+nzQp6U9I+SXqEk78b9SgyhW+3v80lykl4jLV+3LD0mZT6R0UDzNHfpm+DI+st9SryyL5NUU6Kbm/LMyrKkb0j6lhImzy2SfknJ2Nyp1cMJblQSotaU9AHptkPJx6cUorYpF5Ysa+PmHBlW8h45X8JqoKMDbOCVxvCt1WrBIzw9Pa0dO3ackNfAvWeAJW4UYLxizEtpz7sbSjFowqa0Xq8rl8uFDVps+GFUE6rixkNsJPEZ3jjfGNIG/x3GNtcgqSXGNJUZ8DTyrHGlEtrjSVfZjBIe4N5Uz5XCZ05bpm+dxePtBJjCwCSOHiM/7iM3KNgMj4+Pp0JACoVCAMBiw49ElNzbPdTucYwNEDbv9O1qEhv5kgKTAYPbwZV+iVI9jAIjgnY5GEe7qc5DO739gACEVTnI4UYZz0c/e58w/zzEx6/FGA4MDKQYF71eL1TvYD4SEsU9vd9i/XcQAvEwJCQORwI4gk1E23zcvf29Xk9jY2NhPAjtcC92PP+4F0aozxOfF15FBqDM+9ifmTwPJIT1MEB0hGeYm5sL8zuefxzTHgAwX/fifnYmUNwu1iuMe9YHQLJ+Ok+78frDWkGnAX7ol3q9Hox0Z8U4+Oh/e/tdl2LDOQ43Yg56uE0MGDpYSFUb1pv4HcT1XABAM5mVcEKEOdntdsNcgRnk5aOZ/y6uN9zHnzVm9TkbkbWL0Dmek6S0fEbolucQyWazGh0dPQEIAqQjVMcZY66Trld81y9RsYdq8j96yTUYQ5hSvA+63SSfGOFLo6Ojqdxe6MbJgPpTlR/5kR8Jx/fdd9/TupYkXX755eH4ZJRwp23/yq/8iiSpp54+2P6gav+yplfue6VGuiP6XOtzar22pZdf9XJ9+q8//bTbd6riYNRll10Wjh9++OGnf/Ftkn5a0riU/1Je+a/kNaABqZR+P8D0lPq/i4OgApvgyPrKXUoAkhcrAUhWjzK54MRLsZ5x6Ur6Z0n3KgFInqskafOXJf2TJIi9WSWgyI2SHpX015KOR/iccojaBhUvp/yDH/wg9R3sekmamZkJx/G7w/eDvi996KGHUue9850rnJuTrksnke3bt4djZ5t/61vfSp3n4ULxfnVdZCMnZK0c///MVbh/2nJaYTW8+NjYYpyMjo5qdnZWnU5Ho6Oj6vVWSlsWCoVQtcYTsLpXFQMKj/6hQ4c0Pz+vYrGoiYmJ1L18M85LmZKhrVYr5ansNwkcIJBWNoQO5vh5Dt74xg6jJwYPvEKM/8bzlvi9YqMawah2Bo3fgw21JxWkf9igej/3e3buu7i4qGazqUqlEjzec3NzGh0dVafTCQwacnQw5lybTW8mk1G5XE6xKMi1ESdP9SSnjKUbid4/Dm7Rv3GSU39Gfus0b69+wnNzvpfd9O/y+XwwgjFc/Jm73aT0Zja7kn/BAQ/fNHLdmEaP4UvfuIEPEAYjg/Z6hQraA4gX6yqgiidU9gW7HyjCcax/MFu8j7iGJ1KN1wfvcwegvE88l4Gzodz47PV6J1TLwlhzAw5AwKse+VyO2Ud8R3lggEzCzAB2FhcXQxthjZwMKOg3x33MvN/j9coBXM6JWVKei8iNenTa9dWN1G63GwAlqqwQgx3HYrMuNRoNzc/Ph9xDPva0yUE51+F+xrGDkBj+JGL1SlvO+CJkKO5L1yvWGwfhfV10fYbVISXrEKGM5MggJ4k/j89ffy5JqbkBMEDbyAcS9wnvSg9LZG339w3rl/cx7MH4/eBt4zuAbvoifhfQH/45wFz8vnYd5T6U6GZ+Eu7mOuug24ZOyGqSUUY/8sSP6I49d+irF39VL378xbrhwA2686o79e3t3z7bzVsfuVFJZZ45SX8uDc8MP8UPTkFYfjdzjqy/fEoJdf01Sjy05zCF/byXjqQ7lIAiL1OSsPlfKAGxviPpjZJ2HP/7TiWsgE3ZlFXkTZLe85fSrtYGZRPhXziHmSNrwp3cs47RLil43brdrvbv369HH31UkkLCOzZuJIvzcrLucXKq+fLysp544gkdOnQoeLt8E+a5BPCcEV4D9Z0NrWf397wIMYjBs0lp4IeKG71eL9VezvVs/m7YxMYK/cTm3RPm8X1MwY+NQgweNpYkcOS5SIhbr9eDkcHvPTEp/zD0eIbh4WFNT0+HxIuExWA0QsMvFAoaGRnR8vJyqNyCUYGXOPYOZrPZFCDkDB7PHxGDE77hBxBhDPuFePgYeB+hK17JiGuSENO9peTCiA1KcgFwL74nZwr3cmALIScJ84Vxc+aJGyYxk6bb7apWq4XqT4SuZLPZVElhZykAmsVMHO4fg4fOEOCZGb+4ooj3Idek2gvsoFin3eiCzZPP51P5eeJn97FFb2h/vBYB7GHUeeUWNzKHh4eVz+dTpaV5zqGhoRDOASjGfRcWFjQ7O6vZ2dmUwU174jAFdMDDxgCNWa/8+Zg/uVwuVYY1BgzRqzhfkSdC9j7nM0/yyTjQhyQBph2uj67zvib1O45BLV8L4jZxT56ZcwE+AUWWlpaCrgOq8hufSw4QOzuFNZc2sS50Oh01m82UfsQ6znP1GytfHxhr1sd43jAGPJOvl5zrDCyuxz+ez9dIHA8ANjy/A49xm/sBHT6PYzDOK5t5v/o7i+TY3g50ystrs347MHk+SHmxrOumrtNUaUqPVh9VZa6iK45cof3j+zd2eYm8EuPttUp24n8i6Qfrc+k3taXH3istfVt6TMmmf1PWSXqS/q+kw0rYPhef3eZsihJP+d8omUNPSHqlpLdLmpD0UelN/yg9tpxghpvzYVP6yZskvV/S7lZiwO8+/veG0hV8a+cLOMJGKZ/PB48PsfkjIyNqt9u6+uqrtW/fPo2MjKQSImKAco1Wq6VerxeMFEq4Dg4OhqSd27dv1759+zQ2NhbozVSqgVoNGMC15+bmlM/ng7e30WgEz36j0VC73db09LSOHTumhYUFNZvNlHe4Xq9reno6bPqonuLAhrSyUcaAgcJNzDdVFnwT65v3ZrMZ7uGZjNk0s1El/wcbTZKxYhjVarVQptLj1yWFsJZCoRDyv2CEYOC74S4lzIMtW7aE45h9w8aZzTjGhZTQjQFAOLfRaKTKB0NJptoHHvnBwUG12+3g8ZeS0BxYSg5q8T1GJvfMZrOB4UH1AsYEUGNoaCjo5MDAgNrtdgCKqJZCe1qtVjB6+Y1X6eB+mUxGExMTuuiii4JOk38FHaQ/SNYK4CYp9JEnWvVnc8CQ7zDqK5VKyuPuYTOFQiFUeHLGEv0pKeR3AHDxfu31eiEMCyq9e/15Fq6Xz+dVqVS0ZcuWcP9CoRDoha1WK+iKlyfl+cbGxpTNZgPrxgEN9BVAg9w1JOz1PBXoMAwyAM18Pp8qP0rbYk86wBVAjM97DMPR0VFNTk4GEMDBFYA++sX1tdFoqNFoBKZUNptVvV4PLCDmhye3BGD2+UfYhYM7bnzTTu4DgNzrrYT+EZbFdWg748/c8BCYHTt2hPLKng8mvjfrXSaTSZX29fWJvnfWg+clArQhRIXxmZ6ePgGQY33hXoDj8dhMT0+r2Wxq//79qSTP2WxWR48eVTabTZWPLpfL4fvFxUXl8/kwJxy4cAAFoBgGGeAf8yObzYbwsW63G0qbF4vF8H6NQXrAQ9bjUqkU9MrZVsViMZRiBjzudDoql8upECPeX+RGAVwi/MgZHs58A8BkfEdHRwMQTiic93epVEqF35ZKpVCtB3D9fJI9M3s02ZzUfZP3qZlr6llTz1JhoZBUs9mIoSMXKUk2+xwlpUk/oiQj5DrImyS9v5VU49iwm/xzXRYk/aWSMXuzpOrJT9+UZ0imlACMPSVISE560w7p/QPJPNicD5uymrxH6QS9Ov73e85CW05bRpXofuNsN2R1WROZsdfrqVarBZDC2RQLCwuqVCqhjCJGCptUaYUdQSI+focRAgsAz/P27duDQcnG2L21jUYjGHEkTow3fL6JPnLkiIrFYmg/985mswFEccOPWDj3tmLUwqjA41+r1cIm8ujRowHQYbPoxj3nubHqCfjcSI5jx/HwxqCKJJXL5VAFhnMYp5GRkVTsN88NJR9jCwOGMpvukY+BFElhQ81vMJJj45sxwOBnjDDc2NxTvcVBNe8zAC0SLXofscF3xgNgCvckTAHP5dDQUABWABbq9Xq4H2BIHOrhYJHT6T2GH0OfcSMPDgYdYxlXvuBabpxghBFqELM63FtM+zxZJYYR34+MjGhpaSl4zF3HOMZY9STCjCHnxuwEZyeh+/wW44/57v1IKIx77iUFllLMxvBKF2NjYylwlHujH7BZAPV4Hs9X4ayaYrGYyvmRyWT05JNPanR0NMwTT4DJNRDyDDEmzlzzUr08k7PrXM+dZeDnsz65B99LYDtIiqENIOLApQO9MJ7I60SuFQcvHBzzErDMEZ97hHABtNAf/G54eDgAoZ6MGCaIszvissysc86ocFZDt9tNATh8xjo3NTWVYkvxrgKU87nN3HUGmq/r8VztdDqqVConrJfoiofAAFr73HRh7XPWB8L7hDBU2u0stEajoSNHjoT3G+9dT+qNvtJ3rIF+X5/Hzsqib5gLtEtayRnk7CbmN+uKX+d05Ctf+cpp/7afeJ6RF7/4xeH4rrvuSp13++23h+NbbrnlhOscqB/QtX9yrdqvaOvvfuHv9PeP/r1e85ev0U/+7k/qVcVX6ZFHHkmdD1AmSd/4xjf63ieWm2++ORx7LL6UOEyQa6+9NhzHff3ggw+uen1J0k2SXiWpLenDOqF+6NatW1N/ezsc9IpLZiIn2+RvKIr4uS5NJWV93yrpX0v6gEI+i005C5KX9DpJz1ZS9vt2SVdJ79kvFSOseD3mg79X4hDvZ0ritcffZS6ef0SSvvrVr4bjSy65JBz7Gieln2vbtm2r3ufYsWOn2OLV5dChQ33vGycY37VrhS7ott7TldVIiBuFnHjFFVdoaseUOp2Ousvr1y/rLWsCR9hE+mbZFcLpw5zPJsuptlS9ceCC3/q1nfbb6XRCHLm3A2Os3W6r2WyGv2dnZ0NlBTzgTzzxhMrlskZHR8OGzinXvpltNpsBDGITi7GFR9Dzbxw5ckSLi4saHR3VkSNH1O0mMfR4PXlWDGLu6VVPSqVSSG6Hpx/DycsNx8kfS6WS8vl8ik1DnzabTZVKpWDosFFhQ+9hRSQOjL3AQ0NDoYwwxp7rhOuAG8NSYsi40YSRGtPs0R/yb0griZVgKXEd+oNjjDo3cF0HvZ0OZDhd318gnjzV8x7ErBgHjiSFsJy5ublgIMfnESaBIevJSdF9/40b4B7u4CEeGDTou881nyNuJHouhKWlpVTtdp+HGK54nwGamC8+3s4McPAG4LJUKimXy2l2djawmvgt+tgPoHE2FX3t+ULcyAKMogT3wsJCyH/i3v1Yn/gXg16tVkvtdlsPPvigbrrppqCnfj7jSF6earWaWts6nU7KWx/nOSHPhD+LzzXa3el01Gq1AsDm+uFlz73vGHv6D0AXIzlOpgmA4HOI+3jf8DfgR7yeO+gF+OSAgV/LQWl+A2jn4TM+Pz2UD5CFcQEQRnxjAmuD71lXAUrpT56DZ/FqSCSCZX1mffd3GACT65iHkzqIFQOMPvf9Xz9Ai3kAO6zRaIT3gQNX9LW0Un7X12HaPjAwEPrex78fgMo64v1M+z0nlOsL+cRYj1fbJG9kuWT0Ev3Bq/5Av/DJX9D/vPt/6h0vfIduyN+gz7Q/oxuHbzzbzXtqySsJoXmOkjwVf6MEIFln2eib/A0lR5VY2G9RQkX4c60kw92UZ04mlJTp3aKk5Pc9xz9/YHM+bMqpyeNKWEX9Pt8o0i12lW1l1T2HF6E1uW0ANdjY4cnG48amVVJImge9Hq+5exmPHDmigwcPqlarBcMd75IbswMDA5qamtJjjz0W7u0lMg8fPqwHH3xQ999/f2CufPOb39QDDzwQPIzT09MhH8rhw4dVr9dTVVjY6GOMdLtdTU1N6dFHH9UTTzwRDNJOp5Py3MIkIfcBG1gPB5GUCnMAmPG8E9JKxRj32MF08RhvaSUsoFKpBAOM7wGDMpmMxsfH1ev1UnRoNr1UP+HZvCqDJ2cEPAC88M08YAD64DR7SX2p1vQHzwzYwfV5PmR+fj7lxeb3/B2X9KUdXD8GMTw8BSPHGTWMaSaTCcYxz+IhF7ER48/Kc3hoSAwGubhh5OwB7ufgDzlauF+cNyOXy4X+5J+X+OTaGHQYK9wf9gXjODIyoi1btoQqGPV6PegR/YguuAHIcwGISml03asZ0Y/8z7PGgCnX5NkBBWKhDzFoCRHBWHPWiqRQ5QM98bwdbpxyf9ezfsk5XRe8egf96zlmHFiKDWna6XqEUcl4uf57zhsHgwhjHBoaCiE0c3NzajQaKfAyk8mkwECfb4BzrMHDw8MaHR1N5SshlMr1GllcXAwMEH7P7+hn7wPXV2eHSQrlxR2Mj/vK/3lek/HxcY2Pj4d+97kah3n4uJMviHeEjwNAHKw5Z8Whu87E68fC8zXlZJ/THp8DHgozNzeXeheh27Gu0F9Hjx7Vk08+qXq9rsXFRZVKpRP60MW/Q4/jNdRBXAd2YDzG43u+yc9d83N6/bNer9+687f0wJMP6KeKP6XBgUF9rPExLZ/L2RYvlvTvlXi171ASknEGgBFp9c38Rtrkbyh5XNLHJe2U9AZJ50cu5I0jeyX9OyVlTP+3VoCR47LqfBiWVFjly0254OSdOjGysXX8840i3UJX2fa5/f5fU+ucWeAGLxsgL2MbexIJK+A6JGeVVowN3xx7yEin09ETTzyhAwcO6LLLLgubMxKOzs/P68iRI4FNQgI4Lyc3ODioQqGgZrOpw4cPa2xsTMPDwyE5Jp5U90LncjmVSqXgqSW3AR46SQG4mJycDLk/qtVqoIuTDwJvogMcHkrD88M0IQwhFjdi2AC7UeD9CCiUzWb15JNPpja9fA8lm3HDOIg3xvwOTyXGG3lXfKPLs3NN31x7P7uexM8H2OAGhbSS/BeWBACHJzSMN/PujYftw3jEukq4TrVaDV53vuvHVIiNP+9D90LH1T+8b1zvSVYY5x3wHCUcxxR3PMhUaPHndbBkYWEhhKoAannIRKfTCWyHQqEQ9GxxcTHkDfBcOOgAbZBWWBmAoujH/Px8qqoS4nrbTxf4H2MQAxSgyKtNwciamZlRt9sN8xFjzpkobkD6PQFSstmsSqWS9u7dG57RDUDa7QCiJ/3kGdGNI0eOaGpqSmNjY9q1a1cwptFbdA5g2K9H3goPpXAd538v2ev6y9xhbByg6PV6KpfLYc308sCs7Z4c1UvVejiZA3K0ZzUWh+uJt9F1nudEl2GVAGQArHAtxk5aoRPHeuTvCDfg6Ws35D2MkXZ2Oh1Vq9WU/vO+8bLTsOQceKQdVGHL5XKp8rrePw4SoavOjuNazPVcLil5PD4+Lkmq1+th3fG1w9vUbrdTFGUYL4SlsXZ423kP+DrH//QTIUiSUuuUA/BxIuRzSeJQGhcvB/mSl7wkHP/ET/xE6rw/ufVPtO9/7dNb/uYt+vKvfFmVr1f09r97u377rb+tN1/z5r7X9vLEJ5N77rnnqU+S9PGPfzwcP2V+l+dJeoWSMIwPSjpw8tOnp6dTf7/qVa8Kxx5K84lPfKLv79+pJKeC73I22iZ/o0h41z4i9T7XU+/He8q/Nq/CXYUTwrI2ZZ0lI+nlkl4g6YeS/kp9cy30nQ+D0jtfLelZSkoC3y1p8cTfnkxOh5136aWXpv7ev3//mq/xb/7NvwnHv/d7v5f6bu/eveH4ZPrnYTYnK0Xue0kv3xuHqvp9PTxGkh5//NRg2TidwWpyqtdz8fK/cYgRQojVewrSrva5X63Gw0Yl6Xvf+540Ii0eXKMiP8OyJnCEzQwbHLz5cUhKsVgMG2uUM/Z2Siv5BCjx6xs+aOhSskkkvtW9aBhZ1WpV+/btU7lcDgDJjTfeGEpOYgxef/31euihh1Sr1UJFFknB+4VXF6p0oVDQjh07VCwWNTs7G66DoeKbYfdEbt26NRgmvrFlA+6hNHH4B9+z0QSE8u8RvHUYZWzGJQXPP0aipBBiE1PbpWTT7Ileaf/g4GAwRhEHSdzz7SCNe619XDH+4o0x/bOwsBA28BhcnpzRJdYZDCqMnvg5Y5o4z+CJK93zTHjS/Py86vV68J6jY7E+E9JAuzEqPH8KeU+87924oA/Qf88D43oSG/fOcHD2Ee2D0ePX8D7x642MjITxQdeLxWJIUOvARGw0xe3k3rEBDJDhpTwZP2kFcIUlRv9i1Pp40c8OWGQySbgKvwVAgxHleX/4258B8JNQoIsuuig1Fv2Mun5gDs9A2A1stJ07d2rXrl2p9Sw2pAGvqEjE9UngOjExERhh6Hs8Hhj79Xo9JLNGt2dnZ0OSUIBmQiucBeCABdcl+bIkTUxMhDZ7LhLu5fOQa7B2094YTIXt5AlhpZXS356Y2sFD7zuE+7BeevJegB/CNh24ja/jc951FgDF8xfxbnCmHfOMNvHcMQOLHCcxs8LXGu+rwcHBkGw8k0mSK8fvHA9d4lkZK09STb/7eg+zLN5kO+jsnwFc0QYSuBPOk8vlArh6Psu24ja979b36Q1/9Qb9t7v+m37nJb+jP7//z/Wf/v4/6dVXvFrVkXMkO+awpH+phC3yHUmf0DOSkyJs8ivSrtq5v8k/X2TgywPKb81r/oZ5ZeqZpHTsppwZKUr6KUmXSfqKpL/XSvnqSMJ8UBJK87ikdy5Jt31RUk7SyyT9iKTPS/qGkoSWm3JBym2SbnutpDEllY82khQkDSmp3HQOy5oTsnqiQyi87jHNZBLWx9jYWNjkLiwsaHx8PJX8sVAopDzKkkKuBiom8PuRkRFdeeWVuvzyyyUpGEdce3R0VNdff31A2hYWFrRly5ZQAYUY7MHBQV1//fV67LHHdOBA4hbZsWOHBgcHtX//fv3gBz/Qfffdp5e//OW66qqrVKlUgpEKA6TX64VQHYAXKlrAXnAv5NzcnCqVpG6Rgw94+pye75Va6GNP5ugbXYxYNqDuSXZv8NGjRyUpJI3dvXt3OMeZK3gfARaoJDA4OBhAAs/9wfX7GSOuG15GlmMHVnq9Xip/BbrhuRZ4du6PQSylkwUC8HieBc+v4MDM8vJyYEKgN3jP3WClDdVqta8XFcMGg2hubi6UQabizfDwcBj7GGRirAmf4fPYeHAQSkrQa6+80o8G7+CJV+6Ix86fgTZ4It3BwcETQmlor1cWojqVe7j5HEPfQb5Go5EyVD2BLM8TJ/t0tgvjgO4CBiB45x04abVaAYwFpXfDkb+p7gSDZn5+Xq1WS0tLSwE8whPrTBTaTxiLM4DK5bKuvfZa7d69W2NjYyEnhVc/OXbsWAAD3BCv1+uhmg/97cAD7Yc94GuvtFJJivxMBw4c0A9/+ENlMhnt3r1bV199ddATByg8CenQ0JCKxWJfUMyT2gI4eSgRax3GcqPRCGueMxFJ6uxheswR9M6TgXM+oC9GPrktAC54HvTNc3UAMLGGej4OZ3ZwHgDh/Px8AFMIF/IcSyTJZd2Ic82g1w6YeNnbGFj3+QzAQZ4q1hwHQ3u9pLJPuVwObC8fL+Y579Vut6tKpRIqvvl8ct32PESeL7IkM0YAACAASURBVCeTWalw4yGbrH1UdeP94b89X+X1z369fv7an9e7v/hu3XrVrXrfre/TTX96k37zc7+p9/3k+85286QdSsq8lpXOgfAMyW2Sbnu7EsPxs8/svS9UGdCARr44ol65p86LO0nllKfIzbsppyGXSPoZSSNK8vbc99Q/uU19wMGjkj6mJBzqx5VUvnq+kupRD8Unb8oFIz2tMTHGOSKjx/8/h8v4SmsER6QVtoJ0IsuBTROVaNygZ8OFF9STFCKlUimUFKWaBt+TEwMatG9GScwXe3WfeOIJTU1NaXJyMhXffumllwbDCPqnl3RtNptaWFhQq9VKUbOr1ao6nU7w6mFULS4uBs9Yu93W6OioBgYGQplRPGZUYnGPJ0YOhg3Aj29wMWpiA9gNVTbI5B7p9RIWTKlUCu2Cbi2lN7vSSglPksGyoff2edUQZ2f0Y0HwO/rXn4l7xc/jDAc3aF3I+dJut0MpVa7FsyMkAsWYi3MEAMLQDtfhTqcTPKZOL6d9eHc7nU5g1tB+zqUCkntdPakqY+SJebkGY0fVENdtL73q9GXOcRApBrB8vmKoxkwWjExppaSsjy2gXaFQCCVLnblCn5H/gt+4IY9By7U8kaV74X1tcEPScwP5c/B7ElQ6SwED39kKHNNnGPR42Pmc/oah4M/Mc3hFFVgDgDCAyPPz8wE4Rtc8LxFVRij5Ojw8rFqtluqr4eFhbd++PYCubpy32+1UJRfmmqQAcDWbTTWbTdXrdVWr1VCdB8YcTApnSHlfU5qbOUOYIeOHXqDHVKbhGTmXNVZKwEeMaxhu6B7gIvOcZyoWi2o0Gqmk1YVCQbVaLTBhCKliTAjxoGIVQBZj4WC1M1somb5ly5YwjsxNSWHNd2Et99LJnrOLPmVuOPANiLe4uBhABMYCFlHMvuE9S9szmUwAdHg+11EH5QCVAPt7vZUy3qyPzq7ife7Jfv195msBYCRhrf4OYJ3ZSPKlL30pHHtoSQxoc96e5T3aXt6ut3ziLbr3bffqP978H/X7d/++3nLdW/TCXS9M/WY1KvXpShzGlpLnK6H715WE0TyxtmvPzs6m/v7oRz8ajt/0pjUUIO1qY5Y5PgeEdwDioV133rlCCYnH4x3veIc63Y5+9lM/q6+/8eu68uIrVTpW0r333ntmG3yhyE2SXq1kbn1A0uF1uOYPlczTq5XM2589/tlnddJEPSddA1aR0wmjiWXLli3h2NmFkk553Y+Z8quJfwfrV5J27tyZOs/DOs9F9qKv/56EXupT9asnaSDZe7jU62cOdfBx8/35ySR+T+jq4/+f4+DImnEnNqfSCq0W76IbumyUMfgxKNgQYWwgvvFyWjIbVa6BIdTrrZSnxaBkQ82mvNVqqdVqaXp6OkXNHh4e1uTkpEZHR3Xs2LEQMgNzAMPEk9xJShm7GOlsLMlFQrlPNpOEZFAelk0wuSFKpVLK2+9ecynt/fe/wwAe/255eTkFJrFZJQfKxMSEKpXKCYADRhyb4XK5nMofwb3YcGOgLC0tBa9+vMF3kMBZH2yaCWVxpoh7M12cGTI/P6/p6WnVarVgELLZd2aFgw94LDGeJAVwC/p4q9UKJWtJEkrJV/oSQATDxOny/E/yXGdWzM3NaWZmJsWE4ZoOxM3MzATDAjZUr9cLIA3j3mg0UlV3+j0z/U67yJ/hOsN3VNVxncGIZL7Ggv5g7I2MjARDmjF1wMUNQUkhATOef+YV4JSkkBuD35CoGcPe57IDS0j8UvW1he/dqARwZX6Uy+UA0DCP8/l8qiqK94eDYABG9DkGFIwIKmtxHQcfRkZGQj4L2sJaxPnoKdfKZrMBPMlmk1xFxWJRAwMDarVaKcZAJpPR7Oysjh49GoAHD5uIQVPaAfhEQlI/F1AK4x5DmPUHkMr11AF2QnDiezvTY2hoSCMjI6l3De8A1mByWfnaB4OrUqmkSmDTVs6Nx9WBC+8bABXXdw8bAfhHj2GkMJ/QMdYHzwMBOO3z08MP0VPmnjNrGCPG38F7Z4Hlcrmgxw4O+ng7CEwoHfeBgebhnrQXffMQMEJoKBsurYTp9Fvvz0cZGRjRB177AT189GH91j/+lv7rS/+rdlV26Zc+9UtaXDoLcdcjSiqWvFLSI5LepzUDI+sqSzoNN92mPF0ZyY7oQ6/8kHKdnB597qOaK/Yvubwpa5CskjK9t0r6vqQ/1foAIy7fkfTHSkoAVyT9WyXzeWKd77Mp57Ysa2MzR86nsJo4PwDiRrB7jKR0wj0HABA3qABNMArxTDqzgA0q3n02e16SlvZVq9XALmFDNj8/HypmtNttHTp0KGxUa7WahoeHQwIZwmJgTDibQ1K4Fh5iGCT0Cc/nZUsxON3D7MZvDIz0Y2WwcfVznQruHkRpBVWFcu+/W1paCptqfu+GtDMv2u22xsbG1Gw2wzN7+wBn/HOvfIHQdk/a6aCOe6UZb/oHY8FzHrhRFhvB3ndeOcH1z9FQN9z4HdfzNvI5TAJ0lrHAaCeUjPN9niAHDx7UwYMHtW3bthD2hLHrbIf4t27wejs9PMUNOI7jceNcrrG8vKy5ubmg23EyWa4DeBb3N+WPY2+Bt0VSABUZQ+5PQlG/ts9rQAZPEtrvPvwuZl3Rh4TxUTbbDWG/FoYk+TgwaFdjCtAXgBLDw8NhbSiXy5KSsKjFxcVgqLr+ue4xVzD+aSdVwfr9LjZaBwcHU14SgGOe89ixYyEJZ9x3jDPrAt/BHPIwiX4Ja9E3B0NdL9AF/8xZSB6a5qA8+WrIF8R9+T+bzYZwKK9ONTQ0lGKu8SyMUwwWMP7j4+Oq1+sB1AJQhiVJuwH4+B/GE8+EXvPchN044Aiw4v+T9NjD+nzt7/V6gYUDAONz0t8p9DuMtH6gIeNL6CtryujoqGZnZ09grUgKrEPu54navdIboE6sw+ezvGLPK/TLN/2y3nvPe/Xaq1+rP/qJP9JP3vaT+v27f1+/+aLffOYaslNJDoSipE8rCWc527KkTebIWZLx4XFdcc8V+s4t39H3bv5ekstifclLF46MKWFzbFeSF+QL0hkrTNWTdK+kbylJpPwiSb8s6ZtKcsj0Sfi6KeeZbOSwmiWdWHLnHJM14/VuFEpKgRJsetzI6Ge8sQGLvVBuvHqsu9S/4oDTrL1t/F+pVAJA4h4/NqlsrL/73e+q1WppcHBQO3bsSBnrXBcPnOdUwIONoc55sRcOw4H4eGmFLcFvADToIzeE3WDHAGEzi4EgrST3GxgYCGFD9DN9cvTo0XAtwja8n72aC0YNm+9sNhuAEUAW2oKHlH6GTs7m30EwScH4Xi3ZnyfZxIhcXl7W2NhYAMRoNxt3N5hcXzw5oBtusE4Yb85xSr3rb2yY+rWXl5eD4cz1pqamQngBRrGDOPw/Ozurqamp4GUdGRkJlSbQUcJ0SCLsz+GGP7rFfRhXjD/XaX6LMYTEc63fPEYv4v5xQ4s1wg1t13XmLtdg3AA9PGeDA4MwhtxAY15yTzdu3Xj2dQNWSEzxJF8Ov3EPuz+XC23wPvekyNJK3gyewyt68Bs32j2UhefgPAxRN+5JQOushbhve72eKpWKduzYobm5uVCK19fZGCDlfrTNgZAYAOMzz3HTaDRULpeD8Z7JpHPDwHTwtgIuOPuQe7k+EaIIGFcsFlWr1UK/EvoyMzMTfu+ALeuMj1sMLKETrPkeBue6SShPvzC0eA1B99EBABDWEUDKfvRjgF4HyP19CjjrOuQsMoCPmJ3i15JWSon7Wsu8oH+9H5eXl7VlyxbV6/UARFH9Ky63zlx4ygoq55H8jx//H7rj0Tv0C5/8Bd3/S/frDc9+g971hXfpZ57zM7q8evmZvfmAkmoZPyZpVgnV/9BJf/HMySY4clYl385rz5f36Lsv+K70ZkkflrTwFD/alLTsUQI6StJfSPruM3TfRUn/pAQouUXScyVdoyR30D9Jml/9p5uyweV4WM2Gk4qSkJpz/NW/ZuYImzU2pXiW3QBnQy8pZXjGRgb5QthosblzJgPC70iIyO/dEGCzyUaM9uDBazabKQMDmvahQ4dUq9V0+eWX65JLLlE+nw+bcgxKNtzeptHR0bBxx5uJ4YCBI60YPB4aFHv18FD69/wOVgr9wji4geEGA966brerfD6fCg8gOS1VV2Jqs5dnpO8wUrrdbsixIa0wJBh7+qvdbgdvPMyYfiwCwlA8zwn64+wL99zTBw5m0Jf9QBbOiz/rdrspunn8j/PIdZPJZIIx6gCd9zm/AaRqNpuq1WrK5/MpQMW9/MvLy7ryyiu1e/duzc7O6p577tHQ0JBe9rKXBcMGozebzarVaqlcLqfCu7xtXJtElMyrYrEYAAkHRTgHIwadKxQKQfcddHDdcKaAA2g+NugmwBHXpz+cYcJ9AB0xsPwanIfnHf2JxY3pkZGREwAcvP6um4ROZbNZHT16VFu2bAmgBGtNP0YSfQ4whkFZrVYDQ6PdbqtaraZAKgc/3DB1I5pn9MS1hC8AEAGYkeTUnwfjG/3pdrvasWOHdu7cGQzqQqEQwvsYS3K20NeAob1eL4SCNRoNlUolTU5OSkrncKFNJNhmjjvLAvF1DDDJ84R4JRXGH9DUk9oSZsS6Rv9Wq9XA4IJBA6vE11362islcb9utxvCNmkXoV9SAp7QZtgiDlCyRvLsfO/vTNY3Z/W408DD42Lgk+v6ekS/OAOP8z1xNPMWQR/pQ792DOYhjKuzcBzw8+o47XZ71Xl7LkrMnPPSy9/5znfCMQA48rznPS/1dzFX1P9+3f/WLR+6Rb9+x6/rD1/1h/rso5/VGz74Bv2XXf/lBNA1fjf7PFnbA0h6vaQrJT0g6W91xo2m225bQ82ZrvruRH/u534uHH/kIx95+o06DyXeV3l5Us8x98UvfjF13s033xyOr746SQIweXhSd118lwZ+ekCZv8poYHnghHm+KZEMKAElflRJYtuPSToLlZGfc9lzpAPSwrEFPbnvSdVuqUn/QtJdkr6qVSvknEl573vfG47/8A//MPXdqearuOiii8KxV6s8cuTIKf0+Ps/L1sd2wTMlJEBHvv/97/c974QcI7EcD6uJc4wQli2ln9GffS3iKTBuuOGGcBznRLn77rvDcVxZNCWjOmP5Rryc/Gc+85mnda01M0cAAgAAJAXvq2/ofIMeM0b4XRxvjZCTwnMAcF0MGJJhunETbwxJ/Mfmmgnpm+FCoaCdO3dqYmJCO3fuVKVSCcAIxgQ5KDBM3DD0hId4b+NNKv/cI80GWUqHyXgYkhuZzrCIASjuzXUxrmi/53+47LLLUr/jflJC9e92VxKvAo7Q54TqzM3NqVwuh/4EeHEPN17PmHHAP64PIIIueKUH7h9vEt3IdV3z58Yz6carG6PSChjnOusgB/+ziQcUin+DLnufDw8Pa2JiIoCHGK3OlmKsGo2GstmsZmdnU8YQbWWhgfVEm5wS721i3tBe98oDtMVGufchfcWYnUryrH7Xcj1zhpnPFwcCAdicfeZVPmDQZLPZUJWIsXF2kJQAubCgHNBy/fJyqXixmWvOfqFP3YB0/WC9gQlFfy0uLurgwYNqtVqhGszi4mIAGEl46QlZ+QcLwfUaHXT98DbRd/SlG9LoQ7+5yHV9fWNO8ltekDDuPPcIoJGzU2BAANACJPizuu74Szx+j3hojIOhvr74PHTdoq/QMc7zhLqAPaVS6YR1lvPjcvOAjyTdzmQyYR4zvwEIHDB0Bgf95YlvAecYLweTfJ30vgLMAugBWPb3COs2wCfn+5oWg5qSQq6UeFxoE+d76Bo6yDrj72IYK/FYXyjywl0v1Dte8A799y/9d73uWa/Tu1/2bv2Hz/wHfan+Jb2w8sKnvsBa5VJJb1QCkPw/SV9b/1s8bdlkjpwTsqO1Q5nPZNT7iZ56r+4p8+mNyNl/BmVYCeh4taT7lYCOZxnvzbVzuuQrl6j2d7UkaeurlITd/KMSYPQc99ZvyhpkI4fVnM0cV6coawJH2Jh59QBpZfPuRqh7590TGnvd2VRLKxtmNlRSOhGoAwVUkqEcaAyS4K0dGhoKoRh4DYkTz2Qympyc1N69e7W0tKRKpZKieAPASCveQE/c6uCMJ/SLgQ1vl3uN4yR3cZUR9466Eef0b8Tp0/SbG8/SSiJMKV3RhHwI/dpBnLikQE1nQ43BgGCM4RX0kAlADjbPboQ7RR9DDN1pNpupUpgwcDC6SCiKLmEsxP0Rgx70i/ezAy70UWwku5HlTA0SemYyGZVKJdXrdfV6PV100UXKZDIh2Sp67lUr0JPJycnAUOCz4eHhEGKDp9srEsGocJ1wry3P4+EpsfEUA2KAKFzfQ4aQ2KB1od/RIzeufA675xhdk5Qy3lgL4tKi5GQhvIcxQE8coPD550w1D5FzAMzDMjCCY+M/ntsOpHqJ1/n5eU1NTenqq69Wr9dLhVF4zh3mHZnW43XD1070H4PUQ9m8bcwj5jA662CaA0cAKjB7+NxZH1xnYmIiBcB5Fnj6tFwup0JYHEDlbwAGfxafpzDPHPRxkISKVFwbENurlzUajRQwAYuBNaLdbodky7BgaCf6ROnsbDarer0eqkS4zjng6etirDMOqDEXAD6z2WwqP4yDhs6IRBhPzwtFwt5msxmeEV0gnMt1j+s4A5D/AbZ4R6DnzqJi/XHgByBzYWFBjzzyiCYnJ1NAN+yqC1He9aPv0qe++ym99fa36r5fuk9/8Pk/0IcOf0jXl65fv5sMKMlD8KNKPNl/pvVPDLlesgmOnDOSuTej5cqyll+4rOXacpI3Y1NOlG1K8ouM6dzJ3eNyWNJHJF2upPzvG5WE1X1O0qNnsV2bsn6yrI0XVjOgBBzZAKXD1wyOED6CsFHLZrPB+IayjCHi1Fyo4JSVxLiBAp7P50NeC6eRuie01Wqp3W6rXq9rfn5elUolGEtcI5fLafv27WETDVCSzWZThtbo6KiuueYaHTp0SIcOHQrgCO3lfzapbLSHh4dDeAOGpRtIkkIctv/tYAsVONhQY5hIaXYC/9PXUOH5jv5zGjRG0fj4eDDEqFbDPZ22RXJb90zz7FRyeeihh5TL5bRnz55g+EkKIRI8H7lVaJPHtMcgWT6fD15FDPalpSWVSqWgP15GF08m1Vzi547zh/i93KB1dsLCwoIGBgZC8llpBeBpt9shRAAjzj3RGHSeBBUKfreb5CjAWwrg4wwLv2a32w1GF89H3gquiwFGPD80fEIgMJAxaKHS9UuWKSmwsDCivIqFgwE8m7NI6Lt8Pp8KiQIAZK57cmWfy3yPHmIgejUa8mJ4gmFJgZ1E2JMDLXHYl1ddqlargeXh44DxGM9X1yEPS6LdMAdqtVoACz3R7Pj4uEqlUipMIZtNwqPQwzhhKskrK5VKmGO0H3YCesScoV8dLILB4QYtz+rloWmr9xN/eyLpoaEh1ev1cO/JyckTxkVSMMbdiHdjOgYPYvCbz7gP/R8z/+hP8m84EMt9AGgZW5hHgLAO2Pizc8x6AEBNclj0V1qZWzHY6eAjn6FDjB3CMzJW+XxetVpNvV4vhIQS3uFMEK5NWylRzJrN9/Pz86pWqycw3Lw6joP7rLv0k4fdeXv9WVk7pHR40uzsrCYmJlLAEev8eomP3Wqg7Vrkl3/5l8Pxtm3bUt+9613v6vubr30tTctwuvMXvrBiZb7kJS/R/3n9/9Fz/+y5+rXP/Jre/fx36813vlmfmv9UqvQkOXqQH/7wh6fW+KKkNyjJg3C/EsbIU0TkkIRe6lN68UzL8bAaDwORTqRtrybXXXddOL7vvvvWs2XnvMzMpGM4Pv/5z/c97+KLL0797WEODz/8cDjevXu3lh9b1pPbn1TjRxuqDlRV/F6y/zlw4MAptclLi57JsqJnTfZJeq2S0LQPKymn+zSFPaZ04rw/Ffn2t7/d/wsq5uyT9DJJP68EHPmczkjOoX379oXjBx54IByf7lp/8ODBcLwe67q3zxmMknTXXXc97euvJr5HisMjPQwmns8nlVWYI14OeD1CV71911xzTTi+9tprU+c9+eST4fjBB1dBPwpKUIcztCx89rOfXbdrrQkccS+nb1jxZGLYsdH3DaJvPpeWlsLGzcMM2EzxHZtJNn0DAwOanZ3VzMxMKskl3jA2gsvLywE8cKOPNrmnuVqtqtFoaHx8PGWs4rF0OjfGYQzc8Az0CW1nI+qx62w8MaYxbpyizjlIbODHhmWhUAjGDkk7qUIDAOPGMeIT1hMPOthAgtNms6nHH39c27ZtCxvldrutrVu3BgNPUii16klq/XliQwTjzXXMWQ++YXeQbXFxMQABrmd+jxiIwdCDgcF3XuqU3xOTD+iHJ7bfHKBN3qcYg161xjd7GCe+kHFvdAodd8CHfnBj0MNLACalFQaHJB09ejQwqLx/YHfQXu8r+gFj1JkCnM9YcD1+4waWjw8sr8OHD4f5BvhBGAHjFpcg9WdypoJXjHIPNm3FwHXWAkKbFxYWwguc7wkXIz8Pn3tuDe5Jjh1+z5zfsmWLpBXgxxkciK8x6DTrBtf0ECn6Bk8+bANYEDyrM2hc/yWF39OPnuBztbFzcJaxc5YgOSwwpr0/eS7Er+ef+dj7GgSzxkN9kDgfTj9AlLHyPkRvCXtz5hlrIL+dmZlRqVRSsVhUr9cLeUHitc0BYNcx1uBcLhfYHW7Q0z9empwxc52kTRgdJIeFdUQIqKSw5sSbQOaDz3efv76W8p2HMMUgPEyROEEzfXPllVem2I+x/l+IcsP2G/Q7L/4d/c7nf0c3PvdGvXnPm/UXj/6FbirfpLHG2FNfYDW5TAkwMizpk0qqj5zrsiTpwqjqvCFkQAPads82dUe6mnnxjAbbgxo+eGpA1XktGUmvkHSzpP2S/q82RmWfZSVVbR6UdJOkl0j698c/+wclCZo3ZePJRgyrqRz/fwNgpqdVrYYN59LSUvDeSivGB7T0oaEhHTlyJMRz40FnI85v2DQuLS2FWHtACgAAvrv33nu1f/9+bdu2Tddcc00w+Jz262wVQA6P5SZ5Xq/X07333qt6va49e/bo8ssvVy6XC0k0KS3Mc7N5ZJOM15qQhVarpfHx8XDvdrudqqBCOA8GOXkxnLLN+VLi1T906JAqlYpGR0dPoLBTYQfmRavVSpUNRvDoOfAAu8HBKZ4To8yrB2UyGd16661hUx9T4DmP5I6zs7PhHnEcv//vwBVjg3i1Ek8s6UmBeRan7fMZeunn8/wLCwsBdHNjxJ/XS0V7PgE3CNFhDEM38B1IgUnC83niQvdAMw6MGYYM9wRMIYHmzMxMYCWgS+g/wAb970ylbDYb2tpsNjU2NtbXGPZwBp8HTvenD7xvYa64x7zT6YTkpnia2+222u22FhcXValUUslHfVxgisDy4T4LCwvB8AJcQGcAMVlH0BEYNx5a4MwCxv3YsWN6/PHHVS6XtX379pCPiGfFw8N1GdtOp5NKCtpqtcJnrEEe0uMsCgRw1z38Ujo5lq9z9LXn3Oj1ejp8+LCWl5dD5S7mLAAGeVlgHrl3n/UJfWk0GoHRNDs7q1wup/HxcS0vL4frMW9j4xq2Sj/ju91upxgVMcPAK365HjJnkH6AC+I5b+KQNgfe4msDkJMfxhlqnkuF68TMPz5zQI2563m6vO08d6FQCHPXGTC9Xi+E7nG/Wq2mRx99VNlsVjt37tSOHTuCbjnL0MEj3rP0fbvdTgFeMBldL7yf3BmxsLCQYk+5I2H79u0p8JUwKQeuLkT5zRf9pm5/5Ha9+5vv1kde8hF99uBn9dCeh/S8+56nzPIa+2VAidHzEklHJf0fSU+e9BfnjmyG1ZxzMtAb0EV3XaQf/vgPNf3yaU38vwnp1Igj56eUJP20khw+90i6Q4lxupFkSdKXlZT7faGk50vaqyRh612S2qv/dFPOQdmIYTWQyk4vN+wzKk/bfRN75th4SomR8Mgjj2hsbEyZTCZVsYPNGEkQCUFh8+7VbzyW/tJLL9XWrVtVLBY1NjYWaO1OWY+9d2zw8OBjrLF5AxDA0//www+nDCGo6hirgBtSYnhjYA8MDKQ2uQ4usNl00MY30BimeEnxIh47dkzZbJJEz6vd9BsDN7Kg9julu1AopDzLJyhDNp0k1o2B6elpVavV8DkVb6Cpu2d4YGBA+/fvVyaT0aWXXhpolmyM43viEXbmRmzk8J2zZgCb0Bc86OgXBhD9Gj93P5YB/R+3jaSH/r1fL/ZUx5VecrlcKCvqoAOlNdFbrsFYwCDw0rJcl2eOK0Q0m82Ukdbr9bRly5ZUEshMJhMqiUxOTgbD1fWV49jL68YSoAB64+ETDj5ks9ngdc9kMiqXy+E87o1xxlh4GxgPxOeW9xn35X+AVZ6ZMfa1QkqzKgAgqATj+XuYE9lskpfDgUfuC4sFcYMcgI7QPteZbDZ7Avjhuubriq8fDuhRRYXfQ0v1MBcAFHTZE7zyO9Y8/xyWQi6XSwHdzAtfu7z8K0Cl64y3eW5uLgDJMB+8z2PxsYy/d1CN+9EmGBYA5T6ePq8kpT6Lc2WwLrhOOojk1/J3EH1BMuterxdy2rjDwZ9lfn5eIyMjYX104IZQUimhspPZ3wEPAFUYbABVMfDpybVdx+P+Zb0BLIsTFTtgzPXiPDK+vqyXrOe1JOmP//iPn/Y1HnnkkXD867/+6+H4lltuCcd7M3v1rbFv6X3736cPvO4D+vgdH9eLnv0iDQwM6G1ve9up3aikJKfAZUoMn09pzYkhn/FQGpeupMFkj+HyZ3/2Z6f083MhlMbDoaQ1hEA9Q3L4cDrhzAte8IJw7OHVcfjN8FeG9b2XfE8zr57R217xNpWXE7Y2jEjkb//2b8PxPffcE47j/Z5Xu/jKV55+og5yREnS1NTU075eX9kp6Wck5SX9tZLEpusspxNKczJxffTQisOHDyfhQP+oZUlWbwAAIABJREFUBBR5qZLyv9dL+mclwM8a1o4dO3ak/l7v0uw33nhjOI7DFk9HfH81MTGR+m779u3h2Ks+rYd4pEH8TvVQFQ9x8zCVvrIKc8TZwusRVuNt99CjuMqOV+FZNawGcOQMMUfWM1T3tMARPLPuIY+9Sk5zb7Vauuiii5TL5XTkyBHt3LkzxK4DggAczM/PB++Tew/z+bzm5uY0OTmZysjvmf77GQv8nc1mU8kV+XfppZdq27ZtqlQqYUNdLBbVbrfDguWeaf7hVXSDDI8zAnBCv/iGEzCDZ4v7kf8dgHDwgnPI+bC8vByMb98AOx07Zvi40eghFn4OMjIyErylMIZol4MLgCRPlXAvBoa4t+eu4HtppdQsQAVVQZj8GF+x4eX9PDQ0FJLsMn70A0aB/5Y+nJ+fDzHZcV4GxskNUjfI+I2HRcT9EPc1181ms4EpgjGSz+fDxqRWq4U8Mp58cWpqSuPj48HI5T7uxeZ/D8+CFeCAYD+jww0+n/cYywhAImPJvHWGD9cbGhoK7Bwfc3Qg1mXuD/PBgUMH2xhfBys8SWgMxDFP8vm8JiYmAuPEwTUAAg+78Gt58mFnlHjbpZVwIE+0yTN6KWYP/eH5XO9pF/rqxqeHOvgaQDvoG4ArHxPWYC/T6usf4USAJswrQpR8rYP9BTgUz1Guz0bdQ6p8HX8qI9gBD+87z0vi1/Dn8XZwP/TPcxDlcjlVKpUU6COlDQHa6s/KeWwgvYoY9/dqR7TfQQWfuzCvMpmEubZr166gQ41GI7y3AEZwQLieOogBYJrJZE4oucw7mufKZpPEtPV6XSMjIylAi+fh+iQvZ73wd9x6b6Y3moz3xvW7P/a7+s93/Ge9/lmv1y2lW576Ry6XKwmjyUn6G0lnHydYuyxpHdx0m3ImJNfJ6bIvXabvvfh7+nju4/pX7X+lvC6gRMrPlfRKJZ7ujcTGOhVpKKmwc7eSyjY/puR571QCsm40ZsyFJhs1rKYraX2xwDMia3oludecjRQbJd9wkjyzWCxqx44dqlarIT8I1TgI/+BaLu69c9YHGz3o8mzcuXYc7hAbonjX+W5hYUETExOpHBq9Xk+Tk5Pav3+/Dh8+rFKppOHhYVWr1WAo8bzz8/MhQd/g4GBIoBjnP3EDzsNXAJjcy++b90KhoGq1GtrKdWKj02PI2QTTRjapsCp8/NzQZyPLRj5OVLhly5bAgCA0AcYMG17PG7Nz504NDQ0F7ybGqycEROgjADXPWeFtcKPcw7mkJKFVo9EItHAo59VqNbB8fIPvOuHgiXvXCbXw7zzPSWyIZrPZFCAGfZy+dK8zbcfwJxSFsBJABO7hIQn1el2lUkkDAwOq1+spFsri4qKmp6dVKBROqFDhYUi9XsJMwttSrVZDKEU8H2Njls8cAKAf5ubmQkLV0dHRlGHrAOHMzIyKxaIKhUJIbFytVgOTwCt4xIChz28HF+JxjAHFOHylHyCFrjpwGeeR8fXD563nKIpDNUiyOj09raGhocCm4hlhncEw8GeA4cM9JIVQOp6RZyHRNfNyfHw8xe6K51K73Q5jEefSYcydZZPJrFReqlarIZSv1WqpWCye0EcxuOH95TIyMhLG0tcoH2vXhX4Apc9rXzvcwI9/421hbjlThPwg5Bwhr5aDV7EOrfb+8b5nTBDmBgCGjwE5kvy5HSRn/sWhP41GQ5VKJXzPe8r1BjYk+o7uSStrIM/iZZFhD/E370bKwTsgyHuDd0AMMF/o8ms3/5o++Z1P6v9n792DJL3P+t5v9/TM9PRtbjs7Wu2udnVbaXWXLIFkLAdjMIYDnGNDDpJNsMFQlZOEk1RShEuVCZyAg6kc7ISECmWOHSgT2xgbjHFkMLZxbAkbS5YlS9Zd2pu0t7n2ZXq6p6f7/PHu5zff97e90t6k2ZHnqZqanp73/b2/+/t7vs/3eZ5/+dl/qV+b+jVtyW156ZuySqy+d0o6LumPTvzeiLLpVnNBy0h1RLu/tlv7vmefPjXyKf1488fXu0ovvwxK+hFJN0p6QgnwuPyid2xcmZH0USUMmR9QEmz2DiXxSB5/kfs2ZX2lp40HjlS0IeKNSGfYtW7pwoLpikHsg5zNZrV9+/bAypCUCt7JQZqD6PDwcCrwIbK8vBwCj0rJQa1QKGhycjIoETzbLXZudSP17+joaIpOX6lUQpyCUqkU3FEKhYKOHDmio0ePhvgZtDt238GCiJLjYAflwTLBIgoLg8NyrLRLSqUh9muc4TEyMhLABOIaSAqHXJRm9zunDyWlGBuuyMRuScQk4BCOYhtbpAE5tm3bpi1btmhwcDAo7T4+AAJu1UcBos/429MJZzIZDQ8PB4CBgz5WbCj6gGmMO9ZQ5hxAlTNf6BNnegwODqpYLAYFBZZObH32MacM/575DeDC82lXs9nUzMyMarVaCiCan59Xo9EIFmXWS7ebuMrQJuo0MDCgcrkcxot6Mr4x2wkli3nJPaQ3jecC13gKZfoGyzqZn9xi7gAqDAPiCklpthfl43JE/V2YQ85+cuUtl8uFbB5S2o3NwQsfMy+nH7DqWYdou++BMOkIzupAwcDAgKrVqp555hkdOHAgALEvJf3AAHfH8u88UDRzZHp6OmTboM4+B1gvrM92u61GoxFi1/g69Lg2ksK480wPdByzQeIAyj4nmLejo6PBZdLH2Nvp4+SghwMkp3oH0G++Lny/c8Dd+9XZP4BcXg8EsJs2xm6QzEX60AEWn88O2Hr8HR9XQKpcLhfAKp9PZLvxWFu0rdlshoxv3lf0NTFkfL/xdxhtKZfL2rp1a+odxXxgngG6sZ96P29KItlMVh/63z+knnr64OwH1e29RN+UJb1D0uuVBFz9gDYuMCJtgiMbQMrHy/rB5R/UwdxB/XX+r1/djK9xSe+SdIMS95OP6tULjLgclPRBJe3NSLpL0s8qAU025cITXhMbKe7IBgJHzpjM2I8ay+EXKyiHKqc2Azi4+0mpVFK73U4FiqxUKsEnn/uJT7C8vKxyuaxut5sK9sjBnTI4gHncjOHhYR0/flzbt29XsVjU7OysJicn1Wg0tGPHjnAw5IA6Pj6uycnJVGpfDqxYzAYHBzU+Pp56PswFaObcR7/BaOAwikUfBQCXAJQ5wCLAKD+8xy4kAAm5XC5lbXT3DMStd51OR5OTkyHoZSaTCQFEOeR7VhkACreSA0DQTvq/2WyqUCik4s2MjIwEKzblAlDRjxz8nV3kB2rPBERZg4ODKUUKH2YCUVJHAoIyLrhxORMA0GZ2dlbZbFaVSiXlGsDYAQb6+AB+wYLgWbg+MX7dbjcVqJW55BZ30ht6IFBpLSZPtVrVE088oV6vp6uvvlrbt2/Xtm3bwjxkjB2MITjmxMREYDDkcrnQnmazmQoK3I9JAgNMUrgPRoTXn3Hz71ZWVoIbB0pnnLYRq3Y2mw0gjf+PIMz8zdyV0qnMqLvHmfC9AgAlBrF4JowNBwH4mzqwB7KnxWmdWW+lUklXXHGFstlsCFrsc4V55XMT9wj2CIC/SqWikZERzc/Pa3x8PLDYSPv6/PPPq1AoaHp6OgXcMUelxK1naGhI27dvD98DqsJe4u9erxfSeS8uLmpycjKkZ/XYF75O6S/2OweFAdfY8z1GhiQ988wzWl1d1fT0tKanp1PZgOgf6ufADYBEq9UK+5Y/mzngQImDLDD/EOYu9XO2lDN22CfZ+9mnHZCrVqsBYHNg3cvhWuqIGyOuVDEgw97hrldSwjq8+OKLA8jIOvfYRdlsEsS73W6HILFkOINt5qAk/cQeBhgI+DEyMqJ2ux1c+nx8uD+Xy4X08o1G49WtZJm4v3zsO8+8vm34Nn2x9EV9du6zekPhDSf58+/bt0+akvROJZbtTyjJOHGa8r3f+72pv//uFGlfY3nNa14TPj/wwAOn/8DTlROpfDeaeHyOd77znan//d7v/V74vK7xXE5IDEb+2Z/92ckXTUsPPPlA4m7RR2655RbdUrlF3xj/hv7o0B9p7wt7w/88xoCn/ozf3c8991z4DONb0kku2DMzM6dujMl5jzNypRI3NUn6E0lPn9/iXynxmDfEojpteVzSk5JuVsJOe5ekx5QwSWbScV527dqVuvW+++47q/qeSs71/eDxdKR0euGbbrop9b9rrrkmfD7fMUdc4jggvjb37NkTPntsKkn65Cc/GT73er01cCSrBGA+Ibfeemv4/Mwzz4TP8RrztYOu2k8gJcR1f/7551PXxTpmv/ubY01dOXSl3vh/vVHS+Ynt9XLJWWWr4eDWbDbVbDbVbrcDNZ6DHKwIPzxi5ebvubm5YEH2w64rdW7ZQjgQYtEiNzQR/F0Z41mdTkdjY2OhvGKxGA7MCNdhlR8aGgqxJtxaSP3iwy91Qziou7XUD7CU+9RTT6nRaOiWW24Jvu0oKwTki0ERKZmMpVIpKBzUw2OYuKDkUA9iHnh9PcsHbcJVxN1f4vZLSlnRabODWFwbB7V1Or8rqnHASOrmLBfcDhgbj2MzNzenw4cP6/bbb0+NDfPHlZLYkuzgEcABbQAE9Fgp/PaNzue6K4gurBX6wYElB/g8kCpzsNNJsgFt2bLlpDkfr5tuN53pxuvFPa1WKzwXy7GLp2al/z31KPGCPN5NXC/vS2cN8HzYSChepVIpzPt4rLxe7q7lz/T1x73OImFccGmSFABGynbF3YFh71vWgqc0dUGJ3LJlSxg7B7ycOQB4HO9PrsTz2TM9+Rrz9YGSC5PMA7oODQ2FvdvHxIOxuoIMwEAK5na7HfYHAKB6vZ4aI2eRMFd8vVEPd0GjHwExPIAtwsEHUNXdp3wvcoDQXXd8TPk7duViHjJPWEOMo69HD8QbAxjz8/M6evSoRkdHdemll4Z6eD93Op0Q9weWRrPZDOBYNpsNbI9sNhv2T96fjA/1p6+dvUSWNq5vt9uq1WqanZ3V0FCSfQjgMy4HcA02XrlcDqwj3nXFYlGNRiOAhQCgznRi3OL95Ttdrm1dq2MTx/QX9b/QNUPX9L9oToni8hVJs/0v2XCyyRxZfylKeruS2Br/36kvu6F6g+q5up686EmNtEe0e2b3K1O/l1vI9vS9kg5L+pi+s1PcdiU9IOlhJamLXyfpKkkPSquPrGpgaXPBrruAG20Q5kgv01Ov1FNxubjeVTktOeuYI4AjuLw4CoxVSVo7pKNUDw0NhXticaWa/2NNxU0AFCqTyQQlGEunW6n8kEidx8bGAqAzOjqqWq2WilnAARA3Ekkpazp1QLHxuByxtbGfxcwP8Ei1WtXhw4eDBdv9veNy3CLLoVZSiN/iyr+DOIgrBisrK8Gazpg5ddwP1dTHxwlL6amiA3NvrNB5IF9XEl1h9flCvVF4POaK19EtsVjuC4WCtm7dGmLcwKBBkY3jQjhDyF2+/Hso526ddlDJFUzi0Xg/utIYj6vPV8bT5xlz0ds9OjqqXbt2pRRQj/XB3JOkubm50L+wn2LgAFCu1+sFBZW14OvEXUYcMJVOBopiUIN55ook7mgeH0FSYKSxPjx4KXMjpunHSrT3twNW3pfMCcqhzQ52xuvR6w+oSVBZVyx9bGN3H2ktNg3uKqOjo8GiHwPFrpDTN7jAOKhRKpU0MjKier0e5r6PIWuLlMbMHdh83tdcu7q6qqmpqZBRKHZFW1paOiluCHUiEKuvNdrhri7MfayPuNjEwaN93g4MDGh5eTm4qjiQybPoz37uVD5PPfOSP8tBQEmB9UPMKt+7vXxnUPIsgA3Kh0XB/CAtuKQQzNQBReYA+4HvHz73MSDQBndtZJ2x5vbv3x/aR7wi34/9ubxr2QN8jvNOAoTJZrPhO0BX4pKwxjYlkYwyenv57frNud/UH1f/WL1MT5ledPJdlfSpdaneyyeb4Mj6yoCkn5Q0Iul/vPilGWV0x9wdWugu6OGdDyvfzuui6hkyEy40GVHCFrlSiZvaZ5SwmTYlyVzzZSVAyesl3SbN3DCj4sNFFR4svPi9m/LyijNHNoD0ij1pQCqtlta7KqclZ8wciQ/1HGabzWZwfwE4AQxxazzAA8rkyspKCODo7iYc/gE/AFWq1cRhyVOlQjfPZhOXCaf7uuKERZbAiDzTlW3KpJ4owEeOHNFFF12Uir0R/8DaaLVaKYo85aIU5fP5kFI4m03issQWXxSSfD4f3GxIXYtFEdYIQBDjEdO9kWx2jYUBg8QPvQAP0loAPikNTsTWPlecXPzgTd2cFYS111kIlI8F3V15pJNj3iBu/ce6urCwoMnJSe3evTsFenkMBQe36HtnATgQ6DFVXEHmPvrBwRGud4lZDzHjgbHHjcEBIu5HKUGRw68f5cozqbhCOTg4GNYS37trVre7FuPE0316PAHWEUo1it7IyIgGBwfDZ0/N3I/V4P3tcybup16vl1K6KZcx8H4hIDDtd2XYn7m8vJxyG3NWj89Vd+tylojXjbkKO4M6ekwc5qgDt1Ki+AJCZbPZ4ELRaDSUza4FvPZMOaxXrzPzgfZOTEykgBgYYz4WlOPpsONxcPYFUiqVwpr0PQSghL7wvcXBxX7zsh/YjGtGt9sNgDh9DUjp7kIesNizqfHd0tJSmOu40fFc6sY7xPcLxo4+q9VqymQy2rp1a3jP0T+eIcnncbfbVblcDmsP9kehUAhrmL2b/X5wcDAEuh0ZGUmtSepNyl76GFCLvaHfOyoO9AwY42wy1pbTcOP9jvUAQOdsvEajoWazGfo5k8moVqspn8+H+cF4bIr08MMPh88rKyu6I3+HPj/2eb3+ba/XHZ07wv/+23/7b+Hz4uLiGT/ndN1oiFGEnDEt/0zlRCpfZbRmDd0AQpp0Sfr3//7fr2NNzlHeLOkSSR+XdOTUl33oQx9a+2NI0julf7jkH6T/rlPGEYhT/r71rW8Nnz116t69e1PX3X333eFzfGY6r3KREmCoIumvJJ17ttgLTuI0zmclS5I+K+lr0s537NTB1xzUyo0revZbz2r82XFlu8k774d+6IfCLffcc885P/Z8u/H91E/9VPj81FNPpf73Srm/EdQdcaKA69ex288ll1wSPq+srKherquqqgaHB5Ux+oi7bfYjIZypHDp0KHzmnCApZWiSFIwgsWCs1glvu2/+r2/qsX2PnXO9Xm45I3CEAzbuBFif/dCFrzIHSgJJchjt9XqhU2PGBoqnCxas5eXlwPiAAcAhDSr+8vJyKr0rdcInnut5BgdSlHI/3AL64JeP9ZM2Yu10hY9r6ZPYfSBWqrPZJPYAVGra6gACAI1bq6Gye99B6+YaB48kpWIN8HehUAjxXsbGxvoqL2Gi5NJT5VQvLBQ5V+pjZcvbGounZfV+ihXEfoo0CiGHdcaZtrmiBdXbARCYNO6GAGWd56OwAVhJCjE0eCbrAyCNtMbUnXJiFoQrLLh29BsL+sEBNLfUUpaX2+kkcUI8FkqxWFS1WtWBAwe0Y8eOFD2/0WhodnY23EM5DmihxNHmOFZHP/YW4oot497tdoMCBSusUChoYWFBxWIxBWI6OOJrLAZgYukH0Pg8YtwdNDzVPGPeuMIqJS9Z1rQr6J6JRFJwmWO+uzsPfVgsFkN/oBDX6/XwN64Y9Xpd3/zmN7Vt2zZt27YtACO4M3Av+xJjEI8RoG3MdkLpZo9kf2FdeCYvnklcEfbj2H0O8b0KNxpnPaBEF4vFlHtfLLhK+kva55m3N3ZB43e8p8euN+12W4uLi5qYmDiJOeXBhWO2iMc76fcucjYV1wFsAdjxHgBYoEzmnQOsvo/TfjdmAKixxnbv3q3V1VUVi8XwLOaJA2rMU94flMO70Vkt8/PzYT/lXMBeWCgUggvspqTliuUr9FzzOX0l/xVdvnq5tva2vvRNG1mwqwxo02L/SstrJN2mxE3r0TO4r62EZfIuSW9T4oozf95r9/LKgJK6S9KHJB16kWs3JZF56bsOfpeuPH6lvrXtWzpy8xHNXjmr6UemVTlYWe/afWfJBmOO6MT0GKhvDJrgWQVk9TSkHuAtdu+QFNKrxgqyZ7TxgyqKPQdCjzfgB9X5+XlNTU2F53DQnJ+fT9F13ZXFLbfEwugXhNPp8qOjo1paWtJ1110Xnr24uBgAIA6oHGIJJIolFWUR0IbUigRu5AAap4qlrRz06edOp6NHHnlE27Zt0/T0dCr7zvLycsoyh/UQRYK6ETiPunHI9YOqB1P0Qz2sHMYyVuJjpcWZJSiK7gKFUsFhnMCAbnmOGStO6YZOPzIyEsZ027ZtIVgkigJWeQ7vhw8fDgoYSgOBIt3iD7jnoAzgTrvdDgqFpzaWFPzwGU8fY8AtFGbuZ95gxQal9XgyHtiWOUqAQ1x+nIni6wCFy+dWs9lUvV7X/Py88vm8FhcXlcvlVK1WtW/fPu3YsSMV1JM+8BgbBJKlLqSZZS254sd4u3uFp26OUXQyhQCaATDEwSJhDhWLxZQLBMGi6W9AHGeC+Dp2gJL1DhBEvAna5AyDGDhxcJDYEowDMT6azWawAMPIgNkAqOZ9RtmskdgVaXR0NKWYo8g+//zzyuVyuuSSSzQ2Nhbcdxz0YE+ImTIw7ZaWloI7zejo6ElzjD4jcCqAgINn0loQPs+EdN999ymbzerKK69MuS4ePnw4BO51UI4+qdVqIbgy445LDkFFEaw12Ww29Y6grrxzfB46qAmDitTqlOXAo2eGAeBxIMTnC/MTUIk56yCIMyyZt9lsNtQdcO2pp54KYA3GAgdKeJfyHfVnTWSzSap29hz2LHfDYS9iHvP+ajabIV4P2aqkNXeogYGBk1LI12q1ELy4H0D+nS4ZZXRn9U4dzR/VXw39ld7ReocGXs1+J5vgyPrITkk/rCTo6OfP4v66pA8rAUjergQgOXVcxwtPVpWwZeYkNda5LhtMxpfHdedzd+qB+Qd09IajOnT7IeWvyqt4pKgt1dNIRf5i8v1KmCr3KwHhNqWvBJfLDRJzRCcIM9n6xnjnnzFzZG5uTlu2bAkHntiKWqvVtLy8rKmpKTUajaAsE/cB33SUGdKvcrADNJEUKL/QnVF+8bFHkXKQhUOnu+hwuJbWApb6oT6bTaL2V6vVlGWNtjnLoNVqBVBj69atgRbt1HRXHlFgOKDW6/WUpdQtcnwXB/ZDESkWi1pcXAzpkWFBuEsTio+zcFyxpzwO2yim/mwO4wA3HOyJJZPP51NpIN1Pn3tps/cL9H7P5oHrFRZdwBDmDe4gDnLlcrmQvaHVagVFBIACFyRpLUsJriC0NZ/Pa2RkJOWC5HERUNIkpdrj88nZAj6eTjWH9j40NBQUhlKpFFL2DgwMBNct6rW0tKRKpZKK3eGKKOM8PDwclE3aSHnUpV6vB+XX1wH9PTo6quuuuy60gbk+NDSka6+9NmSPQpGhDsViMQSEpN9R4lFomWuAJXwPY4nr3fXO56vPNXcVAiwBRCqXy4HFRn8xxwCjyuVyCBRZqVRSLgrsX9wDY8xdi9i/BgYGdPz4Wt7MfspwPp8PcRXGx8fDXuBzKE5rS6pf/86FshlHSUEppcxdu3aFvmZ8p6amQr85QOYMCoAaxtT3LPYQ5qqzB31vYhxbrVYq3hT9iMLvMUEAyehbBykcpCHTGe8J34+Z985KYQ5RB9aCR2R3FzzWCeAx+zwBTL2uuVwuAK/O3qjVaiG+C/Vl3JydI63tg3FmMmdeMJ/47S4ozpxZXV3VRRddlHrncT1/1+v10McO0gBQ0W8AIO6iQ7ns9wBezCHmFWun3W6nAFjc3Gg772wA8vMlt9xyS/j8jW9845TX7d69O3zet2/feXv+mcib3vSmU/79+c+vaam//IZf1ru//W69sOcFvWv3u9boyUpnQznfcuzYsdTfn/nMZ162Z0lKgyOb8spIWdL/KWlRKvzPgjKFZD/h/HjaMivpI0pSS98t6Y+VAriIc4b8wR/8Qfj8cz/3c+HzF7/4xdR1rxij7OBLX7Ke4rEcJWnnzrW8un5GcBcvSSH8gKTUu8PdIqR09pE4s9Cp5BOf+ET6iy9Kul5a/r5lfX3v16U/1NmzcDKSppXEf7lT0j9I+poSsOQ8yAc+8IG1R0WG3Pe+973hM1kipXT/SefuLuTnRynt3oOOICkkGkGcDFAul/X81ue1qEWNFEeUNfqIlxFnlDlXOVVGmlg8oxHvt/sn79eT3Se1e3p3cAM63axUZyNxdp4zlTMCR1ZXV1WpVEIwOuILoDyifKCQAAhQUazAHK44hDUaDY2OjgYlBLcEt+S51QvaLrENYgoxkx7rcrfbTcU/4dDvSicHcyk5wM3Pz2tgYCBsJgAKc3NzOn78uAqFgsbGxsIzUdTIiOMLDwsu9UaZktbADw7CCOXGyuPQ0FCgzbsbDCk/SXW8uLgYLNAoIwAPrkQicXBVZ0tISh126VO3oMexSAAETvWSizN6MEZeD+rQ6/XUbDZTcRPoIwAOt4ICVpFeksDB3JPJZFI0d+oRuyqh3LXb7aDIML+ccQCAg1sVgN/q6mrKeky9GAfYLDBMYPy48hMH5qVuo6OjwSrLvGg2mwH888xQxDFwJc1dw8bGxlLKEO0h/Sf/A/Bh82V9VSqVlPI7OTmZAt2OHj0a7uE3/UKAZI+Xw97hWXyIwxEziGAkOXAWj2EMDlJm7PrA99zP9zBHfN45UOZ7Coot4w1Y4WWxX/IdYHGcccXXB/3iQZQBdXGZqVarGh0dTYGv3W5X4+PjKXCL1NoOdB0+fFjVajW8gOP2jY2NqdVqBdZIfLCI2wjLAcaCs4Vccc/n87r++utT88rnprvXMH9hOsEGoXyPN8P3gOnFYjGwYwDpYnCAeDHsm6xvB+FzuVzoaweQPEA2+zV1dlCa/Yy13a8vc7mcxsbGUu5dziJxgwT14V3LOHC9S7VaDUA07w5nBfqcc0YdhojY6MD7HqCDsn19ADjxfvV1iTFkU/rLaydfqzdPv1lsO4Y8AAAgAElEQVT6zP/QrV++R284Pq/5clmfvuOOl755Iwnb8AZM57shJackzsaQpD+WMq1zND0flPRJSf9YSWDTj2tDxY650KWnnlZuXlHu8fO/QHq5npSXMvVzmAM9JVltHpW0V+fmntRTkkL5YiXgyD+S9FolAWHv0ylj23wnykZjjizlllToFFLxUS5kOeNsNdIaHTufz4cAoXzvh0Gsuk5z90NYvV4PgfVQ8kgLSXkOjjgTAnGLHAEZXdz67/f5/aEzTDHjMIiCRptonx+OKcfzOXO9sw54hqRAf+ZeZ15wDYd3rHRk5UH5mJ+fV6FQSGUxcaDHFXwUFfpCUoo2jTU+7jfvJ/+/M3RWVlaCQu8KEO3MZDIBPEDJBNBAQfBx8JTBlBGDN96f9FecPYExQCnimSg9riz79ZSPMk55WNRhhHDP8vJysABTLw9IynVYo7kWQIOgxOPj42o2m2HsULZw90BQajqdTmCJ8DefUcaYO1D2PTYJ892BpaWlJe3fv1/5fF5XX3116E9n2MRuJQsLCwE4GRgYCHErfJx5lqf5pX/ZA5gzWK9IKSopKLS+J8SxVhxA4reLz43Z2VmNjo6GfgacdYDSQRFnUzgbwJV2d+UAoJDWlH3qTj3d5QjLPnOFINWMk4OVvj8StJf9bXR0NOU+1ul0NDo6mgLc6FPcyGq1WkjLKykAue6KxBryvo3nHG1irTuDBHAOgJz28o6gH31u93q9ECRtbGxM09PTWlpa0szMjA4dOhRAn263G0Bh6gjThPVYq9U0PDwcmEj95oSDM/H8oa+djVir1VJuNqx7yuU+Bx38Hcj/HfyPAX7u8fv57fMDYJS5kMlkTmI/wv4AzOl2u6pWq2E+03b+Hz+v337p7zPqz5qkfYjv81zbL3bMpqzJb+67Rns//VkVVhIr4kStpru/8AX9tRKD/atCNpkjr6z8b5J2SPqopONK0vieq3xb0l8rCe76g0qCd27KeZHeWE+tO1tauXpF3b/vKrt6lm4JZamzu6PuVFfdqa5Wt66qN95TZl9GQx8beun7X0pWJT1y7sVIkl5Qkk55i5I0wred+HlY0r2SXj7CwYYRwJFedmMgkUu5JRU7GyONr3SG4Ihb1qXkIIUrCpZlDkvNZlP79+/X5ZdfHg6/xWIxdejikNzpdDQzM6NCoRAOu36IdEXE04q6YkUdJKWs7jzLD6N+OMW9BOVsZmYmHKKxsPr9pVIpUK5wbXBl/FTZSVyJQ1mILdoowxw6cVUAXKI9KJn4iBP3QlKIDYBCTHBEQAJPO9vP7Ya/47q5ldWt9yhCjIHT9BzMYNxpUz/Lc78DMyyV+GBOmX5Ap7/9b1xC/P8oFjGt29vvMSLcJYvy/dBPu1zBHxwcDOk53VKLQo6iMDw8HMAtACoynbgiEYMvrozQX0NDaymRPU4J3/M85j+fPcgmbfX2e9YcZxwg1WpV4+PjoV9rtVoIUCsl2Q+YJ7HS5GunH2vDlbJYsfM50W9MYmWM9mQymcAOoE/8WsCFmGUVsx8AUbkGUMHnDPUAOAHkJA5JzLCK9yrfB7xfmB/shysrKyHWhIOhlIFbGeW02+3ALmAfAYCCbeVxk+gnz+hCfb3uXkf2IM9MAqsJFx4AB38f5HJJXJV6va6jR4/q4MGD2rt3b2CtACx6sFsPeOx7JuPprisvptS761E8t8gyxpjhrkI7YXDgOsm6j+cg+wh1xyDgDEHAJd6bgOkxkEz93L3KgSxfXzG402g0NDMzE2IK8T3rhHkuKQV48SzeJ5LCOnDWjM8B2upuWuw9m3JqueZDH9ZIOpmUhjodvUeb4MimnIV8l6SbJf2dpMfPc9lfVRJX4A5JCyf+3pRzluxCVvn/mdfyjy3r+duf1477dpyc4tukl+2pO9VVb7qn3nRPmlLiqlKUlpUYfzKLGWWPZaXHpOzzF3AMiBlJf6HEdee1km6RdJOkx5QEEX7h1Le+2mWjMUcauYYuWto4ab/PmDmCUoW1m7gA0tohktgNUuI3RQDSRqMRYhigWKBQfvGLX1S5XNbNN9+s6enpcBh3Rbefld8p2ygSMCTiuqP0uOWTwHv4Sh86dEiFQkFXX311Ko4A15bLZQ0PD+vAgQN68MEHtWvXLk1PT4fDJ+AAllL80Ul1Cv0bFwpXyDjkcogE+EHpkdYO1s1mU1u2bAmBVz0jhQNABPyjPA7NsfLPtfQNsQOwOnpgVRRH0pACgjg4hcWZ31jknU7POMZWVrfmuiuNl+/0bdoTK9qugLriho/8qaygMQuBv11Rj6n2kkI8hZiuT/3z+XxKSeV62txoNIKLzcLCQogDQZ959iNX7GEtuHjMBCzKrhzxPXOR9k1NTWnnzp2hfxgLxgF3Ja4fHh7Wzp07w7zKZtcCgwKUECATsMFdiRCCNEprGapwt3NGAOvM5wT1dMWMug4ODgaGBGPS6/UCcMWcpI89ADTXUu9+SjXsHOrR7SbBovfv36+xsTGVy2Xl8/kA+vp8KZfLASCQ1hhiksI+CdiB+wxK6sLCQkhHTBskBQaeZznJZtfivQDQOchWqVRS4+HzfnFxMQAwzmry9jpoCBDTbreDz2ylUknFOPE152lgnaWVzSaZvK666ipt375dpVIpvEfy+XzwaS0WiyF1LDGsHGgj3szi4mJYT61W66SMa85YYZwdAEKc3UMQVPpqamoq7EWAobCG5ufndfjwYY2MjOimm24K7ypPB+39USwWQ//RLurYb29ZWVlRuVwOPsGMea1WUy6XC0wk5hiuapJSBgZAPwc6/McZa4BTnk6b9zHvlJGRkZTbWwx4ni95sTgjLtdff3347ExPSfr2t7993urzYnL06NHU35/+9KfDZ08n+fGPf1xviOJ/IJdoLf7AwYOnFzhhbGws9bcbB07Xl/xlkU23mvMmuMJK6fE+cOCAtFsJs+MJSV9au+fXf/3Xw+df/MVfPLcK/I0SgOTN0t0HpPe8kMzVA5J+VWlA7w//8A/P7VlnKT/5kz8ZPn/sYx9blzqcrnA2yB/KK/flnGqvr6nx+oau2XeNdmzfoeXssmYHZ3X88HEtjy6rOdpUq9JaYxOsSDqmZMyPSMMLw8oezwZXqh07diTX7ZKefPLJ8NzYeOnz6mzSiJ+zLEq6R8m8vV0JyHeNpGeUgCTPnV4xL7bP+TrwfTiOOXKuMjs7e1rXxbFJPGbasWPHpOsl7ZWW28vKNtfepS976vXTEK/rN77xDfUyPS1dtqTqoaouG78s/O91r3td+PyVr3zlnJ/r58s41MMZl3WmN6BYcVj3ID4cfAYHB1Uul3XllVemH2YHTijWKBm7du0KFm5XElwZjOnlHNRQhP2QFh+8sLS6ldOFw9q2bdtSlkBigfhBYmVlRVNTU9q/f78OHz6sycnJAJ5Ia9ZRtz67n7kDDV5frG9+KOczdHSud8u19y+WWpQJnoNSRvvj8ryv3TLpoAQ++SjqxM1AofCsIH4fh3F3RYnnVPxc+g4ghPbFblNef1c8JQULs6cXZlziw3k8Z1wJ4f/MPwAhFBaURWcaeHYJlJq5uTlVKpWTsqwAILmyvW/fPlWrVe3cuTMAXNTFGT/MO+rL3KW+KLzc78oJ882BF5Q2lMZ+QY2I7YBihBuNu0bwTJRylGaUJ2egdDodHT16VFNTUyGzVTabTQXFRZHxshlXlC8fq9iNjrlBH/jzs9nEncjTEZ9qf/AMWoCnPvf9RepsBUkplgT9SLnM/7m5OY2NjZ20VpxRgPLvCn3cPoKUxuwXn9cES6UMac19yV9urVbrJDcx9gHAI+Yvc294eDjE1IHJQGphXGBYP/SVpFT62E4nCWhLJhrWga9FB8xoP+mOAVwAAQDciFPkLIYYZPLvXGK2nceJ4XtnYcQsEYDGeJ/39c+8cFcbXyvcw1xqt9thP3Z3LuZHt9sNblMOJI+Pj4c+pCyP9eLriTnvoFg8Br7n83/aGsefimNObUp/mSuVNNnnQP/COR78LijZZI68/DKqJCbIrJL4IC8XYauXlH/3UekDx9c8dnZLIhTmq4bx9ApKL9PT4MFBbZ3bqgPTBzRbmVVvsKel3Amj2JSUa+Y0sjii8tGyjn/ruHRESSYeIxoOFDb4IluS9AUlrjW3KmEpvUNJnJOvKAGBvlPIiIzrBmCOdPIdKSMNNk8mLlyocsbgyOjoqGZnZ8PhslwuBytzfCDisIpFq91ua3Z2NtzDQSqfz2t8fDwcDDlkwVxwhcKFawj6x3con364c5cgP8RJCZgBK2Z6ejoceDlYuhXdMyXs2bNHjUYjpPn0QyUHSncjAUjylK4cTPkb5dCtsViY+a5QKGhhYUETExMpNyTaixKGArmyshIsiFiNXVHiWu8vMip4PzpDxJUYfvN/QBQpOQTTl279p1z6R1pTTFC2/NmAOU7HdrDExxMlDKAAQAQFXVJQ0Kh7DJQ42DUyMhIAGgKILi0tpZBJd4dhPjJmuVxOCwsLevbZZ3XdddedZD0HZPC4KgsLCyHjCf3E9YyVMyQITszc5j5X0D1oqQOOzvChbu5qsmXLFlWr1cA6cNe4hYWFsCYKhYIajUZwo+MaAjcztoBG9HW9XtczzzyjkZGRwL4CFHMF1ueb/40yT1ajGNyD7UTbAROcEeGgHnM7m11zJ+M5vnaxkEsKY05si0KhEAAm+pu00ICV3Ousqvn5+aDg92PNLS8vh7S/KPu53FoKYkDIarWacjVhzfi+TJ18XVIvB3SOHTumXC6nycnJkM2GMh0Qo69hT8HSYE/mOgAT9lFXrgFdfL/wfoyzZNH3jBGMPGktdXkulwuAFywi5r4DuLj6eKwj/g/gIikwdjyTUuxC42NXKpVUqVRULpdD39JmAA3AKtrh8V0IZk6MFmfaUc/YUEG/wxAjCDpp29vttiqVStjnut0khkq1WtX27dtT+24ut5btqtfrhaDAg4ODwZUsm81qfHw8FTCYMWy326mxcEbKZsyRF5dPffd36+1f+pKG/f02mNV7y6PrWKvzLJvgyMsq3YGudJeS/v2opNNLSnL20pHe87+kYqSkFqVXlzvYyyXDStxgpqXa7po6WzrqTHQk9Mqe1BhpaGtrq66rX6fJlUnt/9p+5dpr75zjjxzvV/KrR1pKAJKvKXGz+R4lc/zYie+/pRQo9KoU2rcBbAwrJ3xDB5cGNwSYI52FW02r1QoWQQ6P+XxeR48eDfEUUCCwSnr6PtgOHJI4fLo7CQczj74PpTq2fjtzgcNibC3nANvr9VJZYTgwk1bVY6BQl35KGYe8LVu2hJSrTumGdkb60Gw2GwAUDscoRm51R/EeHR0NigUHZQ+OuLy8rMnJSfV6PQ0PDwd3DEAgQCMstihM0Jxxv/F0vfSxW6idYcHBO5PJhHHw792FAyWh2+2m4hWsrq6GwzOKztjYWHhWq9UKbkvLy8snHZzr9bqGh4c1MDAQlDoHajxAIYJShSLk40i9YiXPLfLlcjmAdJTlyr3HBqEfKM/BE+asB9qEbcJa8hSZExMTmp6e1rZt205iDzgTw5/pYxnomJYtx9vofdVqtVSv10NsFrIDsZadlcB8oh25XE6Li4sh8DKKnLSm9Hc6nRCfBxAJ5c2VY/qE+Ulf8B2Klqc/BZAk2K/vVb1eLxXw1/ch1h9976CKp3R1EArAs9PpBIWd/YN2MjeIwYIUCgXVajW1222NjY2l9rmRkREtLi4ql0vSxLLmnRXk9fB9CXDU2Xa9Xk+VSiUwQxx8aLVaKXaBC2CRpFRGF4AaAA4Pwu0sDEAhgG+f3+xLlEs92cM9/TVz2vdjT9WMgu+uQtIaYw/Qgr9hqUjJHkEmL+6FAVGr1cKevbCwENY8zyYtM+PjwXdZew5q0Eee5YZ5xvx1Jg97Bv+rVCqBbcV8iUFs6o/EDBium52dTb1D3bWQdjJmAFCsE1xBKcvXAgAsz6ZuMcMl7o9TGTxebnEXlvWS2H3H03P+xE/8RPj8p3/6p/qspIfGxvSL8/Pavrqqo6PD+tdvbGn12u/XO3p7JJ2c1veqq64Kn9/2treFz889l+aee/rUhx9++OwbdK4C7rMJjpyzeArX8Pmtki6S9D+UMEciOWdXmj5yySms95ec9yeduZxvVxpPD/6hD30o9b/3v//94fOnPvWpk28elzQtXXTzRWpWmmpWmmoX15iIqyurKjfKKh0tqdwo6+rxq1VeKetzk5/T0ZGj+jev+Te6dfxWvf/A+1PFnmo9x+7XTz/9dPj85je/OXz29LJS2s1mXdxqTiUdSfdL+oaka5UEb32LpDdIuu/E96eZMT5OYf5KibOzff3GEo8dDJmVzkoK8Hz88fMdTOjMxdvx6KOPJmMj6cC3DqiVWatscOuStGvXrlQZnKuldNs9pbGUdit1I3k/5u+ZyBmBIxyMCCjIwcetg26Jc0aCHwRj/+NcLhesoR4AkoMk13m8CxReOsFpwVCwUbBzuVxgrmD140DcbDZThzdnEQCYoBTSDtqG4njgwAEVi8XgXsNhGoYBzAHa7gfRRqOhlZUVlUqlVOpGFF9XYKkXlso46B5l81ziFrTbbY2OjgYFBEWFA68f7J25gpUbcMkP5cwFwAW+9zS8jJXHEnDrPpZFac0lyCnpBNylTI+5wDM5nAP2uH+7K4V8RwwPZ8cwzswDB7CY556+FyUP9sH8/HxK6esnY2NjIXaCM2YcXHHA8JJLLtHQ0FC4PpfLBYABsIs6+dj4uqIfnQXA/z2oKYoQ88/FywWE8bHj70ajEdy5PCONl8OzUKp4/tjYmC6//HKVSqUAMDrDgfXXarVSmZtiAM6zMbG+XFkk/StlsM+4awEAimft8D2IAMeekYN5yrxmPNjQGVcP7OvAiwcWJeimu5KxX1GP5eVl1Wq1sCfEgDJrLmZlxCCU//Zxpb9hAcZ9QxsIFMq8pAwCRKPYwzCQFMB1B+wAT2BKFYvFwHLxmE/0g4OA/M8Pb1wHkByDaR6/g9gbgDS+r/T7zTMdMCPuE+8GNwhQHy+D+eJrcWhoKDCnAMyJ6dTpdFLuKcxLgGnWImMXr00Yj/w/ZkYyNwYHB0OQXgflHOBwgJTvqA/96e8Dnu3zzAGZzYCsLy1/WSrpL0sl/bN/9s/U6XX0d8u/p2r3M9qxukMFFV66gAtdYI5sxhw5/3KHpBskfV7SUy9x7XmUA0pcafp9/50onUxH2q6EEXKRAjNEJ+wUR3pHNFwfVmGhoIuPXKxivahSvaRit5hKfTpZSpJB/MDcD+jLV35Zv/HYb+h9N7zvFW7NBShdJWyRb0naowQk+WElqYC/KunrkpZPeffGlA3EHBEha6pKXPw2gJzR64jDGgqlW8CxePrByH8khWCpcare4eFhbdu2LRXsb3l5ORxoyeIRW+I9qCgHL0AGz3IS08Y5aMeKqR8WecbCwoJmZ2dDLBKe58BENpvV888/r+PHj+uWW24JShGWQgdrFhcXNTs7q5GRkZQlcXV1Nbi8xG4xDkp4+2k3h30/wJZKpQAiEKxvYGAgpVDxDBQ7LLJuSR8cHFSpVAoKqLTmXuNj4n3BdSiEfgCX1lgbHNj5DqUCQMAz65w0cY0u73Vx1xJXdBz4cuAH4MYZKM1mMwTRZb644sFYUl8CH5IBhWeyZqgHgYbjOlEv+ph+cfo8lvlms6kDBw5obGxMU1NTKVYF8yiOM9HvWa7sAVhRhitFzqZxpdQVa4KO4qrEWLbb7ZCZpNVqBWYQ8xaleWBgIDBkqCfzAOs2VnXWBuwwT2MNMwnFlD2CwFbZbDYEMvb1AmgKsLm8vKx6va5Go6HBwUFVKpWQpYRyfB+BPbOwsKButxuCL7s7VsxOcUYP7g6AdOwX7pIwMTERQJ1ut6vJycmw/3GfpyP2mEe+nwCuwbwg1gqpX3GBYhzchYZ1x9/MDWdpwGZrtVrasmWLarVaAGUBIRyE80C/zAsP1AsQRYYh1gcZcKiDu5H4XonCTlm+L/hc5Tv6jT7z8WZNOPOIuekMEAeDGWuyifGMOAORf3YGHoyXfmsXIKbf+wFwKH6/xUCaM6sIHAwIyHsYwNxdG7282dlZVatVTU5OhrVFxiP6i3v8vca825TTl1wmp7uG79J/av4n3ZO9R2/tvnW9q3TusulW8/LIZZJ+QNKjkr78yj76V5XEGPHEnY0B6VdPDhm3YeRuJW5BpwowKyXvs5n2jJ6pP6NnGs/o/t33a3FkUfXheuL+ISVW/qNK0tIelXREuunim0KKXs+umBnsvz8O9Yb0H679D/qFh35Bv/LIr+jmoZtVaL8KgNLzIU+e+NmlBCR5oxK3m/sl/b2kxvpV7bzKRgNH2koAqlcjOMKBhkMpBzw/zLkCwEHRFVKEmBEx5daVOWjc7gMfs1H4juf54dupwK744w8PzV1SSvl1xXF2dlYHDx5M0ZFhutDOHTt2hHtgX0gK9OSYRgwrZmhoKDA5YLDQHj/oohh7UDzcF1BSOODDnBgdHQ2KArR4rJH0if/OZrOpFJSMSbfbDYdcDyQaB5t0azXlOSBCHzNPqJvHXQF48LZzeHdADfGyiXNCPRwoIbaBKzCtViu4CHCYp325XC6V9SJmQ0mJO0G1WlUmk1GtVgsKrYvPe9ZCDB5KaTcw6hGnSGbc6/W65ubmgouKswG8n7ke8TXGb6zqgBT0sVvwidHg6wlWkK91V368r2NxUAFmjo+lsw9iZTCegwAm/ej9XA9j4eDBg5qdndV3f/d3p8CNeA/xcWOush4dqHNl2RkfnU5HTz75pLZu3aqLL744BG/2AKuMLXRKgCfACAfyjh07FjL5xC4xgEd85zErnBETA14+bwAPFhcXU/0MqORAXbebsEXy+bxqtVqoY6FQCOAEKayHhoYCLRJ3mVwuF9gm/m6gzv4uWFhYCGXz3qEtznqK934U+9itxEECZy76jyvvLg6eSGtMO2du4Mblc8jfRb5X4vIUrwtiFPkchOHosbgc6GL+xAwMb5fvDfG+zHxzhpX/zfveAZMYDCIeSfzu9+f69x4/6TsFHHHq/b59+1L/e/bZZ8Pnj3xkTd2Ks9D87u/+bvi86wd26bHLH9MnH/uk3vKWt6Su279/f/j82c9+Nny+7bbbUtc5jf7RRx8Nn+MsPk5vfllkExw5/zKuJADrcUl9vDlebmEWBzBhSPrVH5E+3sup8DdDymgtBp907hT4l0N8HfxEq6XfX11NBZj9Q0n5rcP62msLqhfrqhVr+vGv/bjmW/PhvlK5pIn2hK6sXqlvf/Hbyh7LKrOY0Uo7vf/nd+bD/H/Xu94VvncGoiR99atr+ZEz9Yx+eccv693PvVtfvfyruu1bt2mwc2YBL/29dujQofB5bm4udR2Z0zaU7D/xc5ESkOS1SjLdPKgkLsnCqW99JcXXwRkJr/wL5BW6bdu28Pmmm24Kn++5554EEDnhjeXZ2nyebd++PVWeuxu5K9cLL7wy+ZvPKlsNSqMrNv0s1N1uN6WMx5lG/IDrh2TYCvg6Y0HFIhczFLw8AAK3TmLhh2ngB9b48Eh7/DdABgc+7llaWgpKwejoqMrlckqxQhwMGB4e1tjYWMo6S5aMOOgoChGH7Hq9nmq794ErOjABYLBkMplU6lqn+QMmxOWtrq6mlGEfyxhAciuwu9F4XIf4IOxgmruY9EvDjLj7g88ZV3D9UO7j4CBbt9sN/Uq7PfhsHJTSlTZXvAAV6vW6xsbGUn2IO0KsmNB/lE05KysrqdTRXvdut5uKp7Bjxw4NDQ2lsjPx29cgz/Q56XWMgQkPosvY4BoR16mf1dvL90CV3e5aZhIYAvS/pzNlbGE8NRqNMDe8biiMsSIZAwGeKnz//v1aXFwMLjc+R+K5gvKHUlqtVsMa5XkEQnXlknl18OBBVSqVFGCC25Jb80khTn1ghvgc9D3TA0979hbSpXpmLNZazEBiD/S17mAF4qAr98MEcqWfZxDU0/vUg6sCdgOs+GEYtwxnIjKPGUtATGdd+DrivngM++0H3e4a+wQ3H8bar3cAIJ7rAKzez+7+4sAn8xBAA2WTOc1+PTw8rJGREdVqtRSrzvddB4a8r/xv3x89u1L8vqQ97u7Fb2fg+H7vbE3qMTk5GQD4+D3i5ToL0hl1m3LmsvPgTs1smdFTe57S9UeuV2F1A1uNN1P5nl8ZUhKcUkoCsJ7fTKSnLR+RMSvaSpTR13eUqWY09NWh9anUWcr/011NsWAkqSDp11otXbrn28quZlVaKumHd/2w9o7v1TUT1+jqiav1/t9eiwXy5FNP6nzLjuEd+sWdv6jfeO439M2939Qtj96ige4mypiSI5L+TNKEEgbJLZJeI+kRJRlu1ifUyLnLRmOOnDqcygUpZ/w6ihU+voPO7QqLpJOseK5IxUpoP0tgr9cL5foB1g9WrhwjHAi5Fvq4033jlMF+PeVPTk4GlwE/ZGez2UDF73SSwJ3eBuqCq5DT5WOFg3YdPnxY27dvTylIKCko4fl8PuQch3rvVldXMAicKSnE5KhWq4H270FwKa/VagULuStCKCVIP2BKUkphdyXdFXFXtl0BYMxc8XWLrCuKfOZ/jGP8f68H7QSA8+f781yxktaCXqKI4iJSLBaDlRyGxalya8fztZ+y5eun3W6HOeeMoaGhoZDHPF4vcdBEynWLuFvNUUrpc9YWLlaDg4OpPuO3K1v0C4qPg00AGd5ul34Wb8SVL/YK+sX7iD4AjHGABpcd2jU+Pq52O0kpW6lUQrmxEsx3rFnWBHVhbUjJPoNiODY2puHhYe3atSu4rEgKZQEQ9GP8eEwM3FKGh4c1PT2dyjLiDB0H2F4MNHZgMpdLAiED3FAWCjrsAOaBg5jEaPH1C2jhf/N/GCOA1fSttBbI2JmIgE+eyrZfljF/h7hrBmUSR8Tnmf9mXIeGhkJMI+IH9QMAYwDdx86fhcLvTDHaBXAGs7AfAOwPcAMAACAASURBVAooCKuSsYKx5mCj14V7PR23p7eO1xHvjXi9xPsS88n7jfUOIBbH0OrHYnKwDHGgZFPOXDK9jK5+7Go9cNsDunfyXn3/se9PxSbYULLJHDm/8n9ImpL0YUkXksH/C1JuMqeVO1eUqWWSYJkXmmQkTUq6SGrvaKs71VVva087/9/+l1+yKN3xwB0aaY4oq6ze+3+/95WsrSTpmuI1uv7J6/XwVQ/rkSsf0Q1P3PCK12FDyJykT0v6OyWxeG5VEo/nCSVuZ4dOeeeFKRsEHLlb0ns+Jl1SO7U72oUoZwWOeKpVmAJS2oe738GLwxuH2m53zaedsqQ1RRnF2C2b1Wo1uH64You/O4czWBbSmpWVWBK5XE7Hjx9PHTYp3ym/2WxCGZ6YmAgxB9z/mvZ5AEaAkE4nCVTolvT4AMpz8vm8Dh48qGeffVaVSkXj4+NBUaGOWK+xwne7ibsIrke4Y7gSISkF2iwvL6eCVqLIcFDlIM544j7hAQeRfgqYW59PRRVzK7J0susH3zFHXOFwKvqpQAjABIIKAvRgLR8bGwvKAWABSo6PH0oAiiPsJVf8lpeXQ5wNsgNxT9yufgCPg3qAbSMjI2o0GiG+gisnPlY8x+M8eJmxawDzxfvQ6fOLi4vqdrsppVlKKzRunfbMU77mEdJ30wanhwICZTKZwLwgICf9CyvHlUeUTQd4iJURW9NdoZ2cnNTNN9+subm5ACy6hR3gwpkHvq4Zs7m5OXW7iWuJM0lQXnnepZdeKilREIkDAiDB/pnL5cJe5Eptu90OoJRb9XmOW+4ZQ9Y9gIoDG/Ec4HrqzPOJB+J9SLwLB41c0eY7V+D5DJsFYKDZbKYyGXk/s56IuUOaX0BnD1gbrxtADd/HJYVMac6C4p1BkGzqQH8DmvN9zOKJY2X5/QASDhRRVw8m7Mww309Zb7RVOjmTkrNwfE1Ka/shewJrjD7gHsbHgTYH2RyopWx3S+TH98LYEOAgmPcFf3ucp005eyk0C7rsmcv09J6n9VTpKe2p71nvKp2dbIIj50/ulHSNpL+W9OxLXLsOMvTZIXVLXbV/sK3sfFbZ59ZRsyNl7kX2e6tCytzOakeZ2Yyy+7M6OLyqXX2OtIcyGRWbMafklZfp2Wld9dxVeuKyJ/RE+4n1rs6FLTVJf6MEEPkuSd8t6eck7Tvx3TPrVrMzkwvMraaffO/zz+ufSyqe8MzcrSQWkXThAySZM4kWf+ONN/buvffekyzUKJuuhMJMiNkZKL2uvHa73aBkoqBxkOSA5qwCyoFRgQwMDITDOodQqOAc5jgcHjx4UKOjo4H+zqGt1WoF8AE3Dz5jCaXPXAnLZpOYHbRpZmZGUpIdpVKpnMRQiJXXxcXFVJwLWAqNRkOFQkFzc3PhgEoATPogDOYJ0Mqte9VqNTABAHg49DMm1Ic+59DqLjLuosBBHKDFD/p+EPY+8/F3ZdnBHP7n6X/j4IVY1p0xEvcpShMKJuUSgBDQzdvbaDQ0NTUV5o4zFAB9mHtkPkLJ8OfyPA7/gDMxIMacjl1jEHeNQOn1usdMjW63q8XFRbXb7RD41RkR7hLhrCDWCEFLt2/fHvoKVgx9DpBEX/v9jAWucA44+rrvdDoBVCDeCfPDgRvG0JXymLbPXkGd3G3KwUvvX6f/85s1FKfN9QCenU5HX//615XJZHTppZeqUqmEALyuQAO4dLvdkzKYABQ44ELdvJ4+j2CNcA1l+r5DW91Vj/XnAT1pJ8BxzDSh3a70OiMQZpT33erqqhYWFsI4MFcAGgBZfF0AxPB3JpNRs9lM7UvMUd8DYGj4nOQ5BDyF5QZDA7adtwfQzRV8/818hGUBoOXAEeOazSapnNkLAUkdbAIM88C0cdYu1hv7ke9xnu7b923+Zm13Op0AKlEOc/HAgQNaWlrS5ZdfrsnJyRTLw/dkygcoZt64y5cDJQBNXifWEf3o9+H2Serqt7zlLXrooYdOebzLZDIbNp2Nu4i6P3Ucc+Rs5Pbbb5ck9dTTyl0reqz2mD546we1bWSbPv/5z4frHnroofA59tV+7LHHwmdnWr3iMizpV5Qo9H+/PlW45JK1JLMHDmzQnCpXSnqbkowdn1znupxCxsfH1RvqqfaPa1otr0ofVBKUNBKPrRXH3XCZnJwMnzEESmkjVE89HaofSoMg00rispyQ7HJWg3OD2pbZpspSReWlspb2LynbS/bDO557Tu+dn1fB9KWGpJ+X9MCeNVAydgs/fPhw+OzxFTxAt5SOr+AxhOL0rb62ebdLCtkwm3c21b61nSj/9+kk8bTh0pohR0qn7/V6v+plSImrzWuVuH8clkYfHtXwc8PK9DKpGBkXlOxQAup8WNLTL3HtyyB333136m+PS8NZ/k/uvVfTfdbvPkmXStq6dWv4ztevlxFLvD/7WnKDS2yg5zx166236v77739JSOmMmSN+CORgiy95vV4PB3AahmIANd2BBQ5iHDyhwHs2FD8sO92aQzHXYZ11dwgOZJ72E8V3cHBQS0tLGhsbC4f/8fFx9Xo9NZvNkE6SsvjsIEenkwStxFJXKBRUq9W0tLSk2dnZwEJwFx/ED+SUA9Xfn4MVFgWJzD1eHsCOgxUoVvT/8vJyACpcsXIWR2x1b7Vaqf5E6cWyHyv3lOkW6thq6OKUeQd5nCmxsrIS5hrfOZvELdjUEZcOFL35+fnwEqUOHhQXRZh54EoFz4VpQxlkRvG28xnggTTI+Xw+vPxcIXWAA8Upm82elKoYpQ4gwRU9BxcKhUKYJ3F8n0ajEeYo8T9QeiSFTEkAEvSPp5eOFTOn8vs1zB0HPZxRAIDK+DoTzeevlCiojUYjKKrFYjEEIm2326pWq9qyZUuomwdd9hhF8RxlLJwFwL38z+fB6uqq9uzZo2w2GzJi+XxlnfkzHHhwi7sH1/R5EzMK4n3A949+aYt5SbirSbznUBeXGDDlOhRoFG2C9rKHItzLnsC6GB4ePsl1j+f7ns86cxACcRAAkIO2Z7PZALzQt8ytGJBzANPZCy7ebsYH8TnLmgBk4Vm9Xi+sLYBYwEEHXwDffdx9rCiLOrBvezk+x1yWl5c1Ozsb4oBIiaIB8MseA1vLDyAO/njd4mdQlxjgZh8HUOF+B1FiIHlTzk0yyuiXrv4l/czXf0a//fhv6303bcC0npvMkXOXSUk/riS+wqfXuS4vIZl2RqVPlbT4jxeltyuJbHqe4hF0B7paGV/R8tiyViZW1J5oa2ViJVGApcQVYU7S85IekLasbtHg3KAGlgaUUUZ7r9sbylrurSl1nzrxbv2lxUVdvLqacg+4kPha+S/n1Sv1tPKmlYQh8a31rtEGkLakr0oDDw6od31P3Tu6WvzBRQ0sDKj4YFGa0doedSHJBnCrmToFsHlJ328vLDljcARlNVZ03YdZUuoQmc1mU6CIW2xRTN2ySaYRSScdBGMrK3T8bDYJkjg6OnrSYdyVIZTULVu2qNFoaGlpKcQOoWzq5Qf12B3CrWG0aWlpKTy3UqkEtkE/C3asmBUKhaBAUibuHGQPQYFwUMHdkjxLC3+jfBYKBVWr1XBffDB1KyfC4TxWYGEF+cG6H2CDEuNMlFhZicWBmcXFRR06dEiNRkPXXnttoK/TZwBmudxalhv/m3nlqTe5h7oSkwWFhdgsKMfxvPP54ZZ0xtT7AoDBEf54PrvyF48JbfSAiTBR3AWEtsBkiK2AKysrqtfrAcRESYHJkMvldOzYsQCuuHIEAOYMrZgF5Yoo4+xxhNrttmq1WmirM8JiMCBuE3XA3csBHOoau9rx069f+yl8sYLqYAHPa7fbmpqaSu0tnU4nBOJ1UNMVYfqr0+mkso54+3xvcMUTlku9XlehUAhz2vcAV0D53c9tIQY+vM48N2YAlMtltVqtkN63WCyq2Wye5F5DXwFcOsvC+8VZhcwL3/e9DTxHWsv6xXh7GV4PPgMYUj4MKPZDAAfWirPlvH98fQKCe3Yu1qe7c5LSGzci+rbb7Z4E3MRzz9cXwKW7SgFyS2nGXLyH1Go1FQoFVSqVwOSYmppK7WGs13iMEHcp8nkNCNXtdlPvq/j95mua/VJaC6jMfn0mzNVN6S/T+Wn9whW/oPc+8V594tAnNKGJ9a7SmckmOHJuMqzEsX9VSQDW/gbXC0qy9Wxi8f5ZST+lhEFyaoJIf6lI7d1tdbZ0tLplVYtbF9WpdIKbQaad0eDcoIpPF1V/up4wVI4p1T8jO0f6ldxXPlUsBpAkziR1oUhGGY38zYhWhleS2DN1Sc+td602hmRWM8p8M6PMQxmVbi2pcUtD1TdUk+Ct90l6QBfW2toAbjXH8/m+zJGNwM07K3AERkI/hT/OeNAvKJy0poxzCC6Xy+EQ6RQzP2TF4n7NxNPg4IcigRWfIIzuNjM6miRcxp+cOnlWlPjwyjWAFpThDAFcX1BKvU/cCkp5BAisVCopJWZlZSUEkSyVSikrq2d38HIRT3/J/1FE3OodW+ydjZHP51MxZTjcu6tMv7GB/YMyiCuIW8zdTcTdgagrrIBnn31Wi4uLuuGGG1IHewQLK4oViqH3o8eUoK9xwYJhQHYkrPA+Xsxr5gRz2oPC0maUNuYV/Uj/u7uO9z2KVKw8+9gQLHZwcDD0n497q9VKsac8nTEKqLt+YPmG4u/rwLPDoAihJME+IZ2rAwEAhDwP4IIYIs5mYp75OnZQxZ+HwshaZ/3wPWAs9/oe1U8BdWWY/vI4RrHLCX3BWHoGEUkpK7qzPXhGtVoNz/KsNSivDgoSR4O5xzwaGBgIz2f+xQwn6hRb6JmzcZuoZxwLRFqLfxHH73AXqxis5bODRC/FEHAAqx9YlM/nQ/8BlLirJgo3Pw7eOzjBPeydcYptn8vUnTlF1iZYfKSB51reYx5Ml7nAOAK6xuA9IIHvf8zzpaWlVPrjeE+gr1lzhUJBk5OT4TtAGRhA9AN7gO+V9Cf9ELM/+o0j/Uv9uN7BW5/DHgOm3W6/qsERNx6cD1caF0/p+eyzz2pPb49uGrlJf/DMH+i/3vxfdclIYpvDvVeS7r333lQZ6+pK49JTotivIziyYV1pMpLeqiQTxx8ppMtcTxkbGwuf3/vedIDSe+65J3z+y7/8S/X+tKfe23u68T036jf3/qaGsske/aY3vSlc1+q09NjMY3royEP6rQ/+lhbzi1oYXlA711ZNSTCDsd6YSo2SxufGNd4aV+f5jvLL+RCk+IljTyR9NZ12YXHDlSQ9+eRaRhl3E3ixdKt+z+lKvPb870984hPhM8H3kWPH+qdW8VThklT/eF3dd3aln5Rue+Q2lRolSdLnPve51HWum7znPe8Jnz/wgQ+krjvf+9eFKN/zPd8TPk9MTKj3Qk/Hasd0X/Y+6c2SXi/pa5L+QVLzFIW8krLOzBFPOy+lU/lidP6VXk+/l5WKduRsKGFdSekUvfGacBcwDPvSya5r8VnqfMkZgSMOIPhBk8NTp9NRqZQswnq9Hg6pVBhrW0zLdWUidinw3wguOhzeObjh+uK+3NLJ1mncNGIqOtd4wELq71kaKNfdVMgmUalUwgF+YWFBBw8e1M6dO1WpVFKggbfRFRsPhtpqtVSr1YKiNzIyol6vl2Kt4M9O/3o5WEUZDz7zDHdz6jepXEFkPAcHB9VqtVLKM64+1I3yFxYWUlZCDuOFQiGwH1xi4KxUKml6ejrQw93vHsACJZPMJFKyWABlcGvyQ7lbyMlehILqMUTcSupuP8xVvkdRJPZAP/YNnz1trT+Deenriba4RdxBGSkdj8St51I6XSZsDWLyxFbnsbGxEPuB9jG+jUYj9K27uZTL5TBHstmsZmdntbCwoHa7rYmJCa2srKhWq+nSSy9VoVAIrjZzc3OBreVMoGq1GtYmCnk2u8YQ8UCS1MXHQloLjpnNJqygeH3FLlOxUu4gro8dIFfMrHE3HAceYpcZByzc7cvrhUsfSjTjXCwWU2yNON2z1yMWBwn6KdeuCAOYwRZiv4gVaeIjSensVIAOrVbrJDcdBxp8HcaAOb8dyJmdndXc3JyuvPLK1D3s034P84L3QLPZDIAS9WPOSQpgRsy+8HntLou4iDHmDsjx/hodHQ0gZT9GSgwsx/ONfYB3ob+HnGXje4MHkd6+fXsKZMRlLgazfGx8znq5/sM1MJl8LTh4yd/ueuVsLG+775WbcvaSyWT0jol36N2H363/+Mx/1PuufZ8GMhuIirGqzVS+ZyP/SNJVkv6npP3rXJezkMy+jPSX0kNveUjve+Z9+vldP6/nlp7Tw/c9rIeOPqSHjjykx2YeU6eb7DMD4wMabY1qe227xpbHdP3U9ZrqTSmvvPYd3hfKPbJ8ZH0adIFIppVR9iNZdX+mq4euf0ivefA1yrfyL33jpgTJKKPp2rT050rie9wp6Q1K0gHfryQ+Um0dK4jKdgG/Qv9saEjLV7X0nn3SJdVXcbYawAeULKzN/Q5YHMI8oKe7AzgFXlpjG0hKUaZRCtyVg2CuQ0NDqtWS2dlutzU6OhoyxGB55TBWLpdTPuAAI3znFiyUbRgmsWXblVkAgTjjC0r2rl27AhDkB21o1/GB0QMMUicCLUprqTgdcOh212KR0FcEJPTDq7fBlUn6n/ECWPBDfD6fDxaBubk5jY2NKZvNBkSP+Bo+J8rlcijLn+sKux+mh4eHU+k4R0ZGtHfv3gB8eXwN5hpWeEmpMfHgobStVCqFuDiePYhAQCisTzzxhGZmZrRz586AyLtyECuk/CZ4pFv2Y7cqd9WijNXV1ZChxoNMYi33GBe5XC6V3nhhYUETExNBmYMBEwOC1AEXl1wup29961u69NJLNTU1FZQblGTSdDYaDf3t3/6trr/++hA0+fDhw6rVatq9e3d45vh4Et1saGgo1NcVfLeeAySNjo5qeXk5jEs+nw/r0bPh4DKD0upuM963MQvKg7rR17BYcLWQlHJVKBaLmp2dDX3NWOL25sBKqVQKYCDzfHV1VfV6PcwvyvUA0f7MWq2m2dnZoEzPzMzohRde0GWXXaZLL71U+Xw+uGr4GFKHYrGoQqEQ5gTWeN+n2S+pQwxu0z+UFzMLvL8HBwdTrBae0e0mAYGnpqbC3uHxSpwlcCq2gmdc8vfJ0aNH9dxzz2n79u0psJW1FINdsMO63W5gXUhpKxlgIy6Z1JfPzrry+cRz2Kc83hRrnXeQXxcDP95/gDUwwQYGBkJ8EBgolEO7YlcVGD0AyJ51iusZq8HBwVBXD5jMvHCgiDoThDqXy4XYWA7+SGkA3svzvdgB5RcLtLgpZy6jA6P66Ymf1u/P/L4+9sLH9Lbtb1vvKp2+rDNzZEPK1ZK+V9KDSqzZG0i66qq3pSdNS72tPW3Pb9cXZr6gL8x8IbngMeni8sW6cfpG/cieH9GN0zfqxotu1Lv/+buVNVP5zi07T/GETclUTwAk70oAklu+ect6V+nMZZukCyE27CElGv1WSa+TdLuSTDcPSbpXSRybV1pQWS/gmCOS9JG90kdeJ+n317smZyZnjNV7ily3FsaW3eHh4aA0wChptVohEw1KvjMqPAYJVGoUC0khaOXS0lJQKFEmJaWCavpBm0McB7lMJhPcAjz9IK45uN6glMBcmJ+fD4dNgg06m6TbTWjfWBanpqaCFZDMLVzrLAdvo1u5Oby6koYVn35G4eDAynf9LMaU4xa9GBRygATLHqAUyhnuP9lskhp3aWnppIwsgFccqKF8M04Ee/X4Lg6MuBWT/nILPPOu2WwGtpJbRVHwC4VCaCPsktiFwEGmlZUVlUqlwAJBKSJ4L0oUGSecyYFSSJ/TLnczAdxDYD91Op0QW4a0zPQFwR1jEEhSABaoG/PYFT2AFZSUcrmsw4cPh9TWk5OTAbyjX2EKLS8va+fOnep0OqmsHPSVpKAADw4OhtS13r/u0kPfA3jgOgAIBLjD/KJsX6derlvI6XuAQQcIXPFzsMOZBFj+2Z/ICuUuM+4+UK/XQ1wHd7lxBdKVduYFdYaBQxBN2HAAU+wj1MEZD85CKRaLYT4yLoODgwG4XFpa0uLiorZt2xae4QwsV3Sppyu+Dgyurq6GoL++zrPZbMotkGuZm+yBSDwPHEhwIDifz+uyyy7T9PR0SvF2MC92++OzsyzoKweX2I8cYHOWDn3FOwGXHXcXoi6wKTAE+Lz04K8OqjIvmYcw3di3KAOXnYGBgeDS42wOgPZerxdiaDngt7S0pGq1GtaEu+5NTk6GTAfs1fyPNcPadLdDns26ZP9gjdC3cdBWZ4nS5gtd/L0W/30qxtYrKb/zO7+T+vu2d96mPzn0J9rZ3JnKwnJBuzBdQOCI07kvxNgSd911lxaHFvW5XZ/T4NygLn3uUmWvS+bkI488Eq5zlxE/80lpQ8L5kGuuuSZ89gwrY2Njaqw2tL+1X/uX9+vQLYd0uHdYR3tH1bvpxHxclYYyQ7p4+GK90HpBP7b1x/SBf/IBbSlskSR9+MMfVuv5lv5B/6CD+9Pj4dlbMGq8lPieE68Jz5iB4fWVlhfbEy+++OLw2bNPeUw4ycb3sPSaJ16j+/fer0evf1QrvRXlc/0ZJD/7sz8bPj/44IOp/52uW427POyxLD6PPvroad2fkp2S3iXp45LO4vYzlS996UsvfdExJZmgvqCEQXLziZ9vS/qKdPcR6T1KAo6+7CyJdXar8QxsknT11VeHz7jVSNLXRr+Wcvdzo+WP/uiPhs+x65q73Ph71ueVlF4TnnHpXF3Bztitxq1+MeVWWjtoYgVDAC38UImVEgox1tfBwUHV63WVSqVwyGbRLSwsaGhoKOXSglIGmCElHZvNrmUzkNYGxS3rHKyhkjuQ0ul0QgwArK+k8IzbwqEXyzl/U6Yf/LGMo+TTTxwwYVEAwuDfjnWedrEhxuyWbDaJ5TI4OBja7Iq7p1IFECHtsqSTMt9ICm4OtIsfYoYMDAwElyKUWdqLL74rqp7eEyuuZ8OhH3AlIsigH8QdDPDgg+5agfLJYVxKXhzEcfF5DbtpYmJC+XxelUpFpVIpPMtp7sViMShB9NXi4uJJSpPHWvF54usmZvfAOHGlDtaMpwaGkeNuXt1uknWJcaP9PtcOHz6s/fv364orrtDExES4jnKYS61WS0ePHlW73dbMzIxWV1dDbKCBgQGNjY1pYGAgMJs8rSeAH0AXY8e4+H7gDJB4T+H/cYwdWDook6y9arUa5iGMCq5nLcesBcaLa1HKm81mqDsuOnGQTFcKHYT0fYS6YM2P58DQ0FAArI4fPx72EOYbKQC3bdumrVu3hvbS187KQ5nlcATbYGFhQQMDA9q6dWtgRfg+Hiv83IfyS5tYO9znsZO4l3ECSKjX66F/HTBCGF/a5Ouh0+lofHxc+Xw+gIbOdohZUr4WHEiDzUFbWPe+98AUJAC1v+/oX9wd2Ud5L3CdxxoBPI2ZMrASWRv0Yey6x57kDAtfK9Sz2+2GOelAH+O/uLiomZkZXXnllYHRRIDZpaWlEE/F9yNnF7qLkf84i0VSiPPl65GxRmHKZhM3n1wu96J+/Jty9nJX5S492X5S/33xv+ufZv+pBjODL33TektHm241pyntbFtf3vFl5Xo5XXLfJcp2L0zT8cKNC/oXT/8LHV85Hr4rqqiLMhfp9oHb9cSXntDQ/JCGFof0n9/3n7XaW9VvPfNb+qtjf6W/P/T3+tE9P/oipW/K6cpEdULXP329Ht7zsH76z39aH/2JjyqbuTDnTEpuUBIA9amXunAdZEHSZyR9SQmL5Dbp7q70gU9JxRO41G5JRG55WQCSDeBWIymkR95ocsavIz8EuxXMlRxnaGDNc2sw1j5cIKR0MFdnDEhrKWSxrnNoa7Vaqlarajab2r59eyouSD6fD5k++ll3OLQ6vX54eFjLy8spizgHaHcP8LrFViVpzaJNezkEnipvsyuyKBYx88P72N0CuNatkQAeCIqvsxparVYIxInF0dvp1m4O34grNlg9UaRQnMrlcorFQPBPDsx+yPbDuFuw6d9Go6Hnn39e27dvT7FvACkcKAOY4xp3YwHMYYzoYwRldHh4OPjpe3wO6h8zT7LZbIgN4+1iDjIGng7alX6+o24oYXF8FCzX1JO+kxTchZj7UNwBRZzxtbi4qKNHj2rv3r1hjQK+eBnNZlNzc3NhHFdWVjQyMqJKpaJt27YFdpgrR8wbXyc+nz1GhPe/K+feR7Hbma8HSQGcwaUE9wZn6sAIYZ6gzCJx+ljYbV7PoaGhEEPHs/HAXioWi333BIBfV7B9T8pkMiHL0MGDB/X0009ramoqBLKVkoCL2Ww2ACyAN9Qt3g9isCefz4fUrsPDwzp+/HgAjvz6uJ+9/Q5E+z2wmvgcZ2RhLjhbodfrpZgUrDmeD0uCeYHrIuBMHLfH5xHleV+4+6UD5NTJA9u22+0AilCup42HkUJdKNMBr0wmE1wm/d1DXRxAdJYIzwBwYZ+m3H6BZk+1jnzMAPQc9IK1wT7pa4N1xLXOKPF3c+xW46wS39e8XqxJ5slGYI5sNClmi/ono/9E/2X+v+hvB/5WP5T7ofWu0kvLBcQcuaAlI9138X1aGlzS9x34vgs6tkZmJaMrRq7QG8feqN353do1vEvzB+bDmn/h2RdS1w9kBvRvL/23+pUnf0V3f+JufeGnv6Dv2v5d61H1V51sm92m1r6WPq6Pa/tfb9f73nyBp/wekHStpMeVpNq9UKUu6W8lfUV6T28NGEGKSpgkLws4sgHcarrZrlTSeUvV/UrKWWH1rjTD+MDtwV09sPA53ZwDEvRsABIOYhzARkZGQiYRlIqlpaXAOIAa3m63tbCwoMnJycDo6HQ6Gh0dDX74HJJja1hswecwyqGOgx+sEjLTcOikHMQpehyEub9SqaharWphYUEjIyNBGSDOAYEDUX6cbYLi5dY9+t/js/A9VkTAGt64oAAAIABJREFUHb6H/QC7hrbEB2z/nrZgVeWHa6C3o2ww1k7bxALqwV/disuhmoO6txFFgUM61lIExQbgg0O/+9S7RZb5QMpevnOFwrMeoeAQJwbltlarhfa3Wi0dPHhQS0tLKpfLKhQKJ7mWwKSKQQMHrdyaT19RFwe4GBNfWw6UEBeHukoKLKxcLqdt27YFJW1xcTFkXQLQonzcQ0ZHR9VqtYIiNzIyoqmpqVQgS1fYeb6kk/oBUJTnx6lJYwXdXa/YHxg75i3rBHARELLdbgeGFa4nzlroBwpIaxZwZyf4/6ir7x8OPPoch1nE3ofiyfjDxJiZmQksHZgMtN3Zb4CR0por3eLiYmpNO0jI2DtI8Pjjj+u6665LAVn9+sTHzvdJ5iWgAWW4Mux9Tzwk9gIfb1gs7PPePuY8fQLAFAOsDrTwm/EAmPK6OxDi4BfS6/W0srKiarWqXC4X+pY9GLo6AAb9QdnslV4XZ6uUy+UUOOP1giFD+4rFYng++7evUQeieCf6PKQM2gfoUa/XQ6pmf74HpqZcT4vOd/H7yNeIA2re76z54eHhsBYvaFePDSzXDV+nO0fu1JebX9be7F7tzu5e7yq9uGyCI6cnb5SOlI7otsO3aUtzi47owgVHRr89qn/1jn+V+m4hs/Ci9+QH8vq1K35N/+7Av9OPffTHdO/P3Pui12/K6cuuw7v05p98s97/tfdr5+hO/es7/vV6V+nUcoWkgqSH17sipynLiStNP7lESgCM85dIJZF1dqs5HWkPnzgXXABZtM5UzipbjZQ+yDnQELtToCijPLlCSrwBlABX9oj9QGaUTCajSqUS/KM5fBUKBU1MTARQAMouipLHzPAgjzwDF5NWq5VqHwoWigoUcZ7Noc4PoQMDA8H32/toamoqHDaPHDmiUqkU0i1K0vHjx0O8BZ7HodVp7MRYISMCbAQ/YKMs4EZCfwEIzM7Oav/+/Xr22Wc1MjKiq666SpOTkynWCvE/OGi7tT8WKP2wcLDMxoEDKSO2LLoy5nE2+C6TyWhsbExTU1Mptke329XY2FiIq8AB3sEW+g1rfxyPxP0ju90kiG9M06/X68HSjTJQr9eDpRW6uLu8xOwJyl9aWgpAhCue9DssG2K+wEqgblh/iZdBu7kPi/DRo0e1tLSk5eXl0G+s1VarpZ07d2rnzp1hjIglUqlUQpn0we233x7Wi4+Nu1P42DqY4Rk+isWiWq1WWEdLS0tB4QW48TnGGPmcZm/gOXFsBgIA+7oFLOF7YiGwLzA/nClBXaizlCh/ExMToV9LpVLoJ8p00IS+AphAwY/jMhEjgnE5evRoeDbxLy6//PIAkngMFmf7SGt7aqvVCvFMqCMBnnO5nPbs2RMYNrHLh0u73Q7xLtjnAV5gUNBeXNS8H9nDGWv6iHXtwKyn6PU1w74QAyIxmOvi4+kgIc918N0FN8VsNptaD8QbAazHZZG5T/+USqXA+KE9nlGt200CfbvbEe9EQEMYW8TSclcjZ9e5axV7B+O4uLiY2ttYI+wRpIX3eEe1Wk21Wk0LCwshkxRjDzCKK53vjQ7M+r5H5iXeKwCCtIN9biMwR+K59mJz73Tk53/+51N/e9rMu+66K3z+6Ec/elrlPf7446m///zP/1ySNJQd0tTrpvQX+gv99iW/nfLNlhTc9STp/2fvzaPkPKtz36eqq7qrh+pB3a3WaEmWJ3mQjcE2EAg4zAQSCBCGkJDpnpWb4ZKEhJXDXSs5l2QlgZBzV5KblcsJ3MBhTjgJEALBDDaDZzzPgyzbsizLrR6qq6urq7q66v7x6ffW871qWWq5NWuv1au/qvqGd/7e/exn733ZZZeF46eeeip1nqcDPmryPNxqXvziF4djT3F8pHIixhnJZDJqXdSSXib9RNdP6J0XvVPSgSmIL7300nD89re/PRx/+ctfTp131113HdZzf+/3fi8cX3vtteH4zjvvPOhzPcXnO9/5zsN6jscekKSf+Jmf0C2X3KLLPnaZiv9cVHY+WXP27Hn+/HwHZC+66KLUbydCylpPIezHsVx88cXh2OM4SGmW+vh4263piskrdGXflfrANR/Q4/c8rj9525+E3/76r/86HHssl+eSX/mVX0l99rnzne9857DusaRsV5LzdceR3+JYy5NKXGkO+H5A0vsk3SDpTh3gBnfE75Nj5Fbj4+wXfuEXwvEf/dEfpc7zOCO46zfP2l9IY4686U1vCsef+cxnwvEPf/jD1P2+9rWvhWOfsx4XSEqvMbfddls4/pu/+ZslanP4suxsNUuJW1ixTLEphSXBta1WS7OzsylXGa+sAy1YFqFSe+pGpwi7VRxFJKY+O+PBlQHAB9wOUGYymUxQ9qHh8wyyNTg7wq2TnhaYDX+9Xtfw8LCkRPHDz9sDQroVHJmZmVGj0QgAEGyR2FKH0ujuP8SIAOjAKjsyMpICJVCOnbVA28XZDOJyxosy/Y5C4ewKf4bUXtCdVeAAVOySQb/yDPqM7xwcidNEe0BTvvd0wm6td4YMriJs4r3dUVIAavr7+4PV18cMfVyr1fTAAw9o06ZNGhsbSzFH3H0EpYVnZrPZFOA2OzsbgAFvH2+7Xbt2Bdea0dHRABAyfzzTBwAF4kpoDBa5cgoI6QAP94W1hduLP4v7xZmeWA88poUr75421ucXDKlWqxXAQwdZaGMs/ksBmz4Os9kkSCauVY1GIwAlZKihHYiD4awgnhsrjbFlP5fLBaBraGhI559/fohXBPiSzWZDYGoAAoAS+rynpydsohi3jUZDExMTKhQKgflDOUZHR1OMCWfC+T18DABsESsjBq5cfFx7+u1mM8nkkslkwnuC9qIdYtZHHNPE3TgclPNye9n5Y22BLUVAbZgtPqYAHgBJnOXSbDZT8WYAqHBNJGuXz5M4S47/cW2j0UilcWducQ7jnHZn3rmLH8Fjm81mGA/9/f2hzeMx76nQ5+fnNTk5qSeeeEJr1qwJmbI6Ozs1PDycGiMe7Jhn8472WFV79+5Vo9HQ5s2bA4DrAMoZ5sjRlVwzp99Y8xv6011/qs+Pf/54F+e55Qxz5DmlNdaSflbSE9LbLnvb8S7OUZfe+V5d9uBluu2i27TwugUNf31YmcUTH0g90SWbyeo31/ymZnbP6B+e+Qe96qlX6WUbXna8i5WWLknnSbpdK8+2OIryISUxRnrtu4qkD/VImpP0JkmvkFo3t6QfS5n68xzPJ4FbjVDtT0K3mmU3K5sq3xhhOVzKAknQNw88ivT29qasob4BcyYAVnqYE2yqstm2G0yxWEylCiYrCcwTNvnOcGEjNzU1pUcffVQPPvhgyprCBn5mZib8eQwK2CfOskCRzufzqU0kwRiHhobU1dWlPXv2aHp6OgBKtKW3sZTEG7j99tsDIusBPtkge+wAgqmS7adarQYrMuBAd3e31q9fr7Vr16aCd7qCyrluXWYDzoaeMgIwoRBVq1U98MADYeNeLpeDH7+zOWhDdyfxMYJi4u4kKKYe4JN2qNVqIXgvG3EHxagPigLlduWKdkAp4zf32ceqiqAkEWcAlkOsDHR1dWlwcDDMFRQyd0lwizpgDUwL+ubZZ5/V3r17VSqVUt/TTgMDAxodHdXIyEhK8SsWiyn3C+bf8PBwcGsgXS9slZ6enmDBdus19yQAI+PK3TNwJ4Hh1dvbG5TJ3t7eFKvLXQ9iKzljm3FPrBNidbDOZDKZYNX3OBG0PYAM8577+jP4DJDJHKX/WZvcvc8BxHhs4w7W2dkZUvw60DgwMKCenh719fVpdHRUl19+uS644AJt3LgxlH9wcDD0RaFQCME0ASyc0YM1v9lsanx8XLt27QrlAtR1Vpq73fn4dwDMx7EDPt4eHjiU/iwUCqnsLgAHsKFcUWe9YT30NOSs+XFGFFzbmMNefgeh6CcYEABNnhLYXTrd5Q3gwsEaB189SDMAh7t8MgcQ5riDs5zL2kHb+xrLO81ZlpzHWjQzM6NSqaT5+Xndf//9uvvuu7Vz584w/ySFWDO1Wi2Ab7RZZ2dn6CPGrzO6/P3u73/azefB9PS0HnnkET300EMBwGOtZPw46HxGjo5s69mmNwy9Qd+e/rZmV88e+oLjJWfAkYNLj6R3SapK+hcplzk9ItcOlYd0ycOXaGFsQVOvmlIrcwZIXQnpzHbq99f9vsbyY/qlb/ySHph44HgXKS3bJOV18rjU7JcvSPrfJD2uBNN5fP/nL+yR9AlJn5b0rNR6dUut97fUvLqpVs/zGNMngVtNq39//U51txqpHZeDjWW1Wg0ZLLBCQqX2DVQcpBRFhxSBUjsQorvmuHJB3IpcLneAQsUmrVKppLJoTE5Ohg2ep0jlmShh+/btU7Va1fDwcGAAsJGbmJhQpVLROeeck7J2kh3Ag+m51dtBFCx/ADwEpSUTBlTmTCaTsnw7rRnWCPXldyjKrnB7f2HxRLHkepSIgYGBsKnnfrgyuXuUK1IxEJbNZkM60fn5ee3evVurV69Wd3d3yofercpSWpHkd5SXWq2miYkJDQ8Pp4KLwg7wsqA8ON3fxevLb65UorChnKAgMGYAKEid6+4Mi4uLGh8f1+joaFDgUIaldjrNZrOps88+O+U+RDprmCCwo9wi7e3daDT09NNPa+fOnVq7dq0uu+wydXZ2Bj9+nr1p06Zw7GMJ5hPjgUxAhUIhgJDEwEFhLRaLmpqaUr1eD/ELisViSD1Mu6HEMh7oZ9wNPN6NZ2+iP93yX6lUQh+Njo6qXC6nAAkyhfhcYDzBcID5JCWuBijc7l61uLiYyuwEyCYppIluNBqBWeRzwDMs+fo3Pj4e2pFnxowSZ18A3AC24hpIWxBbJJfLBbYUc5mU5jDDXHC9QwCJUEypawyKUF7WWgcfAM1qtVqI8TQ7O5sCuXiWjwPGoAcdZmwCnNAuZB3DrYhyOdAHEwuhPX3drdVqYc6SMYgxSpv5u8hBj4GBgcDuGxgYCAGJY5DZ+5LxTnwbyumuNazHzi7xuUIf0r/MA8oF6M07rFQqqa+vT1NTU9q5c2dYh8lQMz4+HoDRmEHlwCb13Lx5cypzWzab1dDQUGreMRbpQw8Azbjp6+vTueeeq+npaTUajeBuxHw/neWzn/3sQX9bCZeOb33rW+G41WppMbOo3kt7te9l+/SmuTepoAT4x4VPOtBN4phLQ4nF+AjE6dynnGQlvUNSn9T9xW51qCMA95J05ZXpgKWXX355OHZXlw0bNqTO+6d/+qdw/IMf/OCgj3/sscfC8f3333/Q89yVZiXkmmuuaX+4Sqq9oaZnLn1Gevrg1xyJuOuRlHZR+9KXvrSyD1thiV1aXLx/3cXyfe97Xzhu9bfUeF9DL/9/Xy59UupdbBvOeO8cStzVSjoyt6SrrroqHD/wwAOqXF5Ra6ql3nKvFgpt9yDP2naiyhe0dPDVs88+Ozm4Xrp04FLd2Xundr5spzpe1qHGzQ3pRi0fQGhIukfS4WWwPkA89W7smuniKXUJYyAd6Dbl8yW4dfUpAXUtF8mtt94ajt1tL3Yh8zJ5Wu04DfknPvGJcOzvgtj9ZrmyLHCEjTAba6fMs3HGxx9gg3PZ8LIpJCidb6I5JmMAz0Sy2WwqK8fY2JjK5XJIjcvzcN1hY+qbUq8L0t3drY0bN4aYJViYASRQIFAq2Bi6UsE9oYejbGOdo2xYyzdv3hxcJFB68HF3i9qmTZs0MDAQYpTgniIdSCunbGSvoEwobW4NdrDCKfIeR4G65/P5kIEBRcbdBVAsvK1GRkYC4IJCRRvMz89rcHAwlbXAlUXvH7dUOyvILaeuoHMtnz3uQjyW/LMr5t5GHnSUMZHNJik7S6WSyuWyarWabrjhBr3whS/UunXrUuXIZrOamJgILkWATJTZx4DfmzFIKufOziRNLX0Uu9RQZrKHeJ+jfLkbEGUk+4wDDZQhnidYrbEwE0tASlPtqSdtj7sB7mDMF5+PklLKLYE6m83ERYBnouDTTw4WOuAS/8ZY9cCbHE9MTATgtaurK6RplpQKxsm9nN0EcItCPDc3px07dqjRaOiss85Sf39/GLsOEsSABPXGbQU3MQAEAAsHFGgn6unAnSSNjo4e0C+sFzFISB09ECfMBs8uwz08NbffByDJmT8+d2lzB3/IcsNvDrJ5TBm/TzabDUwlZz+wzhPHaWhoKABOUjuuCEyvqakpZbNZlUqlACAwlihLqVRKrXU+rng29QTI9hggBIoG0KAt3U0Go4OPC2JYsR7zTM4BUCK2B++cZrOp1atXa82aNYFtlM1mU8AU7iwAG9xvbGwsMJJgvXifxe8SysK6QNlxp6XdaT8MBDA3YxD7jKy8dLQ6dPEjF+uW7bfoe13f0xtrb3x+N3ybpJ1KaO8rJfskFQ551uknr5G0Rer6Rpc6njlNqTU3SxqU9BIlKVRvPL7FOVUkM5ORPifpVyX9gtT6UkuZ2vFl8jX7mlrcuKjOmzqVOeFz1B6ZrF5YrddOv1ZTHVO6s+9OPXzFw9IVSoCOHylZCw9HGpL+11Er5srIgE5K1oh0BMwRNoEoPmz0fDNM1o5sNhssiihgWFJ9s+5KqbR0LAA2yLhgoIxgyZ6bmwtK8MTERLCQQr3HKuhKDs/o6enRtm3bUkoEG9psNqsLLrgguFm4W01s9ZTaQVOltitGNpv4+VcqFa1Zs0aTk5PhHhMTExoYGEgF1Ozq6gqb7LGxMW3YsCG0OZt2FF5JB4A+WOihhDs4BKLnAQ79P/FHPM6Bu1J43XFjoBxYOguFgi6//HJNT09rZmZG69evV6VSUUdHh8rlsrLZrMbHx8PmGCW4Xq+n3Hxoc+rO2KFePkY4LwZBms1mUEBiEMmZJG69dQs4CrVT7cm0QHyIfD6v1772teEcLMUE+ZUUmBMPP/xwcGniObfffrvOP/98FYvFAJABHHr/YTW+4IILdN555wW6Os9wQANmEs/ApQJFiWOfu670ucI8NDSUipcTgyvMmTgODv2FYsdzSqVSYDth/adPuDabzer+++9XX1+fzjnnnGBxpn1x/5GUAu4AdgAHHTDEys4zGo3EBcyDkzabzbCW+NiAXeLtwjzq6uoKdevp6dHu3bs1MzMTgizHAAhjHeCCPgZIYe2B7eAua93d3WF+0xasAYwRd6kjRkq93s70tFScB8YsCvbMzIwqlUqIjUM5d+3apfXr1wfQCPCPOCiA4x782t8NMEOYt7wfEHcvAWzhfcHcZL1bKngrbUsmFsDoSqWi7u5ujY2NaXp6WgsLC3r66afV0dGhPXv2hPgsZPGBXQEThOd41h0HkJijAP+k4IVdw3sDJlKtVkuBPp5JCRYG6w1AjtQODgsQwXtQks477zxls9kQDI35QoYl5itAdLPZDPFfZmdnNTw8rOnp6TCHYncx7xfGpM8H2mFubi4cj42NhWuJa+Jxo8641RwbGagM6MULL9aNnTfq3Ma5Onfx3CO7UbekSyQ9u5Klk/SfK3y/U0EuVQII3CTl788f6uxTW66R1C/pdUriF9x3fItzysheSV+U9F5p/i3zKny5cFxjuyxcsCBlpPwDp/54H1oc0tWlq/XwFx9O5vkLlcz5ByX9UCvOkjou0q+TMt6IdIQBWdmsSgpUe6m9QZLam0iUZYCCUqkUrElu5V1cXAy0fs/AwXlswqC/wz4ol8thQ08Z3LrqbA1YDA4stFqtVGwT32RjrfdsGlB1oBhDtWbD7vE/cI9go8xGF6VxYmJCe/fuVaVS0VlnnRXq6pZ+Ke2i4NY5+gCwwIEO/46MQFjdCcwJaIBl2GMBxEwKXJ4kBYumW3tJuTs1NZXKatBsJhT2+fl5FYvF4FIUgxvu6oBiRX96mkzK40o6iokHMHSFdilxhcvjq3jKWsoEqMb4oU8pH0KcC3dbIXNMsVhUoVDQzp07lclkNDY2FsZ7nHnCUwv7PKOdvW38HGe4uGII40JSoO17//tccACJe8dAEe3ndY9ZCChQS7F6PN5PfL2PCQe+lgK9OCc+z+c3CqyXlXb0YJsOJMZKn1/rAaG9nqSxnp2d1eWXXx76HLZOpVJRsVhMuRfGWUO4F6ByT09PcFPzwKTupuYZcGhnFGI+e3wW1lpnEdBGKMXlclmlUkmlUknDw8MpBXlqakrDw8NhHeRZzuDw8UJfMGcJhOpgGuCnt+9S2aykNAuD55Cdh7FFAPChoaFQjkqlosXFRU1MTKjZTFxWRkdHNT09HZguDoIC/sZjyV1wJIU1kzXNWRn1ej2svTCoSqWSBgcHVSwWVSqVUiyVRqOh3bt3a3Z2ViMjIxoeHg5uQTF7zgES3ltkPQLEy2az6u/vP4CdyTM5r1KpBFDDmVU8j+s8Xo73q889Z5MxZ5kDvPc4lg4e5P1UFo9XFcv1169s6lKnPv/+C35fjzUf07cL39bG+Y0pt4vDzixBvsonVrCQz1Puvffe412ElZd1kt6shKFzjTTbbNPFv/nNb4bjl770panL3A3Gsw59/vPpgLyH22Zf/epXD7/MR1Nakv5NCU3/rZJmtSJj8C//8i9Tn+MMZieyfOADHwjH8f7GM1N50gQ3RATZKekrUvNtTc2/fl75rx0+MLES2X1uvvnm9offkPSUVHny8Nx6Thbxefnxj3/8wBP+U9IPJF0l6UolcVceUwKS7Dw6ZXL3PAwqUjqLmZR29fyLv/iLJY8PKv2Sdqe/8vvfcccd4dj38VJ6rD7zTDtlOXsHJM7Yhbz3ve89dPmeQ5YNjsSKmafJZIN4sJgPpVJJs7OzKXCE//GxK4feaNVqNbAV2MjCEmET6P7SxPBwq7gr2ZlM5gDFyze4q1atCqka3crLIrqU5cvLQdkJdOeBPnt7ezU8PKzOzs5g2aQexAHx4HtsiFFmlmKRUEfihaB40Ffc3y2yKCaNRiModLgxoDRgxWZz6/EcuBdpRPv6+oLFlDYbGxsLbezuM67Qu+sJiqLXKWYWxOmGqQ/W5fn5+QP6p9VqBZDD3TNiQMgV9Fjxp4wwa7LZdirNZ599VrlcO+vRM888o1KppO3btyufz2vLli1avXp1KE9vb6+2bdumtWvXamBgIKVYMbYBXbLZbMigQh/FWSgI4ujlgpHjyg+KIFkmYlcOb09XmPgufhlLadeTZjOJ49Ld3R3YVFjgsWh7nxIUk3ITN8VdJzy9dhzYlzHOGuVsKr6DrcIa4ACNs9kYTxw78Oj147P3WaFQ0PDwsIaGhgKgSLmz2cQtcM+ePeF+jBPK29XVFVwP6B+fKz4GvdysOQADgBZSsmYSf8RTHft9HECDccda54ATIIuDBLARfB5xXwcScrlcKviyr+uMMQfs/Nl+X1/DAE/9PG8bXNJYv3GTc/CAMQRDw9cUn39Sek33YKw+9gFTaafYR3Z6ejrMAWdPNRoNTU1NaXJyUrlcTqOjowHcj9+HDk4wl4ldhPGAgLAHE3/nzc7OhjlC2wOgshbwu/evrw0OTFMf5iUMMhhTHR0dh+XXvkrS5CHPOiOHIx3q0E/Xf1qf7vq0rum8Rhu1cfnU9U1K6NynglXzRJVeJQFYZyX9i06qjB1HVRpKWA6/pqR9PqnDd0E4I88t90i5VTk1rm6oUW5I3zz0JSsuqyWtkfSN4/DsE0HmJF0r6QYlLJKXKEkB/JQSd5uH1M5QczJITsladjq41WQymWB1jDeE/O5WQqkNmLDhckYB1/om2Y/d557vYSzk83nNzc2F4ItOPefcfD5/wCYMajaCMgGgspS7hoM9MCw8MB3KF9a42NoIJRrgIZvNBkbK2rVrVa/X9dhjj6lQKGjdunWB0u+KqSseZBbBnSeTyQTlivujBGBpdXYLmYBoVyjkbMDjDC5u/aMdKIO7DkFHB9kbHh4OlkmUGZRdB21oP2I9uCXaFQKeT5vQ1m5x97aib1CIl/qdvo772y2sXO9jHQAKcAkFec+ePapUKtqyZYvWrVunkZER9ff3B/eGyy+/PCiezWbCyFm/fr16enoC6ObgnpfPARwfCygyjUYjACPMuZ6entD/jPV6PUldTYYnFNJY+Y/ZSFI7K4yXaSll18EDznHXFQTF1gEf2mZoaCg1p5vNZoiD4Fli3P1lKTDD5wbi48vBGlgG/jssMUkpgIF2gJXW3d2tcrmswcHBoBiyflE32GLZbFYbN25M9bPUBik8vTHjnfp6eWAJUW9SDjt4zLiK508MYAAkk1WJeBXeXxs3bgwuWw7KOFjhYwAQhXUGcCQGPTgfthdrrpeX83gW/eF18fIwF/L5vMrlsur1uvr7+wNbZ35+Xr29vWGecF/WTl/bGZ+UJx5nDpYyLz1GE9cXCgWVSqUAuDOWWQthu3iqZq8fa7ezWrwM3ma+xvGu8PnK2KbMzmriXj63fKw4SOLvRtZibzPqzTu6Xq+HoLKHYo5sUsKkX9lwj6evjLZG9fLGy3Vd/jrlR/NaO752eTfYpGSz3jjUiWfkiKRD0s8rcV/6pBKF6Yy0pSrps5J+XdJ7lWQBOYXj8R5L6bi5Q63+lhavWkwQ6ZsPecnKynYlQOApSARbltSUACS3KHGz+QklYOCzkq5XEpvkZABM+/f/P0ndapaVBCiTyQRFkE2oW3bZ6Bxs4zsyMpJiFPgm2YO+IW7N5D6433AN1vBWq6VqtRo2tigxnOeB8Px+rgQT1M5ZId3d3WGzvri4GJQgt4ICGnlsC/8LjZ3NhlSLHk+DckGhJgWmMyN80wooUCgUQgwB3ENQwmDTSEpR8vEHL5VKqlarqaC5UOUBgJrNZgo4cSs916KYdXd3a2hoSKOjoxodHU0pYFC2yIIjKWRzyGYTdsXjjz8eqPHOCvANN+LtyjEBQlEI6DspUehpT/5QxPiNP/rdlXa3ikttv3/Kj2W6u7tbIyMjQXHt6enR2WefrQsvvFC5XOK2hZWdOAD1ej2V2pd2zufzYa4AYhDbIptNYu6fvkiaAAAgAElEQVQANsQKtqcy5l6AWSh0xWIxZMRh7ElptwbilRA4FyCBrDo+tmPxuCuMReYH/cT4kBIlH3cbyo6yicKIq4mkoPgyNpiLrsTRZwBPsGwYU/7n89XbBeXalVDAQ88khLLqlvRCoaBisaienh4Vi8WQNnnTpk3auHFjsKDHIA5rF2uSfwdARPlgOzDuY4AYRdrnjCvTMfPPwYaBgYEAvPJMACsHmL2tGcuVSiUAaQB0zH3as9lsp+d1NpkHUEax9n5lbDpo48I4Z8wSA0VSyPDD/OJ94WPRWUQATjEgSR1Ih414XBreK9y70WgEFk/cV4yvsbExbd68WSMjI+GZzjyJ2YS8m2D0kGaadYb3hxsuHMyALbZ69eoUE87ZI9TFx38M0jowwz0ZU4zDbDZhTnEcM2qWkqykPz/kWWdkOXJF4wptWNygh7Y+pPnOZWSA6JS0VieUS80pJ69XAkB9VdIzhzj3dJVpJYFEeyS9R8m4PCPPWzLKKPednLIPZZNxeOExfXgSy+hRnQEEkYak2yT9P5K+rAQQeauk/0OJ682JHpblJAdHMsvx+b300ktb3/zmN4Ny70ogIIVvsJ1e7D7TSLlcDhs2d1upVquamZlJWS7d8gz4gRWVjaoDKb7BQ3kh2Bwbyrm5uZCScmpqSnv37lVvb6/WrFkT2Cg8g82lH2NB83gQzkABTIiVSBTz7u7uQNnmfDbs1CkGdPgu3liSejfOAILbhFPRUS7cjcFjU0Dtxxrqm14UQBSabDYb4piggFIWd9cAQPJ0u1ISkPahhx5SuVzWeeedp5GRkQA+eb3JeMIGm3bI5XJhw93T06Pe3t6guNGmsGxgERHENB77znSYm5tTvV7X8PBwyAaBkuYgk483Salx4dZlrnn88cfVaDS0ceNGDQ8Pp+rqVlrGRKxQespQznNwxGNY9PT0qFarBVcnd0vhmHOhvRMMEgAMZc+VfuqMOxjsJA9Ai9LpQCbjFwaDgxkAXIzfbDaJGeNjEEt8q9UK600MXDSbzVB+X4u4J8oyIAPfu2sXZXF3jWq1GhgTgGMOiJRKpVR9GC+0d7PZThHMPGKMkG2LccY9uru7NTU1pampKTWbCbOKMch/1k7AANyn6F/mRi6XS7nwoJwSP4dnZjKZ4JbB2se4cjc7lHTAr1gcTCWDEnXlGtqR8jFHPICvt5GnqiaQ9d133618Pp9S7h1MbTQawRWtVCqFgMeAUr5mUxYfE9SRczj2tWJxcTGw3nCPpJzValWZTEZ9fX0h2LUbDSSFeUZZYvdH3pExw8nXHf5zLzIX+fpO3BXWYgf2nS3Cdd6PnkqYucczfN0j4LHHG2KNajabGh8f10MPPaSRkRGdddZZes973qN77733oL4dL8pkWrdI6jgKgd1+8id/MvX5nnvuCcdxWsGVlP/23/7bc34+JjIk6X+X9KQSS/zhyFZJvyjpM5J2HKVynWCyefPm1OdzzjknHD/66KPh2NMiSwqBiKV06klPhSlJ69ev1xunp/W7zz6rtY2GnhyQPnpxv/7h+vR57h48ODgYjuNx6m50ntY3FdfhVJFzJb1byVj8gk4Oa/oJLH/4h38oSVrQgj7f8Xnt69yn1z7zWo3VxvTpT3/66D58s6RfVgICHCPmiMdikQ6eKvj8889PfcZYJ0k33XTTipbJn/XQQw8deMK5kl6uJPZTRdJNkm6VtIJZjpfSIY9ILlUC5vytDuobS4gNKcnM6uKxRaanp8Oxr7tSWr8eHR0Nx7/927+dOu+P//iPJUkvetGL9OMf//iQ/qTLTuWLUuTpSF1BbjQaQel2q7WUpnGzeXQfbylR1mZmZvToo4+GjBxuoXfLFwoOG0Wnu7PhcwsWylV3d3cqdWm5XNbevXt11113qVAo6NWvfnXK0ka5uLfXhbLH1mg222wknSmDgkadUDRoUylN+483wAAelMct2GywqXtsXeW+tAd1wL+cgKkOiKCIewYcVyJIu7pU/BWsll5+NtKMpS1btmh+fj6wLlx5cAslyonT2h2AcEU4tni625Xf0yVu+0qlEhRKrPwePwLl28EQ/qPs+L0Bv3BhoC+Xktg6H1vqPV0vQZFhG6CUoozHypjPFRQaFNP+/v6g8JAJI56/XNdoNALjxOn7DjrAtvI2iC3qcfsjDjYwVhcXF9Xd3Z0aa74mLMU2c2VSUqrtmSuxy40Hvo3Lx5jnHljKfZ1iXjPXM5lMCM7J+giYSYpobx/YW/V6XXv37tXk5KTWr1+vLVu2pMavK7VSm2HCvche421NfRcXF1WpVDQzM6PR0VFlswnTp6enJzDkWF99fsGukdrxnbyNDzbWGA/MYwCSZrMZgI9GoxFABM8MwxxjvFGevXv3amhoKNU3uVxOAwMDAXgmuw/3gklC7CQHgXgGnwmm7eMM9yPWeM6hLq1WS4uLi6pWqyoWi2E+OajOs4jBlc0mWX8oP+d6O7r7ptfVx7q/Z3yN8nUhm82m3A19LPn1Xmdn8/Fuj9dLf7/zvdTedPrc8Exlh5InByS9X0kU/5t1hrmwEjKlJAPImyS9SNKPD+Oas5QooLsOdeIZOVx54/S0Prxnj7r3z4PNJemvbyxrWmdcyQ4pj0j6uqSfUTKOv3Z8i3OqSF55Xb33an1z7Tf1vbHv6Q173nD0H7pdiTvJEnjAGTF5ZP/fWUpAkldJepkSgOQmnVguZic5c+SIA7LyGeupx57wjdJSipVbwjjGmgurYXp6OihgKBIxJdjvhcKJ0ujWblfEoeC7cu9ZWCgDG75YeXXLcKvVCq4gAwMDQVmN28wtZ/EmlI1qrHhhxURRog2kdopgd1NZSmi/WFnxcrDZdjckyuFtTLwKqc1iABjgGQ6SdHR0pOIzSEqxNXhOPp/X0NBQUCCpswcFjdsU0CnuW8aBj49mM6Huu/uQMxc415VMlP75+flgee/s7FR/f39K8XDwjHHKPZkrDpJls+0MJbh6UN44MwbjkTp4Glasv14GB8i4Bwq7W8RJ87pUfIGurq4A5tFOrhy7wIRwkNBdCrzPAa+cnRGDU7Qr5+IGxDHP81gN7triaxPzF/aDK/fMJVgp3v/Ug88+tzzOBoqzg7Oe0crnMH3nLBhS+DpThrgTBK2UErS8VqtpZmZGu3btUjab1dq1a4N1HmAZUDqXy2liYkK5XC4AwO4W5+PS5wbgCEwgB0FcoY4VYD7H7lIOQHIuf7Dl+vr6NDMzExgwDjrOzMxoaGgo5WbE82q1Wgqg7evrC2wQB9JgwHlaZw9QSx1hEZbL5QBSM1dpA0l64oknQjwld/Ohrr5W+xyZmppSb29vAD5wmaSMkkKgbuKfwKh0cZAalpe7q9HWHuCVMnjaYO8PDy7r8zZmYcbirDjmk9eda9ylhrbq7u7W1q1bw9g5VCrfpqQP1SXdKOlyJVTvvUpAknskLZF84YwcpvxY0gWSXqvE+n4osswmSXsk1Q9x3hk5bPndZ58NwAjS3Wzpz3UGHDksuV3SgKRXKHG3+cHxLc6pIoVmQa/Z+xp9Y+039J0135GKkspH6WE5Jev6Azqznh+uPKnEtWyNEnDkpZJeLOkOJXFJpg9+6TGTASXslpM0PtWywBFXvNyylc1mU4H03JUBBcVjfqAIsWlyq6+UbG63bNmivr6+lCXVgzA6U0NqK8MO0jSb7RS0MCNQCOKN5vDwsC688EINDAyENJy+MYwVOQAF7onCxvO4vwdW5LMrXZTH2SWuVDkoBPgQMyaWklj5XEpR4Tkonw56wJTAKup18HI6yIS7hgNi7mIjtTf57jLkVk8PPim1Mx5giaXeWJfJhIIlmvb3rBcAKX4/V0K9fvx1dnaGMYDixvkoePSDp552sMT7HAWCGBSunPA/7i9vc5Q9vqNepHtFoerv708pSh5nhLph9Y7ZNV5H+odn4ari9HoYK0vNEe4dx5qIlWy3UgMAuhuYjw1YTTGAV6/XA+DCdbGCl8vlUvNuqXlD+3jfNZsJU4B57GAdfS8lwZZ9PDkwy/xivOOy5nOYvvU5TeyV0dHRoDxXq9WQYcXZOj52eT4xdbgvjASPZUIQaG8n+srnDL971hd+gy20VFBkB2EBcjo7O4PrhoOcgBKAJw4oFwqFAPwAouZyOW3YsCEFVuAOWS6XNTQ0pGw2G6ibpJB1YM3XmVwup5mZGbVareDSBCto586dIYA2z6Nd6LN4PsF2qlarAfiAnedgKm3O2HIGkc+R+fn5wPLyNvX3o4PfCwsLmpubC4xJfmddYE2KXW3i8cn85zlx6nHOhQbrsU58jrB2DA8PHxBI92DyhKQ7qpK+Lek6SRcrSXf4M5Jeo2QzeKsOrdgvIT/4wfHRpI6LG83B5GuSflPqeEeHil8uKtPKLO1SlJO0QUmQwNNIXvziF6c+v/vd7w7H1113XTiOU5r+zu/8Tji++uqrw3HsnrDul395yeeeJWnr1q3h844dbT+m53L5cobpKelKs5Rcq0QR+yklVuo7j29xTmS58MJ0IJH7778/HP/VX/3VgReskfQrkn5B0j8pYXeYxGlVfa992HKepIKku5d/6XLlXe96Vzjevn176rePfOQj4XjLli3hOJ5vR3NeuatPnGnO9dFgdH5GiSvSKiWBW1+gJNPNvUoy3Dy7/DI8lxuN7/djA06pFKWlOQxXWL/m2WfThT3vvPPCsbszlstplG737nau4ImJiXD8J3/yJ6nzcKs5XFl2thqnzAN6kAnDAQ820WyYfSPnG2UHA3zDvmnTphBkzjf7S2VJQFFwNxI2XVhVuc4t5u6jXigUtH79+rBhj8EXrmfj6Zlf3IINWOJZGri+1WqlmBWxYhxnX2Ej6xZuVzp8g4oS7tZW2taZF9TX6+RxU2K2DXEk3P/fXQhQVmKBbeFtw7XusuDuQ3zmfowtgBuAtkajEcCJ2dnZ4GbkwISPgZh54v2EeN9yjluivV1iEIt6ej38XKfREyiRusQgFoISguLiSo8LjBjmkoNTBNv0OAZzc3OB1TM4OKi5uTnl83nl8/mgsNK/WPepiyticVv5fPF4GLiHSG1whPaO28tdVbgX/YpiB1OBurKQY413ZZP/XEs7OsvFn88xbck4dFaOj2WANr/e5yP9jquKg4TUYc+ePZqfn9emTZtCQGSChgLgrV+/PgUsA5TRJ56mfGhoSJVKJfUC6e3tDXF6WPcoo6dBZw3yMegAmdeT62ECARAy3/08v19HR4fK5XKIU1UoFDQ1NaXp6Wk9/fTTKhaL6uvrC23sbCTWWg++DIgiKcSpAmzGrcYDplJn1hYft1zHeOd/rVYL7BTvAwc4Od/jr3BfxjVuNh5zBsBjbm4ulJd28neNv6eYK4BcrN9c45mVqI8D0b5eSQemo/fxRH29nebm5kLsJmdxxe15MKEesC+fS1KuygtKwJA7lGiPVyqxlr1E0sNKFPfHdHKlOzzeMiPpG9Lizy2q9oKaCrcXlj5vnZLd4hmXphWTVqulPf15rZs50Fy+J7esrfkZ+Xcl7IY3K2E4nCYxcY66PCPpn5UEvn2nErbCEYagOKhcoqTPdq7wfU8nmVQyB65T8j58kRJXpYeUgCTHwxWyXydtGl/pCGKOwGbAqhkr3lI70wWKMBtwB0vcck2Qu2KxqEajEYLaYY1i40e8BpSq2O0im82GzAIAB9VqVblcLlCrXXkCtYKCzmacoIycS9BXQA++wxrom8LYSo8S4KwSB3NarVbqPrSbpAOy2jh44koHx7gLUY/YUu4KNoonwFNcB/oWdkKhUDggJaozANwfnk06G2YHZGgHB7Lcikr54s02Fmdn6uBiAaOEeiOwVKRE4Z2YmAj9g+Wb4LNODc/n8yqVSiEuC8+lLTiPsdZsNkPMD8pFFhFnncCscYWm1WqlGFG0B+cwXigj87BSqaSs0QTlXFhYCIqxzxPmHnMREJDxSfs6EOMgWBw3BoaWBxtdSqmqVCqanJzU4OBgUIrcXYNx4uXlexgJuVwurCPEhHClMZvNaufOnVq/fr0WFhY0OjqainPAee6e4dZ1B2won69rbsXPZDLq7e0N7cf89PWC+Blc4/O2t7c3ZKWq19uZZFgjPN4P16GAkmLYY0XE7V0qlYI1h3uyBgIseWBbD6ZN8FBXqJl7zm7wcZrJZAIY49fBIvS2hLFFHckwVq8nqcwfeeQRrV+/PgQlw7WN8S8pxQpbs2aNMplMqPOqVatUr9c1OjqqvXv3pgIoMxZnZ2cDoOOg18DAgMrlcmCXVKvVEIOnr68vBGFjDeddxTrh7wGp7aLpAWuLxWKoj6QUsMfvuNWwptGeuVxOw8PD4Xxf/8vlcmptZ+3wtYQyOKDJPPLYO+7K5+8DH2NS27WG8s3Ozob3nQPegDXlcjn1LgOgXU5A+JQ8uf+vqGQj+EIlwUL3KQFJ7tIBVs4zchC5W8pvz6v6kqryT+SXZuEQK+/JY1mwU1u+W/6urnn1gj75tay6G20wsdbRoY/tz/B3Rg5TFpUo8b+iJBXyP+lMtp+Vkh1KGGZvld79AunPf5xg009K+r8WFvTP+eeRNqVbCXPkZp0BtVdCykpiSf1QifHgKkm/Junx/d8dS9BwQCf1+2LZbjWSQlBMrGpYDlFyPb4DG2un67PxYtPsridSm7rT19cXlDWo9ig4WPo87olvwgFv3JrLpprfAUU8VogDD2wASfMauxC4dZxr2ehyLhvGWAF0RgnHbulcWFjQ5OSkenp6QqyLQqEQAmS6YuSAi1ur3UKIouTKgpedOAau/NA2HlcGtgE07EYjnbHHj6U2YEYZEFdS+R3LLX2Mxd9Te2L57uzs1K5du8K9EEAuMkjMzc0FEAjldXx8PChqCEwKxhsKXrOZBOx1lxae4coQfUkZnDlENpJGoxGADNgUjH/qQV1arVZ4LqwIAAmUKAc/5ufnNTg4mFLqPZYMc5QYOAAjrvjCbPC55GPBFSaCtdI+ZK+KwcqOjo4wfuljyhy7zmBZB7TgHg7SuELF+M7lclq9enVoJ8aZW9o9lgq/UVbu6+uFuwn686vVauhLByEcLO7o6AjX05eUlz6lDFu3btXU1FQAAGA1NBpJCln6r1wupxROZ8dQLtqCAKA+zz0eiCvIs7Oz4RzGGOfAbpESIJlMUADXlM1ZKZICU8Pbl3nDWAVsBbRes2ZN6HvAG89URnnp/46ODs3MzAQ3E+YwfTM0NKRyuayBgYHUeu8pgBnDkkLWskqlEvqT8eLAFWUncDhzenBwMLQPgEN3d3cqM5fHsoJhk8vlUqw3DAMwHgE9Y3ZPLpcL8Vfq9brm5uY0MzOjDRs2pBiaPn8Jcku/se6wbrn7DUK5cIXyYOu0B8/z9xDtNjw8HNqY/QFzwsH1I5ayElr9D5T4rV8l6Y1KAtXdpQQo2ff8HnE6yIY7NujJDU+q9saaLrr2ImVabTbRvffem4AjeyVVD3qLE1LcjcBdCA5XvvrVr6Y+O8Xej90FRkq70ri8733vkyRd9/h1+sL//IJe+PIrdf/ml2nbZz6j7vFxzQwO6geve53un5qS39Hdak5n+eAHP5j6/NGPfrT9oaaE2fDrStxAPqGT0nLt2UKOOFPIQeRI5oAk6S7p3fPSPz4moQVtlvRxSW96/et136WXSpLue/I+TXZOakN1gz71qU8d+r4XSurQYbnUOCuT9wgSu1ocTL74xS+G49it0hmUb33rW8Px5z//+dR5RwzoH4Y88sgj4djfw8uWqqTvS7pBieHgJUqMB3uUMEnu1xGBUVdcccVBf3M3Q+WVAF/LCMbqepy0/72zX7zvXb881D2ejyw7ICsFqNVqwXVGatPEvXDOHkAxdas557BJYgOIVdbdRpwGLSnlblCv11Wr1TQyMpLK1OKKmsdAiMvp7gJSm6IPEMGkmZ+fD5tWQAys9VI7c8PBxF2MAE04ZiNM8EZ+J3gjCpCf79Y7vnfgibZ1UIRYHSiNbrnnPFeWnWWAogjI5Jt27hMHznVr/eLioqanp1WpVDQwMKDh4eGUFdqtntyPcnd2dgaFA8UEhRILPIpdLpdTsVgMwMjMzEyIQzA5OampqSktLCxoeHhYw8PDwULPmPQUpzCJlmIpebtjDeU3z+YkJSlV6UsUJnepajaboX9RgLi/uwE4iERdGSuzs7NhTvIcgnqeddZZ4Xp3E3LQI07h5aCff6ZfmWMoS7RXHBvIgwm7MkT7sK50d3erUqkE5RYmBEob5YhTmhLTwecWz2Jd8rlGGm3AXXeh4HdnA3g/d3d3B0s9IADgJ23CWkB55ubmQn0YlwhlA4yjT12J9xTmDqY62OEKsa9nPj8LhUIAxBhfzB/aEiCU/m42m6m6IB63BCUZ0BJ2YSweQJZNHwDEmjVrAnAGOwjGGu26e/duVatVjY6OhjkJaOzrDf2JCwvMGeri7AjWQq+Lj3cHBWCiOJAGCAYzzNkX8f3oM39nMu5oQ/qFYLIwTzgHUMUNC/Pz87r33nvD+2l4eDiVRtoD//r7IgZ7MTTk8/lUUFpJKZYU6wDriQPN9AlBpx1s8zYncPqKyaKSAK33KHEBuVJJANcrlVjLblHienPGOrmkdNQ6NHrTqJ555TN6dtuzGru/nYpWWSWm4jOxHFZEniw9qXf8yzt07vC5+sCGD2jPOT3ac/XVacX1u989fgU8maWsBCD5VSUAyf+nFU1zejrLnz/UBkaQzoUFveq739V9l16qx1qP6WvrvqaWWnr7U28/vJtuVxIX4wzL5+jIgtrpfrcriUvyDkkTSkCSu3XEblLzXfOaGJ7QvpF9OufRc9I/4oV8EoKTyLIdGx0AcCtWrDRKaRaGK4FsRn1zj/sFljdXVrnOLWxxQNjOzk5NTk4GJY8NIRtsTwHp4lZ7hDgMrpSgeCyVapa6d3R0pGKy8J+yYlmj3u5eQ+YPfisUClq1alWqvm6F5NlLgTxeLv8dSr1beaW00utgFc/yrELeb+Pj4xodHU0BMw52SOkAubOzsxofH9fExITq9XrI8APYRr8xRrycKCFer76+vvBdV1eXuru7UzEAUNhzuZxKpZKeeeYZ7du3LwAVHvsEyyf9h7Ln1lbayhUHBxY8Pa4H2HQAgefgKuF9nsvlAkKKa4aPfeYbbeZ96NZoFwCSjRs3HgDcuRLt44TxijtLbL134Gp+fl7j4+NqNBq66KKLgvLjmWxcMfO5FLto0L6uQKKgxq4uKPSsCe6qAxhDqlqvb39/f7D2d3Z2puIaIc7smZ2dVbFYDBb6YrEYgFkUv6Us9PQJ//0cT3sdrykAs7HrGusZ6wX97Olu5+bmNDs7G1zG8vl8ANzy+XyKyQADxMEffx73dGDTxQHt2dlZ7d27V4uLixoaGkqNM3fp8n6m/xykjd8VCGvnrl27ArAVr6MOnMexbYjDEgfHxo3R318wtWLwnnlCGl/WR5/bLgQj95gpvk7SFjybdnAXR4C/uF2IsRS7fvl71NdxN2o4oOp96QAYYwS3ounp6bD2sy7Th5QBpg1zn3NYa+P2dMbaisvTkr6iJIjr5ZKukPRuJe4ityqJWXKSMSCOhfQ91afijqLGLxhXcU9RPVP7mZVrJHXq9Ik3Mqijlu1hbmFOb/niW1RfrOsr7/yKHrnpkUNfdEaWJ89K+qISS/k7JX1WKx8n4zSUsw7y/UCppO+3vq9rda36F/v1yvFXKt86DFebQSWMtDM44NGXRSXvvTslbVOS4eZnJV2thF1yuw6dhSwjlfpLmhie0MTwhCp9yd66e65b9c7o4oH9/0/SNL7SEQRkZXNHkE5iFbDpQUHjM1Zq3xSy0SSmAjR032xK6cwmgAxSO0geG0Ro3WQlgBbPs1Cs2Ij6ZtTZAm5BjhU3PpMBgKCB1NGVBZ5Lm/HfN+atVisE42s0GqlNpQMubl30csQbS9rXg1nSFn4ObeAb8KXOdfDJg7xy3uLiosbHxzUyMnIAQOOKtFtq3YLPvd0C6gqY1xVQgPpJCjEbfHx4IFCn2ONKQ8wGNvEdHR2an58PChfKNlR3KWEReXwNLzdAEef5GEAphFWEy4pb+Cmnu3VRZ4JyAvBkMpnAduA82CIoVPF9YDcwX+l7DwrKXHAFnL5bKtCtg6DZbBLH4cEHH9T8/HygFlMezyAjtRV5v6fPCUCjbDYb2BmwZpyuHwNDHk/BKXfEs8hm23E7aBeUsxi4QByIou6sK9RpdnZWa9euTYF71NndBnxdixVmz5jiQFQcI8KZN8QJYXzBUsJdgvNgTTWbTQ0ODqpUKgX3uWKxqFKpFKz+rE8+dzlmrvA7beNzlbEstRkFZD9xl5BsNhvchQCCAAw9Zokr/tR51apVgTEGUEQ5fG2n/A6yOuDnLEeuob7MN//OmSmtViuUubOzM/zm7eHrt88pT2POGPJ3TNz+tL3XyQUWX6FQ0DnnnBOCLTtYFIOb3ja0G+X0NSybzaq/vz8A+rgdsmbAEoLhw/MAESlfvV5PZR7ij9guR1UqSvysr1eSsvZKJWlrr1ZiMbtFiavIGQky8uMRVddWtfuK3dr6na3KNrPteCOnOjiyUUkGpFFJf6MVZxy0Wi39l3//L7rzmTv17+/+d50/cr4e0Rlw5EhkQQu6J3eP9F4lTJGYEfa4EoD0bZLeIulflzjnjCxLnlTiShPL0wM5fU/f0yW6RNv3bD88YERKArFKCdvvjBwbaSlxqblf0lYlIMnrJf2kkvfhzUobDrr2n3eepHOlO3rvkFrS4PSgtj66VcMTw+qpLvEehzlyuoAjKI5s7pYKECmlQRSUA5S4np4eTU9PB79tt2yxgcUq64E9eW4cjI5NHMok4sqlb3o9i47f1y1nUOAR3AQKhULKIs7zfVPrSqpvTp0JgeLoATfr9bpmZ2fDRtI3ybVaTXv27FFvb2/KQtff3x+y4DiY0WwmcSD6+voOSCOKou3uRf477c21rnD09fUFsHxnMh0AACAASURBVKarq0vbtm1L+YIBjnl7u3gmCvq9UqmEjCi5XJK21BkA3BOQAXZIrVZToVAIoIqDc9wLgKRSqWj16tXBbaPZTFwdxsfHtW/fPk1NTWnt2rUaGBgIz4rjJtCOuPbQTzwPdxKAQNoBSzNtTJ1KpVIA6MrlsorFonp7ezU1NXUAeNRoJAE7V61aFWj02WwSN2Rqakp9fX2pjBxu8V+7dm2KVeEKFko8AvsFxZ7+d1DTpdFoaGxsTFddddUBQIO7hhBMlWsAzXzu0K6cg0KOchnHNoqt8bQr/6lPsVhUrVYLSmSj0UgF0qW9crlcGBso+oCu/N+7d6+Gh4dTmVbK5XIYk5QHcIi6SAoKJOPDgwvHCjhzibXBAWMf44w7lFLAsHK5rAceeEDNZlOXXHJJaE8HP525AQjlwKyDnLRrvV5PrckAumvWrNHq1atT62k8HxEyjnFfqR1k1V2fYmVeki6++OIUOEd5WNddKWcOke4bMIj3CwAO46XVagWA3PvDmRY+rykXdQX49LmWz+c1Pj4eMt1QHtYmHxM+NhiPBC1lnFE+xjBrKTIyMpJyI6OMvCO8DoAcq1atCq6DHkuJeC6AHv5Oo19hYvl6ICkAJ/V6XSMjI6Hu3BvwKR4bR02aam8Ix5SAJNuV+GI/oWRT+MD+805TCTGwqtLvbv5dfezZj2nj+zbqXavepf96939Veb6s17z6NbrxxhvDNXv3nvjIkruqXHDBBeH4wQcfbJ80qiRGzQVK3DK+o2BF9dhgkvStb31ryefcddddqc+f+MQnwvGv//qvS5L++43/XZ+753P6s6v/TD993k9LkjZt2hTOu/XWW8PxM8+c8TNYSj76f380CcD8Ukk9ShhNPUqA0FjuUWLBfrUSev93jlUply8+Dj784Q+H48997nOp86655ppjVqZYPiTpH5V2rankpQ++qqE3LL5BL2i+QN+6e+n5saRsV7L+HiZLy/WJWLc4XHF3X2cVS+m0snEa2GMlqywQc8zW9RgkbozZuHFj6jz0KenA9Lgp2bH/b4MSkOSVSubVPUpAjU37/zokzUl6VEn2mx3S9Py0pjWtHQeL8HqYzBGvh+8lpHRsETekxHqIr9HuWXGkYwQ5omw1Tsd3Wm24qW2Q3Wootf2rfRPs1lzAAAYxG0kXgAA2WxxPTk6mgpC6ZT9WChEvJwoLZVoqgGN3d3cqHaMrWdTvUHRhFEKvB/EAoGiz6W802nE8KpWK6vV6cLfxjTsKKeXp6ekJVkQGibeFlz+2yrtV39OZOo1aaqdrjhVV7hl/7wo/TKFmsxmyyIyNJX7OrlxSjv7+/gBMMU484CXWdmjozhyR2mCZu9KMjY1pamoqKKKeFpQ4Be5nD2BAe/m4qNfrqVSy1B/FFYDF2x8QqqenJzCJUNicvu/sAQckFxYWUkqQ96W3HZ/jwMec6+3krA5nU8FK8MUMRoaPB9gAtIm3nWeBiuc+Cpy7TBBLxpVYd5uinHEmGh/nKP4xkEv5Y7AFQChevyqViu6++25t2bJFmzdvTsWfcGA2Xg+8LoxbV/7jvond5+L1cymLP+OJueVrdEdHRwA+AGN7e3tVrVZTaXzjcvka4Kw7lxjAYy54X3l7xPE8YjDC125nuAEC8JuDCNQVYJIyz87Oanp6WrlcklWqVCoFUHRgYCAAVN62nuqZNnBwzAEbfve28++9zt42fn9vT1/Hl2r/uM35HRYS497nP2wcX/N8THIfWCPOXgGoAiRijhFfJ35PxPWO370+RiSlXG2OqexVkvLw25JeoAQoeYeSTdyPJd2mpRWt00gu6r5IP9X3U7qmfI0u7b5UE70TWldad7yLtfIyoEQhuFQJGPJdJf75zyMO4sHk2zu+rQ9+54N627a36UMv/9DKP+BUly4lc/UlSsCQxyT9LyUMkeeSHynp55cpAUhufe7Tz8jB5Qv7//+59merGZD+z1dJX7ukT7/aOFcZHRhn7KCyVgko+e8rXswzslx5WtKNShgj25QYDaQkLsmNSmJ1PaXlGQ/6Jc3qpHZnO2K3GjZzBFYjo4uLK+xSskmqVqspRZcNFKCAswaIE4JrA5u6Wq0WNqwEM2RzFytRlANlgI20W7IJUOhKmwMfKHW4ZSylqFBPZ5b4fSjTwsJCUMgItler1YJ1k/pxPRZ1LMLQm+PNNsqnZ2ZxxQm3DiyE3J/4LzBCqBegjMdHICWqgyu0oW/42UzHAIJvvr0d+c4toYBVi4uLqlaroU1c4XPgo1wup6zKWD2Hh4dTijPjypXzWPmAtcQYKhQKKhaLqfr5xh4AjzgDrlw3m81UkEvil/i48LEXZzjxlMUwFlwxYvwwhpkDDkzQbrgHMUcYs7E7UwwIUm5c4KgLVnn6EvAEBoYrnpTDlT0HIBgDPh/pC2cYSOk0op2dnZqamgr9I7URZw+0iaKNqwC/0Z4AUqxlnZ2dmpmZSWW+mZ+f1759+wJ7hOuIlO7rkyvy7kLC2HK3NlfGXWH3fuC/g6KSUiAy47C/v19bt24N4ytOu07fkz2G/vV+il1A4uDBDjYxTxHGewzsMC74zWNK+Xk+dnt6ejQzM5OK2ePjDnCAPnUFnexNPJe4RGT+iYEL3GUYL5QBINPbk+/iZ/o45nfWH9oLVypnixQKhfBOow2azXYqe9zL4nWEwM6w6HK5dtwigCFc1Gh3d3fz9ZZjZzPCkHKDgwNYMH7oMw/cSt3IiOTjuqurK2SbOy4yr2Tjd5Okc5UoXj+lhF58nxI2ye7jU7QTQX5+6Od17/y9+h8T/0MLuQUNzw4f7yKtmCx2LibuM1ft/+ImJe5XRykOzWNTj+mdX36nLhy9UJ96y6eWDFZ9Rg4i3Ur66ar9x48oyUy1axn3+KYSZe0NSkDQh1a4jKeRfKFL+sLPKsky84D03nPeq5q+pC/lvqRfbPzi4d9ou6SGkrX2jBx7KUg6R8FdRt1KgIzHlcytDj2/WDD9OqldaqQjAEfm5uYCxd8ttgj0d6m96eU8UlXi8jExMZGiuPsmywP5xXRtScHK75s12BdY6bm3lFYeOJ8Np5cfP3mpTdeJLd2+AcQaywYbVgn1Jvo/G83Q8PuV/3K5HJQID5ooKTBVcrmcxsbG1NnZqYmJiVBXKaG29vb2Bqo0m363RKIAcg0+/9SLDTybXUmpoKGuGHhb0m/uf+60JsoyMzMjGB8OtqBADA0NBcux07ehzTubotVqBYXElRR8371vAeO4F/E3qANtgELC764k0V7UB9ZOvV4Pigd9GcdhYDwBijlzBIUVdxxJwU0BhcdjG6Dcu9JJO3EPykyWHo9twVxytxN+I/6Gj30HQZkLMFzK5XIYY729vRofH9fw8HBob8pP2QD/AG+Y581mU/39/Sk3CJRUjgmYSp/5GsA4jdkNPs99PBKYmdS4s7OzKhQKId1rq9UKAJIrrrjBbdu2Tb29vert7Q0KX39/fypgbC6XC4wqmD/8BqDn/eKxdNzVpdFIXBampqbCOtXT05OKlwErif4iBgagoNcdRT2en/wBlNDvDoIBPsft7GBGHF/Gx5B/5r8zvBwsAagFfGIekXaddnXmIP3sZXMapoNuDko5g4i56i43MzMzWr16dcgyFYNL1M/bgfXWwRUHVKR2fCV/9zlYQZ+4gYDnOujIPKN/4/mRyyUxcnz992t5H8RsHY8hRr84M5RneYBx5jTl7e/vT/U/44/+9zTxx1VaSixjD0saVgKSXKaETbBbiQ/2fTqpLWCHIz7O/vEf/1GStHpwte694l4pI1215ioNrhnUW97ylnDe9ddfn7oH152o8uCOBxMl+2VKmAh3SrpOK5JRIaZwk4ayrro+MvMRLS4u6s8u+jN97z+/lzrvP/7jP8Lxv/7rv4bjfftO8/zTvUpYIlco6asHlIAie47gXk1JX5b0y0qydZyA4IgbF3wesfdEPEX0tddee/QL5rJG0s8rYeJ8S9KN0mf1Wekcae979upjT3wsCfp5KIZBVtLFSoCuY5xJaMOGDeE4ZsK6W81ziRviPIVw/C7btm1bOIYVL0k33XRT6jxiZUqJ6zAyPZ32N/LP5513Xjj+gz/4g9R57or18Y9/vP3DiBIw5Dwl1J+sEpbkg0ref48pSYd9hOJZ+rIjWeVmcho9a1RPPvlk6jzfgw4NDYXjeKxffvnl4fjnfu7nwvEnP/nJ1HkTExPhGDdeSRofH19uFVKy7HDxxWIxbNrcyiW1/YdyuVxqc+0KGscoArECE1tToa+7ks6mKt5c40rim3Q21G5hZeOMQgSgMTc3l0qfyMZwdnZWg4OD4d4eqJF7ulLAtYBCsQXdP3uqXtgHmUwmKKLObBgaGkqBRlgJq9WqqtVq2HCOjo4G5Q4l1jeitKO3dbPZDEq11A4wyvXxQuIbX1yAenp6QvwMB5RoK09V68onm2tnPnBfz45E/SgPGzr6FPeJ1CQ1RcYVqWq1GhgAsTWUdurr6wv1cPetjo6OoAADitCfPs7dSovLST6fD0F4pTbtHnADQIr54QplbOn1+eQxcw6WBjZ2DfAxGwtjkr5F6eeeziRBEYLlxDP8Wd4X7vLkTBpXtlzxdOXMlUcfY95OjUYSdBbQifEEW8tTVLsrBnOPcjuzIJfL6eyzzw5gG8q7B1V2ZdNdmJhTrJMOBjPOYKt4ylhcYGgXmAVxnX28O5AZrxX87ufQb4xxxkXM+vK+9HhFzgZzMINyAoiybnrAaGeb+XrqY4W1gXsw/5kfc3NzwfXG78H96TvWYg8EyjmMPw/+C5jgY5B2wV3F+8LX6Xgs+n9nrABEO5jnay3P83dHzPDj3eb/pbZ7HO3HvX0c+HFcXp7HmARIpN7e354JDrCTTEm0uzNHaE8Hzk4ImVBiZf6eEsvmlZJ+TtLrlLjb/FgnvTVsOdI/3a9CpaBab00FFQ59wYkqWSUuVK9QYtF8SIlV9Dnc8VdCWmrp273f1mPlx/S3V/2tNvRu0O7p05iOdDhSVBL34EVKtJP7lIAiz7evFpQEbj3FQc6jJi9UwryZk/QppZk7j0r6mpLAtz+jJBDuc8kWJf1894qX8oyYLGoxaWsAEch/zyhxN3tYiQHgKJA3G70NdT3ddegTT2BZFjiSzWaDGw2WPFdioMF75hncIqS2csJ/kCI+s/n1NKhsJnmO/+Z++bAMiD9BeaX2ZtU3gfPz86lsCdwH1olbCX0zTT19o8qGL5fLBfaEWxRdCUGB8kCqTmlHQYndIqS2kucZVFDAH3nkEdXrdW3ZskUzMzMpFgV/BNTlXm79dEFJd8t5rAj5JrrRSGKIuCW0szMJwut0fLKtuNKNBROAgfK560Pcrygi7v/uriLe5q7U1Wo17d69W/V6XRs3bgzMhIGBgZANhmsYZ4VC4YDYJdzTXX1QAkjBC7rsgAbgmrsFxSAR94uBK6835SI+hY9BV6xwg+Jab794bElKsRD47+XyAFYzMzPq7+9XpVLR3NycRkdHJSUAGHWP+9RBI7dUslb4mGa8EBy3Wq2GzCyuoHFfV/YkBWU2Br68/wBzYbVQXlz0aCuPSwLKPzk5GTKX7NixQ5lMRqtXrw7tDQOM/gb4Y82r1WphbaR+hUIhxOFwZpdnEnFGEgqxx4aJx44HFmXNhM3TbLZdrXxdBaSNgy1TFhR7wCVfqwDOYRACWALeIr7mAD7znJip4XPIQRVnVjGHqCPzir53Zg9ld7Ci2WwG9xMH82GBwBDD3Yt3CGwez7ZTqVQ0OTmpXbt2ad26dRoeHg7tC+DFc1jX3E0PlyGff7S7l83XthhEdTCGuhPwm/O873gW1/u8iY0T/N+7d69WrVoV3vMdHR0hhlKpVEoxxDwFMPPqhARIpMR6duv+v7OVgCQvV8I4eECJy82pnrlFiXLfyDV0fvP8kxcc2aYk2OqIknQbX97//xjIrYVb9Wjno3r/tvfrxaMvPjYPPVmFuCAvUAJm3a3E1WniuS5apswd+pQzEkle0puUMOkeVZL1Z6l2vFNJH16tBED+3hLnINuVMEbOJGpacZmuT+vh7of1RNcTeqrrKel9StyXdipxH3xYK8KUey5pdbbU6mwpV1k29+KEkmUHZPVNOwoIFkEy1uBGUqlUghXUU9r6JsmZFCgnXV1dqaw0sZWYzayXy4EO3BjIIhFb3HlebOWmXJ4ph00kiib+7lzD/1i5jUGHZrMZUm729PSETDpOk/f7EVfFlR2Oa7WaxsfH1dXVFSx1RLuGeeBWRxRl32z7hpznYg2P4zTEFsx4Y+4baP5o4zi1MNlQaE8HuLx8vglfigmCguYKAO0rKWzGabNms6ne3l6Njo6mUth6kFF3DaBc9D3j1+viY5lycb6DFQAYjE8UOAc/OJ/YOLQB88CBhtjK7n3gcwWBmUK5YlAkHhc+vygvfeCxD2B05HK5MN9ikCaeExzHwCX9HI8DhPbyseF1p57MVx+73N9ZAXHZvM2om8d94P4ev2ZxcTEVC8nryfVxbCNv+0qlooWFhcCoQuIAys7CcJDLYwzxOe5XDyBM+8As4j7u9uWZlXycev/R/1zvblmx8s54cxB4KXaC18v7mTXS1ybaEKA+7ke/v/eJP3Nubi6VlcrHEiCK34/3HNfH48VByFwup2KxqDVr1mhgYCAA04xjfxbAF2ws2tIz+gDYORDmbeVBlL2uXg/+xwYC7uEAWtxulBvmzeLioqanp/Xwww/rnHPO0fr165dkdvm1iIN0z8VcW67EwMuKyWP7/waVUPwvl3SR1DXdpVWPrtKeb+05KgE8j7UMD7djitx3XxIIYHFgUY1CQxd2XqhV+SSLglPK77jjjmNbyOXIZiVZSjYoYR18QcfUneL7e76vO7fdqTXja/T+X3p/2D987GMfS53nBgcHSE8bWaUEFLl0/+c7lVi1p45biY6LuNuiz8V169KBkG+55ZYVfa67MsTZWzSixI1mVNK1Shg8z8Uy+L4SZtZPKlHAb1vinLwSwPIeJUr7UZC1a9eG49WrV6d+c9cZN/5I0llnnRWO/Z3lrjNS2hXEM6xMTk6mzlu/fn04fvOb3xyOMVAgrt989KMfDcdxNjB3l6HfWmrphw/9UHfO3ak75u7QjtoOtQZb6l7s1ua5zdpz3R7ld+WVaWRS7ifLES+vj9PNmzenzmNPUu2r6h7do75Wn/r7+1MuQJKCITWWK6+8MvX5wgsvDMfej57RR5Iuu+yycOzujXEM1OXKssER32AWi8VgTXR2gZQOmuh0XzZNbrXie2ebxFRu7s15sRLebLazUBAHxJUFrGG+kXXrqgdmxDXEN8XuquCbfhQQj6XB7ygbXmZ/LsoWdGWsda1WS9PT05qYmAiuNK7c4G4CQwcAyhVf6P4OWsSKuPelK6SuUGLJxTJIPakD/z1wqIMr8ZhhPDSbzaDws1l2ZoS3lQfto41i5RiFJVbMG41GCmwoFoshjbSf525glJ174m7hShHWUO5Rr9dTgUSJEeHKWiaTSVnyYysv3wM2euwenz+xtd7b2H93JTGOe+J1jcUVrINZdgme6y4xjI9qtbqkq5GXF9c17zOPOQPwRfpsHw8xmIhiudR64892YM3nAewG2gyQDJDUx6UDppSZGD60ndRmdvia1mw2A1PE02kTf8MVVJgnMIwYs2TGWUoZ9vZBkaVcgAAxsInLjs8fxqqfS9l8jWOeMH/IBgWLAkCIVMreft7+sC/i9SgG+7yO/q5hDHKtu6R5DCtkdnZWTz/9tKTEB9nnI0Fc/ZkA1WwSGo1GWFsdhPO64Sboc4qy0t/+m4PXvob4OXG9/R3kfeTvF782BnW87x1YzGaTbD8OjHkg6Gy2nV2oWq2qUqmEuUy691wuF1xxvI+oo4+3k0KmlWS4uU5a97p1mjhnQntetEe6SImf/a065RS6xQ0JmHl2x9nHuSTLkDEloMi5ShS0r0i6S0eFOn5QGZbuPe9eFStFXfjohcc/rs6JKCNKlOiLlcSo+LGk63Vaua2d0HKJpDcryeL0P5UwDw5H/kOJy8xPK8lWEgOSFyhJv3zGpeaIZVGLerzjce3I7dBjucc0szuZNJs7N+tnB39WzQebGlkYUUYZfWXnoXycVl5qhQSgyM/lD3HmiS3LAkcIclqtVlNB+KQEyZqYmAgbyNnZ2aBgunsGyu5zbYo8NoQrZ61W64CsCGwi5+bmtHv3bnV2dmrt2rVhMxxbhdl8esYIVzbi57Lpc1ebuFz85pZMB40AFhA2ofzv7OwMyhTKeGxho71QMkDPZmdnQxkASXATcKVwqbZwBYd293JxPi4yDojEG13cYObm5kKmmBiwcWu0KzQusRLtFkHS28aMF/qJ6+LykSaX6zzdrKSgjMDyyGazKeDGz+G5Xm/YPCi1sWJGHBu38NIf3C9Ot4ly6jR+7yepncIYZdgVSOpNm1Bvz2YUt78rU34vsuTgCoUyNz8/r5mZmcAe4d60rYOQCCAUYIoDe973tEkMGsR9nMlkUm5XsdU4BtFiVgHf8xzAHb5HyZeSoIWUK3a9cbcuZyI5gAqgyXlYJJhn1BdGk6TQ3t5GAK4OMrCu0c/ZbFZDQ0NqNpshk1jcJ41GO7i0A5f05VJtRPvHwJsDqjDsYonHlb8TiNvi8Sm8n3zt9TXMmTycF49jyu91aTYT5gRgla+R3Jf7zc7OhmxYZA6jLJLCPby87ioJKBozUmKwh/N5Z8YuL65k+frqwIOvEf4c3hs+3qR0ZhqfBwBWzAXAOo/zdPbZZ6fKC/DrYBFjJZ6/J60sSEM7hzS4c1BzI3N6fPXj0ouVBI98WInLzWM6tsr4UZLG+oYycxmt7ll96JOPtwxK+iklSt28pGuU9MVRsk4fVLokvUvKtDK69MFL1dHsOOQlp5WMKQFFLlTCuLpJ0g1KFOkzcvwlJ+n1SmK+PKHEDa38nFekpSnpX5S4c7xd0qeVpIFFLlECWh4j17ZTRSZrk3qw+0E90fWEdnXuUiPbUK6V01mLZ+lto2/T9p7tWpVLdMIfLPzguJa1Xtgfg7R6GoEjBDlkY7WwsBCU4qmpqVSGgJhmLLWBiaU2hWz83LIeCrl/g+kWeL9vrVbT5OSkdu7cqf7+fg0MDISgoP4cNmzOBEFh4TxiZxBwNpdLIv4PDQ0FizZ+9WxaYzo55XdLeKxIE+iO3z1lKNLT05NKFckmlPtUq9WweYeqNDc3Fzb7cVpYlHO33Lm18WBKLACMb+w9IC79Rn18s46waXYmzVIUb+rrFHY21oVCIRUXg/geKGMEtYyFDBT0T7lc1r59+1K0N8qaz+dTMSaoC+WJLbjuKuEMlVwul4o/AmvDlSDu4SwrFFMPxOkKcWxF59mUFyAoZhd4n3qduafHAKGdHAxiPJIGFSCEMYo7EWMdxT9WZhk71MuZQoynXC4XxhNjwpVVL6PUVkTpe3dhcKUZyh2xb3z+wu6gXTwb1fT0tFqtVgAI+d7BPz+OKf7cL5vNBvDN+9DBY18ThoaGAgunXC6HdK+MecoLCEPcEuaMu+H42OEaZ8U4uMZ6G68NrkQ7G4HnUB5YSrQlf2TaYo7RTqynSynPDjK6e1MM9LC+Ul53v2GcOSNk/fr1IQC3j0WeD2gEE2Z2djbE1qE/YvGU8HHgWZ7B+s059IX3C+Vwlyl3b4zblWf4e9PXVq53MIXxvZSLkDNW6Etfa1krPACxM8ic+ekMNl9vTnYXgowy6t3Xm1DJi0qUiRdK+kVJ+5Qo5nfpeUX/P97S2NBQx+4OZUZPYOZDjxJl+wolitmPlDAQjnEWDElSRtJbJQ1L2+/bru5a96GuOH1kvZJ+Ol/JnPihEmDkTByQE0eGJL1D0jol8+h7OnTmmaVkQYkb269Jeo+kTyqJHdOrJH3s9TolwOOjKa1WS4+UH9H1+67XDftu0AMzD0gDUu9ir86bP0/n63xtXNyovPLa3r/9eBc3JfXuutQ6zcAR33y5EpjP59Xf36/p6emUC4hb+/L5fKCfs7HEElssFtVqtQLl2IENNsednZ3q6+vT7OxsynLKpn7Dhg1atWqVBgcHgzLSaDS0atWqsPFmc1ev1wMYQ+YRgAOC5bnC4ukdPdgfmz2upb6uoDSbTe3evVulUkkbN24MvmL40dNOKLZdXV2qVCpav379AVZwMsKgzHZ0dGhqakqzs7Pq6upKgSlsvt2C6z52BI71oKJsxmHTYMWmPSgPSggKmitVTi/nHFdMJQVgyhk4fh0AUldXV2B8ENyPa1yZpm/z+XwAFLhXoVBQtVoNbiCAXg8++KCkxG/OlfFYmaacKPyuWEttdwWANqfDM95hWcXKOp+npqbCeGauUBbOB9iIlR63RgMK0Cfd3d0h7a67jqBEo6yTIpk54SAa/d1qtTQxMaFcLheYGg7cSYnySv/glwkY4msIcw4KPm5E7lrFWGJ+E8CZ7xxUoYyuLPq1pDVGCfU2A2yNA/8yhwCAGo1G6F93QfA/YkKUSqXgbsP5ziLiesA0QGYp8fstlUohTTRgHvch9gZrE4FxKQPuLZzPf9ZhxpW7POAC4mwY6keZPE6Ps1+WYuoA8MRshoGBATUajRCLyoFmlH8H76Q0g2N8fDwAp87CajQaKpVKYQ3AvZL6O0DtaxqBcCnj4uKiZmZmwnipVCphLE1MTISU1Vu3btXw8HCqrNVqNbV+TE1NaW5uTuvXrw/uJw5SORADs5B+AyxmrDBOyADDeyie//4u8fnWbDZTAbodmCI9oLcLaygAG+9A3h/NZlN79uwJca48rk4cX2RqaiqVEp5xGAOZz1c8FoazSyXpVa96VTj+t3/7t+f9LGJyBCmr7ZN/kZIArm9Uwma45nk/7pjIo48+mv6iX9KA1Lihodubt4ev16xZE449c9JyxPckR+wX3qmErfNSJXEM7lCSlnc5Vu6VllcocRv4hnTbLe2AC556Mk5//P73vz8ce8yD7Tz+8AAAIABJREFUv//7vz9qxTwa4nEEvH/39exT46UNNc9uSlUl8+RmHR/w6gQWDLRSOi7GzEzaz+i225YK5HHkQrrZqbEpPX7Z45KkrbdtVecznQm7Z7/s2LFjybIeVCqSPqsEIHmv1PGpDrW2tdTMNtVxX0eSSWUFxVPgetrcLVu2pM7zeBUPPZT2+fH3+Tve8Y5wfMMNN6TO+8hHPhKOPc7Ij370o9R5f/d3fxeOr7kmeRG84qmn9KkdOzRULmuqWNQ3X/5yNfc/q96s6+HWw/r6w1/X1x/5up6aeUoZZXTl+iv1py/8UzUfbGpjfqMymUwwWEsHxqVxksK5554bjo805ogbTj0Vssd28fNaxZZy8zl1ZDqkzIGx8Dxmy2/91m+F46uuuip1Hm0WH8eGFY8b5/uAOBXycmXZ/Fa3xmFdZAPl/stS25KLgggt1/31YRMATFQqlbAJl9oWMDZ98ebZN4ps7NiEd3d3a2ZmJkV5RwGiLr6RitkOzpRg80q9AXPchYRysgnlnpRtbm4uBOir1Wph08hAJ2YHSpyzErwdaDPaKXYzYfPt5XIrNXVrNBqpIH+Tk5MaHBwM4JS7HMWbbtrQAz56OVEq+BxT70mJ6iAB7Yaii1WXfuU8XJR80nl2Cp7BvR20KBQKGhsb086dO0PAW+9vj+VBvARnQhAwFYWHchJEWGpvzj3GB2WPx4WzDRgH7hLFOIAt5cqVW9gZuyiNADK0F+AUIE1HR0fIAz42NhbaLZ4PS80DABDGKXMWRSx2O/N7SQrsCb6njehDWAD1el3FYlEzMzOpejuTgXu4Ms54ibPvUD9niHjKU7eex0q/f89z6/V6CIhMH0sJKEZ5UCDI3sK4ABDyMSC1F3o2SB7o0oEoxMe8K6Zx3BUAJRTf2M0CUMhZFPPz84HlAzjpfUlfMM4ZA8RsAsiVFPqzs7MzrIGUg7VASr9fXBhvrMHEMUEoK/eo1WohVkhPT08KXHUWjI9bno37nq8lQ0NDmp+fD+szgC2/0/6saZTfUzrHz/I+XYqpw/mswawvDnzRjx5clXv7uHGQKQatfJ5wX0CYer2uqakpNRoNjY6OqqenJ8WU8hTivr5xPx/b8dilfU4ZWVTiS3+3Ekv5yewqsGn//yeUZOw5UaRDSVDcV0jqk3S/Egv3vuNZKCWgyCuVgDQrGzPzpJOWWqqvq6t8eVn1dXWpIuWuzanjjg7VZk5iKtUpKM1MU7sv2K29W/eqd7pX59x5jgrVgiqqHPriQ8mkpM9Lep+0+M79+8pnpMy+U2jNX4a84qmn9Nv33KPC/n3fqnJZb7/mGn1qdFYfv6is+6r3qf54XX2dfXrt1tfqw6/8sN547hs11peAPZ967FPHsfSHL7Wu2knPGpGWCY7kcrmUtc03RlKbMeHKAsoSG9FcLqdSqaTp6WmNjY2pv79f+XxepVIpWHfZ8LOx800XAQn5PaZE9/b2qlarqVgsplLncr0r9WROYfO2lHuMW1BRtj0oKeIKGooZyn1fX5/6+voCkIGlEFSYzbjU9gFHgaLd6/W6ent7w0YVJXVgYCBs2B2cwjoHTdsVoVhJR4kolUrB0sq9UFxjMMTb34ERZxY1Go0QnwZLK4AOSo4DKLQBwAOARE9Pz5KBRGkf4l84w8WVHT8XpWbTpk3q7+8PqSgZv7BysES71RNlD9er3t7eFIPBY8WQspN7OrjnCpNbwuM+AhTBdY2x4MqIK8wx42FhYeH/Z+9dg+NOq3Pfp1vdrZbUrdbV1/HYHs/YztwwQwj3sLkVJGGTBHLZkM3m5IScQ+39aVdlfwg5SSVVHOrk7HNCaldOUikSEshlIEAIbDIJEALDZWYIdxgG5uZhxvZoPLIuLamlVqvVfT78/Xv7+b9qeSxbluVBq8rllvS/vJf1vv2uZz1rLS0sLGhubk5DQ0OpufZrqtVqKu8CBnGcd4Z3o4+wewYGBroCcr42eC5GtF/jOkNf8WLDfqKPXioY9sH8/Hxg6cAWAiDx9/t+EhuP3drj+sPvne0FMApLDQPXgUCfT4AYxiBOWut5IlyX3LhlbBDXC57texMADG2k/c6w8zwS7A2sI0BgBxsBAgkP9DFmz2D8Y6Ocz4Rp8Pu5uTnlcrnUmvF9BrYgiWyZP4D1hYWFwEhxzxFry8X3dOafPdnDRhk/mBfj4+MpwB8GVGz004/e3t6w71Cpyt/tAmvPwz0ZV0+O6+CLM2cAHLvtk6xd1xOADx8Hz3GyuLio/v5+ZTKZwOwZHh5WJpMJycq9Td63+HuANd0NOHnWypmr3YDLlINKvPtnn+nCLZKMElbOK5VUOPmhEur+dhjncSXhNKeVJKT8EZW22mocbGj2+bNa2b2ibC2r3L/k1POtHmWaP5oG8baWQenBFz2o2khN4z8c16EHDynb2uQ9+YySvCX/QVJWynz2R1cP/tODDwZgBOltNvXaf/iC/o+bxvTy8sv1G2/4Db384MvVm+td5ynbX+q9dRVm1p5xXBo9DTV7tjoh1MZkwzlH/FCDAeceMIxlPwhzgORA9eijj2pqaip49LiPRJmwUNxYyGY7eR+6Haqy2Ww4WEMDjsEL9wZ7KAEHRa7jWqpVeN/dg+5JPQF+vN1IsVgMVVzwYOIt5SBaKpUClZsSk3jwvA8cRuPDrhvI9CeX65RZpq8+ng4guDfTDTISSQJmxOPfzZvN7/G+un5gbLiRXKvVQp9oH/3nWkJjoL9jyLj3nUM4oSJeTUZSCsw7ePBgis3B7xcWFvTEE09odnZW/f39Gh0dDUaE081rtVrQa5J4EnLD+BeLxQDwxJVnHMigNCZAmqRUHhyfW8a2m0476JXLJXkTTp48qaeeekqvfvWrU+wucuYA8sT05hhw4Zn+s18XA3I+LwgJlWmnMzic0eX652AMuukedSlN619eXg6/Z22jc4QtONjCO+PQn9h4y2aTqiq1Wk09PT0BZEAnfS2Rp4KxAihljAF10HvXCTzzDq7Mz88H8MDXoM9RDOTQDh+/GHwjkbXrTby/x+vbxzHORcQ9g4ODWlxcDLk6AAkwxKF3ApoSksJzWbfs5cvLyzp79mxY33v37g0A1NLSkqampnTq1CmdPXtWu3fvDuGGpVIpGPK+9p01wZj6fLleu74ODQ1pcXFRtVpNw8PDa6qq+RqCbRPvy7F+xWMb71fOpPF7WPvOYkIcmHBnhe/DXOc5vgDDHnvssQAIVSqVkNgXoIkS8nF5c1h2PrboSww4epsuVmId91KCziKKabebXf7yR0IOKkma2JbuvPPO8Gunjj/3uc9N3XL//fdf1KM3HEpzg6TXSNor6SkldP1HLnjH1klRieG3IulD6poA9l3vete6t3/lK18Jn/2s91M/9VOp67xs8o033hg+/8mf/Enqure97W3h8ze+8Q1tiWSkydHJJKfIPik7n1Xp8yUVf1DUuafOqbnlWXG3v8SMOQ8HOHnyZPgcl6KNz96XLEckvVGq5WrSh6XJ702qcmOl63ukiwylWU8ekvSwpGNSe1c79R0Xv+sVr3hF6m+f/exnL+oV5851qGP+XRCP0enTneywMKcRD2vzkIy4vf495GEmP//zP5+67k//9E8lSavZVU3vmtbYOmN4cC6jL77pi8pkMjp25FjXa6R0+MjExET4fO+996au8z76PR5uI2lNnsH1xMfwiSc6mXSHhoZS17XbbbXVVr1Q14G+A7rlllu6vvdrX/+avve676k8WU45sj760Y+mrvvgBz/YtU9xqJTLU089FT7PzFxe+bgNgyNSJ0mbAx6IHz45YMVGPaAI+TdmZ2e1a9euFNWb+/ygw5eqGxMsBJ5NLg9yGBBbHy92wA68kF7WkBCGWDCm8eZDr3YPKAdWPwgDsJTLZS0tLYWQGqjztAFjFeAEtg3vWF5eTvXFPcVeXQWPMMaql6L1MpIAFORzccYIz+c6r3KCIQhg4MCQtwFj372ZPqfQ8T3pqR+e/SAfJ0nlZ+aNfno+CtdJABWej+7BLopj/k+fPq1ms6l9+/Zpz549qb7FuTaoRjMzM5PyDMOUwMjrZoAyh3jrmWf0gv+9fDL6HktszHv/FxYWQhtgeA0ODqbK4HpFpZidFbeZthLixTwUi8UUONJNHBRyHfPQKdY18+3ABj/TT/KqoOM+Bt0APV+v3drlOhyDRMw1nnVKvMaAjaQ1CVGdAYCRyby7bgMCxCBNbNzSLvYKWCQkzvYwEjz/tVotfFmRw8n3Kxf2Bt+7eX8MNrjBTV98XP0aZ7f573ye2PfQrcXFRc3NzQWDndLGjUZD586d06lTpzQ9Pa1KpaJqtarHH3889LHZbOrFL35xAC+RhYWFkCS2v78/hBOeO3dOExMTKpVKGh4e1qlTp8IYTE1NqVgsanx8PADA6B/lfb3vnufJdS8GUtbTU0kpcIE1GofveC4aqRNGxfp1gJG16veglysrK3r44Ye1tLSk0dFRHT9+XCMjI6l5b7VaqUOXz7Hvx8yjf2f4d0A3nduRbSD9StgQ377K7dinpCzvDUpKKf+9pO9q+yRzzEh6k5LcMn+pq5vv5GoIbJ6XKalCMy3p49LIkyPKtH50GQLbWjJKQtJeLulpSX+nJFnqlZZxJaXObzv/vs9vwTuvojxefVxn9p3R1OiUZoZn1M62daoiHayuvba5d++zJrx0NbeqVq6lvub6yagzyqg0WdL8+Hwq1+F2kw2BI3QCo8ZLVWazWU1PT6tQKIRDer1eV6lUSpWjbDQauvXWW8NhCiOtt7c3xa7wSh3xAc7/uRHBYTo2rAFdPFGq94XkkPzNwYE4TINDnRsxSLVa1fj4eCqvAUYEB08PGeAwzmGZwyLVELiPvrnhx9iMjo6qWq2q2UwSFk5NTWnfvn0pjyDjQfJD2tzX17emoorPcwxUSJ0cEQ4yuEEIK4bEtsViUbVaLRiChDwRytFqtYJnkvt4D+OSz+e1sLCQooc3Go1AVW82m6HyRKPR0MjIiJaXl0MCVQ+F8BwOgFSSQg6DXC6nm2++WUePHg064wDY5OSkTp06pTvuuEO9vb2amZlJJYo9efKknnzySY2NjWnXrl0aGhpSsVgMoScY/RiozPHw8HDKQPLkh4SM9Pb2BgR/eXk5NV8Al9lsEvZTqVRUr9d1++2368SJE2EdSApgkIONMBwI18KoAZCTlAIMYlCyUqlc0JPh+uPiQJ0DboQUzc/Ph70hm82GxLoOsvkzqYTiLBk35peXl8M+4QCkM9jcaGfv8PAD7nNAwueS9UMSS97b19ener2uqakpFQoFlcvl8BwfS5IGM+awe7gGxgpjAPOn1Wql2GGweFqtlgYHB8PcE9KzvLysSqUSxsRDxNyApY2A3bD8WPswDkgAzDwVi8UQvuNrhH0BgIQ8UZ4/iXHo6+sLACN6x1pZWlpSf3+/Dh8+rJGRkfB9BCjsDAqAEfRHSoPSq6urIVwUoIM16omMGTvWo9RJ8oauMRcOBjijwteXg0G0lXAkQk7RVYBMxgIg3dcW+3u3xOGtVkvValUPPvigcrmcbr311uCE8O/xEydOaH5+Xv39/RoaGtLc3Jz279+/5nuYPjGP7PUksgVYY45pI/PDd8mObDPBgfr4VXr/iKRXSrpVSWLHf5L0NWmTczhevrxK0k2S/qekU1e5LVspWSVG7sskjUmalPRRSd+T1NL2rm70oywDSsC8G5TkxrlLCePpSst1Stb0PyjZW/6dpDlJW0Rs2gpZba3qvjP36a5H7tJdj9yl+yfvl45KfYt92n9mv46sHtHHji3qHV//Riq0ppHL6dx//a9XseWbK5TxHWgOXPC68mRZswdm9fDcwzpaOboVTduwbDghK548PI4c0qG0Dw4OhsPa0NBQOPRRhlJS8DxxyPKqIBzwpY5x7iViMWQ47Hl1Eikx+DF0y+WyCoVCyGfiBo4bPDwXccOPA/XMzIwGBwc1PT0dAA4P/6Ev5HPAkMWgILbfqcger+9lKrk/m01CToj5xkDC6CGfBwfNvr4+9fb2anJyUisrKzp06FBqXNrtdqgQInUqLPBuPO/urQYsAliBjUN4kBv8sAE86S4GQq1WC/lRSEzLwRo6thscgFxUOxgdHQ1x9Yw9eTowRvDIr2ecxIwYjCkq//T19a0Jn2GeMETInZLLJTlGGAcMWrzRjUZDp06d0u7du3XzzTcHYAfDZnFxUQMDA6lKR25swFAAMCRcCGOVcfL+MQbd2CUOvHAdf8eABqDwSkqwi7jO88IgGL+SUqCOjzfvRb/diIcF4OwB5oawBlgbMIBIuEkyXARjnaSzhL5h4OP5Zp9xwA0mEvrhwIfnZ/C9iH0GwICknegwnwHuqPJDRaJisahqtZpirgEOM5duYDp4kc/nU6g7gJePY61WSxnRDiwDENI/xHOQtFpJCV5yRAFsIIRNOpDmIVAOOBHCQz9ZLwAl6D97JYC130My18XFRZXL5XCdgwGNRpLYenV1VUNDQyGkDbYPY1MoFLR79+6wfxIyNTQ0FMKg8vm8Dhw4ECrg7N27N8wL33/oi7P4vAwve9vq6mqgTzvTjvZwnSd29TVNiCPv8vGWFBg23M/3JPoPu+7AgQNr1i9tyGazOnDgQGj78vJyALhoE8/y70C+AzKZTNAH17c4ETi/v5hqNYxRzEa74YZOptAjR46Ezx/4wAdS1zF3myVO/X7ggQfC57Nnt0uCjsuUg0qMpifX/unUqQ4K4FU1YvHvnm4s3K5SUuLRvkMJEHK3pHu0Pcsh3yLppZK+KukyCoh8+MMf3vA9Th3/4z/+49TfLpYqf0nSI+mEkn4PKwlx+jtJ31eKzROHK+zIWokrePg+ODY2Fj7Ha8fDEFwPnnEfvV5Jmd6ipI8rAUciWVOxarPkdiX7yfeVJKsuS3q9EqbVwx0WtyQdOHAgdauHrXhoRSw+Fi5nzqSTErkjLQ4V8nCmr371q+Fz/L1DGMtqblUDtw/oqcGn9FT5KS3nlqWW1HeuT+NnxjV175QaUw1NaEKnV0/rbiW5mn8/m9X+Vktnslm9q1jUk3ffLd19t6T0d0scUvWpT30qfPbvtFiXvIIODFppbYiRn5u9muiFxPcXHyMp0c36gfMFCCaXNTmf7ANPP/106rqpqSmtLq5Kd0jv+O/v0OD9g2v6xHXdJG6rn2W8io+Pw6XIJYXVuPHMwYwDqYMV9Xo9gCUkzCNe3ynaABcY216SVOok+XNPsIdyAK7QFmcf4Hn2g/fc3FxgkeBp42AqKXWQx7jCmMFo9MOigz28r7e3NxUKwuERhkgMQjCu3YQDqFPieaaDF3j6MLwxHjGCMOa4llK5jBVKR5s8bwsGz9zcXPDC+uEflod7071aiudnAUSCqeDzzxjRx3w+n0om6gdrbwNjurKyEvKBkDDVaf5ubNEvypPyHBbb8PCwJicnVSqVgke8UCgEz3UcOtZoNHTdddcFHXn44YdDNY5uuSQ8VAlxTy9GN2NPGx3QcmYS4sarsyB8E2UMlpeXA3vIjTOpk5MAIbzKWVe+ZvDAe3JZxL3O3EvfV1ZWUiARQJUnJS4UCqmkk+jc0tJSisHmpaX9Z8YoTrgZt4v/Y2YMv8Og9wS1JDLGWFxcXAzxmM7uIRcJjDGM24GBgdBfH0/mY2FhIcV+c3YK48bz2QcdBKEfcbgLc9xqtUJyWZ/LZrMZwD5iesfGxtRsNjU4OJhaR75n8A4HKD1/lDMCfQ4coPF7mAPWMmAzbW00GoGFw+8AEWCeABY4YMq7HXzgeUNDQwE8lhTAaoA31jx7JO9jDmAN0TfXN9cr/y7j7w6UeVjKhZhZAOwjIyNdQVHeVSqVwncyfYc1VSqVQi4inyeeE89lt33VwdoYYOed6HIci7wj20QOKkkuulVMjV4lJXlfpMQA/7oSYGRzMa3Nk92Sfk5JTpZ/vspt2QrJKQGsXiKpoiTJ5j8pySWxI9tbMkrW1quUhLX8tbY2yXJWCQPsQXVAzg9L+l+UgDV/qWsqHK1ZbmryhknN7Z1TbaymdratfDOvPQt7tPrAqgYmBtSzkpwFpqfWGud3SvqMlROWpBduRcO3SFYHzhcAWC5e8LqeWo9yMznV99UDOLLdZMPgiFODpTQLww9EJMi74447wqESI9gTIkrdE6y619j/7odkDlzO/MDY5UCJJ9cp+LRnbm4uBRBg/OF9w7jCs+getvigytjQxxhtxNB0mj4ATLeYK/e4wcAh9IVnEK4yMjISPN6VSkWVSiXFSvGDN4b7wsJCClggj4IDNxheXOMlm2PjIjaImCvEae4Yus4S8gP1008/rZGRkRBOUCwWNTk5GUAJN2ZJdouxTbgAbBRnBcTthUWQy+VSFWQwyKvVamBG4X13oM0ZBtlswqAZGRnR4OBgMKLK5bIqlU6iK59bjIWY1UIFJQwQBN3qtl4QZyYxr/ST0Afei0EIiBQbq24YOdDgc0neGO+PG3ToAc/z5L48370erBP0zZkIGK6eg4H+OLjpbAvXP++X66+Pl88Pcxgbt270wfJAl+kroF8MOtJW9MzXF/dzHca1pMAi4m8+ZvEeiXFNe5eWltbs1zzX91FC4Ty8JJtNGGkjIyPq7+8PayPe/+Kfnc3nhn087jGDgvt8Pr2tvmdJCkwswJJGI0nG7QA8YRz88/c42M3fPV9HJpMJoAHvBUxHAE7Yl9FJ16Nu+3w33WP+4j0CffCKR1IawIbJ4uFQPjaeFygGjWNABN13PYqB5Rjgj9e8A8h8b/BMgP2LYY7syBZKr6Q9kr6wBe/qkfR8JYk8+5XkE/mcktwV21X6lSRgXVLCmthuoT6bKQVJP67EuC4pCbP6hKRHr2ajduSipU8JiHdMScjTJ7T1LKwblayZ79jvGpL+RtLbJf2K1PpgS9nZ7Zl/qp1pq7GnofrBupYPLqs5nJw/eud6NfbImG7uuVkjiyPKKqvvPfG9q9zaqy+rpVWpJRUaF65WI0m9p3u1+GOLave0lVndfqF4l1SthoMkRiIHWQ5cjUZD1WpVk5OTIYeIpECTdi8ShhaHMQ630PndQ+oeUQ65nmNkZmYmhKBASeLw6x5ON6ah6ZMQ0vvD/bAtFhYWAjODA6F7rTmI+v28E+NS6pTudWOtG0jgRhJec/fsjY+Pp97hBqAbx2Gyc7nAmikWi+FQ7x5XDDo/BJPTggNyvV4PVGuMYcaRez18wf9JacOIuUUHuJ/QET57CJTfS7sd6HBjCoOCg7q/n89uQFAWFkoXxpczTNxgdoMfY5L3XH/99cHLjKHlhoy3gTGMx8f7xNqJq1i4jhE6NT09reXl5WCAu3FMNR/vB5VYKNUtdULUuBcdgDFCElRvswMA7vmP2+pGF/rF3z1nj68H8tTAQPPkxa5jGI6ub4TV8Gz3crs+0G6Slbphh45igDoQBIul1Uo88FTmkTplw/v6+lLjFY9Ru91eA6hgwPvewpjxbNc5TxLtuuWGNnPJNR6G4vOFMb137941eZtcPN+N1FmPng+DsaUdtMn7FOuPg+6EIHn+IzfSXf8BmTx3Vfy9E++37Jfs9ewd5XI5lAhmnP36GKz0BMy0ze/hnX6Pr80L/e/OifgZfh3PjHNvOVjD962DOoTKrgd6+PdCvG68jUjcRv/MM7ZrMrZnreSVeJMb6/z9gBJv75XMN5JRQrV/hZJkpo9K+hdJExe6aRtIVtIvKAkLeJ+khQtffs1Kr6SfUMLk6VcyPx/W1ctBsyMbl32SfkmJrt6lJJ7jasjtkha1FlCrKWGx/Jq0+MZF9d/Zr+zS9gBIWr0tLd6wqPr1ddWvq6tVbEmrUmGioMEHBrWvtk+9tSQkZezGsWd42o+WrA6sKruYVVbPPJfFM0XVbqtpefeyik9emGlyNWRD4AiHHQxGPyB5krlms6njx4/r+PHjwVvkQAgHfQ6Q8cEToCKfz6eqaUidCgqSgsFDuMjDDz+sWq2mF7zgBaF9gBewQ9z7SJ84/PIziUG5Np/Ph7AQ+shhvVarhUOmJ/uU0mUi4wokKysrwbh045o2+nP4n9wE4+PjoZ0cgmE04GEm70o2mw3x81D4yQtCGxkjD3MAlHBgiXh5Qge4FnCJfAcey+aGW1zlBQPK86b09PTo8OHD4XfoC0AJbeFvtLFQKIQ8L+VyWaurq6rVasG77wd1NxDcSAWAajabqlQqWl1dDTFslUolJCn09yPoqtQJB0OvmQ9JKXYObWk0GiHejnwU3kbeyT0AfrwX0AKjGECGe1gL3EP4ADHjhMMROgaDgPl0UIc5AqjzZK2x4YXu+tqlzc7kQv/b7XboG2AUOXwcMKTMM4mLfa2R+LbZbGpqaiqwLVhzGObO8HBd9XkhnwTXeqlx9JWKNTAVYJF4smb31tNOctWwN/Jeqknl8/kwDrCnEK9YwthSkcqf5cK7eZ8DPoVCIeRHabVamp+fT7Fm0CnmGNCB5/reTtu9EpePr4O4vj/6PuNgoIOjtAkGHuONrjMH7G28x3XU9xMHPQnF7Ovr08zMTHg2YVDnzp3T7Oysms2mRkdHQwJi9g4HQXlXu90Ov/ccTIyXJ8F1kNYBKIAmT56MDgACeXge409S1P7+/rDnPP7446HSjrMh6QO5XorFYioHloNKPt9enpy1Tk6YmGXCnDgjxffPC4mDMC5f/OIXw+dPf/rTF/WszRAvZ3jN5Rm5XdK/l/QHSpIixnJQCRti/fD+IHNz3R6QSDPblF4p6f7oWTcpqUCzW0lOk09IOrn2/m0pr1GSzPJj6pqP5XLF80ncfPPNqb997nOf63pPXMr3YuXNkt6tJBXFE5LeKenOPiUc/xcoyU3xkBIG0UXowo5sTGJQ+MEHHwyf9+7dGz57SVnpIkvqPl/Sa5WAd+9TEgZ1NaRXCWvlm+rOsJqS9LdS+21t1X62pswHMrrrrrvSjzBbwsfsYhmH8Xit+4xRaebYTLI/HZQI0dbkAAAgAElEQVSUlfKNvManxtX7eK/KT5fV00zOXd/5TocG8+1vb7ykl5cdlqRPfvKT4bN/J77gBS9IXffDH/6w6zP8bBj/zXOExKV3PbrhUvIExdER/f39mhmcUWGpoDe84Q3h93/wB3/Q9f7CREFalapjVTV+0Fij6+uJj0Msl5JHZT3ZcEJWqeNd9dKZHJyIZ/bEcgAHhLfE3izu94M+oIR7M93ryKHdD2E33XSTms1mSGgUgy8YLRxiqQrAgXt2dlatVitlvHE4dFCEPnM4jFkMgAveVox7qZOHwA+IeJo59DI29G9lZUWjo6PhMCwlOTHm5+dVr9cDOLK0tKSpqalg2Hl7MNwGBgZCstqlpaUAKLgB7Af2uC8+tp5jwA2tuHyv64kbpQ5u5PP5lOHvxkPsxfRylHggHWDC4KKNsRfTD9xcS1/d409p0KWlpZCvRkrX7vZNImYkrKysBKYG8whzwa8vFotrEuLGRi5z4ElP4/5hHHoel5jhxabhVU5gNpAHxkEE3kXbYnDR125M6Qeo8LGP834AjMTP9tLe6K2PBbkmeF43j3w8H4yRe7pdfx0IcGYNFVU8jIb2Ysy6Tsd6xrs9qS7tQv+8rfTDS3dzrz+b58IE4rmx5z/WJ38ffeAg4WEXDujkcrkAFvqewJghAJ6AAuhozKRx3XH9cdaI65nvxf58ZzX42PnvXScALmBVcQ0AE/PJeqnX62q32ymwhDXDHss7aLuPn/eDZ3rIkM+F70vxz91+5yyYeFx9nlutVvheGBgYCGNHIul4/GLdcT1A/z28jfVeKpXW6L6k8Pt4T99hjmyxMD3rsR4OKjH8N6OKxY8pARP+VNJeJaDIISVhMx+W9IC2T1neZ5LnKGFS3KerX+L4MuXNkt6rpHiJlEzJe7OSXiPdeYeSefmitj+TZ0fSUlACfN6mBNj6mJLwr6slx5Uw1b5zgWtOS5mPZtT+pbbab2qr/dm2Mu0r/53QzrYTltwxSUcljZ7/w1lJX5ZO9J1Qea6sjDIXbbTviNQcaKp3uveZL5SUbWbVM9Gj5vUXmbB7i2XD4AiHMQ6vHHJqtVrK6MBjhhc8PgTFBpt7sLjHw3j8/W7kuEfUPebQ7/H0er4PqNN46cl/4eUiub5UKmlubk5DQ0MpavfU1JRWV1eVz+dDFQ/6gMfQjUA8kc1mUp0FQ8/Bh9gw5/mwCqC/+3jQf7z8HPgxeCivSTlY3t/tIO5UfmdBeEiBe8BnZmY0PDwcvN3IwsJCYF7wbAxCZ6f09vYGMMQTHvrh2efYD+jOPJDSKDChIDBpuiUSdjYRekLOGa6VFAC0bDar06dPa2hoKJXXBoOT8ednZ0nELJO4LZJSlVMwyByM8OthArkArABskPzTDR36OTAwEAwjxo4xxUuN0UeFD9awt9kNQQc2Pa8DehuLA5aMl4OPrVYrgHY8P05K6nPNmLoxCIiE3qCPVHlBD/1ePvt+4PrrYBMgK6Fb6CN7hI9Xs9lMrcGVlRU1m80ASroxCkstl8sFFg99jcERB56WlpZCMlvK8+ZyuRAa4iWf0RnaS54lB7NicIHxinU3m80GUJfPrqe+bl3itc4Y0w4HCn1NLC8va25uTrlcLuQDccaPr01/L/szn6kW5XOez+dDclwYPzzfAVlP9Bs/l98TmuUgOOvb14evAQcVfV1wv48h34/kKGJsPHeNsyt5n4M6gIzs6w6G+LjRRlhjMMrox3rODsYHXZQ6IT+Eue3IFkpJCaW9GxknL2m/pHsv/fGBkdCQ/uIfpbe/RdL/LmmXEkDmH5UkXF0/t/D2k31KjM7HJG0dQemKybvVAUaQgZb07s9Id94n6ekuN+3I9pZdSsJoRpSEqH1ZVx94vF0JEPoMzKPMQxnpn6T2z7Q1vzKv8t0JKLHp0ie1b2onYMiNSthRTSXr+j5JD0uZavLewZdtzySh21naaqvZ39TA6QuX8XXJP55X/SV1tfpa0jbDoDYEjmQymRDnD2sClgBUd0kBqMD4cmq7pFRIjR9+Y9o/1W4WFxeDgQQd3Q+LPI8EmNVqNRgeHDY5/PPORqOhkZGRgArSVj/kuRE+NzeXyj/iJSIBWPz59XpdPT09IeTF80l4gk4Ojx5Sg5cVAxejiPAHBNDEDcF2u50y1oj797wi2Ww2sHIwfjkMk3MC8At6toen0IZKpZICWpgHaF5+SPfqH1KnopAni3RgwRMLunGIwRIb5W6USenSq4Q9eN8YK64FnKE9GCq0m2sIWwI4w+DEcHfjAf1ZWloKY8F73GigLa1WEtKQz+cDOEff6CuVgtzQcZYOhlKz2dTQ0JBmZmZC+3mOJ6GkXQB5zpYADHNjiec48NEtjIY5h4kiJflcqMAD2MJzc7lcAG8wmgmvc+Nzfn5+jSHHOz0EIWaHSJ3yp/SH0JUYCHCWTDabDfsPjAJnlbDvsSe6oV+r1VKlW71SFfsF+xjPJJwvzsUUM4acXeH64CAXc4LOOxhULpdTe0PMWEI/GGv0kf56CBcAAHsKfaK/HorBOMRjD8jBuqtUKikAEAC8Xq9rdnZWS0tLoQxwsVhMzW2hUNDs7GzIccWYsWZpK0wZQCtAA57jTJtcLqeDBw+G7wlfnzHA7foDk9KBTl9Hvu/xTgBZZ+zwP6GI7DXooH9P8M8rsy0uLoZwTE/sGwOvvgc7i4959EpRcX+bzWYAkjgDeIWnwcHBFOAYM+M2KhdFMb8C8uij13BGypLWZ43sV5Ik9RJzS/znoSH992pV/ef32197SLrrAekfjks938ir+OWiMisZzbXWD8dZT44ePRo+Ux4duRRq+0XLgKRfVjJmH9ZlgzpvetObUj/7GnjjG98YPv/gBz9IXffNb3Zqr16uJ/v69X6/pKvLNPgRkte97nWpnykPK0kTExuk7JyQ9DOS6pLerzXrN2aMbomUlbDG7n7mS1utVlISuyzVf7Ku5nRT+XsS22p4eDhcd0nJu8eVgCHHJF2nJG/QghJ21ENKQvrO++72798fUMPDhw+HR7z//e/f+HsvUf75nzvlr772ta+l/uZhMR5KE5fv9r/5d2T8fUtI+mbJudo5tXNtLU8u633ve9+61zkDfGBlQA/pIQ0/b1i5e9Ltu9hSvG733XTTTeHz/ffff7FN7yobOp1wcOzmEcZTiVeaA69XAZHStOBSqaRmsxkOUBjjs7OzWl1d1ehownUin0OjkSR69YSLznJwAxLhsAxYw+GsXC6HMBq8tQAYXpUFwyOm0xMihHGAN0zqTBagCVRnxgWDmsM4gIgvfjyu7s3FS+g0ajdK3ejH+CNnw/z8fCqHB32F7uyJbT2swmO43NMrdTyQsY74IozBJvQGWrvrC4YahrWDLhzM4ySfbmyQVNLzPbhxAXBBuwAaCoVCKBMsdeLWuNap+81mU5OTk8lGel4AGGD1YBRwb+y59vnEiAYccCO6mwHjiT5ZW86wwnBFdwEbfN0xjz4vMJXiv5GjJvbEuyfYS/ryDtcLwhXccHMwgudgMCO8j2exR/iz8WA7KMPv5+fnU2Fqvr68RLADLehdzGgAlGP8eMfq6mrYE2lXN089IJa3EyAA3YHVhf7FRrMzWgBGfe9j3GN2CHOLOEuGn72vPM/3P8Blqjd5H329U8KWRLm0n3AUWHoAHw7kAr4yZtyL0Q3bjzb4ewuFQorNQYUv3wt8LTF2jKl/jzDWDoRxvyeQBTikjQ70xWPt7/GxjsEJvifigwzgDkwiQHoPAXW2n4fMeFtxMDigiM76vgEoCKDLXkK1NNoI8My9nsCadgOM8JnvY74HdmQLpawLh9S0lSShuAT5zfn5AIwg/99d0r8clmq7WpsTqrOV0qPEG98v6c+VJJa8lmVE0sukJz4vHaqu/fMlTvuOXC3JSfppJWWWH5P0UW2LJMFvlvTuZen635OeyJ7PZ3MxN/6r1DPco+bLmsrMZ5T77iWA5z1K4sSOnv8HtvKkkvw5DykJF9v52tl0aZXO23oLF59Yt2+2Tz2NHs2Pb796zhvSPoxTvEoI6JQfUKF2A1T4QUxSOHD39vamqMt4ptx4cCPSD/AkHSVhId5DvMfxodjp+qdPn9bu3btDAkevhuNJXDGyOCzz3KWlJY2OjoaSuG5QOSjioImDF/SJZKYYHPwd8aSNAAR+wCbsxb3ChNIwXhxcJyYmVCgUQjJBn5O+vr6QT6BYLAbjxI1RvKscwvHiLi4uqlQqpRISEk7CfRzMAdEIJ3CAzb3DjBfAFMYRY8y4Mi/kT+HgLXWq1cBS8P7ACslms5qcnNRjjz2mo0ePhrLBgAynT5/W7Oys9u7dG6p2zM3NpZKR5nK5kIcAQ7BUKgVvLqFO7gknWSweXuYChgo/u9FFv1x/6Cd9cd0tFovB2CZkiipQfj9gGYCBJ4RcWloKABq6BhiBgR0DoDwz9rzTVgwwZxQ4aMLcs/4d4BoeHg6GrBvgfg/P8epJMXBKeAjjlM0m1XDOnDmjfD6vY8eOpTz96A2AJG0rl8thfNn76LszqGDYtdvtVN4RDH8pYTiNj493BRzjsQVI8vFzgIS9zsHU2DiHQeE5kgjvoj3O6mq1WqFalu9JgBowQjxkzplpeCrId+QAGyFB6CTtpU8TExMql8saGRnR/v37U/3IZDJhLAcGBgIA4zre09OjUqmUqsaE3rOvea4n11sHdZlXKhn591EMAPu48T7EQVMXxgNA2EEb1y10bmpqSrt37045LZylCEjiIDPPZZ/w9jgrk+9l30vYa3kXua26AYf1el0zMzPhO9bnw6uu7cgWSklJIsRuclDSU7q0cp85aV9zbYjUngXp//m09L/97KpWbltR4bvPXOJx28jrlIzJR5SMy7Uq45JeJulWSavSOx+T3vuddGhNTYkRuyPXiIxK+kV1ym5/TtvC4A/5bM4f6w+1kp+liwNI8v+cV7vU1srrVpRZyFxcqewBJYlUj0o6oiQR7IoSVsiXlAAi28/2ftZJz1SPKu+rKFPPJKGIFyEZZVSeLGt+17xKKl2ZcKpLlA2X8sUo6O/vV09Pj2q1WsiGPzIyIil9qI29xLEBJKWpXqurqynatdOXnbXgHjqn7vf09Ki/vz9UXMBgdK9wsVhUpVIJ7A8O734gdaMI45X3wvSQOofZbslZ6Tf/O9DB3zloevgG74mZHgAjTs+Pk3P6+PrvYqPDD9pSJ3cD7Av3pLvXEeCHQ3a1WlW1Wk3lXGk2m2FspU4+DoAv6PfORnCPbrvdToVOYNh7AmA3ghuNhubn5zU8PJwK84CJVCwWg+7GHlwMPg7rPHdiYkJnz55VNpvVzMxMKJtcLBZ18ODBcB1941noEc9Dj+N8EW6oOECGQRsbXoSMxDlR3HBGT7yP/H56elrZbJIHgWe5bnqYHPPBuvH1zxqNhfd5glMfE/oQt90rbfjfEAfC4muc3RGPhV/He91oREedoSQpgFxxGIQDCuRoYbzj0CYMTUAk9BdDnGeytgB2fc/09sfsGULXnE2y3hjGY+S/c0PWK6L4u+L9GiDEE8p6xaR4n5E6+XSy2WzI54ExTfloqaNfAHDe7l27doXrvP2EiPjYsb8A9gKQOrOEvZR70EVyPMEkBITwRMNx5RVAdJ7DHhWzP2JddWFv8iTEXIe+ZbMdEJ9+DA0NBTCIMeB7GbajV/dhz2Gfos0wDGPQ1PdZ7x/6He9Z3Mc6YH6cbcJ8Mc+XKrfffnv47BUENkPe8Y53hM/33HNP6m+b/a4tlZK6Gwo9ShIUfn2Dz8sqSVb6CumJP+/OSPi5h/r1O/VBTb9qWj/1Yz+lf/5whzpOVatnEsJDpS0KDbhDSdWPLympuNNFnvOc54TPFxvaE1dVOnbsWPj8Z3/2Z+HzZz7zmYtt6fqyR9JPSrpZSejAvcm/O8+zC9ZUq7mMVzmV/61vfWv4/N73vrfb5T/y8vGPf/zSb75Z0s8qAQ7+WtIjF778xhtvDJ/jcK3Nlq75bM7//mL0a7WxquxHsmq9taXGzzVU/m5Z5YUkNNkr+mi3OuEy+5WUB5+T9F1JD0r6oTbMVPNwpq0MpVlPOL8gHo6ya9eu8Dn+DoVVLKWrBcbiZxAPTblQFbILyez0bJJjRtLjK53YLmfZS9KLXvSi8PnYsWO6b+U+fWT5Izr8/MPqr3VIF1/60pfCZydjEFGCeOjQZoa8bjjnCLHqCAZ+vV7XmTNnVC6XQ0ec8su1HPI4nPqhine4t7fRaIQEpnjjeRb/enp6UglX8RDHB/tstpPscN++fan8Exw4Y7o5JU4BNfDqe4lESeHQH1eacS9d7GX0w6R71KVOwkoMIF8A5KTAsABcwQBhHJxa3Ww2Q3JLqcM2aDQagRnAPcwvh3HajPHCvNAWAA6nVedyufCcOCEnoIKPs4uHC5F/JT6wS52QCBhE/G1paSmVDLebdxLQJZ/Pa3R0VP39/cGYyOVyqlarOnv2rE6cOKFSqRTAEWeywD7xPCIxW8IBQTdy3RuMpx1gYmFhIeRccRDLGR/rAQLOtmD8p6am9MQTT2hoaChl2HjYA+3o6elJ5WPgmTHox7qP586TNQNaeXlSN+x4rxtTtMPHjzZinNIGD/Nh7uOEnhiOGOYwGGDo0D8p+fIZHh5OxXC6hx/AqLe3N7CBAMBoo+tqHO7EmqOdHvpVKBQ0ODiY6mcMriLoqYMbDqTGeh6PIWAIzyWXSGyUAzQsLS2pr69P1WpVtVotVJXyL964OlXMagHAhqFUr9eD3vscFQqFsOYd8BkYGAj64/siYDrvp32tVicExseCPdr1xplADmzAlALccn2k785m87H3/T8Gp6QOC8W/G/w5jJ8zUBzc8LGPmVsOUPucuG6trKyE7wYH5+NQKn7HeDrTBBDGQUaupX8kNPfSwIBs3fR1R66gFJWc+LpR7/cqSci6kXwjxyW9Sgkz4ZT0zly6Cook1Xt69PfP+3G9eGpMH9/3cd03fN8lNn4L5YCSHA6PSPrsVW7Lpch+JaDIMSV5KO6W9BWlwoLu1OWBITuydZIqu1yU3nlcuvNpJTlwLs2OvWKybj6bDTwj08go96Gcmm9r6tu3fVvP++bzVGgUOuyQo5JI23haCWvmIV3b7K4fYTnak+STmhmZSYEjV1s2nHPE82Rks9lwAO3v79e3vvUtTU9Pa+/evRobG0sdJt3by8/dDo4c9L3EoFPIZ2dnU15Tf57UiW/3SgTuseUwvby8nDpUt1qtYBBi7LTbbS0tLam3tzdFL8fb70nzOLSTnDM2mryfHu4hdT8ox4dpP8R6VR1pbcJbJPa4c4D28B0Pm+CADkMB4MkZF7F3m8S0gDSMjycHBFRiLtwodsPPjTeuA5yJ2SVuNKJ/9Xpdk5OTWl5eVrlcToX2MMf+LtpUKpU0ODiYMugOHjyoQqGg4eFhDQ8Ph/w4GJbDw8MBzODZPkdOUwc0cnTWjSwMYf+959FAfwETAehicIF2xPlsqtWqFhYW1tQ5dwGA6+/vD2MOUIS+sF75mTYxDuTNoU1LS0vBM8ha8DAjN6R9LH2cYgYahqEDNt1q1zOe9IF/JCF2EIZnkbQ3rlLDs9iHYBSQPNW9+z6PjBfvdn1lr4kZD86KcJaUA4EY9161J9YB1zPCDf061xva7+MsdZLIekgFeZr2798fwCxABO7xtrP+mHPykQDOAGzCKGMOfb+J81h4P6k8BDvM2831VC4DNAd4iZMIs/ey3zt4jS747x0g8e83B7tjwMl1wr8XAD1i0NP3XO4pFAopRgsluX3sAHVgqMHa8FwhPs/oF4mFHYiNhT3Q11y8Vlyv2UO89LJ/v+/IFkn5/P/dwJGD5/+/mMQT10t6jRIQ4ZykD0r6QcfYxpA719enDxw7pgeOHFGlKZ2YPaGvD39d/Tf0K38yf+n9uJJSVpJnpKokh8M2CFW4aLle0suVhBYsSvpXSf+mBCDZkWtS1pRdrkvv/QdJbenObaibTyhJ+dHt9xuRzEJGuQ/m1P61tr5927e156k9SWhYQ9Kjkj4v6WFtixwrO3J5MpId0VhmTLOjs9p/av8z37BFcknp4jlMIRziqMwQexxjYzgGALp5j+IDPHk/HnroIY2PjweDVVIAO+JDrR+6OSw2GkmpYCpneJ4K8pVwWIVlgqHvYTerq6uhOgveMZgtVIGIy71KHc9+PH4eg++J9dyj6s/AWHGKtHu8GT+qQBQKBc3NzWllZSV4cfGCSwrtJ0+MJ4RtNpupyi4+/zAu3JgGuImNQu+T97UbWMK8YAC5sYkRxTgzT+12W0888URKFzFSunnUSQgYGx+AazfccEPwcjroUavVNDo6qlYrKQfK73lfnA/FwaVsNl3W2kvKkg+hWCym8kg4e0fSmmSL9If/M5mMlpaWQttyuVwII4tzHcRrEgPJkxo7CIKhjbHLuLHGGEvmFwABlpbfx72ECjj4hE6QC4LQFYx1Nxxj8NHHxKn9gH0jIyMpdpUbwV7W2cfIx5b2ATgQigGQGANmvBcj3pkNxWIxxY7iXVQdymazqUpa5PDwvaCbERsDHrFByzUYrZ4Q2kEo1kOhUAj5leLwQ9agG/rkokAXPIyD0Dz64mxEdMFzA6HzzHucOJV3slc4eIFOjo6OqtlshnliXHxdetUzns/+6qAPDCDPjxTvL66bPtauc76n8b54Tcf/0D3P7dVsNsM+4mV65+bmQl4sBy/Yv2kT/y8sLOipp57Snj17lM/nA9PQ9zQH6Rjzubm5VB/QN57rwDP7Fjq0k5B1C6V0/v/1wJFJJckn1pNdkl6txHM7J+kTkr6lVAUXGAmvf/3rw+/Gz/9/69ytOjlwUrOvnFXudE6ZxvaJL5eUnIZ/WUnOgr/StVO55QYlTJFDSub205K+plCFY0euXVm37LK2J/PnnaPSe+ekAQtpudR8NpmpjG69/1Z9+/Zva3J8Munwo0rK7+7Is0qO5o7qvuH71Mq0lG1vD4fJhsNqOMxBxcYQrdVqOnDgQDj8QUGPD+7c6wd2P9TFBg+eRTzgePYGBwfDIa+npydk8ZcUksFK6WSThN8Qy1Wr1VLJ4gYGBlStVtVoNMJhmr5RBcUPu4AqKysrAajJ5/MaHx9fEyYjpWPQvQSsMyW8sgbGlh9sMYw4WHOgJ8QHgMep1hxsqSogJfF12Ww2lLbkeRjotHV+fj5l7BEKgAe4Xq+rv78/lNX0ykOSwpi7ESApjPXw8HDwxnuOC49hxTDmwJ3P50N//bk9PT06dOhQ6BcGQGxsuE6iO6urq8GIdqBB6oRTwKopl8uamZlJJWElTMJp9hgRjB2lqUqlksrlcvBgA/Y4SANDAD3gub6O3PjmHYxlNpskmm02m6pUKiqXy8EwJ6cP8+AsE8AEyg8T8oDOAjA6a4NKF15OGv0ngaq3Gz2FOYDxPDg4GAAQnx/Xd0L1CCvz0L1isRiMdAAZX+cerkNCYMad8STXBJ8BC1kHAFm0hVw7vb29mp+fV7VaDQwcqZNQmdw3DipInTLThFWhTzArmAfmlf0IZhGgmq9N+o4xzlz4HssYOqsC9o/v4YBk9OPw4cPhmZJSpdXZ79hjHQTgbx7yNDg4mGLLoOveJuYr/g4BoPOS31Ky98/NzaXKYQNaM/8AIf58QAAHMRgjkrz29vaGeF5YNHF4CN9vDio4+Bgz4Px9ztKSFL5faAvffSQCRkfi7xkfX3KPOPjMPb5nsO5hpfBO9AlmHkCx1Ckpmsvlwlqkv/zvjDscA4CpvtdeilzJ3B9eRnErc4zceuut4fPZs2dTf5ucnLy8hwOOxDlHMkpYB+tVPqxIeoWS3CJ1SZ9Rwki4QEz/I490EiG86lWvCp+Hm8P6w4U/1Mgvjej2U7frrrvuCn9zHY7F+x6Pw+DgYPh8oXj5gwcPhs+PP94lfuinlZT7/JCkp9d9TJBLKSEcl8+My3VuSG5SwhS5TglY9U+SvqGrUhUIkFjayTOyaZKVrl8n6vB6Sa94xSvCz56fQVIqbP3UqVNXonVd5c4XS8pI7/7EpeWz8XZL0jc//k3pQWnhlxek5yoJn7lC0s1JfzUlHgvPOXLDDTeEz5VKJXXdk08+GT57OVxsVOTMmTNdr9sM8RxRcY7CAwcOhM/XXXedJOlg+6Du6blHtdGahmeTEkPHjx8P173hDW8Inx977LHU81y/v/vd725C6xPZMHPE6dNu1A8MDKQMm1KplDKspXQogXvi/WDKAd7BASSfz+vIkSMh/pxDoB/0POGhexqXl5eDwdJut0OFGwdjYIvQVhYL93Po8xCR1dXVYAziAYbqTV9RcpKeOgvEjfW4nK+PFe9zLzt9dg8oEj/Hw3a4d35+PoSg8Bw3oGIPq6SU95A5ALhwjyseSQw2D1/i/0KhEBhBHiLgB2aSlboeuCHigE82mw3VPhw08PCneJwAIrgOAwSWROyZpnSrswzc+HBPfpykEu93oVAIwIi3y8MJYmM1DrPwOQFAdJ0HSOM+DGjWjIctOdUfcMtz/1D1yOfN2+5tQb8wsHin34+uM16xPjtgyu94PsmWJYV8QF5px9eDg5kwV+KxpN/cG68bGDEASwBktMeZYPTLQQ7m0XU0Ngi7Acnsa4AiXOegCMAQ92KUo8O+7qrVauhHXB0L3WS80BXAH4Av9KNSqWh+fj4FKMVsGV/HMZuM+fQwGnQOlh7hg/79AJDtzwdAqlQqajQampub08DAQApccXAiBlR9L3Gd9+8VfgZwYs+JGSaMaczy41n+3eR7lO8dsIn4LgOQ8GSm/N3DQuNkx8w918LWob20zddWT0+Pdu/enQLp6Tvt8zU1MTGhXC4XEqStrKyEtQggSb4R9g3XhwsZwztyBWQ95shuJflIYrygXwmV/fnnf75HSYLSy2BUHMwd1A2TN+jk+EldN33dpT9os+X5SpKw3i3p+1e5LReSjJJcLz+pJE/MjKT/qYTBczGVPY4rCRVQVT4AACAASURBVBmaeKYLd+SqSknSL0hPfOwaKruck3SLdOeDm8xq+YES4O+nz//7x818+I5sBzmkQ1JbmhmeCeDI1ZYNM0cIYcAglpID1OLiolZWVgKNfmZmJuRGkNJeATcOqGTgzAk/aMfGdGyEe4iCPzd+RquVUHrJRcHhNGaDxNUYCL04e/asJicnNTQ0pOuvvz543LmPQzVeV2+Th8DEbYwN9m7GJEYR49XtcEt/mBcPEaIfbhyPjIwEIw6vqBsv3n4vBesABoYT7ycfTKPR0NmzZwMTww0TKQ1WMM6Tk5PKZDI6fPhwat58jJxJE5cJpd14LB2kiEMWeD7zEhvkjtgCIDBfXDc7O6uhoSG12+0QtsRzuY85w4AZHBwM64ex7xZWxNziiXVPvXt63bOLpx5PN0ZjNptVuVwOTBQfhxhMzOVyqb4T0uK66Cwj+um67fPlHnn0hfFwI5c+OnBCWzzkBFDCQVT+97FZD5Rh/jDCnc3gOV5araR6B+3zJLC+dn0PQQf6+/sDY8fDo9irvM/oq88JOsO6Ir9JNtsJJ8PY9n0zbhf7HYwZZ18QNgXQS56JxcXFwJYjVJH2OWMIZpmDqLFeeXUo3us5oGLAOWaA0cdWqxX22kIhSRYdl+oFtAIsqNVqajQaqdxJvp59vGIgljGM/+6AGPOOJ4Z+Oigc7yX+feS5oOLvKV9bXuIbEA4GJPfEeXAA8bzCF2PfarVSCbO9P4izLr19znji/pWVlRQg4ntBpVIJzg/AKu+r93NHtkjKSlgFcaleCBWAI3lJL5T0EkkFJYb357VpyR+PP3lcE5UJfev6b6nd01Zm9SqH1xxUUrb3QSX93I6SkXSLElBkl5JyzP8g6TtKhTVdUO6Q9Hol3vcPXoE27sjmyCFJvyCpIL1zUHpv9Ropu3yTEpD1ShDt/k3SoKSXKgH3vnThy3fk2pJipqjB6qBmhmekx575+q2QDTNHYpovh5yVlRVVKhU1m83gaa7VaiqXy2sMbjeYSDbpIIfHcrv3UUobaBia/I5QC6eX+2G42Vybv8Hj292owuCGRn3mzBk9+OCDOnDgQEhCilEVx/L7QR0jlcOjG2AYfN0Md2kt22LN5NnB1fML+Nj6M9xghC3SLU9JzNJw2jxeZYykuCICYU54chHml74sLCwEL6yPS8zywBvuRqXPmcfTu4EVG5z0y8fMDUb0wsvlOuDFz7lcTjMzMxoaGgrvxKPt+sozXTAIMegASKR0fhmMQ6fs+5qIafRci/GP8ch6JATBgQ/vu7MG3JtP4lKvquJggxunrme+PyAYd/TFmQ2+7lzvMLy5TkrYTqylOPdKbATDkgBkoFoKf282m6HqkIerxfrjz8UYlRTG2SuK8Fz0a2BgIDDo/N2Aab29valcH55viNKyMJkwksmtlM1mU4wg1iNhP9VqVZVKJdzr/fBwIPpM2A9hD61WKwA69JM1CXiRy3VyxtAv7nNd8TlkrCi3Dugdg0foCMZ6X1/fGuBkfn4+BRRitLNWC4VCYBd5HqB4Xn3M4z2aOS2XyyHskjUDi8RL1fr+6Ewzz5vieh7rneswa9rbRCiVh7FBuaUtjGF/f7+mpqbWAJvuZKCPXvGLXFr0x3UWYX/x9Sgl9N3Z2dkQ8gRrifBPwrm2MzhyWeEOlyH3379ebMsmSEnr5xuZOf+3H1cSqlFWwqD4VyW5SDYoTzzR8W3fe++9qb/9+tt+XXfM3aF3PfYuPecdz9GJ2ROS0qE4kvTlL3/5ot51oVCaEydOhM9+1glSUZKAdUbS3+uKJGD10pNeBW7dNrlkJd2uhMEzqiTc5yOSvqeNtfUlSpLoPqwk0azJC1/4wvD5vvu2rpqQhwl4+dFnk3howDOW0c0omed/pwT8er905/m1R5Lj05mMfrdQ0CcLBc1/7nMX1YYtG9vblewhV8q4/awSgOTVSkIDNx7Vdk1JHI7i4YM4kSXp9OnT697n+em8/K+ULvP79NOdOEIPy9kMifdn/24lN6QkVQoVnTpySrV2TfmVfKq/99xzT/gcn9te9rKXhc9+prjc7/ANgyMe4uDGA4crpyNzcOfvsSdZSqjxlANEMGb8sOwH9G4HSQ6ffhD3AxsGsod7uNcVT6/T5DFM8cYD9MAmYBwwKBEHYeI4d+5xo9cNN++TpPB394D6gdq9lIybs148AaeDVLlcLvSHvBHuoXQQwT21VHuIDVHPh9DT06Px8XHNzMyE57Tb7RQY8Nhjj6lWq+nEiRNqtVqBzs0YeFy+9xlmCgf5arUakqO6XrjXE71zAxoDiqSuvHNpaSnoAiEVPl/u+eW9PqYx0OOLtaenJzAMqO7j4mAMuQX4OR4LEq7SdhJg8nso8HiXAetijzH63Q0MiL3sDmS4YeUMC57pVTPQy3guY7CFz4QcIc6YAFziZ6kD2MbAjTNlAI0mJiaUz+c1Nja2Zq35z8RxEt4ndSrtdAt/8meQLDo2Jn3f83nw3/uzCYtgbH1v9X7CsPGcOeVyWfV6PcR+euhXLpcL4KSkAL709fWFtQUbgHnzssduMAN6+v7MOMX7s/9Pn/idJ1KFsRKzBB2oYI8l70epVArz5ImIGR/EQUGXeP9AYuaFA3EARa1WAjKT5Ju2035nM/n3If3gnbEO82z2Wx8Dn8sYjGSuKdWOwChxxlQcHgcbcHFxMeRjivcB5nl4eDi8z8Gp2dnZAB4Vi0XNzc2FSlkOIHWbhx25glJSKt8IJUIP/J30J8+V3vlfpPlRJQySv5N0BVMVPG/weXrp0Et1T/seHaod0tDK+pXUrqi8QVKPkjiAmFFzNaVH0gklnvJhJWEwH1ISYrBRAOc1SsCR7yphm1xM+M2ObK30S/p5JeyL70j6pEJCXS+7XI7yRmwbKSpp+1d18UymjUpb0seV7GNvUALEPHqF3rUjWy5DU0M6deMpVUeqGjs7drWbs/GwGryS0MklhRKYeCLxPknpZHcYo/V6XePj4wEUcWMYmq4fAjFkMShJGInhDrCC984PjhgVePB6enpCMtdz584pm00YLhgExM/zDCjdx44d00/8xE+EPBNOl3YPp4dgAKIQfuFGNIazh8xgqEoK4TzkNYkBEa53urOzbzAOPOZdSpdj5V82mw0VB2DF1Ov1VKnIXC6XApQASmgLY8J7ZmZmQrtgQ3DwBijCKGduMXiYO59LDuQTExM6ePBgKEW5a9euQPMHtIj7HIMBUuKxmZiY0NTUlHbt2qXrrrsuzGN/f/8aRo8b61zHfHgST8/n4Pfg8XeADb12Q5MqHpJSFHhPNMr1lJlmbN0Ic5aCgw6+RhiTxcXFUH2CEBzG0w1gB51YdxhhbvBks9kUYOiMB4woDytC6Cs6xrjSJ3SRd/vaj4FOv295eTkwOGZnZ7V79+7AFgGdBgiIK6Gwb1CuGgFUIzFvpVIJ7xwbG1sDxLIWYAIABqyurgbjEeN1YGAgeNW85Cn6BHDsYOTS0lJgmuTzec3MzAQ2EfsM+yb7NlVEmC8PC1mvrC5j4EAB3lDGH/aKr/9msxnyCxUKBc3OziqXS/JVeKiMf4+Q4wM5e/Zs2DvIRUTSVZgmhG/Ea9fDm2KWh4uvLwe3nRnFfTwXPYQpwncKOuXgA8CUpPB95PtctVpNARLsYbBUvBqNgysO+rAm0Qe+k2AQeYlufvZ8SySdZr8mwW42mw3AS7OZJFCG2YeeLy4uamFhISQgLpfL4TrG3MN+dqrVbKGUlJTeVadE6FcOS7/4aulr+6Wbz0pjfyN94eGtac6v7fs1fXXqq7p37F69buJ1W/PSWD4paUiJp347SF5J+MtLlHjJT0u6SwnjY6OSVRJGc4eSsIR/0rVVmvhHRa6T9ItKYmc+qaTS0LUmNyuxJq907upVJSDhryphfP2FpKeu8Dt3ZEukNFdSz0qPZkdnrz1wpN1uB889XnZnh1B+tVaraWxsTOfOnUt5yDEMOCxDUScUh4O8J+PjIFYsFkNuDA7jTq9uNBqpHCAODGAU4glz2rukEBbA8zzzNgbswMBAiPl24w+D1mnOGMccQgn3kTphPPSNqj+ezJYKFoyxgzwObjgrw71wGDDcR0lHxA/UhUJBExMT4Z25XDqWnne4cYahy5w5eONGccx48PceOHAgZXR5GWaMAvQMncOQnZubC3M1Pz+vYrGYouW7oc4zyFGCsYNhPjw8HPIvQE+nXGwcpkPbASUcvGNu2u12KiM9vwc05GcYPhh1gIJSYhCfPHlShw4d0tjYWDBc8vl88NI68OOJGbPZrM6cOaNCoRBAOeaF/mCUFYtFraysqF6vh38YXhgwnsPGjUt03fvkIXcrKyuhz+4px7jlGgAJDDnXnTi8i3mlVHE3zzOAHga0pGDAFgoF7d+/PwCQ5FCKmSZeLYe5RI/5GxWLpqen1dPTo1Kp1DVfEmEEvb29AWQEgABAGBkZCe2HKeHVipydUiwWQzLU2dnZAF6xdpgzmC+ME4wO5gKmkSeXZt9zkLfRaKQYKQ68sRay2YTxVa1WtXfv3gAgM1/eds9xQw4R9DObzYYQJAAa1wMMc97nzBLfs32+nCHha5lxYw3E73QgFaCaSjowm6iCAzOrt7d3TZJcdMJZeVRaQp8WFxcDayebzaacDqy5OBSN7xbCWdEzB22Yc/rjrEjmDyEEhr8vLCxoeHg45N6hJDzhd3w/sU/yvlYrCXVaXV1Vf39/0CP/LvGk3zE4tRHx7Pu/+7u/Gz7/xm/8xkXd7xn/JenkyZOX3JZrQsqSfph8/JU90htfLX36Run6WekvPyb9x+9Ip9rS4Qs94yLFw0XiUJIXv/jF4fMfHf4j/fo//rqe/47nq//9/anrHn64gwg47Xsj8q1vfevCF8yc/3cFZWrqIpCXgpKQphcrAbF+qITlcakqmZP0Jkk/piSPyufXvzSuinEp4tUF473Y5Y477gifX/7yl4fP73nPey67DVdLYqeJyzOG0rxQCbNnTtKf6xkT5cbVjraN3K4k/G6TE/0eOXIkfAZQl6TTf3NaerukX1EybrOde/wc+drXvjb1vE9+8pOb28AtFJwqkvQ5C6lyZ62UDl/20BQPY5PS4S5byeL0amNe8WtoaEiDU4OaHZ1VczUdOeB9jNNY+Brzyj2HDh26rHZumDmCZwxPFf9TlYVBnp6eVqFQCOV3i8WiZmZm1Gg0gvecgyLXNJtNTUxMqF6va/fu3apUKioWi5qcnFQ+nw+eRAw4z0vioRPukafSAoc4D4fhWoxjP6zRZg/viGnNgD0ODrin1NsmdaqhxNR4wA2+YLwvPJP7qVKBYUGYU+w59HYODg6mjM9uTAopOdAAUnhf4345EOLv8Xe7txswwA1qD/dxer2PHSASHmun9HNNt+o93ca3Xq8HoInD/Z49e4LH06uFwHBwQ9f7hJcdRoyUfClyyHCmBTlYPLyK/7kfoIb5mJ+f1+TkpA4ePBj0ArCCdjAGlFHmS7lcLuuRRx5Rq9XS0aNHtXfv3jDetBkDB2OoXq/r5MmTmp6eDoeX2IPuuuX64Ne4+M8Ojvpz8P77c7uFPbgOen4Ln2N0yEGe/v7+NTpfKpVSeT7m5+dTlatgL9A/WESu3w7ajIyMaGhoKGV00ic3yLkXfcxkMsGr71WqKNuLUc2e50wSGAkxm4j1tbS0lDLAfX26PqGT7IEkMgVYcvYN/YBVBMjG3wDuvCywG+XORnG9YF+nYg17IICf64szEH18fT8GPPcEuw62dpsLv469ApDMQTnAJ2ecOCPF2+egoY899zrD0v/ebc91MA1xncQQ9X74P38+//NMADufEyk5qHi/PadM3C7//mm1WiGkDHZXnKMmnrsd2QLpkdQnqSnpTdLrb5NGFqX/91PSf/6qVDy/pV2/xc16621v1d9+72/1W5//Lb0h+waVWts0bOBKSVHSTygxkvuVhAl8WGsrB21ECpL+g6QblLBFvnKZbdyRzZdeST+rhHHxAyVA2PqY0vaWipIksv+6he+cl/TXkv5XJQDJ+3RZVbR2ZHtI5VxFM3tmVO+vqzBfeOYbrqBsOOcIhjwHUQ5s9XpdmUxGCwsLmpub09mzZzU0NKTx8fHg6adSjB+aEffmtVpJmVT36LnnnsM4BhYHrdggd2++h0l4Lgfui2Pn3TiMD69c52VWOUR6GEx8QHVAief5wdcNdP8fQw8wiHHBq09IhR9k8eTh4cNAd48d74D9wzNg7mC8+6EeIIJDMkAB/fNykfTdGSMOTpFQ1w/NeIUx6L3iCwwMN2B8PqS0Qcr/MSWedzu4EYM73E/7MOycVQKA4rk80AHo8lInhwbvwiBmjLie+wuFgvbu3Rs89uiZI6bZbDYYzLlcLpV/BA8774pDxbr1d3FxUdVqNYQ4ACjyLu514Aq2lgMmPpcu6JZ7mN2g8nt83N2Iig1W7wf9AwTDc+3GF/oKkwSgIAY9MfwdCHNmmhu0MI8IdXG9Y/wcgPTPvK/dbmthYSGwEdz4dmALkNHXfAy2AUKwx/EcAGnfK7rpOcw9DHhnYwFkALDV63WVSqUwL4AzcfJl1oDriNQBRb0d3QBcmCyuf6wbB1mZK5grMaAQz4PveYyz74vsx34fex/P8O8nxi9mzMTvdeAV5l2sOzE4zbsR9gIH2OK28jzfu5nbXC4XWJ3kl3Ggo9lsBtDF++S6xhy6LpIAjnlxlifP8nbuhNVskZCL74WSVqX/8gXp//yyVInybGx1idBMJqM/eu0f6Xl//jx9efDLeu3sa5/5pmeD9CmZixcoAUgelPQFSWcu87n9SozFvUoSr373Mp+3I5sve5SEhAxJ+pSkey98+baX287/v9W6Nqmk6tKblAA0O+DINS+VqYT5UR2ranx+/Kq2ZcPgiNQ56JDkUOokUW00GpqamtLZs2dVq9V09uxZXXfddeEaDPtqtare3t7gCeUAtm/fvlCWtNlsBpo1bBAOp26UAdh4CAbtjD2fiB+opc7hPS6VS4WB+Hmen8DFPa4cWDn4evw3Rg6GL0lX45Kifijlsye3xFgECPG+wrhwT7sbRjyPA+38/LyWlpa0tLSk8fHxEGoSeyS93cwL/QEEwDONwYLxTyiDJ9aErcIB20OvYq9sbDh2A7z4W7PZDF5xwATXA65nPL1qS2x0OkPIPcI+N/yeMXGgx3XOK3kwht6m0dFRjY+PBx3ydnjbYFFInUojzWZThw4dCuMGc4rcFT5utFuSDhw4EOj5AGYwCDDKvR/0P+4L4iAj65d303bucd0COFldXQ10VQfXeAbsCfTTQTxvD++LQ14ASni+6xrP83fHa5DnO1ukG5DKHHgf4/Xnz/X9Ar1Ef2F/uT6itwAWAD7OkoDx5/1wPWRfBlCYnZ0N4+PgJsBmvV7Xk08+qdnZWe3bt09jY2NaXFwMpaqldLlu5mNhYSGU3/b1Th4ZXwOMh4M5/ndnXAFE0jZnqMXzx/7K3PHZgRr66fstY8WazOVyIVdH3DbyoMSgiD/T9xnXXfrFzzELzteC53hiHTjbh+dQLQ0w1XUzHh/uazQamp+fDyCyJ/SN58l1i32YvsLK4l0OjOK42JErKAUloRovOf/zI5I+IU0vrD38Xa0SoTeO3Kjffulv67c+/1t6rPcxHV7ejMCebSolSS+S9Hwlc/OAElBkM/ImDEr6T0oMxTt1aXlKduTKyh2SflrSopJ8GVcw6fGWyXOUoKpXODytqzwu6X8oYcTtyDUvxcWiehd7E3DksWsIHPGDjHvuOOhw2MTQKhQKeuihhwLNm4PwzMyMdu/eHSp3xCUox8bGNDc3p8XFRY2Pj2t+fj4YDE7VrVQq4VDoxj+HMafzwobgIA1QgWHEgY2ko35wJK+IMwWkThJI3hF71qUOPVxSSHrpJR2hk3MYBSgqFoshbKbVaoXcGtDxMTZhU9AHcodIScw6Rkc3lk7secYwqlararVaIawJwxsWiqRQhnNwcDB1sGZcYiNMShuW8UHdD+WeL8LDDRwIwQCMjVUPsfEcGJS1dK+y9zubzYbKHsPDw6E9JEEk1IHYfIwgScHQccPaDeXe3t5UCISvHwAsEnGSyJFrvI1uLBGK4QY68zM6OpoCDZz2zjy4QZjL5TQ8PKz9+/fr3LlzKpVKQYfcIJ6ZmVG9Xtfw8LBGRkaCYUfiRkKIvO8wqRB+78CE/y0GgRhXjM1u48vaIs/K+Ph42CPQFZg16BP6B0uGMfR9zIFID4VxcAi9iPchBzedSeC/I2SmUCiEJKww5tALwLOenp6wjljTzgjytUySVh9nxgxjmfVLm0mm2Wq1QugRa8irEJGcc2RkJJR7lqT9+/evCY/zdrVaLZ05c0b333+/pqentWfPHh0/flxHjhwJYBe6mMvlApiXz+dDyVivdpXNJnlfMLhhMMCCAxDwKjurq6up6lS0tVtlHeYetgx9B7B3MI+166FZuVwu5O7w5zLmVO9Cl8h7VSqVUsw8Z9qwxmkzScmdweOgHuAh69DHl2sYM57V39+vU6dOaXh4OAUmz83NrQExaScMFAC6wcHB0O/+/n49+uijIeGwrzNA9ksVH9vf/M3f3PD9z+ocIz1Kclj8pJJEj08oiZn5nKSF89UvDkjvnpOuryZ/fqc6VTE2Ux544IHUz5/97GfD5ze/+c2SpP/20v+mD3zzA/pG8Rv6ndf8jgYLgzp1qmM5fuMb3wifJyY2ObHBVsigEpDqeUrm5n5JX9QllUnuKmOS3qokXOOvtCEK0Ne//vXLfv2F8oy4+Dz651g8p8Lb3/728PnRR7dfeZI4z0hXyStJjvscJaFTH1UCkFzrskfSuJJEsldALmq+I2DEy9e+4AUvSP3tWso54vlCJOncuXPhs+dgGhtLJy/1XFz+jGq1mrrOxxbbZ6vFywZT9nrv4l6dHjutd/9f71Yum5xVPvShD4Xr3v/+96ee4TaE5zS6XNkwcwSv1+Dg4BqaOYfZcrkcDpJHjx4Nk4UxC3MkZl5gCOXz+XAPBi5e8larpenpabXb7VS8t5RO9OYeSxLv+XvwvOLlI2dEbDhKCu/iueuVM/ZJisWr2Li3zcePz7TbmTkOyvA7xhMWBhUBHHDo6+sLh3lna8TeyWw2q0qlEoytubm5kBTXWRLunY9ZHN3645WHYq85h2sqHtDP+Fl+IMdYdKBB6myI3h4HF3iOhwHFRhLgE/pE6AD3xKAP9zm13r2rtJXP/jfGyMNp3FvfDcAizIhcDzFLCp0gOagbggBwPjb83oGnoaGhoEPermq1qu9///taWFjQTTfdpKGhoaCPVKgYHBwMBhXjgg5wLQYuYIVf5/PvFXV8jUsdwIZwOQcYfbwAZOmPA5V4xRkPH5tYBx1o8ja5eHiWe/BdJ7t95hrA12w2G8BOSSnj0ZPr0i9YITyXxNPkJGk2myFRtrPAfHx8//b17ck8fX8BEAeM4/5uYKUzhEqlkoaHh8O6mp+f19zcXGCceDsA1ZhPwEXGDQDZ1zj/M3boXb1eD3rH3hlXEKIfAOf8LgYopc6exN6J7jiQEeux7xGUXs5msylGiuuf76/x/sX+58ycbmAvz/RqPg5CSwpgEs+iKpNXsoGpiRHQ19eXypPjQn899GhoaCjFlPE2Xg44siNdJCPpVkmvVFIC9qSkf5G0Twk40sGTdOcJ6c6bJf3fuupVTPI9ef3e835Pb/nXt+gP7/9D/c4dv3N1G7RZMqSkHO8JJXPzHSWgyPQmvmOfpP+opITqX2qnesd2kzElYTTjSsDJL+iqr7dNk9uVVJD53tVuyI48W2R8blw/HPuhvj//fd1Wue2Zb7hCcklhNSSlg268srKikZERTU5OanBwMCQ55EAkKSRihS4PKIFBWKvVVCgUUrHxrVYrlH/kWV45wQ9aeNBIpoiR2C1kAvGynQARCwsLKpfLqWSy7vmXOqU08dzHhjj/x3/j8I1B40Z3fPDlgM/vCDFwr7KkkEhRSjxpeB6lTk4PL4/pz/ADNe/s6+vT0NBQ8BRicJKkFAMgZgtxv4ec4LXnmjjcic9ufHrog5dC9WS0/N0BCZ/b2AvsBgzshpg2T8iCP8v7722mrV4hZnp6OgVicB1An2fvx6jg7x5ygqfe++pVm3zcnBHjJbDjEBFnLCFuPGWz2bA2fWx9LpeXlzU1NaVqtap9+/alwib8f+6HfcXz3Rj1fqODnofB2QbeZ9rlRirjgI5Q4hnPPWAr1wMswLpw493XKW3xcA8X5h9AlSoxrncOcHQDSliXsZGczWYDeBRX9gB8cp1m/PH8U/Z1cXExMALoYxzqwvuZn2w2m2Lm8Dt0h73QK5V52WivykK/0MNKpaJjx45p//79ajabGhkZUalUUrlcDjrPepcS0I11s2vXLrl47iLeu7KyEpKxegijz6GPpQNuDsTwTK6D1chYoyNcB2vDQQYfA+acvwEIeD6XbvrNWMKk8e8U3y+psMUzHLTIZDIBxKrVaimwkLn16lvLy8shV082m9XU1FToK/s0Ya8kMve+uR7ynYzOsuYckIvB5h25DLlR0quU5JuYUMIgwDl4VIlBVrPrDyphGGwTQ+2W4Vv0Kzf+iv7qkb/Sz1z/M1e7OZcno0pAkecoAS2+KenLSlXV2BQ5rCT56qKS+d5M0GVHLl9uk/TvJa0omZ9nE1kto6R/D2sn38eObJqML4xLbelrM1+7dsARDkcDAwOam5sLZUU5MJGglTKRXmI2m+0knnQDz71cGBuwTtwLhzd0eXk5VfqSZ+HVcgYC3sdstpPLAGk0GsGYoRTm8vKyhoaGQtUWyv7Sl/iZ/v6FhYVgdGcyGS0uLgb2S2xw8zto7O71huIM+OL0egdNAEQw4Pv7+7V//34tLS2lDsvu3fQKEBxMC4VCKmSnVqtpdHRUk5OTmp1NvskxiPAk+3jivcUIBeRibp2xQ1+dBs549PT0pOhwktbcC5hEuBFz4iCJLHk7mwAAIABJREFUGzz033XCmShx3D/z6YwHKONxWJLrgSdXdXCC//G+QsH3yg+wQBhnz50Slz51Y8vXEPPqZUXdo+/hGDFby9eEl9R1Y7Fer2t1dVVHjhzRuXPnNDw8HNYNz3D6HuPn1Xvc8HTDtdvajMEzwBnuY78ZHBxM5ZsgmanUAcEIWeJdgI8ATtzvwI2zpZwR4oACcwEY63pBXh2vLMVaZ1w84Svz5cAfAHQ+n9fk5KTGx8fDeBKu4evDq+XQH0IEAaLZB5z1wbrmvRiwXO/gNs9zRoQbweg4bWBuGRspKbU2PDwc1pmDPegouuIhm7THGUXoByyUZrMZGG+lUil8lhT2cjfMKX/Lnu1JlxnrgYGBwMCKgSSpA6TFIK3rkYPG9MGTZkudvc7HwvdaQGavxLayshLCvQA5eC9Vg5wdxNwDkgOwwyqiTZ6/iGo2ExMTOnPmjGq1WkgW7Xu5r1vWKaFRHkbq8+bszMuVzShHes3KfkmvVmIoz0j6iBJProMeJSXASMt+HpO0fmTDpkkcdvCJT3wifL7lllvC50OHDun39/6+7v7A3Xr3d9+tE5UT6mkn+6+DozEFvFwuh89eJnIzxEtDSmup6Wtkl6SXSbpFiUf9K5LuUVJdY7PluKRfkDSlpHLHBd7xq7/6q6mf/+Iv/uIKNGjz5C1veUv4fE2GUeUkvVZJbpnHlazJbViFl7OcdAmhFYeVlAf/zqY26bLF1+hv//ZvX9IzvHTseg4yKV02eLO/g7zUbrefEXe8StKePXvCZ3cUX+j7dny8k9/D75Euvny078O7d+8Onx955JF17/Fnf+pTnwqfM6MZfWb1Mxr5dmLrf/Ob3wx/u1AI37/9279dVFsvRjZcyhdx7xKGQOzZymQywejlQOqGHnHhUsdwabVaIefFwsKCxsfHwwGMGGMOmRhxlLrEk+aABsarJ211Y56EsBzwOBSWSiXVarU1B19nbSwtLQW2CodSN5rx5kvpcBFP7MlYYUhhaLlX3Q+VKysrwfDzCg7unXShP/SfUAQMtkajEWjUHnuez+c1NTWler2uXbt2hfmOjWtyubiByFi5Yc87u3nomTdPMhk/CxCnr68v5IhgPnwsXdwT6wZJt2SJbghLibECWMFiRBecRSQpBQLSbn7PsxcXF0PSS9qwsLCger0eymYyhu6B9vUUG+hxyBmf3SPr15OMMgaMfCz4UmAeAPz6+/tVKpU0NjYWPMawB+LSsGzCDizE+gzY4Z5zNzQBIulLXE0DYERS8GTzLAy0WJfod1wm1hMWx2Cb38vPHkbhoYX+DL/fS606sBoLbLI4oTNrL5/PB6CD/rouMFY+t4yx74EeTsScO0sh7jPtYq92EM/nl3fyO/SXsSBfjwOUrquxLsYhKZ7bx8eQtU3FJSSXywUQjbmqVCrhe4TvIf5WLpdVrVbDHt9ut1PACOPqoJQz51y/+Z0DOg7Ouq5KCoA4oHEMaPgzfR/mnR5SCVhLLhbaDXuMClZeWQ09YVwAp1yfvT3eX9cb9Cyfz2twcDAF9sa6ubi4mFqjO7JBGZX0SiWGeE3SXZK+rsQoj6WsVEhNqNl7OSVjr4AM5Af0nle9R2/62JtUGCnotqmr5znckOxRkt/lZknLSgCRe5Vm6mymPFcJI+GMpL/Vjud+O8mwpF9UEu70ZUmfVQeUfDbJ7UrKDz90tRuyI882yf4wq7P7zqqeqavYLj7zDVdANhxWw0GbuPF2ux2ScnL4wgjlAO9AiB+48Gz5oVdKkDoOqrAE3HCCYeIez5mZGZXL5XCA5PAHiADAwgGS+zzkobe3NwAUCwsL4YDYaDRUrVYDvXp+fl71el2jo6Oh0gIGA0YXtHvYH3jwMDbwlsPooG/kB2E88bh5GA7GvRs0fmDlGYA4jANzAVuBvjEXS0tLGhkZ0dLSkvbv36+JiYkwXs1mMwVwSGsRRjcO1guNcOaDt5lDtBtyMHqy2WxgJs3MzASmQj6fDyEE6JC3DwFAcfYFDBTaS3JgDJ+ZmZlUfhIH79YzbmNDwHN5MAczMzNhzubn54NXZHBwMOi/syEcTHKGg4NCDmSwtuJ5iSn+MZjFmExNTYUEplKCwmOcu0GOMeZ64OMC2Mf/Xo6Y9To6OppKLIy+ugHtfQZcYr0BcmBQ0i70Na5O5O2ArcH4wM5CstlOpSHajV6yv3mIkOsJrBD2jWKxGPrmc7uysqJaraZGo6FKpRIStNL3gYGBwPyYn58PCUg9RMn3T9rNP4xx9hj2xeXlZfX19YXQHcaA/cHXka9fQhwrlUq4xseQpLh89nANZ+qQD8X3fGe++LqVOuCS983DdtD/YrGo3bt3h5w7AHgerkhS4dHR0RCSSPJrQkAajUbYt7slb/Z1FY93zHoiHIb2LS4uhj3L1x7fO15q9/9n792D5D7LO99v9/T09GXuo9F4LCRLlm2MQcY2DmRJTlhYQsLmsmS5hUpgU0lxkjqpomq3as9WUrWpcM5ZKlVsbTZLsns2JHuyJGcJAZZAcIDYwCEkQLATfMPGxhfJsixLo9FM32d6errPHz993v7+3mnJGkmjkeV5qlTq6e7f7/denvft9/k+3+d5WOd+f4A5wsO4niTWcR4QfpOdLcN93Gnhia99/+DzPXv2aGZmZgPjA6cCz3cWJDrM/heXVx4dHU153nbkPGVM0huUVL5YU5LH4JuSzkXEGVUaHLnuzPevQKf8m/e/We+6+V361KOf0r7aPk20J174ou2SlykBRW5SYih+TdK3tLVgxeslvUVJ5aFPKNGBHbky5GZJb1PC2vq4khLNV6MMS3qFEobaTqWYHbnEMvT0kNZ/aF3P5p7VDWs3bEsbNs0ccZow+S04WDl7JPa8upHnXjAv/QebAY8poR7uWQSQ4fuSUjHhsXcdg5H8I14qkedi/HQ6nXCYdUbGyMiIarWaarWams1mMC4I8+F6mCiEQ3gODfe0OgOHg3Gv10tVlnHKNdfRvlwuF/rsxgKGH5/5QZ7vMXaDvH7cl8Ps7t27B5Yr9jY5KAbdf5CxzFzwLMaIeY49zoA3tDGbzapSqejpp5/W6uqq9u/fr7m5uQ0VlFxXuZ97pL3fngsiljikyvvgYIsDPDGY4WMkKYRtYQSNjIxoz549weDGGB4aGgrGIgaNh/j4uEh95oonv/W5d2Es0C/CQPCQc1/y7UxNTWl1dVXVajW1TqkgEo+9s6IAJZ3ZgNHa7XZDDgTyE8XMEZ7HWHMtes9zB1XDOReIJfWT7UpKgStxf1wcjPVxHuT9pq2MuTNG2EOpUMKcrq2t6fTp01paWgoVg7zMK3OHYUsfAAAYd99veSZgErlgfPwcKPN+e+UkxtUBMa4lVMOTD3tOGQAawEffCxkPn0uSovI7ARAHcMn9pL5RThgY4CrtBzjIZpOwk1wuF/52XfWKRVKfHZTL5QKY7KxEZ4G4zvg8AQqR/+rkyZPhd5Ok5j6nrlP+DP/M2R2sew+V9FK+jA8S/x4PYpg4YObgNHu1M718b2Vt+xrGsSEpNUcx02ZHzlMKSkry/qCkrKR7lSR3PB92wqikk/b3dUrKiF6GKYjn2avQ/PZv/3Z4PT8/33+teQ3nhnXvNffqLcfektLjycnJ1P3ORje/FOIVkTbIa5SwN5pK2AHfVsIa2Up5s5JcJg9L+owGs4QGyB/90R9tWZM2I77H4oCRNoZ0nC2UxkMGJOknf/Inw+s/+IM/uBRNvDDJKpmb10t6TtKf6ZLkl/HwBCkdUvCCIV7nIR4+sil5uZLKSFdYSM2lEj/T3XBD2jj3MJErIZwz3qM8jPHxx/u0njg8xh0T/vpCw139/v46Tro+KJG7FIXLPCVpVbrre3dtWSWkF5JN5xzxw6BTaSWljF9AiEajoWKxGIzu2BhnItyYxxtKMjmYEMSdcyjzeP+JiYkUC8JLcPI8nxT/wXZjwT2YXo0BirbncyDhKdn4ycHiVUTccEZi49YPmDBeuDfGpR+CUxN4JhzF++kHibjPGKqEddAePOCMCywbH0cfNwdlmA9fBIRi4LWMc814ngkO6ugN/3NgdyCtUqno5MmTKpfL2rNnTwrg8rHx9mLgUCq1WCyGChZ4091bSmlajFBvl4ekxEZoPDcOrHAN/cxms+HeS0tLqQ0pBlX8tRupgBuANvHc+N/ORHHj3pNpunFHW9EBEmcCDAJS0jeubzabqZLPbmihA51OJxVigT7CrvD14mAObYepwQ9TDLqh5w4a+Ng6+MIzvK2+h3GN3wMgkL4428Lnl3Z7RRn+OdvB98P19XVVKhW1223NzMyEteyloJkTv58n8I3HkL+Xl5fVarX0spe9LAVquj44Y8GvBWSIy0y7fiHc19cK94n3iPiZ7XY7BYz4GDFOfk/2ZjfcAUEIUapUKgHkc+Oftjtbw/dIbyOAzSDQLB4LBzi47/LysrLZjQlPEUJ/JAWgkDbEv1UObgNwEBoE6OvPZy9mz2WNws6L54ln+lzHeuJ6wd+UJ/aKN+j5oKo0XrJ9R84hOSW5C/4XSSUlBslXleQXOR/JKM0cKUqaO3OPK1RKKuk1p16jb8x9Q4+PP66szg50b5s8psRAvE/nZu1cCskoKQX7GiWg2F/qikmk+5KXcSW5X/YpAci+pPMGrV60cqukiq64sLwduUqkK+mwpOu3rwmbDqvhkMxB1g9xeDp7vV7IfRB75zksDg0NBc+elEaRMTbcEy4peD05JDu7wtvnh3sOz35PDmSEqkh9BNA9cxiUrVZL2WxW4+PjajabKU+31PdCc/iEMu95FXjfjXaMZzdSMSIZJ4x0xow+gw4SQ86B2EN06GNcZtQ/Z4z8eXwWh924N5/PfcydycL7hCM4tRvd8XZwLSFTUr/UKGycXC6ngwcPam5uTvPz8+EeAFrxoR0hUSmJdldWVoI32MEC2sxY0p5B7JRBRoKHGcRGFN8n4SR9R3/X19dTYTvOHnE2BWOIgeVlXAfl2YjbwP0xpmKmhZf9lBLvu+sduWmcMcP1KysrqlarqTXkSXZdzwljaTabWl5eTq1jN4wHPScGK7zaECACITfO2kBHh4aGUnk3vGS2MyV8ft3QpK+MF++Nj4+n8uowZ5TX9f4PmhcSH8PK8X4SticpBZjmcrkQCjKozegjiYABtXwdOzDA34yFMyQYT98L/G/2XcJ9MIhd1/ldiEE4N9Bj1hsAEde5oe65NgBEnJHWarVCMlzCOpgvB6YYawx62Hyen8aTwXpZZdhXsV7Sd9h05DyR+mF0ns/IgRnGzEPZfI5i3UHfaMcgBhbz4pWdZmdnw3MGgb3sEZlMJpVbyEv58ppQUsA/7xPheg5EOsizIwMko6TayRslTSipCvFlbb5Ua0HSkPrgyN4z977CDZsDtQN6euxp3b/rfr2y8EqNrFygl3urpK4kt8hWS07SP1eSz+RruqJBrZecXC/p7UrCTD6lhNFztUtJ0kEloXw7AN2ObJU8qYShNKXzdwRcQtk0OOIGtr/XbrdTBodTqclz4R61UqkUDsiEisAMQcjN4WVrYWhICmADB2L3Ikr9g6PnHqEdcRJJz/rPIbJaraYo3mNjY6lYbzyRtIlDMIf8er0e2opHk7Z5pRy84H7IlBRytDhVHsOBdsVeP/pGkko3YJwGzvekPg0LMAKjldfOmmA83evOHHuFC0ALn89BHlZ/7SANOjU0NKTx8XEtLi5qdHRUU1NTIY8DbY5pZW4kcPBHF6nY4klZAQPco89YkQfCxyZuvxvybtgjXvYVAxgjsVAohCzP7vl3PfJnxEaLG7iFQiEVchIL9xwEIHIP5guQrVwua2FhIZU3g+SRVFTBGD1+/LiOHDmiyclJXXvttSGJK/oAeNTpdAIDZXh4WCdOnAi67QadG+tuAHq/XXecteHj5oYYa4pqT85G4Nk+3gihTwAUsXENSOx5hpgj9qj4vlT18mcXCgXt2bMnJB/2vCfsbzHjAr1jTN3gd33dtWtXADRjY5i2Mb6e4NUlBlcBPXweYJEBKvi8sS5hv7D/sn/CnHNWi7NzyCdCW5zph04Q4sO+NjU1FRhjJBF23XAAAeCfv4eHh0Pb+L3xvZvKbfFYMjb81vH7yNwA6vjcMg4O+jpIRvt4RpwfxH/vfO2gJwCqxWIx7KGsc/LxIM7o8BLfMZsKxiJrlzH26kIwxegnYUasqx0ZIAckvVVJ9ZNjSkIoDl/gvSgiwM/kdUryBBy7iPZdBskoo9eefK0+v+/zOnzLYd30Dzcpo40MpKta8kpK9V4v6QtKqt/syPZLRknenzcoCVf7pKRT29qiyyevVAK2XqUhNTtyhQhl6A8qYeddZtl0zhEo8J6QUUozGPhb6lcyIAkeHlcPm3BKvBvwGDIc9PzAzL1HRkZC2UKucyNM6ucqcYPCwxxoC/egYovUBw5ga2SzWc3MzISDPNeQpBXa9tDQkKamplJx/m70+cHXSzBiHIQJOnNI5lCMd5xDLWAPxl+xWExV9cG7yrgsLi5qamoqhDotLS2F6iMOagAkODDTaDRCMkzGhDAGNww8OaqDFAAyHi5TKpWUyWQC6FOr1TQxMaFSqRSMDqnPLOp0OpqZmUkxWjj0M5/r6+upPnt5TT4nrMMNI0AVDvr+TA//IGzEK4t0Op1UudZsNrvh4B8nJJQU9ARZWloKDAQHW1xvWVsARBijbrjTF6kfJoQx7+wgjK6VlRUtLi5qfn4+gCIkDGV8fa3Sz+Xl5TCWhUJBs7OzmpycDOVUEQ+PcjZHr9fT3NxcGBMHA+K2xkAfbQEc9cpQIyMjAVBjHTN2CwsLAbAdGxvT+Ph4SHYKuwQD2tuP193BmVKpFNazh9fQLhJ+OshAiCHgKXPrwC//O2DG/ki+kXa7raWlpQAasIY9HwnjgUxPT4fnM4+emJNcM4RHDNp32KvQNyq7ABhhNNMPjyVlL6RSCuWBT58+HQCoiYkJnThxQs1mU5OTkyHfSCaTCQmN6bf/pjgI42Vkh4eHw77M3sX3YmCIstWePJy59uTY5XJZzWZTtVotfJd+sg972B7PYy4cOHawcnl5OeiU65LrkOfncXHgBoAb/ff589+FsbEx9Xo91Wq1AJLQVgfyFxcXU79F/MbxfcJAqfDGmMUgJNdSDe1qkoMHD6b+fvLJJ8/yzfOQMSV5DP5M0iObu9T3rve97316Nv+s7tJd+pE7fkSzN8/qqwe/qsxqRoudzY+/l2w/31wfzz///Fn/fuMb3xheHz58OPW96667TpJU69X0lbmvqPvyrq5dvlZHjqQpL1tZ8WhbqymVJP2cpHlJ/1MXZYxeKSDkr/zKr4TXnhvhox/9aOp7u3btCq9PneqjDnGp5m3JM1JWwuQ5KOl+SXfprElx3//+94fXrt933313AjAcUgKEfmbw9SdOnLgEDT67xGvzvORWSSeUzmF0lYk7JuNS5Fe6HDvWR729vK6nW5DOv0TvxcqF7j3FVlErlRVlb8pq/b7Lvw9vmjkipWnmgzysqQfk+lVpOHQXi0XVarVQUpDvORvBr49DFdxQBHiJPfu0pdPpqFarqdPppIwCDMder5diQmDgYFBK/XwmkkLS2PhZXpXAD9w8z3NzUEK33W6n6NU+lp6Do1gsBlo8h+VyuaxKpZIyUkgi6vPkc9DtdoMR5RVrAG4wAJvNpo4fP65sNqvZ2dmUcd5oNFKH/nj+Yw8q44snkX7v2rVLp0+fThn0JPjFUIy9n7En3CVmQQCYzczMpL4XhzX5WMeMI76Lbnmoies/+uLeVvey+vNgQ8VAIHOLMcf8xPlk4rn1cYg9yYMqV8AwcEZFrVbT0aNHdfr0ac3OziqXy6WuZU783p5Tgs/GxsYC0AMA6lVhMLIR5p7Qh8nJyYFJct27zrNcpzFGETd845LXPPeJJ57QiRMndODAAd16662BueUGNv+78LkDsIA2vOchB51OR9VqNVRX4nrCqzCoCc1wVoLPczyPtMF1kx/xZrOZ0i0HiV1nGUuMbXLKwJRzXQQojdlj9NUBUvQs1vM4DBJQGnDH+0q7qtVqKlwzHn/a5GF7fr3v+76P+TyzL6GLsG8ajUYYVwAX9j4AGfIYNZvNVCUjgHT2EW+X7//8NnqeKtdh9mTyH3moEt9Df/g/ZlV5wlYHHkdHR4NDgz5zrYdqOgMIfWKPcD2T+owk+hKvBfY4vrsjZ5GHlFD0L0HUUXMoqfZU6BTUyXa0VFzSTQs3aVEvDnDqdd3X6e9X/14P7X1Iu2q7XviCq0HGJb1X0qSkP9VOudQrRfYpyS9SlPRZSd/Z/C3WhtaSxMqvUzLPz5+534vBBp9WEpZ393Y3ZEeudskoo+yRrNZvWk8cBZc5AnfT4Igj6W4c+MHLD7ndbjfk6nCDzg/bTsWW0kkrY4qwPw/J5/OpMr5+YFteXg7e0P37928wfPFiesz48PBw8DTjVV1ZWdHs7KwWFxfV7XYDK8Tzg1BxIjZkoRJLSh2K19fXtby8rFwul/Lexjk6PAEjpTh5zWEbJo9T3DFE3SCYmJhIjaPTtHO5XDgIHz16VLt3706xXYrFYniWH7r9cMzB28EExpvvwnjhmcwZBhcGGK+5rye5dcPcARPa6mEBbuwyz85awnjxpLGlUilUKZL6HnzKk3qeBPTYWQ4uMZDR7XaDUezjR1w/hpn3xwEi9MiNVe7F2nEjaZC4MZvJZHTixAktL/fTq9M+Qtn8Xszf0NBQ8ARjFGEMe9/iXCgx6wnAJgbWfJ37WPhYuuHvXnmo/MyR5zhx9gnj6uEerE3G0XXSjX7GkbHEMCaMb21tTaVSSadOnQoJNzE4ebaXMo7DVRAfF18HznzodDqBdea5apwxR6Ulz43E9a1WK4QF0Q7XMUkhDIM5wLitVqupUuUxu8/BIwep0FFvH/o7MTGRYpnRTtc39mdJYe3CDIP15WPk4+ksDgdS4lw7DjAgzCHAr5QOy4TJRJ893BB9oeIG4TrokyczRh/PBp470Otgv/+WOhiJbvg48H/cPv9Or9dL5T6p1+sB0PE9neetra0FAN6rFvm4E9YzKFHrjiiJ5b9Ezv5mtg+OLBYX1cv0tKuxS4+9SOqMZpXVq4+8Wl+/+et6dM+j292crZcZSe9Tkuz1T3TF54Z5ycgPSfonSvIf/L9K2BObkJX8io5ce0TH5o4llteTSgCWiyCYXXY5pGRfemi7G7IjLwUZenpI67euS9dKevbyPnvT1Wo4kJ3NiHFjAeEQTN4CDuKxpz6+hmfGRme73Q4ePDcaPdSCe7daLZ04cUK5XE779u0L9+CQjnHshzQMoEajoUajofn5+VDtgEM5nl/yApTLZWWzSXhN7AHlgC8lXl08vLS5UCgE49LDNDACqOCAoTc0NBS8mWtra8FggKbfbDYHVlegX7SLAz8UevdkTk9Pa25uLjVPpVJJ6+vrqlarYQ4cXHE9gGXCs6Tk4Aygwdh7EtNqtZqqtEDbuHYQCBLrDYaEGzl4juPrMUg8PEBSMPwBMTBSYjDGK7YwvrGHFcFoITcL7SL8BCPUjdt4zOhzHEKC8Dw3iGiX/++SyyV5Lubm5oIO+7r057TbSbWgcrkc5g59Yw1mMplU+AUgnq/xOBypXC6nQrC83YyvM7e8fc5MiPvJHJLzg2fm83ldd911mpub08TEhJrNZqAfOnMsZv4gbhDGTC3aAuDm4RkAwp1OJxiNgypQxeBCDJqUy+UAJjFubug7mMM1/M86gikj9cEqgD/fR+P++Z4R61g87oy56yN9Iwmu790O0gLO0Vd0h+tZq7AX6B9GuaQABKODlJZ2QJbncg/C2rLZPoDPvZ01A0sPxgjj1u0moYGezNrHh+d5fq18Ph9yRDkIwWe+pzjYNChfVrzPSelKWf4ec+S/C/H6dwal/2bGQIo/l32R3yqvQMZvf61W20DzvVLlne98Z+rvT3/60+G17wsXFUZzCeWBBx4Ir2+88Ub9qy/9Kz389w/rs3/2Wf3GV39D3/j6N/SF//oF3fb128L3nnrqqfO690/8xE+E15/4xCdSnw36fXkh+a3f+q3w2pPyS+kSmvv379cNp27Q92e/r3037lNpoZ/o289uZysB+6KReUk/r8QA/SO9YPJdL38sXfn99zAY/12Ynp5Ofe/Nb35zeH3PPfeE1x5ic9mkIOltkm6W9F1Jn9N5l2z+/Oc/r7XpNTVe3VDrjlaSq+RhJYl8zzK3nsTew9gk6dChQ+H13XdvA33jViW5jy6yevbu3bvD65Mnr+z4HA9T2WpxBvSFhvNce+214fUHPvCB8PpjH/tY6nuPPLLJeM0tFk8vICUheE019Tu939ENP36Dbjx2oyTpC1/4wlnv4WFEFxs2dEFhNdLGMBinNMeHpvg9z6FxLsMNGQTEtNttVatVLS0thYz78cENj5/Hmfv/0uCQAcCc06dPa3p6OnjtOGwDiHCv9fX1EG4TMyEwsMlxAINmYWEhfHfXrl3KZhNWh4M8sdHAIZX7OtCxuLgYDtcYVD5HsZHlY874esjQ9ddfH7zdXIuRgUFMjpX4fhyiMRRHR0dTsey0geetrq4qk8mEcq7uyYTB4wYg9xhUY5z3OfRXq9UNDBY+d8+r6yLec8Aw9Kjb7YbcFPRhkJF4tjZhWAFqATKgh146E+MHQxsdpQ8YHFDVnZHgBrLrOAypQV79G264IWUIk/cAfeh2uzp9+rROnTqlmZkZ7dmzJ1D9Ado88a2PqYcxoL8OAHpbzzaOfHcQAEV/WVsOZrkR58Dd1NRUGDvWMHPgDKr4+YBCsceb55IzA8AhTpDrgK6U3jsd9PPxAHQCcGk0GmE9+LrwXCkY6oR4sP681DH65ImoARKZW/oGs4KxdaaUlzwnh4gDKT5+8Zg6mM1cOMDE+PGsGKzw3x3Got3uV8Xhex7awvXsyezlIyMjKeYTAAh5rbiOfUlSYAixtwOm0ofNvIBvAAAgAElEQVSVlZWQk8f7QLJvaSMY5vrke2UM7jogEpdcZ8/ycWLuvIIaOujrw8ODBq3R+DcdXfLE3egcAKC3NZPJBH28UnIhXM3yfP15XTN6jSTpr4/8te6Yv0NjI2MvcNWVJ7ecuEXHJo7p+R94Xvu/uF/Z7hVY3vdiZL+k9ygJr/iYpNPb2podkRKP9TuVhL9sNiHu9dLiGxfV3ttWZi2TlPn9lpISuC9G2aOE1fQ3292QHXmpSEklXdO7RovjiwEcuVyyKXAk9kgicRnD2GPpCUkbjYZmZ2fD4d0BEzdUuA8HQQ6aS0tLwXBbWlrSkSNHtHfv3lANwA9ruVxOu3fvDhRmDrFuNLqnzj3bs7OzmpqaCgZOtVoNXnMOtbAneO0Hf4+zrlQqWllZUbPZ1IkTJ/TEE0/ogQceUKlU0m233aa9e/dqdnZ2oEFG6IyDQp7rg/cefPBBzc/Pa2ZmRlNTUylD2Q/GS0tL4XqMfw6xnU5HExMTajQampycTBmeo6OjIexiYmIihDG5J1bqH+KdFcL4YlDAHqrVauE+JCbFYwxARNK/paWlAP5kMplQ1cF1hf/HxsbUbDbVaDRClYQ4OSLj6++7DsAeGRsbU6vVUqFQSDFhYqCHOSffg4cjoL8Y35OTk9q1a1fQGQ9/IlGllK4Y4cAIoQNc12w2w3cwDr1tPIf7Ej4B+wijGV3hHh5WUa1Wtb6+rvn5+WA0AgKA1jIH3DfOA7S6uqqVlZUAMg4PD6tSqQSdwCh1kAZDzsMBHJxCj2GgoPcx4OWAG/305L8Y1n4N4XR+HSABeY5gCtDO6elpLS4uanZ2VpVKRcViUePj48pkMpqYmFCtVgvrj7Xi+ylz46WtPTSB/gGCDApX8fbDovC1TLiD6y4gMmPSbieVokiaKvVDrUjQ63qG/hBaSAiPA64AKKwVkv76vDLni4uLAUSHYSX1k4LH88xaAdRxtoPfmz2JNUFpXcYW8HN9fV2rq6s6duyY5ubmNvymefUz5gOw03Uvrqa1srKi733veyE/D7odszHy+bympqa0sLAQKlwhjDsJfD0kzJkwAEIOgvAbiB7z20g71tfXVSwWU2E7+Xxep0+fTq0j9N8Tr3sZX9hjkkL+Faopra+va3p6OrWOd2Tr5Hj9uObH5rXaWdW3nv2WfvUHfnW7m3RBkuvldMexO/Q3B/5Gi69c1OxDs9vdpEsnNyvJZXFa0h9Lujy5EnfkXPIDkn5MUkPSf9P5VXfKKqnm8npJ81Kn0dHY342p9EhJJ45sbXLVLZdblVS5urIIBztylcuB7gF9a+xbWhta0/D68AtfcIlk02E1eH39MOSHMMrbxh5b9yB73L8bovzN99ywxlvnnr3Z2dmQYBSDDVaAG1gYv4AznU6SfJBKHBzeiaOu1WqhygLJNznIei4ISYGhwIGR6jTONuDgubq6qgcffFDHjx9XLpfTLbfcouuuuy4YFW68SunEi4ynAw6Uhu10OrrzzjtVLpdDP6Evt9vtYOA7s6Xb7aYS1JbL5VRelFKpFKpQAOwwZ7lcLhjkPhZOxec9gKzTp08HujphQnzHq994pQYAMQfXyIGB3vE97xf5Apw9wFzg4cWg53uUpyXPAUAV8+35CNyTynWVSiUFEmEQTU9PBw+/60yj0UglNaU0rrcTPQYE4XuAPbQDz32hUEhV5ul2uyFUwo07mE61Wi3ljWYOGXf0jDCt2dnZoJ+MTaFQCM/gM+j06BNzANuCikesQwx4DDPWMAkxud5DP7gPpbRh+gC6eH+h8POeV31pt9sh4bGHo/V6vZCvSOrnwHCwkfW+vLysbrer3bt3h3wMrVYrgF3oKM8CNEC8bDLjwFpaW1tLhf2xFwFUeGgCCY3dOB4aGkqBGeg8Y8M+efz4cdVqNc3MzAQdoF0eWuZJVX0d8J2VlZUAqgwNDYVQP5gSjDkGPqyK1dXVEOqDftI2gFvvN+OEflBu18NZ0FHWnP9OxUwIZxFhzEsJ1dPHCUCCe3c6SW4bL9PtCb59XbK+jhw5orGxMeVyubCmfB2ip9VqNax9wNBBSZZZ361WK+QBqtVqgSXm6y0G0FhHvsdQvtzBlm63q+eeey7FQJL6Tg100X+rAHDoN+sM3c7n81csc4RKKZL0yU9+chtb8sLiNHwpCaVxeb7+vF61+1X61//xX2t1fVXLDy7rPz76Hy+oUsXHP/7xi2prLH5OY69FHnusnxPl9ttvlyRNaUqVbkXfveW7evvNb9ec5vSZz/RLfVzpYSUD5TZJP63E+P4fesHEnG9961vD63jMrvT+c26M5ed+7udSf7/qVa8Kr7cyfOTnf/7nU3//yZ/8SVI++aeU5Nd4XEklmReKcMhLukPSDypJorsg6bNS98Guaus11TaBdrlTDFAauf/++8/7PpdUspJeJekxnXdI0bnkpptuCq+v9LCayymuj/HvjucEPJd4FbiHH344vL7SE6DHxTPe+973SpJefvLl+ub/903d/rbbdefYnecMq3nHO94RXn/5y1++qPZsmjkiKeUxlNKZ8zmU8hneI5K0YfBh6FBCEKMeNgGHVZgRVATw8qUAI/zAevJW2uSx1NwPw3JkZGRDsjwMUDfynXbsYThODcZYh+3gxnunk+TfeOCBB/T888+rUCjo5ptv1oEDBzQ1NRUqNXieC8AAZ4D4wV7qh38wJk5L94MwxhYeUQcUuKfT8EdHR4OH1sePf4BJxMo7iOWHbjzs7tUGCPKKKc76YN5XVlaCweosjIWFBeXzSZUOmALuqW2322H+aCPtd+OYv6nEgVFDYlva6x5b9AFdXllZCQZLrVbTqVOnNDY2psnJSdXr9TCfsDQcPKFPGCXx3MZ5QxAASp8X9xa7dx/DsFarhbEiDwRzjXi/fbx9HcQecUAzDuf5fH5DIkvvW6/XSyUyHRR+AyjjBwTaBZsCZgIAFzlFHBjxcBbPPQG4F7OxnGHgwK2Ht8TvoSPEBXtuFWdBePJn5gwjfHh4eEOIFOwwNzJ5vpSufOXz5kaypBQw4iAtbB9AhFqtpueee04nT55UrVbTTTfdFNhntNf76/eLgQP2P/pE2JUb057TxNlTvnexvxeLxVTuDjemPXG25+ZgDAuFQirHCm0HTHGWBgJwiy6XSiWdPn1aa2trmpiYULlcDusH9g665oyv2Oj3PWV+fj4F5HQ6nZC0HKYb6x9wDIHhRL/Y6wB4K5VKYGgA1MPmAFj1fch1O55bxqHdbqvZbIYqO7VaTUNDQ7rzzjs36Bf7Hb99o6OjOnr0qJaXlzU9Pa2xsTHl8/kAivrvxY5sjRyvHdePXv+jerKT5ES5fuj6bW7Rxclbem/Rk5kndVf2Lv1C9xe2uzkXJ6+X9BZJT0j6hM5aEnZHLpPslvQuJVVZ7pH0tzp3YuQxJVVn7lSSm+SwpL+U9P0XuO7FJgeVlDC+iHLSO7IjFyK3zdymkcyIHmw8qDvH7rxsz910zhGAAA6UJBjFIOJQzMFzUDZ6ABEMGTxRlI3E2zs/Px8MgeXlZS0tLWlubm5DlnwO3G5QuhGKoeGhO3jc4yo6CJ7XmC0gKXhJPVmSG194P/mbcsPr6+vavXu35ufndeDAgZDg1HNtuAHGeDow4Ylo3dvo1RmYI76LR9yNVe8v9HS+7zR+aON8nwMvRiwJCTkkx/RwngVrBPCJ+7nBymu8CxgCzB8Aj48VBhn/x9U/8FYCJHF4ZxzoO3RvN0RiAMnHPA7daDabOnz4sObm5jQ5Oanh4eENiSjjChMxAOPPccCNMXTPN4YKpUaz2T47yvXQQSGfczdQMSg9N4+Diw4oOJjmug9ThDWGJx2d8bwODrg4GOFrj7Ao8gmtrq5qenparVYrgAqsKcQZFx5m43rvCUFhk8CwcAN2eHg4lXPD7+FGOGBfbKDzfb8n/XWgdXh4OJUHxNewpMA6QpgX9hdne3Ctfzdei75v07ZCoaCJiQktLy+r2WwGtgdsgxi89Ht7iApjA/PDWYaMx9lKNaMvnjfJx43neX4UD3Py3EcxqOQAjj/T1zD3Y0ww3Nvttp555hm1223t3r1b11577QZ9RVfQR4Av1xl+p7LZrPbs2ROSRvu6KhQKKVAQxoyHrjB3/vvHmgLsdx1jTfue63lq/Hn8vb6+vuEZ4+Pj4f2lpaXAmmLfZS1wb9qey+V04sQJHTlyRHNzc7r55ptTa2KnWs3WSmutpcpqRdeMXqO71+/WfHZe5Wz5hS+8gqWkkn6096P6bPazui9z33Y358LlzZJ+WEmCzs9IWj/313dka+XJsSel9ythRnxMCdBxNplVAmzdqiTJ6qNKkqxevtydl1duldRUAuLtyI5cRskP5XVL6RY92Li8yNymwBE/bC4tLaWMADcqnfrMwYnDUqPR0IkTJ4JBXy6XVavVwmFpaGgohLJ4OU0Os+12O9DHOXyRB8QNVw5/w8PDKhaLGyqnAGBgcGM4QPHGmHWDUOonzyP5nnuWMfhIoMl1HJjL5bKmpqa0Z8+e4IUE/CBnAeMF/R7DibH2NrnhS9/xENIvYr/5nOd5n3yu+N/ZAoytl5/Fy4+xige0XC5vKO+azWYD+AB7ZRAzgudByY9ZH27wMsewEWjP6dOnNTc3FxgSjUYjJEXke+gaJSqZO/fgn22MmH/YJoR5DA0NaWZmRsViMRgK7lV1QAYwEP1EV2KGgXtWY5BjdHRUCwsLKpVKwcB2PYZRsLq6GrzReHMBafA6kx8ifgbtPXz4sGZnZ0MuCnQUJhi0fNgxtAPwE5YJ67lQKKRASdepXC7Jb3L48GE1m03Nz88H/Wm1WoH1sLS0pGq1GrKewzICcHADvNVqBZDM8xrFDDjXM/7GkMNIdbAAXcD4dVYbY+zrEhAAcdBPUmA9OaBA8kq/zhOsDmL4eHUmB0Yw0Jkvz+szNzensbExra2tBSYba4H7xnoYAzoungvIy0p7wlZ0BGCE9sUAIfu0gyReRSneCz10hNAg9NIZiQ5eMD700X9L+J8QqmuuuSaEweVyuRRjEcYdoWEe/saz2ft9TOPcTQ46cR/2RWc++RiPjIyEHE7oHuPD/w5YxfMZj6H/jsP2GBoa0vz8fABPWFujo6MhV06c/HZqakqnTp1KtYV5iYGyHbm08nw9CZ3ZXd6tpztP68785fO8baUc6h3Sw72H9dXMV7W/uF/51pVNGU9JRtJPSnqNpHuVMA2uJpbBi0w6mY7u3XWvnpx4Unpa0qcl1c/y5euUlPS9SQnL5+8lfVNJed+rVfJKcuLcrx0Ab0e2RQ6NHtJ3TnxHC2sLl+2Zmc3E/N5+++29v/qrvwrGMDki8Fp3u12VSqVQQoeDEHkistmsFhcX1Wq19LKXvSxFl8eTW6lUQiUJDpUcwMhBQJI/jBFABA7xHESdNcE9pH61HEI3PCkfeRg8N4Aftr10JM/wcCFJwdPNYXxpaSlFj/bD+djYWAAT/LBIW+N+Sf3Enc4k4DsYPhjWGIXZbJqFQp4H2oEh6550SaGqCvR1Du2MfbVa1eLiYginGB0dDeEOHM6hyOMldG+pt4H/GTtCEhzQyWazoSoHcwoTaWhoSJVKRaVSKVC7uU8ulwt9cE+9645X6KBdXkHGDR7Pa+CCQeNlgZ3pQmUexpb7e3UNxENufJykpESxl4/G6C8Wi6pUKimGhLfBDdBcLhc+IxkjoBIVllZWVvTwww9rfn5euVxOR48e1ejoqF772temdId5xXBHHzHafL3wjzH08A7eP3bsmNrttm688cYAOAFI+fdJ6sm81Ov1AN4w5ugG8+hAKIY5nyEkrXT2hYMejCtrDJ0E/PNcKbQ7ZpHQV3TQ2+BsB9d9B7fw3pOgGBlkcMbMCZ8LzwtBW9kzHMQECPT8Lewr7Ceur4wLeXx43/cPhP1DUvg+gLbns+EegA7kmuI3gd8fQop4llcy4veGNsM6AfTvdpO8Lr7OAd4ABfm+6z7zyVg5IJzNZkM+mm43qaLFNZ5Hi3Af1yXYHMxrnLMrLkPN+DFOUn8voe+MozOvYj1xBwSMFEk6ceKEjh07pkOHDoXQG8ZkYmJCnU4nJGX2OfO1DnP0TW96kx566KGz0kfy+Xxvbm5O0saSildqvpLtlre//e3h9UJhQX9941/r0LOH9NDLHlL+c3nlvpeAgGfL/3Chcs0114TXF5LP5Fxyyy23hNfvfve7JUlLvSX9nn5Pc405vfHEG5VRZkO5yvMVzzFz5MiRi2vsuWRI0tsl3SLpa5K+unWPutTiLK9Lvfa8bLPUzzEjbW3On+Keolb/2aq6u7sa/uaw1u5ek+JIv6ykVyhhiuyR1JCGvzOs4fuHlWllNuTBuurk1ZJ+RtIfSjq6zW3ZkU2Jhwx7mWBpY76iyyXY21K6XDG/8wj7vCQt5Zb0h4U/1I+3f1xf/NAXL+i57Fl33nmn7rvvvhekrG6aOcKB7nvf+5663a6uv/56zc7Opg6BeLf8AM51o6OjGh8fDwdXDpj+PTzfHAb5HKMLQIWDJIcz37w9mz7XNhqNlFeZZzoTASPSv+MyqDIP1+NB9DwVklKJ+mCsxN/pdrupsB/3RHoyQQ7g7jX0sQNYwOhxYxHWhfeF9nsSRd/gGS/KMcIEkBQO+1NTU8GozmQyqfh+DsL87Z5s5s5ZNs4SoKSkGx0wJfwQz/eHhoY0MTERxgDKuQMCUjqkBA+phwn4Id7HizZ6ZROpn/vFk/XSV1gZfj3fJ0dNrVYLfQdo82dzL9cBwhZIiorX1sNdkNjgjvXbASlPIsxn1113XVhrs7OzIeSCjc0NedYgbc1kMgOf6euF90liOzk5GQ6rtKPVamlmZiZV+cM3fox5QM92ux0qcbixTjsBRuizzxl6MSjkB693oVAIz/S1CKAW73tuzHqIRcxo8Pbyv+eXGB4eDsbx5ORkKEULSyweU18n6NrQ0JDK5XLQHcAeX4OAi66D3kdn1Pl3fH+CveD7Scww4T3AWRg9vh9jaPszYzDadW7Q/f199gRnfDAXsJIqlUoKwCGUE13hWq9+FoPbPIPPHVRBT/0aD+NyIIf3WOOwJTudTqrsrrMYB42Tf+bV1JxpGeu8A+/87SGXgCPsQcwh+sx1zjijbXGZ6x259LIynBhurfyZvfrZq2e8pzJTelPvTfpS+Us6Uj6i/Y39292kc0te0ruV5G/4opKyrjuyffJyqfXPW1JXGvnUiHJP57TWtaQvw5Jul/SPJE1JWpT0F5IekPIjLyKm0sXKISXMmB1gZEe2SWZ6Mxrtjerp7NOX7Zmb+qXkcI4hXy6XNTo6qtXV1eBl5hDr1HsOQHiLAAZarVYwuiQFL78jsXj73btJfhKpn3CV3BfONHCDNz7Ec6D0Url4RXmOGz4wPxywoX94hd2L6AfV+IDIeySU9USq3JvDeIxEu3ECUMM/EiHiKW82m1pYWFClUkkZzQ5gORBTr9eDcULJR+Z6fX1drVYrVYkID2WhUAiMEWcJ8Az6jlHAnDtoAODFYb3T6aher6taraYYKwA0lET1fBt4V/0QTn8w5N0wdQaQpFCNhDYhDkoATKCr6FGnk+RCIcQGncNAOpvxwjh6CJKvh9iw8+vJEQGgBQPBcxBICnPmRhyv0SFC3OLQAgCRYrGo4eFh7dmzRzMzM8FghZnU7XZDWA0hLhh2boT6GsSAxJtO8k4HKer1epjjer0e2ASVSiXF6qlWqyEHi6QAOPE3YT8AGxh48V7lBi1rOg7TidkfHpKFfvgc8x32x7hykY8513n4xPDwcGCLwNiDCeFJn1k/zDHP8Wd4LhXaCbAJmAhYRp88XwzPikNtnA3nzDAHW2Nmn1fHAuThfnGYJswNN6p9Thy4cKaZz7Prn6/9RqMRQjmZd9rvjCsPk/F9ztekjw2ArDPmXP/Z/xk/T7LMmmEv9/7yDB8vxp7fYqkflufrj+9nMplU4vF4j3GADV1hXufm5nTgwAGNjo6m1itgIffy/S4GqAHvd3KObK2s5hJ2VLVQVWYpo2z96gFHJOl1ep1mVmf07ZlvazV7CcpobJWUJL1P0gEl+UV2gJHtl3Upeyqr4n8vKve0+YnLkt4o6V9K+qdKQmz+VNLvKgmj6Wy81VUro5Ku104i1h3ZVskoo//tgUl96SOPaV1J9Nt7tviZm07I2mq1tLKyohtuuCGVkLTT6YSSop6jYnx8POVhxXgCVMAL6tTz0DgzrJ2SLvUP9hy6YJtAUcYjyyEPL71XMnDDBYPJ81JAp87lkjwIk5OT4UDq1Ufc2wbt3+ncgAgzMzNqt9uB8u2UYw7LXlLR2QccYmk/93GWDUb4yspKyKfhHmEo+G5A8RyYOIyZG3u0ww1fDHrP2+CHcEpg8gzXCQ7dUOGpNiL14+fr9bqeeuop1et13XjjjZqamgptBqRxpoOPU7vdDhWPXGcxQjAcoYvHhi9GAPdvt9vBg83n5BWAquZsiFhHvW+EW2CEu0HL2E9MTIRQIalf4lbql9103YbCn80mITYAFrTBDRbGx40yxpW2EGZD3hJf34A5GN6UM2WuCbmTFOaIkrtDQ0MB7PJ1zfiVy+WQM4FqFswX7crn80G3PZRjcnIyJIssFAqhGosblc1mM+RNkRRKXLvXnPeXlpYCO8dzg7AO0HvvO/0YGhrSyspKCPlZWVkJ/XIj1AGCbDabormzFzro7Hubrz0pXc4T3QJg8MSejDe5egBZhoeHValUwpx5uIrrN2uPBNiAToyx7y9e0hiAqdvt58TxvCTch3u4bne73cByQR8ajUaqFDljwF4eJ2p11oknEkWc9dLpJOV5Ac6ZF9pJQmoqJhHuSVsI5wOsQHd5j8SpgMUO2Drrifs468hBCwfjY7bJ0NBQ2DPYy0dHR0OuMFh+6NTS0lIKlGcMSTQrKVTUcUDenR++39E21qknBa/X65qYmEjtS2eTtbU1Pfvss+f8zo6k5dOf/nT/jzdKulY6mTspPXnpQ2lcLnUojcvjjz8eXn//+99PffbTe39aq4/8P/rwl/+n/ocSB/dv5HL6szO/7+cjgO6XSg4ePBhev+v979Ifrv6hTvdO68B9BzQ1MiW9Nvns29/+9iV97lbKVoaxPfHEE+f8G4lz1Xkurs0/VOo+2VWrd4baP6NkvbxaiWX0mJJqNUeVlFzf1b/UE4AfPnz4wttwpcurlLjQH9ruhmy9uG55mN3ZdPHFIO4UH8Qq3w7x8B4Pqzl6NE1Nuueee8LrtzWb+t+fPKbiGfNqv6SPnvns0haX78umwJFerxc2o+np6VTcNqUfY2/R8vLyBuos+UViAMAPf24ISErReGOqL5/HXjA/VObz+RQl37/rIAhVQHju6upqKN0ah5zwfH404sOre6alfm4UQBHCZeJDvBteHDg54JLwL/Y0YrxgqJFYERAIQ8y9ohiuGC+AH+Qy8LHi+RgHUt+49SSKKysr4eBPDhLa5/k2GCeMOoxDNyABmhhH90o7aOOHdf8ubfAQBuah0WikxpncL8ThxcYNISvO9MhkMmo0GqH8tOuDs4y4X7w+YGKR48HH0416mCjuCc7lcgGs8LHJZDIBOHPDClCEsXfD2hkqXAcLB2DP2QDMlxu3MYsA/aDiE/cn7ArQdHV1NRjXXs7V+8P/nU4nMCgwpr09XOOGG+Psf6PH/j/9oN287yAh7XSGBEY4YwV4w1qCEeNtbTQaKbbYIE+7G9h87iWYY497bGTG+5TvK+w1ntSU9vtewjUA1zCoAKs851H8XO+L1D/EAgCwV9D21dVV1et1dbvdUNnK99GTJ0+q3W5rdnY2tUYAQb0dzBX66kl4eaaDoM7OGB8fD+8xXgAgrD32qbW1tfDbAAjg7Bj/TeKeXrHK++f7mIfXoL+SAljojDsAHU+06qXknaXE+oE50uv1VK1WJfXzunA/fz6/IYDyjUZDy8vLwQB0HWUfA0DtdDop9hYOCPbHFwJHduQiZVRSS4k3fAtTaWynvOXhU/pnX8yqeGaPuU7Sfz6zRi4sA8mlk/Z4W/9l9b+o1Wvpl/K/pO+c/M42t2hHUtKTtFdJPpGblSQcvV9JktXFbWzXlSK3SnpO0qntbsiOvJTll48cUXE9Dc6WJX1IVwg4kslkQsZ6PHkcUDk042313AUcpqU+PTfOxF8qlUIFAA7QfkAl3IVDGodBN5jxWrsR6kYMiTo5DGO8YQSTuNVzSnBw9TKptIOwADdwnJqPZ5FqKVzHtRxEvdxszD7AcHBwhu+5UeAlUh3M8NwmjtJhbDebTY2PjweDY2RkJJV0FOOCQ64DU24QYxhKfZo8nt2YqeN9YL49vAnD5sCBAyFMxEv0IowfY87feO49FMvHPptNEgPz2cjIiJaWlkKVDowDwnbQPfRndXVV1Wo1AD/ovOcKcWYHz6bNGL4e9z88PJwywvDcux6yXjC83XvhBrRX+okNL2eCOOghKcWuQd+cfeRMIyldBpQ15broxo8DCui06ylsAZ9bDycA8MPgcoZVpVLR2NjYhrAcnstaR8doL/13FgFzjc75XuUJdFk7Y2Njqba1Wi3V63VNTU2p1WppYmIi5DryOQFw8/wk+Xw+MH/oW6lUSoUCsRY9X0McrhDrm48hwrNhcQAIAYTwfMaDPYlcUb6m2PcZ65h9l8vlVK/XUywmXrtOjY+Ph2sAwZkr9+Q4CyVmXXE/fpPYNxwAiUOCXJe63W4AwfitcBYW6wkAjL2S79M+qsv4s9BbEugCjtM+7uHVfLysMnun770xYClt9PDyPoxC2u/rwH/rYIs4q4y5Rv8AmhxQy2QyoZ3oDOwhz71Eol7X0x3ZIhlTPwzgKgVHfuxrX1NxLa1HZUn/R6ezreDI6vSqnvsnz6nUK+mXR35Ze7J79B3tgCNXhGQkvVwJKLJPSZnav5b0bUmXlkT04pVZSdcqyY+zIzuyjbJ7dXDI5L4tfOamw2o4QFI+F88pHp//hjMAACAASURBVGY/qHvuBT/Iuic49pZyLdVpvHJBs9kM4RrxATeX6ydT5Vke8kEuCNrrjAw+l/oHbw6Nboz4ofJsrAX33rlh6fkRoG5jeOBJltKMFmce+L09VIXPXDBkONwDAtEewCVJIZGe1D/8E07iLBM8o17VJp4H+k0sOl5KAI7FxcXwN2PiBrAf0v3gTV9os4MQg6ieXkrZWQiMe7fb1WOPPaZut6v5+Xnt3bs3pUvoOQd72gpzKg6XQX/ce+2GFOAb7wO+sRZ8HXjZavqGMUpuCO6LJ5s2Y5zERk4M6vE/Bpwbq7FRzWvPb8D31tfXVa1WtbS0pHK5rLm5udT+4OvdQUSeB4gG5d4ZDdwfHQZ88JK4jDHZr+PQKdaKhyfQd5+beFzob8xO8xw/ALaunw7+xAax67eDjQ4cuziA4iXNz2b4Dpq3+H7eP8YFNl18X9etOPzE/2d+CTNjf4kN9phlxNh6GFac84ccK9zf+9dqtdRsNlMhT/E+DKDlz4v74muW5zqbaGVlJYTEOABDWIrPc9xnby/P8nF2dhBtdN1xZks8r/4758/wEKoYGI2BJHTRnxezcAY9a3p6WtPT0yl2EfsT7BQHyADhCF1otVopMG1HtlBGldDiq3pRlxv1PfJTn/pU6rP/fpbQmb2buP+pUxfnGsf59c61Nf1mu62XPfmkjp6SfmNuSP/ovR/WtYVrJSmEB+/IhQnjjCwtbVKpc0rCZl6vJIxmSUkp5e8oKc17FnFHlCTt378/vPZwheeee25z7bmS5ZCSyj0Pb3dDLp24/ngkgZQO0Xoxh9Jc6XK+4Zf3339/eP2MklCaWJ65JC0aLJsOq8Eb75ViPBmmgwOSAh2bgxWHXIwcNpbYQMAz50CLl7v0Ax/GvHs0PQyALP9xOU83gqR+0lBe40WND6FUe+D9mEnB/fzQ6cYgbBEMYG8nB/g45wcSe/N8vKS+4UfeDYQ8AXjtY0PO2+y0csYCIfSEvCNuzLhnkLmmPZ6XYGRkJFR28aSA6+vrQY9KpVKKLeRUehc3Pt0AdAPBjQLGgD5MTk6q0WikymE6aIUX3w01n1ue58BOzDpyQAtxXfHQF58njC/38npyTEmpUA8HBQiXcgPf1xMGOmCVv4eB5OyEuC+8bjabWlxc1MrKiubm5sJ4x+wRErTi0aePMGYIFaJ9rEvWBO3zcAkAPJ5Bfg5ATWdbOWCKeDgJc4HexKEL6KRfiy74HDLmrqsOjLge+n4GIOi64WvcQTFfq56nibZmMpmwfwA4Owsp7lej0QjPcmPVwW1nHHlpXp9jLy8et98BCl+XzWZTJ0+eDOEsvjfHz0bn+RxWjY+z9w+DHUaOtyEGRBCfd8BQ1h36QeJlrosT9vIb4bmGPJwllkFgFkLycQcL/Rr01UMs47Ar9lT2EQdoAJdi3Y3DL72tsA3jZw/KweT39t842r6TkHWLZVTSiJL8CVepHM/ltGcAwHw8l5MGvL9V8s61Nf3u6qr4lbiuIv3ff9nTIzd9X8fecO1la8eODJCipB+Q9DoltKJjkj4p6VFtLN27Iwmz5lZJTylJSLsjO7KN8utKcow4RNk48/5WyabBEeL9nZaPAYInlZAGDrZ+WIOB4UnzBh1uYQ7wnbGxscBUkZS6joNs7P124MIPj9CeOYzHxoUb7RwYCRFx0CWOzZbSeU7orx/6Md48Vp4EmA76SApggVPMvZ2wM6R+LhKeRUjI9PR0ymAGRCLhIIwGDt9O8+c9DzNxNoB7bDkou3fWDfFut6vR0VHV6/UwJhz0vW/EwgO6oS8xy8iBEL9e6ocZoD9cz/+9Xi+wHCYmJlKUb/QDHZyYmAjj4KAfbYnL7rqX18Ehnyt009kY8TrwPsYGK8/xNrtRh9eW9edrwOfWKfGwLtw4BXxwPY/Lu5ZKJZXL5ZSh70ABa4A+8yzGxvvLazfufSxgptFOwsTc8F9bWwtJQ31d8zxfTzFrJ9bbmI3gfXDDL/4Oa5wwrbgyDn0gISr7KH131pSDnrQXoNeBA8bqbIa26xKGvu9lzIsny4rnhfv4/haDhPF6ZJyc0QQbq16vhzA49g4qbhHu6DlvuJ+kAHwBNrM2Gac4PwzrGvZRDGh7RSr6Qk4gqqp4WJav37j/fIbOUemM3y5CsWiv1Gcl+W8Tazjee+J58L0QVhpha9yHa/2ZUv/3mPXluuz/8vl8qkqcr2/6SWgW68OT/noeH6/680JJHqclnT7nN3bkrJJRnzlylYbUSNJvz87q/3z+eRVNlxo56cPTU9LJhcvWjt9st1WK3it2u3rFH/+xjr3hDZetHTtiMiXpB5WU5M1LelzSNyQd3sY2vRhkr6RJSV/Z7obsyI7084p8SEkozTMF6ddXti7fiHQBOUfc6CAsgkMfh04PIfBwAbxpfjh1A8kPq7Hx53kaYjAC4WCKoe6fYSjHORQ4EDq7wCncHG6dWo2hOajtcYlc90TzzEFGlefeQGJvr1PTuSeHUQ6ZXj63WCyGQzn95l4jIyMhfwDtwFBqtVopL2273Q5e2tXVVRUKBU1NTYW55lqMcp8PDGiqHPj4uceVsUWv3EgBgHBvMnPv7XYDFkPB58hDpGZnZ0ObeR8QADYPRla73Q50WBgZjIsb1j6nrkfxPDJXGERuoBOf70CErwX35gJwYLR5ydZcLheM7HiOvU1SusS0G1ywZVzHfe1mMhmNj4+HazzsCZYFOVQIfYEx4evc58zn1ddknAx5eHhY9Xp9A0uHJK9u5He73RTQhv4NSmqMYKgSPiEphCgxzr7XONuHdeE64YazpFQVEM9lQ/+ZEwdjuJ8boM7yYc26oe9jyvcBOdF5WFNUsnAWlzMIuHej0dDExEQKXHKgxftJKF6xWAzsDYCGZrMZaK6eNNVDc5wpRxsIy/M9nPFyYNUBBvZKdIdxRD/Qa57nRjufURKb8WH9wmbyEEF+65x9V61Wtb6+HthTMVDhIMfQ0FAoX0z/2a+9zegNoA/fBRQGoOMffXbQjTazT8AMoR9eYl1KWIjOTKM6DevF58iBolwuF0JrmK8XYo5cJ+nHtLWHoKtWSkqAEemqBkfuOvPb8i8XFjTf6ehYIat/80+7+qvVrnTX5WvHy84C9BUvMmRnRy5ArpX0Q5JeoSTp6oNKQJHLh5W9uOVWSW1J39vuhuzIjiTy8TP/9POSJiT93tY+b1PgiHuZMWqo8sJBv9FoqF6vh0Ope5ikfpy1sxyktHec7/BMDo3OTHBatxuqsZEKc6VerwcPHKVP/YDHsyQFMIHQDw6g7tUjj0fsYXOPJIwTT4RKCBI5FBxAoQpCDBpJCgYftHYOqxhi5HggdAHpdruhpCjzQGUhT5LYbrfDIZgyqL1eLySVpS2erJW5cDYDc8G8N5vNVGwfnkS8/BzWPWyAe0H35zM39HnW1NTUhn4AhJHIttlshhAZ+kAyVQ7ngCTOonDjr1arhTZgqMPOYZyZ87jSknv3pT7448kNYTRwr1gvGS/Pe+F64gaze3vd+CfZp4cr+dpxUAdAQeqDE9lsdoPRn80miTQxjNyARDeoOuT6zP1jsNOBBElaWFhQt9vVrl27AsNgeXlZ1WpVuVw/0Sfth+4POBN79zGMvVoWErNCYC+wLigVS46gVquVKlna7SYlZ2dnZ4OhD8sOwAgAIgauAJEcOCWJNHpQqVTC54SLMFa+fzrg6+sJfaxWqyoWi2Efp7QtSV/RPwzs4eFhNRoNTU1NpUAHBx4cjEOnydmD7vn8A7JK0p49e8Iz+Z89xsEv9Ihnl0ql1HjE+odwT/TfgaR4zNFTEml7bir/HfJ15pXGAJ8kpcoPt1ot7dmzZ8M+52PC/oPu+DqlbTgIYgCZvRI2YLlcVqVSCesPQXcdLEG/Gf+ZmZkAvAyqPsRvEfsBTKBcrp+Qnd8TqnE5oM8eE4cjDZKstjYj/VUthNevaKBRODs7G157yOCRI1c2khKX5923b58ekvSLku644w711NPfDX9S1exR/ePcP1axnQDlX/va18I1l7qkcebNGT3zVWl/ZeNnJ/J5ffjDH5Z07pwUvsZ8/9qRvniOkffIPMlKKPYfv1EJKLJfid5/Q9LfSapt/lk/8zM/E17ffPPNqc9+//d/P7wmuf9VI0OSXqkEGNmi6q+e1+uiyjFvUuI8IzvyIpSnJL1F0riSXFpbJOc+mUTioIV7fTD08EIWCgXNzMykDDyujz2p8eGew5jH/buXFMNlbW1NjUYjFXMeOnXm+xwmaS8GxaAfIfccO6iDkeTJ9wbll/CDLffF+46hzf8wbtwL7cYBXsbl5eVQ+hTPt1PiCWfAAMOgcAMCQ4XXVNghXwgGiB/YaTcHcQAKf0YM4LgH0OeV8W61WoFl4u1rtVrhcA11272UjGc2m9Xy8nIwxjDcnAGAbrihT54XT/yYyyXJe8vlsiYnJ1NeTsK4uAd/o7cYDABbeI653r3bsaEf66mDE+g+93ShbxjY8f3cuMOjPChxZ7FYTOkpBrODN27YeAJbf6aX3fbrfN5j3eL5/lmj0QjzOAik5DqMd0IFjh8/rscff1wLCwvBgGReAUO5h4NJrqPohYMnvpbRHTfQfT9xneh2uwFoGBkZSc091zKurVYrgKPNZjOUsJWU2isAoRgfB8N4VrwGfc3H65A+N5vNlO6yFqQkKeHy8nIAFLkXe6yHsDBePl/8TdjPyspKClRwPY2BQN/7HGDudrtaXl7eYMyghwBwrAtYJwASHpIyNja2YT/2vqA7zK//dtB/+grYHP8mMo+Swl7WbrfDPu5hTQ6aSwol1OmT/06wv9A2WHzxmvH8RO588N+/eI/hfe+br3vfy8vl8obKbT52tDMGQz1PDfP/QsAIsk9KKifsyHnLeyQ9vSit/6b09EeSv18qklFGP7b2Y5Kk7x74rno6d+jWRT5M+kmpdltNH3xFXs2ICbUyNKT/apW2duTSyHuU5CDYr8SI2S/poznpPYeUhNJ8SdJ/kHSPLggYeUnLjUpytDy43Q3ZkR0ZIE+e+f/6rX3MpsERDpZSP4QjNioARvDsSUoZGw4i+IGZ75E/Q0of8jiMdTqdwEjgEOY5DBAOdU6Z5tDpZVRph3tXJQWvl5f2hTaPIe0G09mM1rg9tIn33IPNfavVqiqVSmAsVCqVMH5S4gHkcMy1eAk5uMKOwMCDwu5GuxtxHi5Aux0UcuOWJH+xF9Tv22w2VavVUskoMYBIiOpj7odt5gODFpCH78UJfb2qR1xVxA16+k/+GgeEeDZUdJ93v5a14AaL61A89+7Jxtj3/5k7+ur9hxmE553PmXfWnANctN11A+MG41rqgy7OvPDrEcAlGCRu8Mf99zWKcei5iBh3X2+MD8a3z3GpVNLU1FQAQdrttmq1mo4ePaqjR48Gmr7U97zTT9+nYomTtMbgILqFYdvtdoMx62vEQR3WHPfFUPf5x1vvuYLYV7096J7npUGvfY0NMjC5JgaXASidOYAsLy8H8An2leshesa+iT7QT8YD9pvU9wjF4A66yL29PzwThpPns3AANZ/PpwBAABBvH6Ax7BVyLjnLyp/pcy/1kzB7vhT6yTrw5NP0BUAV0AZmGN8lf5bPqwNWvE8bfD2gK74vwzIhSfjw8HAI9VldXd0AlLLXuO74Hnm2CkbeLp9X1rHnkIqvJZdO/LvzQjlHJOmZCUm/qoQacJuk4XN//6UuwXDsnDEcG8nfLyWAZEIT+pHOj2hhckHHZ45vzUOGJL1D0p3S+P3juufYbv2bqSk9OzSkrqSTxaJ+99Ah3bN799Y8/yUsH1I6OaMklTvSh/5C0u9I+qa2jPVw1cutSrJdPrXdDdmRHRkgJ5QkCT64tY/ZdM4RDkBOm5f6STCnp6d16tQpTU5OhpwAkgYe6DmQufAZFG2uc+++f5dDrhuM8QFufX1dS0tLgS7sBpp/172F/O1JXt1D6An//ABKW+J7umfOK3FgpPk1eNa8FO/ExERgKEBrjnODOEDEoR4vI+0mr4H3BaM1DieI52XQ9TzbwQIHR06dOqWRkRHNz88H44lwndggpT0OGKB3jCNVcvA8k7uBvwkL4F6MH8amP5OSwzG4gCGfzWY3hKAAHLjRQsUQ5pBxjIFAHzc3oN0IjA1lAJR6va5CoRAqKHEPB28cYKPfnpw1Hmt/L2ZE+LoFRCkUCmEu0Ana60wAdAVAh9AXD6ny9np7MNBjj7cbVOiSMzQkpcLO4pxAGPb0DSMZ9gjjjY5jEK+trYV/rlcwebyd8bqKxxaQgf3DQ1Ti8SBXEM/hHhjcDmDymY+HswDYZ71N3jeAbPQwBtyKxaKWlpZSZb9dYgOXcSmXy2q1WioUCqrVaiH0xXUmBqP9t4HvT09Pn3WvZn1SDpp9kDAlqiGRy8fnNgZ1YfZ0u0kZbNpDJaVcLpfKW0PYk7NemONms6n19fUAyLBfO6PGhf55DhHaBWgR593hOsIIB8mg9U3OkHjumBecGgAogE700WnQtLPX66VKP7NHst48Qax0/lTqrqRfbynxBL9G0tskvVXSQ5L+QdJVVDkzlptuuin19+OPP35e1w00HLUxPMn1v1Lpx4Ps2rUrde3Flrm9ULnzzjvD6/vuu++s33vqqb4V52P2cr1cT137lJ666Sn90vwvpcIkPve5z6Xu8fnPf35zjctLereSA/oXpb21vdK49NXxCX11fl7vfve7w1eLX/96eO1jHoufqbZL4nPfudp7KSUOW6lW+3z5a665JrxeXl5Wp9zRvocGF/HcdwkjNP78z/88vH71q1+d+uxiQ2k8J5qkDSzCyyUf+MAHwuuvfOUrWh9e1/de/j317u1taRWfyxlKc7kk/k1/zWteE15/+9vfvtzNubrlSUk3KGHubRExcFPMEakfK4aHFykUCuGQ5rH1fgh173QMcrgBLw0GKtwTXigUNDk5Gbxx/ItZCNDXPRTEvbGAFjA24nKaHI6hwq+vr4eNzOPb2czd+Bj0Q+P98H9uyOXzeY2NjWlqaiqVk4B74IXDuIoBKMCOtbW1VHJCD6Pw8fIDv4NfGOeNRkOdTkdHjx5VtVoNYERs1MVsgLh9Ph7Q4KHvO/gQe2+lBFDyUBoO4lI6Vn8QUBCHWjioVq/XVa/Xg0GEseMJbF0vHAjisO9UfDcoaCuAANcDWvEe5TQxSPieh0nRbq/wBMsgpsrH4+DrjrlwY4o1AWjHM5vNZiocifWEobOysqJ6vR7K9PI5eu5MI0khh4+UsFEYV2fwED7DGDIHGPH5fF4TExM6cOCA9u3bFyp/xGyjGGzgH2EQg4BaB6wIu3GmAP3xeWcuvG+eXNTBq5jJE7cJabVaev755/Xcc8+lwkl4JuEhtG1QCBXSbDbD/IyMjIQkoYwVYz87O6vx8fGQ4NdDIPi+64zrrANRME7453l+HETz/viajkELkoAz9qurq0EvCT3y/YV9CxAAXYOFw57N/Dhbydkf3gb67RWPpDRDh98P3wOlfi4Hj5V3UNH3E++H66brNs9jHLzUMAaul9QdGRkZCGg5wMM482zmP/5d8ISzJOYltJXxcsaZ59RijFdXV0PupPMp43tE0sfbSjzBvyvpvykpv/lqSf+rpF9WUqKzcLY7vPRk3ybfv1olq6z+xfS/UKPb0CeWP3HpblyU9D5JByR9RtK3Lt2td+Ts0hxv6uQPn9QzP/NMwiYbIIMhkx05X6nsqag31NsJqdmRK1ueUoL4z23dIzbFHJEUgAZJwVDz/CB47RAOw36ww6DjMEnOCE+q6V5OrneQZWxsLHVwj0NTOAhzkIRhUCgUtLy8rMnJyUA9dtBCUurQipe5VqsFbyreOg6FGMduVOCxBWBYX18PAEo2m9Xo6GjKSHOAwOnentyT75IMFKMs9i4Tb++lLqkWwrwxVs1mM5QShtHRbrcDwEKOkqWlJVWrVbVaLc3Pz2tlZSX0gYMuxhdAxtjYWJgDxgHjGto7h2WqHeDF5sDvZU1JtomhFSfllZR6D13A+MLYjcuVYsCgd161g8oSjCttKpfLIQTHq6ZQ3QG95r61Wi0YiwAxlUolMKKYE8A3DIuxsTE1Gg3tPkPNdaADo7hSqWhkZERLS0shLwnjVqvVUiWYMe6Yc389MjISvMpumLmRjL4vLCxoYWEhJLqdm5vT3NxcuIb+nI0h1G63wxjyHowY9gpy/cAAwDCjageADOAXSSkbjUZIQhwbd+SLwTBGBwCB2NPGx8cDa4U2eVUaGAiwVObm5kKfWTu5XE6VSkWnTp3S+Ph4YKvkcrmwfhESPrdaLR09elSPPPKIOp2Obr/99lB2m32CdjFOjCH7Lt+T+mVjGXvWGvkvpqamUvmAPLQL/SUHBe8zBjA3aBNhcoyBJ5OljbBJuD6fz4f1zprzqleML/cgKW+r1VKz2QysosnJSS0tLaXKohP6w96NzkxMTGh0dDQAN7S90WhoZGQktbfSLpLSOoBcLBZDn9kHHJxh34QdFlenKZfL4fpOp5/I1de5AzBxiWvGA/CV8SbpbOydZB/lt8HXnifihXHmDDmAK549PDwc9i4HpRx8QgB5y+VyYJN5fpdzyYYyvs+c+fcFSYck3SHpJ5QkaHtECZvkys4nuuXyjJIcDIPef6nJvvw+vXX8rbqrepdeW3itXjHyiou74bik9yrJa/EJSY9dfBt35OzSU0/V2apO3HBCtdmaMmsZTTw6of8wNqTfqi6p5OWblSRl3ZELl8q+ivK1vNrP7cQk7cgVLOQdOSjp+a15xKbDajg8uXcLoMMp0hwE3VPqhpYDEYQM4L3m+4gbj/zNIRpjLab/uTE1MjISjFL3XtIOQBkO4ngaMSr5u16v69lnn1W5XNb8/HwAL0hEi4HlIA0HWAxmDr3tdjscYjHKw6SYMUMYSb1eDwb21NSUhoeHU+EkADnxmDvoUK1WU95ePJzQuN0wKpVKIUyh1Wopn89r9+7dqtVqwTDkUA+Lw0N46L8DOrSvUqkEBoDnUJmcnEx58judpCKFh2f5gbrX6wWjEmDHS7aiM+12WydOnFCj0dB1110X2g1AA5hAW50RAJBBfyhBms0muQOogOFzTnsc8KI/GI3tdjsFaLlBiCHG3NTrde3atSs1Px4642wGn1vCibjGPfyAJgB/+Xxeq6urmpiYCF5pdIhx8HWfz+dDWBJgH2OwsrISwAfmCx2JkzKje4yXj6WHnXlVG9YdoROsX9ZZqVTaEBrW6/XUbDZTc0mOBqrK1Ot1nT59Wq1WS9PT0ylGAYarhzQBrroH3isEwSh79tlndcMNN4Ty181mU2NjY6pWq2o2m5qYmAjABYDY3r17derUqVRpZ69uw/1ZcwCTsGwcsJY2Vhgpl8up/C7oE2vRAVv65WC0h4+wxzIOviejL74vnU2HvS3OlKByCu1hbYyPj4d7AfLSdl/D6Pujjz6qQqGgG2+8MYBG7K8ONDGXVH5h3EiqS5Ulr7bllW0cTAQY4XfFQXmAbdYdc8l4sRc4SOXt4jcLEEjq07UBwFhHrF9AMUAPxod78l3fu7lvpVIJ+wyf8zvMOmBMmHfaxnrxqigXJauS7jvzb14JSHJICaNkUQlIcr8Si+lFKhdaWeHXleQY8dCapqSPXned7piZCe8BDkvSs88+G15vF8U/lnOF0rh4e90xJyXU9leuv1IPffkhfa77Of27X/h3Kg4XU+ctSfqHf/iH8NqZkh7e0Zvuae1n1xLmyB8rBcLFz3WG3PHj/ZwnCwtXdi3Z+Bx9seIJ0yXphhtuCK+9WtJtt92W+t7RY0d1dOKoHpt5TMcLxzXUHNLUfVNaumdJlZWKPiLplAZUq7mEbXdG5v33338J73zlrLE//dM/Da9Prp6Udkv66uVtgztuPbzvxSA//MM/HF5/85vfTH0W7wk7koifAS64alhdSe6Rg5L+9lK0aqNsChzxA5UfZgFGKpWKpqamVC6XNTQ0lKKaA0IgHKQ4wPqhG28x3/N/gw7ZGIex59mZFM76yOVyAUxwLyiGAwdAQBunn3c6HVUqFc3OzoZDLywHByUQKPlO/ffPYuq638ONSJK05vN5XXvttSnQwD13jClGF/fmgBofCrx9HNqd0cF9Kf05NTWlarUagCnG3JP1ZjKZ1LjirSWBLYYAh20AAx+7uDII/2MkujBGHNrjMW40Gjp+/LiazWbwbHqCVsYZz6p75eOQh16vp/HxcU1NTanRaKQqBUHjd5q8M1gA2dgQAGVipoWkAJytrKyEEq6zs7NaW1tLsW6cSeN674Yp7wE80ncHHGCEMd94jz2kxxkCUvKjRplnxh6PMiVDPYEr7XBgFOMJpkXMciDHBmAORiGAArqAcepsFdgitA898TADB+MkBeYTesQ1nuuBsfZ1DpADwOEsm+np6Q25PFxH6LMbvPPz85qZmQmlv3ke4wQQRCJOD7vzvZP/0REAbqmfj8QZMc4o8KpEAAMkSgUUoR+sf4Byf76vsV6vlxqHeG9ibF2HAWl9fdNf9qFBoLqD8MViMay3TCaTyhNFOxlXgHE+84o35Bfy5LysFUmpfXxkZCSwVuiP/07EiaN9zP09/jF3tVot7KGwzPx3E+Al/i31teXsFl4zb4C7/hvvegXozrrjmfl8XplMRq1WS8ViUb1eL7BF2FO4nrV6PglZX1COS7pL0l9JukUJUPKjkt4k6XFJf6/E07SFRUuuJPm4JM1LH2pK+yrSsWxW/1eppPsMGHkpSWGooH97+7/V+//m/frg1z6o33rzb236Ht25rjo/e+Yc8EdKdG5HLrmsalUP5x/WvTfeq9ZwS+Mr45r5mxmNPjWqTDejpZV+eOLHtVPi+5JKQdJh7YTU7MiLQ56U9FolCdq3IIXNpsNqvGKCGzxSQuHGY+Ue2biKiKTUAdSNBCjvbpxI6YO2v8/hVEpXR+B/b6eDJ+4RhXrN4d7j8l3y+bympqZC/TwtRQAAIABJREFUG/ywPugA6qCLAx3876wRb7P32as6FIvFcOjEO8+h2yufYGC5N9jbK/UNeDfeMW75PqwTQCPaMj4+Hj6HscE1zIEb65JCgkIO/7VaLeQvOXHihPbs2aNisajJyckNwBjGW2xg+/d8nOPDPMbl+Ph4YAHQPp7hxjNx/Ois94OEpLVaLTAPYCGQFDIGAzyfDmEofBYDfw7atdttlUolzc/Pq1wuB8PKq0Kg9zCXkBgciY1GjF1/P/b200/GjM/wFhO6A6AWgzOSgscfwTimIhWGEmPrbQUAAGR1A4wErw6M+TqKQcB4vgGyOp1OMOzHx8c3gI7eJgdwfW36dxykkxIAydtN+8gZ5GE7gJGAEHNzc+p0+hWCnJ3AvsFcskZ8DMjtwLh7rp5Bhi5CaF29Xg+MIAAnADsv3RrPues0f/scoDdxf+L5Ym25uEEf75W+X3tCb9bkwYMHlclkUgw17slzYGsBJlLZxUEg5oTX5E9iPdM3wC4fl/h3wNtAuGQMRHhfCZfh95W9hIS3ALBSvxKSszo9aSrfd93lN4AQHk88Hc8JfUUPYNb5/sLvh1dIin8bLpmsSXrgzL9dkm5XUt3mFZIqkr5z5t+Lyzl5QfLxW6WP/6BUeLCg0a8nVepeajlHXF47+1r94m2/qH//jX+vd7/y3Wf9XutgS439DQ0fG9bwc8PqVXvq7eup886OtCLpY0qYSTtySaWeqes7I9/RQ/mHtJpZ1WxjVncev1PX1K/RvU/cu93Ne2nICSXA347syItBnpL0eiU/bE++wHcvQDZ9QnFavHu+OIDBvKBsLIZH7CVyQysGETh8+Ws/fDvjg0M7RkHM0OAgizHvBjMGDwd9vJgcUGMDGePaPerkaBgZGQnMCw8T8H4MAiMwEAYdmt3oL5VKIQ8CxqFTsP1ZkkJfOdB7v8Pkm5HB+xho7hF0SvvY2JgqlYomJiYCc6Lb7abAE0nBs8x81Gq1FHjlcxSXtXQD3Q/WsQEUA1AOmLkhSrUcvOzoCkaN389BGNpO7gt0GdZCt9sNVUeg53e73VRoAffAK4tRjAHl4QWwSzCUXF9YO+TEIEQDYKZarYa14EwAxpq2E+7inlxJqZw/bizy2aAysj4HzNPKykpgfLgOO2jI8xHGdhCgwZywJvkftomHh8U5HWIGmQOFvpfQFwzhGfOwuh76dQ5QoeesM//MAWBP0OqgEPPAPkOOosnJyfAdZ6/F4J8DAcyD99sBT4AOwGnfY2JwAfYPwCyfE/7obfAcMHzPwXDGCJZFs9nU+Ph4CB3wcfE54jnk/kFPxsbGUsw2KqyQJNirTPHciYmJEKJIziT/DXL9Yy+Pq7MxpoRcst5LpVLQf/6xnuJ70y7XU19HDj74nEiJA6Jer4ffM9dtdNBZkj62/ts96LfJ1ymhWuToiX+XANXITUL7AXgA7LyqWzy3zOeWyClJd0v6iqSblFS6ecOZf08qCbt5TNL62W7wIpf9kjJStrHpnPtXrXz4LR/W57//eb3/L96vX8n9ioYyAxIVD3fVme2offDMb2NbySm5KQ19cUjrS1erwmyPNEoNPbP3GX1t7Gvqqacb127Ua9qv0fozO+O8IzuyI+eQI5I6SkJrthsc8ezz+Xw+RQ3n8FsoFEIsPQaYH9bjQ6Z7OrPZbOrwjMQHSTfwOSw7i8NDQTjQeV4J7iMplPmt1+uanJzU2NhYaDPGKt/nEE6SUqlPhSf/Qcwe8MOne+rpP2BSq9UKhrsfiEulUspzyXW1Wk3dbjcwbbgO45lEfxxqMcRjwMlLYHpyW77rJY/JSxEfdnO5XKB3006Pv/f5473h4WFNTk6q3W7r4MGDYe4rlUoK4KIMLJ+7HhCKQ7iFe1vRp3w+r7m5OZXL5ZCw0PvrBiXGohuTGGAONrl3l5AGro11ldAOnjc+Pp5KeCr1kyFitFJhCWYE8+RtxQiB5u9z5qCX58Vg7h34Yo1ipLTbbS0uLobxBuRsNBoqlUqBMo9B7nPMmgUojEE+vMkwKfjbgRZPVOrgHEYyBjisnbhSEOIGplfHcMDODURnYngySx9vT0CMV53XrBNnetBngDBPRM3cwAJAJiYmUowMzwHhYEqxWEyNn4PL5OEhL5Ab3uixh0v5/s04sF8yF7VaTYuLixobGwvheuRYIoeOlAZiYC34upH6AB//01f2zUwmk8rRRA4c2k+fYSuxB548eVJra2s6fvy4pqenQ/UpDztZW1vTzMxMKhl3DKI5mA44AHDr+4ukkHvEE0eTWJd8MeThiFk9PBP2HePNc2AGOrBIjiNnCbFneK4lcoSwNzhQw/xkMpmQu4rnALAgjDW6i772er1UuWnawW9EsVgMLBaYSL4/8/3zqVhzUbKupLrNo5ImlLBJbpf0LiX5SB5QApRczmq110paVpII5Bzy3HNnr1PsyXZj1tUbf/yNuueaeyRJP/TqH9Itr7hl4PfuvbfvkT/fWP/rr78+vP7IRz6S+szv76Vy3/GOd6S+52e7D37wg+F1fE545JFHBraBXEPI/Px8eB2H3D766KPh9a233qr/9OP/ST/76Z/Vt172Lb1t99vCZ7fcckt4XfvbmlYLqzp28JgW9i4kOjQqrb97Pcl184ySg/lhJaWku9Lhw4dTz/21X/u1gW1/KYiX3vUcI5J06NAh9dTTc8PP6Ym5J/TI2iPKK6+37nqrfmr2p3TNSHKt58M53xLW5xIvq+p7zvnmtbla5eTJk9vdhFReHy+3LUlPP/10eO37QbyXbZeQYFxKO54l6bvf/e7lbs5llb1796b+9nLcd99991mvo7iEtHHfPB8JjqaetH50Xb2D/fPK9PR0eH2hObvCczbz5TjnCP84mKMoDpi4hzhmA+BNJ4cCB+GYQXGudsSHRz9o4/XjgMiB0g1J3sOLSCz7+Pi4lpeXU57RbLafeDCuwuHPj/+5Z84Px36P2EPt/YuNfeK6yZ+BMU076fPy8nKqfKWUBqPcUHYPuI9n7FWmDYQ6eAw9lVzccwkoA8hRLpeD8e1x67A4fH54DThAqBDt9YNQ7N33/BowbehXHKLAeNFn1z/6533091utlsbGxoLx68Ym80xeDRg0ngh0kK5jAEoKFX8w/gqFQgAs6E+73dbk5GQAJGMWFe951Q/XOdYg68UTJjngBoMDj/GgMCIMOmdped88T4+Dpw5uej4YjCrCYFwvnRHF/gGrgbwStMOZLB5OMAjIdEZcDLjEc+V5OdDVuApHs9kMBqODc6633B/gw/c1N94ZI/fIE1Z1tr3I1yP/HDzytvje6nmAHNxYW1tTvV4PCUX37Nnz/7P3psFxXde56NcDep4AEARAEAQHSSQ1WJSsybYkR9a1E4+xK3HkxPHNTRzfVCp+5dyqG79bcuL4phJfJ7fq1nMqiRPbP155KL3Y5Xdtx44iOfKzIkWWB1mWKEqiSAoUQRAEG0Cj5/n0+3Hw7f7ORoMkSHAQ1asKhQb69Dl7WHv3Xt/61lpmXAmU2IYOP8e1x3LvXNMKVNkMQ9VVvtbEz7ye4LyCbHZoif2dUalUTNJU3dfZ14GBAUSjURQKBQ/zQueMbDDuyxQC7c1mc1UOj15MSe4fyuCygZiBgQEUi0Ukk0kD3vMaOi9YSY331fXFfZjhowQYFSDT8VEd4brWMEEK+6MMMz3A6prR76ILDo6o5AH8AMCjcL1NNwO4HS419xW4IMnzuCDxyx55H4BhuN6u5wC8CNfo3iDJJXLAyrDGnfjpL36Nya9d92v48rNfxleOfAV3ZO4wxrgtS2NLyG7LYmBmAOkH0+iEOmhuaaIwWHBZOVevXNgAMIMuWDKLK5eNdJ7S8XVwOHwYP4//HNmBLJKtJN4ZfSfuityFPVv3nPkGfelLX/oi4nvZh869HSABN0nrBso5B/7qIbHVahlva6vVwvz8PFKplDHKebBSY5YHKwIXCjSwJK79PP0BugiwlhwEYA65NJT0UM3DH3NHkK2Rz+dRKpXMYTGbzXoAAf5WLzj7wbK1mhtBDXvtnxoslE6n42EeqDGjh1UeTOmNpvFHUaYLPaPaBh5ga7Wa8VYy2SfnhwkXe/W7VCphZGTElOKkKPW8VCqh3W6bSjRklAwODpr5UG8/QSmWZrbp3jSedd7podTkmeq51nwajuOGz2jFC5/P5wlDoPGsRqKtY0C3JKUm+kylUib5oRpwqrMAjDGo74fDYSwuLno8zvT8ZzIZ82waI5lMxnhiWVkCcAEJ6i7QDXFQIwvwVtSwjVEag3YWdQ1d4HvVahWRSMS02wbeNNcQvdnUk0AggHQ6jVwuB8dxkM1mTZjW+Pi4B6SiMc28BWRlcB5V99Vw5drnXNoAhlL/OV4KyPEzuq6oC2sBJsxVYv+fxiq96GTGcb2pTgPw5Izg3kiWCg1n/p/rkEwCAjBsJ8dPc0L02sNU92nUKstFx4d6pPrOebeTF6tu6DjqvqIgngLIZDSQlcHqMtQ9gmMKSKlOKpDK7yXet9PpGFZhoVAw3xFkQ5IlRLCf4CbZOLqGlSmj9+FY26wUG7i1hWNAwEL3JvaXIT3lchmDg4MmmTJZHa1WC4cOHUIoFMLIyIiZU+oigWgyWlQ3dB2zfVx/QDeJL8eAwF8gEEAikTB9Y4Uzx3GwtLRk5sMG4C+JdAAcXvmJw61wczNc0OLtAPbDBUouVNLNr8OtrHP9yjObcBPHPgfgEFyq8HlILpUDHAB+INbZoOpAV4j4fD783Tv/Dnv+eg8+d+xz+NRVn/Ls5x10MHP1DE5cdQJDc0MIfDcAn+MDWkDgcACFUyte7jiAKfl5y8oNmgCOwwVLXoELnJznfL7ape1vY35iHrPbZlGP1pFupfHmwpvxnu3vQch35nLefelLX/rSS3zTK3v3Tmx4IuF1M0fUWwx4K06wjKoepBiCoAdnGtHKEuH9FNTQQzNLftqeWwq92hRNXql0cXrn1JNHo5GlbtU4IPiRSCRMX3gAZxLXaDSKubk549FXlgqFh1ENY9G+EMig8aPsDR7o6S3WihI0WGlIFAoFlMtlNBoNxONxhEIhU8KUzy+XyybZ4qlTp8xhd2hoCFu3bjXtKZVKZm7j8TgSiYQJewGAXC7nif1nG/x+vwkD4ZwPDAyYueVveqY5BvTo0xDUPBhkRmj+Ec0LQLCEBhQNO3qNtSQmdY4GPA0cGkdqxCmbifdX44cJS9VgsL3d1CE+g4kU6/U6RkZGPFWdSM+3WSg2QKB5cfhcZSTU63VPkmE1UPg5gml8plaO0XKw1DWuLw2FsXOVUGcZMkLPNg1cgiWhUAilUgmzs7N45ZVXcPXVV2N8fNzkUVAmgs4715cadwy54SFX51eZCMroUD1U0EBLY2suFIINDM3g//l5rknmU+F4cAy0lDiBCe4rypywq4swbIf7IcM02D+OL3903+K+ybCzTCbjyUnBMdB8S9SdYDCI5eVls0Y1bIPhcKT2+3w+Aw6zDTYQzlATigLA/FvBFAWJyLQiMKVz7/e7yXXtfCe8nuuEz6fxTt1nO/P5vAmXDAQChonH61kmmPMYDodRLpdN1RjApdjyszYzUftMfdZqbQR3NHkqAA8AyhLfGvKVzWZNUmQdg5mZGQMWjYyMmO8khhZyjBqNhgFXNm3aZJ5JkMhx3NLr/JwCkJVKBYlEwpS9VtCL37WhUAixWAyFQsHoku5pFyznyNlKGcATKz9TcEGSfQBuhQuO/AwuWFLbwGeeAvDIys9WIHZ7DLVdNTjXOfA3/IjPxJE8msSJfz/hghw9RJl0SiUGgNDVIYw0R5BtZvGh934IQ2H3/a9//eue666++mrz+pVXunVpFxa8MUY6R3/5l39pXr/jHe9Ys4vqPHnLW97iee+JJ54wr7WMp13mVku96nu240xDA/bv3+95T69V+v7HbvgYPvPMZ3AgcADv2vYu7N27Fw4cPBp/FCciJ5A5nMHIUyM4nD3cu4NluCwjMv2jcBMDboerR3cD8MNlkczCZZUQLFkjIuCee+4xr3/wgx943rvk62QdYs7BkRbab27j6eDTqPlqmGhP4EPbP4RbU7fC7/Pjve9975r3uP/++83rXC635nVnK0899dR536MvF0ZUt+095Zvf/KZ5vdHllE8nur/aJXl37dplXj/zzDMXrU1nK7t37zav77jjDvP64Ycf9lw3NTVlXr/44ovm9fLy8lk9Z2ZmxvO3/b2xlmhOv7MNq1mz/O8s3L14F4Bnu45k4PxDr9adc0Q9fBR65hgqMjQ0ZEq30sPJgyoPlEq9thkKaogptVgrrKgHjkCIZtbn/drt9ipAQoVe/2Aw6KGR8zcPtEobtstP0iAqlUqIxWKrwnw4Btls1hh86nlkkkxNYMj296Lhq5ccgElCePLkSRQKBeTzeeRyOYyPjxsa9ejoKKamplAulzE7O4tCoYDh4WFj9PAZPBDTeLAVjGBLMBg0bA+gy+awQQJ+Xqud0Fgji4R9U2BNcynQM69AGl9r+5hjgYwlZQCQTUKjiv+j0cA2cQ4IvOjYECTSHB00Nu15088oq0p1i+wl1X8NB2P7bSYKn62JP6mXuo44ftQhGqdkXihbhW1lskcCGJxzDeUhcJVIJDwGrjJEeE/qt+oGwSa/301uOzo6anJt1Ot1xONxU42JusY20fAiwMBnc96ov5xfhlXpmND4s/PBcJwUIOG4qHeR+wDXrX6WXn17XNh/AogsK00QkXuC5lDy+/0muShBNYKMzE/BMdH9QVkrClpx3Pm36lYvoJrzWygUsLCwYEBK7ilsF++pOV3UAA8GuwmBFQzRcdH9jPfg/5jTZ35+HsViEcPDw57rCaRwzREc0rK4OidsE5k3nG/d96gH3AsAYHBw0Kwxsk80NxB1nTrOfYJtbTQapgw622EDsYlEwvxfAVbOE1lI3LsVeNB7Mi9DvV5HqVQyTE57zyqVSlhcXDRMHFac47gQqGVbbJCLoXzcJ8LhMHK5nElQS/CFjEK7UthFDas5k9Db/yBcZsfNAN4J4G0ADsAFSo5t8DOPA+l2GqkfptDY0kBzTxPlbWUUdxXdkJ8DcMGZ42d3u06gg8PVw9gZ2YnF5iIyocwGN/jKkA/s+gD+eeaf8VfP/BXeNPomtNHGw4mHcTh8GMPPD2PTs5vgwzp0swo3we/Blb/D8IIld8IFTNpwQbejcHXtGDY0pOpykEaqgeW9yyjuLOKo/yiuca7Bra1bsdXZitvTt1/q5vWlL325UqQDt2rNzjNduH5ZN7eV3mSgWzUmEokgl8t5KoHo4W5kZAS5XA7lchmRSMTkXbAPwfQI6gFbParqadNDpe3xJbiiuRsKhYLxDPYCZlqtlgFH6PEqFAqG4TIxMeExJliSNB6Po1qtIpVK9Yy1Z594MGZ7GJvPJLAEktSwUeYM3+fhORwOm3whfr8f+/fvxwsvvIChoSEkk0ls27YNwWDQJOajd5HJSXl/PYDz8Mwwh2QyicHBQXOwp6HKhIbqieec2YasHvb5fxo7yiRqtVomyawmUeQYqr7x0J1Op9FsNs0ccJzYL+oEx1SNJYJifDZBkkQiYYwix3Fw8OBBDA8PmxwbOmYKYtiACMEdv99vwh60AgT7SVaLlti0yyPzngquADCgHOdZc3lw3BqNhsnxQM80GQW8F6trNJtNnDx50gBJXC87duwwa4z9JBuGnneCFeopJ6smHo97GCFkRCSTSezduxe7du0yRnI0GjWsE6ALHtrhGpwHzoUyAnRtczw4hpFIZFVyYw0bIFOFbA0FvVT4PM3XwLXNCkbBoJtjRhOW8nNcj3Z4CMeJXn5Nesv22qw4G0BlOBPHgOE1Gq6ha6vVapmcJbyHMobq9Tqy2ayZbyZTBmBYdgRL+VkbAGDohbJaFPzQZKcsg6tzRrCBgCL7FggEUC6XDcjE0ECOsSYuJUALAPPz8waQ0nBIZaFxbghssn1awUXDRaj/BCp13yTzYn5+HoDrFafesJ1cmwRTCUhyTDknoVAIuVzO7CUEStg+v9+Pffv2edYJnQ12tbJIJGLmTfVNdUP1i7qk5a71O7RcLnsYlARJOE4EcXS9XHZSA/CTlZ9xuCDJ6+AyShbggiTPwPVYbZD4Oj6EZ8MYWh6C82MHlYkKTm462c2LkoMbdrMfLvNkDWmMNNDqtBD1R5EJZuD39avV9JKAL4A/vflPcd8j9+EzP/8M9if3YyY0gzeV34TFZzegVm8dbojUoZW/QwAm4QIl2wG8AS5g4gA4CeAVIJvMIpPPYKA1sPp+rwbZBuCNwLE9x+Br+5A8ksR92+7DUGfojB/tS1/60pdzkiNwnRmb4YLUGyTnlJCVorkmAHgMQo1lbrVaxmOUy+VWHfp4GOTnotGoofbwQKjhMXoQVA8iwQv+rRR+3oOf03KWnU7HU/6xUqmYUBsa7ewb70cvKQ/DdgiNtoNABEMotF+8lgAKDUTbw6qHc2UP8IA5MjJiWCmpVMoAA8FgEOPj40ilUsaYGBwcNMYHS2pqZQsCP+o9ZcgOvaKLi4uIRqPIZDKevhrFEraNinpYaQjzudFoFMViEcvLyxgaGjKHcs6LhsVwLGhIKphgA2D2OBIkIdiRSCQMgKD3KJfLmJubQy6Xw1VXXYVMJmPaZJcp1fvZRrkCUfb/OXa2B5XXA90QDy2tqblAlElBg4fMAs3BoMAIx8D2CnMsdOy0DwRHbH1UQ4l6RSNcQ00IgjBEhXoHdBloqv+aF4H/UwCGz9ZQMwVaNS8Jr1dgy97TFDQCuvmMeJ2GvdhrXCtbKUBjJ/+lPvL5BEX4WfZN89uQ3cRxJZOk1WqZuVZw12aIMIEzwQYdR5udwD2ADJF0Oo1du3ah0WggmUya/CrULYaaNBoNT4iYrldN1Ekgjv3lOOi+RlGAhetP+0agMZfLGT3vNe/KXCEbjPcnmELmI/U/EAgYpoTu/fwO4piTbcXEzzaopmBxKpXygP461+VyeVVFNQVgarUaxsfHzRrhnFI3uBZU1xiGRRaVCsMEOa7MgUMAhLrAPYZ9UTBYn8cxI7jO/YqAtu5XmrD5chEN8Xj3u99tXpfLZbReamE2PYujw0ex9LYl4F64LIGfwT2cnUfUw9xcj+QmLNARBrAb7uHvTQDuAnAKWDqwBP/zfviWfbjtttvMx2Z2zMAHH0qVEiKIeKpxaP8AGFAM8Iac2FUWdJ40rObLX/6y57rZ2VnzWquNfPazn/Vcp/TrtSrSnE4Yoko5frxLq7ErFCgFW6nZW7duRRRRvGv0Xfjm8W/CF/LhV4O/iluGb8EXW18019kVKM5ZGnD1hCUnBwBsRRcsuRV4Lvgc0AFCyyF0Ip0uu+QMVY0upLz1rW81r++66y7z+pOf/KT7wgdgD9ykxpNw2/oo0PlxB4VyAe/61rs899P50VAu1T/AW+1Ir+vL+uXOO+80rx9//PFL2JIzi9GrFVnrO+IjH/mI5+8vfOELG9oOO5RGRauyHDlyAWrInqccPHjQvNbvFnvf1NAh/S4427AaW+x8hWuJhrjpOU1DYgBv+JJWZ3vuuee8N3yZHwCKPyxio+ScsqKp0ca/9ZCtMdY8cDF5aCKRMAc2LVOpRg29dfyC1XCBRqNhDu2JRMJjrKh3mcCIekO5MfPAyYShNOZ42FNvrVYHUc8djVG2Vw+NavTq8+2x4X3JmKAxxEMrP8PxVQ+1fsn4/X6MjY1hbGzMGNLKZhkdHfUYGfyMzaTh32T10BBhUkT2r1AomPbzs8py0XZp7gytxsADMxeE5uGgAcUxprHMMeU9KAw30PnmD0M1bJCm1WphYWEBQ0NDpr/MmUOdo9EXjUY9+Td6UcFtsEPnTteM6omyaWgcat4MBSBo0DMfj22gq743Gg1zDd8niMRKIwCMN1vZFnbyTmB1+WydAx1XG6CgDtMwpnFGMIf6rM+32UycX3tt0auvTAIdYwCeMse2h5v6qjlnyLjQa1WUhWDPPftJvVRWT7FY9Kx79ptGvDLSFDyjccnwCQVoyVTQ8dFQGx0HzoWOu7JPaHgzMS/7SHYIc1eQJVKpVLBp0yYzdwREdP/XcVRd6NU26g77ZIOtBJfscSJIWCgUMD8/j2AwiHQ67SlzTH1R4Jzt4T7LMWMYCZlbHHvuLdVqFbVaDcPDw2asNT+VDYjY+4TjOJ5QRP5P1wv1R78bgS7QRL23x9deA7ofkZlIfbGTsCqwr2CrMqrYRw2r6bVPsF1a9cgGbPS77LIKqzmNBJ0gpnJTmMpN4X8/9r9dRseNAK6FW5b3aQA/h1sRZyOlDjfR3LMAYgCuA3A94NzjwLnHgW/WhxPFE9g0vwmhRgj5wTxGMYpKp4KUL3XaW7/WZaGxgKeW3YN6HHG8LvC6i/fwJoDplR8ACAATt02gOlpFdbTqlptmBMopdEO+jmLDqzKckwThMqneALfy0hKA78JdAxe62lNf+tKXvlAKALJw8478cONuu25wRA9kahjrYUoPsJVKBclk0uOdo8GrTBM7cZ3m9dDDZC6XQzabRTwex+TkpIfWTjCD91APN405PSyTCs7DG8sjAt2QBL/fj8HBQfN8VlHQahgEftTI48GR/6NXn+wOjo8CCPQSM1kjjRSN1SZQxHuTGp5Kpcy1gGsYMneDJuKkkcV8CWwHadd6cFXQyS6ba1dt4BzZ4IgenFVsAIlGGvVCGQE2eKXP4H1pxGjCVsbDk9mjYTU0Bmko2swf/r13716jm9RnG7jiZ9SAsftPYEKNY02+qIDHWgY4gQCOXaVSQaFQMIYZP6eGCIEXhgwReJqbm8Pk5KTJTaBzYodecH1QxxQoYj8JfHC+mI9CmSAExfR5CnowlITGNg1WVijpBToyj5EiyxxzNVhtveTfWpGD79Fg41rU/ULHid54ris1NO21pQZsMOiGJCnTiEYzmVwM5yOAqiFT+ny/32/0XgEQ6iGvVU+96ieAfwYsAAAgAElEQVTXgP5PAV0buOL60lwo7DNLnzNXiY6X7vH6HsebYDlZEHY+GLbV/j4gs4/ML+b54B6iyZbpOVGQju3jd5KyOigEuggEMM8Ix0H12a6apomUbRBFAVKuWeqKDdCRyUcdI/tLATGOKxlZlEbDTc4dCARMOIzNcuJY2AyPYDBodFv7yfZSfwF3DTGEiM9lu/kZBWsVRHlVyQKAh+EmVN0NFyj5hZWfw3DZJC9h40u6VmDCfYLDQTjXOnCuczC9ZxrTu6eRXkqjMFjANb5r8ELnBUxgYoMbcOXIbG0Wn3jxEyi2ivjPk/8Zn5/5PP619a94x8DaSWYvqLSBaDaKaDYKPAccnj7shnRth8sueR3cJMEAsIguq+QoXOPgIkm5U8aP8WPgv8Ct2DML4GsAXsB5saf60pe+9OWc5QiA18NFNDaoOti6E7ICMIYmWRd+v99D0VFPuCaCDIVCKBaLSCaTpsQr78X37YOpGpeNRgPZbBbT09MYHBxEOp32HMQZoqGAg+N0K90kk0lTBlU9lHpgZ9iFJoSNx+OeqhAsf0uWBcOGeL16qJU+T089gQYaxzTgNUyJY0iAQ9unh+tYLGaqSigQQiFlmodf3iudThvAgXOqv/maoA//z+R+FBq86tFm25TxA8AAOTzQ01ih8aUGINvG+7Lkrxq29FKqkU3KPvXR9qyqXsXjcVNBhZUT6E0mYMJSmTTSVEc1lEd1X729amjyPWUtsH0KthFw00Si1CEF3BYXF5HNZpHJZDxJO2ns2EYudZYgCQ13DSHTeeXaJINGwQkNzaJxrsCdshL0cxwHGpc2KFWr1UwpbwU57CouykJiBSU1EjnW9PizPRwnBWmodwRDyEgBuqAV9zHeT/c9uw9kf3E+Obaq59lsFtlsFqOjo2btKtDANnJt6/pU9hDHnuuN7VZgmcCYri8CHRr2wPaqfjOsiMa9jq0Cya1WCzMzM6hWq9i2bRvGxsZMH1TnVQc4V1qdSZlkvE7nW/cLhv9FIhGMjo4ilUoZ3WabCE5oWBmZidQBBX45xtz3gC4gziTX7BerTXFPJauGe7ACFMqgYDs0HIXv6z7Ge3K/VArq8PAwlpaWPAlxlYkXiUTM3HGfLRQKaDabJm+MgtJkKbEKDdvIeeP3PfdCPlPXXSAQMPmfSNMlAzAUCpky02SYEMh51Uob3YolGbje/psA3AfXu/8MgH/HBQmL8BV8CDwZQODJAK6/53pkx7JYGFtAx9/BU52n4MBBBRU0Oo1+uVRLsoEs/uvz/xUddPCZvZ/B1fGr8fSJp/FY+zHcGLjxUjfPlTbcJLzHATwOt/LNGLphONfCNQYANx/NUXTZJSvFXX4dwKfhpgI5BuB+AA+cY3MqkQq+43wHT+NpNNF02/XEyvP60pe+9OVSyhEAd8AN7Zs+w7VnKb71eG727dvXYcyaltEE4DFWaKRr+VIewDXuyXG8eQHoNebh69SpU55EiwQiWNGCB2seZu1n0UPLsBBN1sf3ehl1QNeDGgqFTCw4DWm2nfepVCoeEIeiBoQa9gwXUSo5vaSa/4QUd2XFqFeYh347REHZGjQ4CUz0YjUouKAeTi0ZqVV9bE+0eiJ5kNeDPoEtPfArm0VLpOrYO043pMUeg1AoZEpJap/IpiEYxpAGHXsbyFEjXb3yvCd1h21UQ0LLVeucqo5T1PhT5g31gaVZgS71PRgMmvjHZ599Fn6/H+Pj4wiHw6hWqyiVShgeHsamTZuM110BSYYH0ZtOY1WBq3q9bnRYQTqOSTqdNroGdEt90tCx9Q6AWaMKKOnvfD5vxo3ggHqXlSXBfYP3Z3/4TF6nbbHXM+chEol48o0QbCBrQfugc0hQpNFoYGlpyRjYw8PDqzz9DJVhO1S3WS65VqvhpZdewpYtW0yeIDIXuM50H+Nr3UepLxwz7mcKICpbhUwbGqbsFxk7di4X/pTLZczMzGBubg779u0z1xLgYn9mZmaQzWaxa9cuTE5OegAI6r7qte6ZBDrZf+oD91wNueNeT9BLwZ1g0K2uw8TK+mzeW3NP6TohM4rPIGOJ+T243vlZZYZwX2J/9XtR9y22iWW2+Z3Je+t+ozpMIFNBJaDLiOF64RrjHNlsFYLzpVLJ7FkKbvMaZcFRVwqFglkDZIfoPpbJZFaFznEv8Pv9nn2TY/j2t78dP//5z9dESHw+30XzR997773mNRPnAsDiojdBZ88cIRQfgKvgskl2Avi/sGFJ4jQGW8vjPv300wCADjqopCvwvd6H52NuLo8BZwDba9txVe0qtF5qwd/p7m+ag+PNb34zAGCuPYenHn8KkWYXMNQyj5pLxM7vUSx247313nYs+dnGpp+LaOw84C1X7DgOSsMlvHzHywg7Ydz+0u1I1F1m3uZtm/HA8AOIO3Fc98R18MMdp8OHvaV8Nb/JJWU9+QCMoguWTMENuwKAPPDrjwFfeAqISxPLAD6C0wMkWj4ZAHa/ZTeOjB3BXGYOPseH1CspDL04hOkfn50FovkFAWD79u3m9Q033GBe23lunn322bO6/5UuCrAD3vV3JYq9fnVPUdmyZYvn7xMnTlywNm20TEx4GX2aq+m1IFrCW0s12znRPvWpT5nXmpvqgQd67GAhAP8nEHoqhPBj7pqxdYf79S233IKf/vSnZ/TKrDshK72r6jXs5RFU7z7gPWRpvLSWRmVneCBkicZwOGyMvkgkYjypPHiqh0+NFIITNJ7o0aUhRE8eRYERHtTJJAHgYaaoEUYDQw0RPfjyGhU1zjXcA3APFmpkK/NAveM8iCv4YR9y1XNvC+cD8LIcSKOmkU2gROPI9bcyWvQw7ziOp/yzPlfZFRyvSqXi8drrPJKezbCDWq2GVCplPOuAm2CoWCyaZ2pySBVtN+/P8dV50ev10K9eaQVTaFT1AgvU8NdncF1ojhCdL81nQ4CA/WPSQ7ZPGVCqn8pM4ZiTScB2alUYPo/3VONMkztq/2ywDYDxINNoZ/gL2SEMpWDSPCarLJVKPQE//hAY4TrguKp+2WwIBdw4hpy3TqfjqRakrAuOuRrRBBd0Hdg5cCjKjtLxiUQi2L59u2GyUOdtoIMgQSaTWcWqYJ4Z7gNsE+eG64bAJPcVzdXCNaBrThO66vu6HxJk4DgGg27C6eHhYWPs67goi8MGbrg3k23IdrBP1EsyivgZHhwJotrgtr1Pcd4V4CiVSiaXSKvVwtDQkHkuQXf9zTnK5/OIx+OeEDDqk12ZSeedgI5WK+J3Kq+x2Xsaathr/glSaTLlWq3mYQrZa4GAEVlM/C5mkl17PVcqFeRyOQMUDA4Omu/SRCKBQqHgmUPuOTbgZvfxVc0c6SUddKuUhOAm4rxI4oMP8XwcO6o78HzsedxSugUlfwnTkWkcih3CwOsHMLY4hrGFMQwWu6HCHXRwpHUEj9QewfOt57FjdAeuO37dxWv4RZL8WB5Hbz2KUDmEN06/EdFmNxQz3AnjruJdeDjzMI5vPY5tx7ddwpaehXTgVrk5CeBHcMGSTTBAyadf8gIjgBsF82k/8MAZ8iB30EFjewPVfVU8PvE4gq0grjp5FfAjIFg7pzSFfelLX/py4aQBYAZoTbUMOHK+su6wGk1ayMOyTYOn8Ujj2DbM9RDL5HlkTvDAS6NCjQY1upW1AHhLVvJvPYSpR08T+/HeNEZoqGnmfvaB8dR62KPXlB41PVxqckuyA0h1pnGx1iGer4vFomGQKKBgG2ZqfKlhY7NNKGpUabJDpVHrtXpgt+e51Wp5DBvemx5GUs1Jn1cDSBNmqpGrXhn2jR5RhtzQw+o4jilPnEwmDctFjUs15Dk2GibA99cy0KhPnD++r9VWtIIN203hfcmoUo86dYj3ISuE407gYmpqCgA8oQPUNxr3fCZzNtCo4720bwp8AO6a0/VG/bHHj8as/r+XAaTMAbJf7MoqyiZj/hTqCvPisI00vjRUQ9tLo5GsDRsoZb8VOLFF9bDdbnt0kqCA5vjge9TrXokn+X/em+veDuWisUmPbKvVrUpSKpUQi8VMSA1ZI4lEwjDN2AZN5mmHjHBudD7VcFad1T10+/btBqAOhUJmD3Ocbp6NRCJh9lDdixU81XsTFGfYloZjRaNRw/ZggmlW2wiF3FK2g4ODnj2ReywTdfPzLOtOYI8gCdtBIfODgIWCkgQ+OdfRaNSUJNd8QZxjAn8KenA8+Ux+r3D96h5v6yT3D32O7vP29xdzKqle8PkEVQCXBTE9PW3AukQigXA4bMpwq84ouKgsmFAo5CnRq32g3iu70gZWr1i5RJWKy353r51sTGJzfTPuzN+JmfAMnnGewYmRE5gZm0GkHsHW/FaEW2HMpmexXFpG3BfHL0V+Cc7Jy6uK0EbI4tZFvLLvFcTyMez84U5EN0dXXbOzvhPba9sxvX0aIwsjiNZWX3PZSgduUsIsgJ+4oTS9ZJsD4I/gTfB6auXzAaC6t4rqviraQ234i35cO3MtphamEHSCOFQ7tMZd+9KXvvTlEssRwLnXgRN14K+e//li3TAwvbY2I8I2MDVUgO/x4KhZ85Uun0wmPfk8SCMmFT0YDHoOYQp88HoeFCk0cmhE6sHN9qjbxq2W11WDjPdl3xmWYBsjNMCLxSIqlYopU8y+K5Cjz2AbGo0GZmZmMDo6inQ6vYqVoX3XWHcNX6C3tlarecrVEsCgF5NGA41BeorVuNZ5VsaJGt9se69qQXr4Vy+9MkPYVoIQNL74ORoBfF6tVkMikTBhHLlczoTThEIhAzTQGFV2BPtsAzukuCstn3rk8/lQKBRMv1Sflfaua0OBJSbz1dKmOqYEdQi2cXxbrRZGRkY84BLHn8aeHeKmwAD7Sd1QJhcNU2VhKPipuTCouxqO1ovhQcB0aGgIy8vLCIfDyOVySKfTCAaDxtjnmqHxxPZoeFov45qiBqgCasoKUp1TZg8/bwNenDsFUqmvrF6ljCdtN4WMFDWICRhzfYTDYU8YDRksClKWy2U0m00kk0kUCgUEg0FPWV62WfcuHQctM06j39YPAss2cKTAYTQaxcjIiGf/Ufae7hFkqOjaYd+o+zp/fK7uh/r9oiAVv1OY5Ff3Be4TzKdkr0Xd+/ncWCxmAEsNPdQxJNDBED2W77XD61R3AHdt2rmDegEItt4pGKclpHW9UpcJiDiOY/YlAjf6faBgN5kzAwMDiMfjHsC/F+OFIPfw8LAZI4J5lEQi4cndxBCoUChkEvUqyMm+XsrQBJvCrSUG9b0/+ZM/8Vz3N3/zN+b1uZSiPZ28613d0qc2dVzLRmpIy9jYmOe6VszVrU2RTXhp/0vm/zvrOzEVmMLC5gXMbZ/D4ZHDgA/wd/y4a/QufHTvR7E7sxv/1Pwn7/1EVzWshGA9JZfLmdda7vLRRx/1XHchw2psKvXPfvYzNxb9ZgAvA5X/p4LnGs9hcdwbKsVz27W5a3Fi9wmcvPUkPtD8AEZHRz3XaWnk6eluaMmGlfxdQ7Zu3Wpe6xysJcfgkkhW/X8ALqtpCm7eEgCoAcFqEO14G6VQCQOLA8j8IIPYdAzPv/I8nse567gdeqVlOFeV5OzLKrnSw2hsWSuMxpZXQxiNhpTpOnithdHYoqE0KvYe+hd/8RfmtYaU2sKCKa1sC0UUsecde7A1txXf+ta3zqud6w6rURYCD6zLy8vGQ2cbMHqA73Xoi0QixqtMbzkPaDTkS6WS5/NKe+ffmgyPhzIaGDaVml5Aem2ZpI6eWnoc2W4btND7KHtCPY5q5JG6nUwmPUlte4EOlGq1ikKhgJmZGeNNB+DxsvJzNDL5t7bb/h8PthQ9AOuhWMEntleNO50L/Vv/r6wQGj9K/VbD0vZa2/finKVSKRQKBaRSKSwuLmJwcNAAJswRwNLIkUjEHNLVEORvMgHs8qHBYNATJ8050zbbwIbGhvbqG/vADYBjw1ATZSgocKHsGNUXTcTI/BOtVsuTGFnnnCCOVgCxmSQKTqmxxntwrtWItVlGOgaRSKSnQa99oV4x+XC73Tbeb+oNq0HpM3V99Xo+208wiuuSa111UPWOoC73OoIJ7JPP5zMJLVUXlHGlABwBJ10Ldn4PW284JjwoEBgFuntkuVzGwMAAlpeXzfiqzuk8EeC09wPVD+qcAt/6mvezWXeAu58r+0zXkV6j+q9rJJ/PG1BD2Xa6p+j8c51rfwlgUDd6JTjmOrATEPNeBNiZ74lVagD3i5t7D/ulwMha3w9cl9QL3RNUTxXctPVA/+b6pMNAQUmgm99D+8S9jnqpaz6TyWDbtm0IBoNIpVLGwaDgLYWMLv0/WXBMxEqwcWBgAPl8HouLiwYEtHXuUoMjV6qUfe55Kt7xfhc0g02cnDyJuak5tEItDDWGMNIYQT6Yx+Pzj+Ox+cdwbeZabHO24QbfDVdGKeC3ALgbbtLcb+CMFYRirRh+ofULeHjgYTznfw4JJE7/gctU7gfwBbihNJQygPubAGibbIVbYWkn0Ip012cz2UR5VxnteNsdrxMArjwyUV/60pcrSAKnAhhoDeBU8hS25rae+QNnkHWDI+Vy2RgjenhMJpPmEKdGpx7Q7BAMGij0PtIrpeEQ9NTSu0wErtlsYmlpCblcDtdff73nEM+QDttzyGfQMGEogyZBrVarhvVAw7RSqaDdbpuQDs3AHwy6FWsIWqhBx76Rjh6LxTwJRIGuIQx0vZ/tdtt4Jnfs2IF0Om3aMzAwYOjovC89exw75mxgXgkenPP5vIeKbreBz4hGo8jn8xgdHUWxWDThEZxHZQORpaNgjxqwvJaeuHq9bg7YfLayI7RqhxoGpVIJiUQCi4uL8Pv9KBQKBhTjGPCemgzYLjHr8/lMCI4mplQwQL35mueBbdUEoqdOnUIsFsPg4KBhA6jBzz4z1IPGFL3QrNzEZ/r9fpOUWJMqAl5gp9FoIJ1Oo1arGf1g3gVN5khPN5/da03QsA0Ggx4jkoY9P2eDXXyO5hBi+8geUJBMy/FyrgmK+P2rK/YoQNdsNs26ZDJmvRcNd33m0tKS0TUCnASPtEKKGqwamkAgT9tDUcOfY8JQl16VVZS5xlKrLNFNZlu9Xl+lb8zPQsYcjVDbEO/198DAgGEQsG9M4FosFlEqlTA4OGj2WI6blmNVIIt6xrXDMVGWh7ZDQUGCl/w/AQwyEBzHMV4yAgXccwhgM1yOeq46qRV/HKebeJbt0iorqqcKFihLTq/heiaDh+XpT506ZcaLY0OgVUuv1+t1hMNhA977/d0wE4bgsC0E57mPaFgW4DoKqDcEjLjfEexgiV8FrlOplKc6FtvmOI6HCUWAlPOsADDHgt+bBGFarRby+TzS6bQnHxDX3PLyMsbHxz1rog+MXDgp+8oId8IYwEri4nAVx7cex4nxE3ACDjLZDCaOTuCO8Tvggwv8v//D78fDsw/jweMP4l86/4KHOg9hO7bjBt8NaAQbCLVeZRVvfADeAbf87VMAvoOzLjV7s3MzDjgH8EjwEfxi4BcRaa8OTbzchSkLT1utZg+AHUDsSAyJ/QkEagE0xhuoj9VRG6th+dZld/xW4vlNRZxZbHyZ6r70pS99OQ/xdXwYKY4gm8yiswF1xc85ISsNkUajYcqdAjCHXDsBHNkhNFBoANIwYNJA3oPAhB7WeIDkgXh2dhbZbBbXXHONOfwqtZ/P42s9xNOgKhQKiMVinnACjS0naNJquYkiWWWARjL7qLHVTNzKA2SlUkE8HveUo1WmBg+pPCwSFAoGg4YyxPbzoKxGmLJ4CEDlcjkPi6ZWqyGbzaLVahl6NNuuBi89s/xbq9IAMFR/Pk9LR/r9fpNDRo0OAiOch3g8jsXFRSQSCWPs8VoCOjxcA66xpJR3Vq7g2FBvqC9LS0ueOHwyBmzwptlsIhQKYXFx0Yz14uIiYrGYpzQzjR2OoyY6pAENwAM+8P5kVDG5sK0bBJA41u122wAvpOVRV7km1HNLRgjDtZTdoWFLADzzoqEymkgxEAgglUp5PPUUNaw4rjYDRUEe6hEBGnqjGVajbBn9bK8wHTWetU2a62NgYMCAaDRggS6Nu9lsrkrmSv1SYIX7AkECtoFsMwV6dHwVbOIcKBDLfY7CaxmGwDLjgGuoJ5NJs06pEzZDQcOkFBBVPdT9U/cdJk+lEctQFYJpyibhnszx0ColnCs7qa3qYq1WM6wCm7FEUfYE/697HNtAIJ77soIK2iY+j2Nqh4ISeCFIo8lEgW6lAF1vbAeZgARMVI+p+1rmWfd2XZ8MdxwaGvLsk7onc46Z/0rXIQFiluzVnDYcA4JKhULB9I2MNQVxGBaoYCwBXK4frn0FxzmuBOL4+UwmYwBe3RfYBjvE6mKLHRYyMzNjXivF90c/+pHnOp1rFQ19AM4u/AEA3va2t5nX//RP3ZAWm2L+vve9z7z+4Q9/aF7rngIAy5uW4WQcfOXfvoLyjWUUJgsAgMnlSVx16iqka2lgAHDa3X786X/5UwBACilcF7oOS1uWcGLrCUwnpuF7vQ+bC5sxsTSBiYEJBJ0g3jw7i4/s3490Po98Oo3v/4f/gBff/nZzP632c9VVV3nad9NNN5nXGir08ssvn26Yzl4CAN4H4HoAjwF4ZPUldsUhnePh4WG8MfhGfGPTNzB7/Sx+O/3b5j0NHdKQB/0/sDqcZL1y3333ef7WKjIa1nU6eQBnKN37BIAfA1dtX5mfCHD/799v3s638vi9T/9etyIOizk14ZbyZc6S4wBWp0rqS19eU6K2GuCtlPXjH//4YjfnVS+aHkO/+/R7GvDuvbnHcsB7gG8/8e3zfv66wRE1omiYqbHJnCFkmNCQUIOEBzMaxRq3Tm8p4K2gorktaJRHIhEMDg4ag1LzVvCLi/cmpV+vqVQqnnvyei0fzAMomSqLi4vIZDKmvCngjRcnqKGHV1LwlX3BQ7N68TVJID3hbC8PrmwTmSpqjAHuAbVarSKTyRjjhJ+hscV28VlqKKphTkCLRgDnRxMQ0iin4cKxUMNQhQf3ZDJpPNg0toLBoJkT2whUPVODTA/7HFuW5Gy1WiZBqzJSFJRgbpJKpYJGo2EAGz3Ma54P6jFBNcDNsaBlSgkYUf/r9bqHWcR5pa75fD4PmMjnakgKQS2CLTqHTOyoh3ZlRahxqqEHNFSVIcN2cQ56SS+ARb3lHHsyS8h44t7B/Dx6jc0U0oof/B+NUCbEVOBVwQCOgx3DaINKvIbJRfVZCpyoDqrxrOE89LorKKDhNDRqCcQQFOb7mqNEx5Reeq4n1XsFIHX/0r1U54vtzOfzALwlmv1+v2kTn8m+2owLjqWWclf9pdhto2HNfVjDFfl8rku7Eovel/sxAbZOp2P0l+E1HFP2fXp6GqFQCBMTE565VYBQjXZ+BzH5MZ+rusp9S5N987uR9yUTywYB7TGhXuv6t8dcdVHXmK51/f4MBrsVpnQvVjBNv4/42mbi8XM616xyw2o1juMYAJRrmp8fHR319IP37LNHNl466KCZbqIdbWPuPXPwN/0YemkIgy8N4oZtN5z5BgAi5Qi2HNqC8UPjqKaqaOxpYHZwFvM75hHYFsDv/SiJj+4vILoCrmTyebzr29+G3+/H8/v2XcjunVkGANwHt5zyw3ABgHOQodYQ9pX24Se+n+D2+u24NnztmT/0apPK6d9OB9NuOBJTjkThAiX8uRtuWE4LLpuEYMkMXAClL33pS18uphBf3wk3OfV5yLqr1VA0URwPe4FAwBjfmnuDYR7xeNxUm2BstB4A1RNWLBY9cdM0lngojcVimJiYQKPRMIfcUqlkDAMeDHlQI9uBz2FpWtt415KqPDyWy2XMzMxgcXERS0tLxlADelPJbe9+Mpn0gAX6Hp9DVg7/x/HTChE0vHkfMhk4ZgR8AJjwDU36yJhy2wPN9wHX20d2BPtB4IFie0lpKNljyPfp/VTjlR54jgfBl2QyaVgWnAeOFwESvq/jyVAZDclyHMcYgsFg0JMsl4YOKfqjo6MGrMvn8wbQ0zFSY5yVQhzHDTcg7Z9j1ul0kMvlTN/JHOD4cw1xzmloquedntlDhw6hVCrh7rvv9vSZekwAJhAImDXGedIxJONL+8/+KauDusTP6dypDti5eOz8LmQCcL55veqJPocGVq1WM/pAPVS2Euef+sN9qdVqGcNYk9kqY0B1X5P+6j6kQJGWreV88Zlketj9soEpBWlsI5xtVfCC7VIwkO/Z604NbwVOdHwUSFHQoxfIozphe/r5N8e6V2Unm0Vjf45AHduhuUJUB5mElawrzofqFwFyMra03DbbxzFj7qbh4WFPojTVawUN7T7pmCpoz7XOeQdgQFLOrQ1CqEeE31VAt6KVgpP2+FPHCWgqmEXQgqLAmj0vNuil4CQ/ozqk48799YUXXkAmk/GsMdUJjiFBZI6lsl/6sjHS8XVQ3VlF6cYSWoMt+Fo+ZJ7KYOToCALN1TmZzkZ88CFWiOHq2atx7ey1WIovYWZwBh9/8hiiVlhFqNnEPd/73qUFR6IAfgPABNy8Gj8/v9vdVLoJs5lZPFB8AH8c+mOEfRtTIvJVK1UAL678AEAYbszOdrhgyZ1wARPmKWFFnGMAXlt5RfvSl75cClkGsAhgF9wS5+ch6wZH9CBNDx4PT6FQCPF43MRYk1bPgy5DEDRBKtA9lOphmt57HuLo/VfvlsbFM2mpGgyMW9fDLY01Gop6aGSfAKBSqRjmxPz8vKHyMCkdPaB6wOSzedjlM5X1Yh9EeZ1dipUHx0wm4znIrpVLhddrbDrgHtQZyqH900N5q9XyxOTbHn16cu0DNUEwGgdqBKphpZVAePjn3wyRIWNE80mwbQqOsK3hcNhTEUMNQBrGGoZEYE0ZE/wfAaRoNGoqqtBzbVeJcBw3AXG9XsfQ0BBarZYJ2wiFQp7ynAwFok4Q6CqXy+bZBJW0vzSgQiG30sPCwoJ5hpH7+JgAACAASURBVBpPZJwoGNDpdFYZd7Zu2zqk8wV0Ey/3AllsNgf7Rt3kGuEaJ7hBAEeZLxQF0Jh8ORgMolgsGrYIDU7HcTxVgVSPOdfMEaTGKvtI0fbrGLH/6sFnSWQyo3R82Reye3Qd6D1VFByxwWG7fdQFNVzVWNZ1weolCpZST3TPSSaTq3SD+ssEtwSvdT/SseI42G3vZdSrAa7jroY09QLw0tW1HTqPZEH1Aqf12QRNxsbGVrHRmN/JbicBEP0u8fu7lY7Yhnq97qm8wWvZr14JUHXM1gLE6vW6WXv6TB1D5iKiTrIdCo4oyMcxJmCu48C9Up0L+lv3CntvIVDCazWkh33SPYNiz8WaMg7gP8LNJlla+a2v7d+vMY+1E3RQurqE8uvKaCfbCC4HgTaQeCmBzP4MApFzA0Zs8cGH4fIwMoUMJgvHel6TXF7Gcec4JnwTG/LMdUkSwIcADAH4GroG/HlIEEF8MPlB/K/l/4XvlL6DX0n+yvnf9EqSOtzKN6zwGwIwiW4YzhvgAiYOgJPo5ix5BUANfbnSZAtcUKwvfbmUcgTAPrjhleeRG2ld4Ai96uqNBGBCZHiw48GRhkoymfR4RzWZKDPv2wfUVCplKtDQWNdDGu+vRrgyBhh7XygU0Gw2ceTIEZPcNBaLYW5uzlOWUPOdFItFtFpujpFcLod4PI49e/YYQ4yhM4wr5+d0nFqtlge8odHLPCY2yGDfgwdh26DgoRvolrWlAVqr1Qw4xf4UCgXDaGCSTN6Hc9Jut1GtVg2oNTQ0hEqlYpgR+XzeA1YxcaEaYTQm2A/NAaPzynYRROD7IyMjxijQcKJCwY2XVsO+Wq2iWq0a44bticViWFpaMrk+OH40IDSPRi6XQygUMmFBxWLRxAzqIZ9sCMAFzPL5PMrlMvx+P4rFIuLxuAHtNCcDDVLm7yiXyybkiUAe+8VknGSPkA3CMJ83vOENHsNQQw0cx2VbaE4W1SHVSbJraKDReGM7aETRIONv6q2uPwVIyuUyCoWCoc9XKhWjD9RHAGasqHPMPcTwpng8bsKTwuGwpwIQ28b3CXRoEk7OEcdOWVPKOOM4KQChesxnMYmoVrTSdUg9abfbGB4eNvfRMDeCfhxrBVDI9lHWVblcRqPRMDrMnE68N5Mvc4x1Prj3EgDWECnqjeaIKBaLyGQy6HQ65j0yzqgTypZQA1fDpGx2C8vX2sJ7E8AJBAImwSnHRJkZfK3gH8eIbSiXy4ZdwoSnBIM15OWuu+4y4VcEgAjaaQJnBa+pL5xjzgk/p6EnBKZ076AOcS6o9zbQZIN/1AdbZ9gmLZOezWbNPk1AUwGYZrNp1t/w8LAnUauGu9rrTPdPgmW6XhYWFnDHHXd4wGfuswSJNS8WKzwR9FE2zWmlCOBZAAm4pTdGV35H17i+jtODJ/L75PxJk5AUgGEZAkAq1a3U8tWvftXzCN1jtTrYHXfc4blueXnZvD558qR5/bd/+7ee6+6++27z+sknn+z5HAC49957zesjJ48gvyeP/DV5OGEHgdkAoo9EEZgJoPR/lDBQdffue+65x3xmaWnJc79MJmNea+nd0+WBWVpawkI0is09yvHOpIHPtT+HVCuF8cY4tua2IllPrsrF8su//MvmtZbG/exnP7vmc08rQ3CBkRiAr8A1wtcpGseuIPrvv/P3ceJHJ/C1I1/DH7z5D/Ab8d8w73372924djuEU3PCaEy8nR9mLbHnIJvtcsT1+0KdjOcqzz77rHn9wQ9+8Nxv1IBrmDCNzADcijgES24D8Ea4iXHn4QVLzhDi05fLR9LptHmdz+cBP4C3wgXDvgLg8CVq2HmKfhdpKXf9Xjid2HmHLlWeES0Br/uS5oF6tcmf//mfn/3FR+DuNVvh7i3nKOsCRwCsMpB6Ub2V5syYaD2sBwIBT+UCBT54eAVgwA/+qEEajUY9lWf0cA5g1aEvnU57QkpowOvhG3C/vGZnZ5FOpzE9PY1arYatW7ca46fdbhuvNI0/Pcj38kRrm2jc0/hUzyS9jkA3+R0PxwpGad4INVAZ4kSjg4drVqMg04B9pRFAFk2j0cDMzAympqYwNTVlnqcAENvJMdQErAqExGIxw15RIxfwHso5/vS8E6xgmzjv6mUmGEeDRtkfZGbQQCBwAXTDPgikcPzm5+eRSqXQarVM5QYCIApsEfQYHh72JFu0DSA+k4ASjTUFZzTfCNcMABM+piFgvLfqlXpeVefUoNFQFg0T4ue0XKeCDWrYUWdtY473sdedtpnzZuuvndOAn1eAiCARwSTOgYqtjwQQOAY0RG1jkbk12HbNncJ28jP05jOZK5+h+Vt4X+qt3otih67wXva1CgDYFUe0vzoWTDy6sLBgcuGwKhVBOBrmGmKhesB912ZL8Dr7/5qXqRcLgLrH7wiCNxxfZVZouJeCdxQFaVT3yFrUaxRwDgaDZj8hKMfvJAVzbVFdZy4Y+/+cAwInAHrOu64RXQc6LvbeT8YF1zD77TjdKkHMJaLfl9oOXs9wPr5vfz8yjI26p98PvZiRgLtHMbm4siLtPYbvc//nHLJv+h25ppQAPNjj/wG4IEniNL+H4RpmsR6fB7DQXIC/6oe/4oe/6geWYMCTSrgCf82PQDWAzlIHqMMDpFwqWews4rH2Y3jlfa+gE+ggPhNH5987CM6t5IXJuDoQqG4MY6SXfHnvXvzBM88gIgfveiCAB1//Rtyd8+FI7AgOjh7EwbGDSFVTmMpPYTI/iVhzjYk4HxkD8Jtwq9P83wDmTnv1OcnHb/o4vj/7fdz/o/vxR+k/QtC37mPza1OaAKZXfgDX2phAN2fJzQCIJ55CN2fJK3DXYV8uf4kA+FW4OX6eRDfnQ1/6cqnkKFy22i5cPHCEydbUCNEKA/Sc06ChcUJDWY3XdDqNfD6PaDQKn8/nSaiqMcw8BPKgFo/HPbkjAJjShQRaAHhKJQaDQQwNDZmyvGrIaoUWx3FDJg4ePIjJyUnj+U8mk4YJQMOtWCwiEAggnU6bA762nYdTNXTJkiErwzY6bDo+AQv2RRN9qnHJQ6kanTb9XmP37ZKpPACzxCwNM963Wq2ahKIU9YDr//lMDZ3R8aBRwYS91COlyauRoQYkjQF69GmY8fmadLfdbiOfz3tyfKjRRH3JZrPGUCIAQ8+0bTxxHNXQ5FjoHKjhSpYDmS42+KCGP/tGBhA94WocKmBFQ4T6pSCGnfdFKfW8F3VEGUqca+qZGtIKQrLfNNZSqZQxfpkslcYZP6N5hqjnmluHa4vXcIwdp1upRgECVgrRvA5ch36/H8vLy4jFYmZPUMBIDUauGQInyrDimFerVaRSKdN2NYoVuFHWAIGZXkKgknNB8MVmYnHsCKYR8FOwjM/LZrOo1+vYsmULhoeH0Ww2TeUZ9o9sIIKzBCaol7VaDYlEwiQ7pSgoruuYe58CoCz9bUur1fLoLceefeA9NAyP61vBEb2fhpmQ2aM5aIBuUlXdi3Q96X7L0C8tN87x5zqxc4toaJy999rMD/62r9PEpNQrgoMcC6C7hljhisA1WUUKFLKvnHOCSfweJBtHHQPUBY6rrn+CNp1OB4ODgyb5Otuic6b5Y5T9yL5x7M45IWsbQGHl50zihwuY8GcFQImOROHEHDhRB+1kGxiBC6T4gUUseu/RgjekZwVEaTaa8M/7EZi9cGAEABzIH8BXm1/F853n4YcfyekkMi9kECqEcOrUKXNdJ+6O54UERx6bnAQA/McXX8RwpYLFWAz/eOON2H/VXuypAnuqe3Bs6RhmM7M4Pngc+8f2Y//YfgyXh7Etvw2FdgGpQOoMTzkLmQLw63DZQl8C7CnbKEmGkvjkLZ/ERx/7KB7CQ3hn5p0X5kFXurTQZYoALsA5jm7OktfBLR0MAAvwgiVns877clGlnWkD7wYwCODbAH52iRvUl74A7vfBcbjgyPfP/TbrhsDVS0T6v3qE1YNULpcNVZ7GA9kGPJjxYM1DH+Dmy8hkMh6vJw0JNQwopLzz0MmDIj8bDLplWgmeaKnaUCiEfD6PZrOJarWKubk5c0DOZDKeErxkZZCBwL4BXqojD4I8ePO3hk+o54zGBg1AjmupVDJtVZZFvV43uUgAGCNagQUeerXMJA03Gt4EKFhNJR6PY3JyEul02mOE0BBlu5hEkcYU0AVBOOdqmJM2zzlkuziXDHEhc4Tjwff8/m5JSuqE5rRhKWaGOdEYIEhnsxyos+wLdZohEDTUyU5RgIbGiBplZIXo32Rc0MgiSMIQDfWUs00cK+qBGmP0glerVROewH4qA4JhFywRSgNMgQgFB+2+EIyMRqMol8sezzJ1j4wJGvN8trbHNo65HpLJJMLhsGHm6L7A8dUcGwqOMucR1xfzgHAeda1wvKPRqNEtXs/n8Z402AielEolA7TQyNRk0ppXgetfQzEInjE8qFQqrcp7QuCJQBzQpVITNCOYyr2GYSEADIjF+/Fv5p3h+GvYkYaRqN4QdORaUh1m/7j2NdcS9Yt7tzLzFBBWNoEmSdU9hmEpxWLRw4rgM7ieqN9aYh2AYcoB3Zw5WupXGVkKyDCRMsEuG5ji35p0l21T4I6OAqCbkJd6z3vl83lPdRdl8bDPgBuOMTQ0ZMIcCa5SN5R1x+8T7l/8P3M52cANgRMFcJkjiHpJfYnFYlheXkYqlTIsQIJo4XDYJM/W7yb2RYF5AB7gUxPnXhRx4IbneCvj4sY7bvT8/eSTT7oMhBhOz0pJwmUsxIFGoIHMoQzG/GOetQwA117brXDy13/91+b13r17PddpOdu///u/N6/veMMdOFA/gIfKD+FQ4xDCnTBub92Om5s348kXVsJvUt1S5QBQ2VRBBRWEG67eaMiEfW5SevzHPvYx8/prX/ua5zqC5UD3++/o5CTu0v4uLWHhG98wf7L07ChGccfNd2AmPYNj6WN4esvT+Oj0R7Hd2Y69rb148eEX4W+eQ2LeawC8H24Cvi9jQ41nnY/HH38cABBHHDdHb8Y3l7+Je8buwXh43BN6dc0113juoaDfz37WtRrtMpRryfe/7z3VaylfPWva4PvZhu2sJXZ40AWVNlwj5jiAx+GCmGPogiXXAXj9yrU5dIGSaQBnF+mwYbJ7927P31qe+rvf/e7Fbcwllnw+71YDeT/cEKkv4bw89JeLDA0NoePvoBPp4K2/9FYk2m7idtsZ/6Uvfcm8tsutXw5iJ0B/TcoRuJW0onATSZ+DnFNCVvU+qhdXPWfqadQvCh6eWS6RX7w8fDK0AfB6ZPXQbR88+b56DXmoVeXg59UoZDxZuVzGSy+9hPn5eVxzzTUmf0I4HF4FfAAwuVT4m8BNIpHwgCEKwtBzyoOrjhcP8DpuyvZQz5yWqtRymuo1ZF+VmWBT6tWL12q1kEqlEIvFVoUf8TNq4Ks3kL8rlQp8Pp8BGYySrTyb/2fOBIIranwTnGCYDHN48ADO8YpEIqYMsDKAVCfJTGGOG9UXXpNMJg2wxPtrzhK+xzGw4/R5HxpItVrN9I2HT4ZSEVBUw0xzjLBtBGe45gg8cBx7GV76Pz7fDlfjGgWwah0BMKFGGs5B3WUSWa59HTOtoEOxy96yX8Fg0OSd0DnT8Dttl3rRbcCR7CFez/XHtUCWG8E5tp/jrc9SMLVarWJwcNCjm9RjHS/2E4DJl0NQhfciUMMcSXr41IMtDUZlhKiRzvHUdaXgRavVwtDQkDFqtc3KlLH7at+PvzWcQ/vLPbrT6Rigj30hOKnrUPVCjXDd53QOCUZxrqnPnEuCAAoEaPt0LyCQqOtVvw8UtCR7TQERfm55edmTI4hhTLwHQTh+n3DfJkhMUIegG8F2Fe45fDbgrXrDvzneuv8QdNBcRJqXhHuTgiOO45jvKv1OYJJXXq/6aO+HmtyV16tuaUUyfocqq4V6c1lJB12GyKkzXOsDrr7hanSwseWI22hjOjGN7y18DydaJzDoH8T7k+/HlvktCOP0FVOc6MrZpnb5hH4kmgnsXdiLvQt7kQ/nUZgq4IXAC/jn8D/D9ys+xGZjSB5Nusbv2ZzlJwF8AG4IzVdx0fJV/ObQb+KP5/4Yn5v5HP77rv9+cR76WhIHbkLPEwCegAtUjqKbs2Q3gJvghm/8y6VpYl/gsnveDrdU6gNwAcrLUXxww35ia/zEvX8vxhfRCbt7+aO1R/HObJ8h9qqVIwDuAbAD3VLk65R1f4OSRk8qLQ9gdtI6Gtn0NPHwplR+Uqzr9TpisRimp6cxOzuL8fFx7NixwxxYNSyE3l2l69MYYKJTNbqArsHIwzsP941GA3Nzc5idnTXe2WuvvRaDg4Pm8Ei2gxpR4XAYW7duNYYYjT3S0WnQK91fQx40n4SCO6SV0xAqlUp45ZVXMDU1hUQiYTzWmtSP+SzUCwvAgBA01nm4D4VCxuvKMfT7/SgUCgiFQhgZGfEAO+w7KdVstw0YkP2hiVx5GGf/OJacp1gshsXFRfj9fpO7hIdtelppRLP9zWbTsD2Gh4c9h3sa2HweD+czMzOYmJjw5AlRQ4HjpR5Nzp0aBzYbRlkpfr/fjCv/rlarBjhgkkIm2yR7yJ67crmMaDSKgYEBE8qluke6urKxOD40rtgvZYq0Wi0MDw97wrSUPcD54pyzn0AXHVcjP5fLYWBgwBhwBC+43pPJpPHeE2DQhKBq2GquC9vbrQwArg2yPVg1SJPnkp3CRKrUHyZotsvCqn6y//F43OTuoC5riBFBYl2/ynzz+XwGRCIgUygUTB91D1TgUnNy2AAzr6fRzuu4H0WjUSSTSZOglHt0tVr17MOacFN/s3wy15OuC7abP/YeFA6HzV7DtcM9Q0EAnXv2h2AS1zvbxLEhYKd5MBhipCFDCqbQgOd3koYvaf4L6qSuQeoodVYZLWRuDQwMmP5qyCAT2ur9OeZ+f7ekra49gmcM6eO9K5WKYSvZwI7f3w0BJIjMvnF9+nw+wxrkd52GutRqNU+1HWX6MCG3OgK4vgqFAhzHQSqVQjqdNnsex0craGneLOoBQ6k4H5cdOLIe6QCBxsaFrxQbRTyXeg4vpF9AJVjBBCbw2+nfxq3RWxHwBXBk/sgZ79GOtYE24K9fnmWS0/U09jX34a7mXTjhP4HvHP0OSlMllKfKwO0AXgDwHFx2wFopaWYB/ACukXx+RIl1yWBwEB/a8iH8w/F/wPeXzoOv3Zezkw7cKjcn4Zbl9MENfXuNVaS6bMQP4B0AbgFwEMA3cFHXHwZwViCH52etbbAJF1TlzxIQ7oThr/rhq/pw43U3rvHBvrwq5ATcili7cPHAER4CY7GY8WTRmGFiP15ne695OONhTtkePPhpUjhlbNgsEMCbUJAVF1Ro4KoBSwOKtHX2JxKJYPPmzR6jDoDHwAS8tEO+preUzAg9pAPwPM8+wGtf1EurHkd+Rg/xrVYLi4uLWFxcxMjICMbHxz0eOd5TS/IqLZyHd604QUNBjTOgyyzRBJ42+ETvYCQSMUYJP8f5U2PPNvrUmOB7ahzQIKBBrpUt7HAL9pe09HQ67QE5+L565u2Smcwlw+fTKFOQh2OlRgvnjeCU7SHWcdP2qD4T/ND1pP2iAWrfj69pbDHcjIYs15yCXBQFINSAIlhAY5HecB1vmzVC/dQxA7xeYhv00Lwfaky1Wi1PuVDAmzOHVa/m5uaQy+UwMTHhydNAHSFoyTFXQMZmVREcZLtCoZAHHFHh3mMDGUA3N1AgEDBGua5f6hXHxS7tq2AE/+a42mtPr9Uf/k/3WgU2arUaOp2OMXpp1NJIp9hMAFYj0bbZwI39fNVRBVu0HLgd8kHdpP5xbhmqpAlBFYhU4JEhR7qGNIyG60zzyLCNZDgqa87OR0Ido/7yu45gBftEJpmuGR1XXdN8BkPF/P5uonPVIbZL51RZiHxtl/22k9lqnhh9T+eOyWwLhYLRX3u8FVjTubdLQ58v/X8jRCvDrEd07n/3d3/XvN6+fbvnutHRUfNaQ2keffRRz3Vf/5ev46fBn+LngZ+jPlzHSGkEN2Vvws7OTrTRxpNw26nrcXh42LzW/7+0+SXUG3WkU66una5Cgb43OztrXu/fv99z3ete9zrz+sSJbq3OgwcPrnnvxcVuAhB7rr/3ve+Z1/nllWoX2wHcAGAvXHZACcABAPvhhl2oOAD+bc1Hn7dMruRUAeDJ5wIAo9VRTGISX5z5Ij68+cOIww0zssdC/+71vXEmsZ+rITxa/efll19DGTA7QLK6UkVk5de5hDVomJiGpJ3uus985jOe9+w1fMVLFMCvwfXEPwbg+8Cvd4BPA9gG4BiA++ESSc5K/Cv3jAPbdm9DK9xCO9zGfHF+bQBkYI17OXBDJypwGX8L8AIfFXmPr3sAbP7YSv4vdPBnf/Vn5v+33Xab5zqtEPX5z3/+bHt80eTw4fMrF6QhYxtxv0siDlyAfde532Ld4Igehu3fNFb0kK40XJsWbBuGExMTGBwcNF5eoJsPgR45liq0D5dqODBZKkGWTqeDSqVivJCkZc/PzyMSiWB83I0fjUajxiDkYZKHXqXmdzodT7I7uz9q2KkRpl+S+h6fY4MOsVgMk5OTyGQyxhDgobTZbCKbzWJpaQmJRMIDjNjGlT13aiTQ+6iMDbsfvUJz9B48XPNeNLrshIG8px6aCaCoYUqjhFWNeL0CVToHNAzsCj/0ao6MjHjCc9ieUCjkMXS0/+Vy2WOoaUhLqVRaBQbwfhQaSARvdF6pvzQumNiQ7QkGg8bjz2t0TjXUQ9vN1+Fw2DCl+HkycwAYgEl1kQAlQx/INtBn2CCMPaf2XqAgDgBT+UUNaPW+E/zimqPhbusvX9MwZvneQqGAzZs3o1AoGPYX2RPRaNSU1lRgkmNE/VfAjHuIMnQoNLDVqNe1BnhDi3TtcozYDxrHuq50b1C2hI6DbWSzvwou2HNjA2Ma3sR+sB0EGyjUEV3nGgqon7XHQkVBGPZRn6UgnX6mWCxidnbWw+zg3qhjoiAuc0pxLRJU1X3IToaqQJy+tudd20fAQfMBMXSSY6FAjv1j34ugps4h32M7dO/TSljUC16nuqPfaQqAsiwy4IIgyhxRvafBwPWpiah7gXYKMvE5Oh6vZTlaPop/nPlHPBR+CB10sNvZjS3TWzBYdUvK++LrZ9U0Qg0M1NeyIi5TceBWuXgZwHcBXA3gerjVTG6Hm2/iObhAyZlCnS6w+OHHu/Fu/AP+AY8MPIL3NN9zaRvUl75caBmBm/g4BeD/BfCs++cXALCQ+faVv5EBHhjB6dkcVin2YzjmfR7LsVfggqSnsDbIUYHLENjYyMa+XAlyBC7YPoxzStZ9TuCIHmr0kMYDENA1cjWfhP6fByTNg8C4bZvWzYM0vXA2pZ33Y8jAqVOnTDnLer2OUqmEfD5vPAJMtEm6cCaTMUyBer1uckNogkka6+w/E+jxkKhJFNXrTMNMjWelntPo5kFeD8rJZNKwUhT84OeHh4cRi8WQyWTMODBhIRNq2mPEZH0cPxrEahRyvvgcAkP8v80ssQ/FNH5CoZCZXyZQZTgV2QBMkGtX0qCRogl4VRd40FYDQj2rCsKRyq1ACPtggxy8nnk+tM/sFw0mjrdt0HIMisWi0RUmh1UQijqtoUj0YjOxpgJJfDap88qK6uWlVW+5AiMcK2VB2ZWMdA1Wq1UD6DCsgMwWnSfbY0z90RAWtlGNNhplzBmia4XjRQ+Plp0lSMXwtlQqhVQq5Ul8zLmkzlDXeF+CaIlEwpOzQY177m2xWMxT2lVDHhSEoP6qXrC/uldRHxU0UTC1l25qqIquQQVW7fXZa12TraLsBgVkFBzRPcoGUjiuBJ3VIGZ7dGwUGLHbrklJuTdQL/x+F6Cenp7G3NwcYrEYNm3atIqRA8DsJVxH9jrn3mSPrS38n7Ifg8GgCevkvsCcRtRlhnXZ31E6Z5roWceT7yu4w3A8ziWvVcCY7eD7HMdwOGzCDVW3tD/c47nnEdjW9ar7rO4rOte6R3Jt284DAktkp5xztZpXqXQ6HTy7/CwemHkAP1z8IcL+MPa19+G29m3IdDI4VD10XvdvhpsYKL/KwBGVFtzQmhcAhAHsgQuUvAnAXXANpf1wwZLcpWniZmzGXbgLPwj+ANe1r8Mu5zzck33py+UmAXSBjGsA3A0XwHwWwFb3f59+EIh7808jDuDTHeCBD8o/2/CCGSexitExOTyJQD2AQC2AI/uPuJ/pS1/OVxiFuhMXHhzhQUa9oPSUAasNTvuQr6AIAORyObRabiJQhgLwcG4f7AlmKL2QBzE+k+AEDT1WRMlms8ZLzUO/4zgYGhoC4M3+TVCEnlEaBOqVpYFWr9dRr9cNc4MHejWSSK3X2HY9mGq4Sa+Dq7I26GGlbNq0CUDXgOQ408ggY4DGLA/kZNDogd32lNJYUa+f0uhtjzUTixIcYrJMllplLg0dfw1fUoo4ATUNscjn88bYtY37cDhsdId60Ol0kE6nTTvVSFMGD8eTzBctS03dILOGFHvOVaVSMflmVCe1ypJ6cQGYsK5wOGzCLUqlkplDGuLRaBTFYtHTVvahV1JGzhvHjdfSINKKUNRpfpbsC3rWqdsEoxTMIljHv5X1Q3DTcbqhDKz4oswIO2yCiSrJWikWi+Y5jUYDxWLRw/ZoNBooFAo4ceIEHMfB6OgoIpEIhoeHzTrRCjHUe+aAIVgSiUQ8IRtq2GUyGfNsZcNx31OdYpu479jCviuQwDwQHBsawgoqKWiiz7PBSIqCh3alFhvUoLHMMDgNSeT+AHS9+wxd07BHzQOlY6qhVLoutK26FjUPDNDNbcO543wGg0GMjo4acINzSiOc/+Pn2U/VJe2PrYcaaqNgEOdQ58jv95txKhaLhgEXDAY9+6T2leAWQ1AIVPp8Pk8CVQWNqI9kQ5IBp/u1ApDMQcK9k7rL7xHeT/NiKcNLJlZffAAAIABJREFU9Zt7CkEM6mQsFkM8HjfsMgI0ygz1+/0esIb7q1a/0u/dK13aThvfOvgt/M8n/ieePP4kUsEU/tP2/4T3bnkvnvz+uYX39JJGqIHoUvTMF74apA7gmZWfGNzqJdcDuHfl5zhcoOQAXA/zRZQ7cSf2O/vx8MDD+HD9wxf34X3py9kKk5Keicmhf6+V8/lmGEBjW7n3JdvycCkkBD96H4k8Idbx3fHuG31gpC8bJbmVn10AfrL+j68bHFlaWgIAAwiQUcEyk47jYGZmBsViEVu2bMHY2JipDkGpVquoVCpYWFgw7AZ6f1nRQg+ISgVWjxPfo/HjOA4ymQx27txpDmUjIyMmcSc/MzExgWazaUJ0Op2OJ4dKPB5HsVj0GIP0UEajUSQSCc8zAZjrh4eHTdlDAiIKgigYQiCAxk4oFDJJBllJAIApr8l7+v3dmHT1urJ9akSpgU5DiJ7CWCxmwCbHcZNqkjbNZzOeXJNF+v1+lMtlc7hVg0iT5TYaDczPz3s80MwRQdaEGnLqiWdFCL/fDWOZn59HMplEOp1GLpdDNpvFjh07zCGc/Zyfnzf6ohRutpv5cpQ2ztAfGs80mm0PbqPRQDQaNYZCJpNBJpNZZTDTSOHrfD5v5nloaMjMNZk01CPS8GngKCijHuF4PG6ARWVYEZjRMr7RaNSTmFIBRc67z+dDKpVaFTaihlOz2cTy8rJZp9Td2dlZTE9PI5PJ4JZbbvGUxVXDnM/iHHDfGBgYMLo+NzeHWq1mcjMwlj6dTqPZbBoAolAomL2oUHBrOI6Pj5t5prFYrVbR6XRMSF40GvXMS7lchs/nw+DgoIcZ5vd3ExRrSVT2g+wZXss9i8+3jUsF7agHmrNF541JrWnsa3lQfobMIfZBw37YHl2PS0tLHmNf9wTN9UKAZHl52awTMvW47xLAUhBgfn7egEk0oAlMsr+aM4pAs8/nM2wcAtc2w4J6T8B1amoKExMTpv3z8/OIx+NIp9PG6CZoQRBCk43yO6tYLJq9lt8tGu7VaDTM/TgvLEFNPdEQF+0bf9t7vR2eQyBSyzwr6KzAP7+blNHHuQG6IGc+nzdjp2XROYZ6b/aV+s3vlVKpZMasXq+bMDu2kd8HGs7K/3N8qA/UbYbuaSlnJlc+nSQSCdx8880AgH/7N2+iCQWlL2YOEwX+PvGJT5jXdonem266CS20cCRxBAceOoB8MI9kK4k9x/Zg4tQETjgn8Hf4OxPuB8DzmucIym/91m+Z1x/8YNc9+9BDD7ntgoNmqIlEJ4FkMrnqHnZ+Bo0ln56eNq/tPAzHjlm093XKhuTFqMA94P4EQBouSHI93KoZvwgEZ4IYODiA//bL/w1RXxcc+vjHP77uR2WzWfP6d37ndzzvaZnj9w2+D190vognY09iN7ylXsnmBWASTZ+PvCrj/i+A3HnnnZ6/H3zwwXXf4w//8A/Na64dipZd1lw+ui4B4JlnnjGvtST2Rsz1aSWEswc5YnDDV9ZKStqAl8WxCJflUQNwFdyqUNMAHoZbKrsKkyT5GNxQGluOAW7C5DOIMgYnJibM6xdffHHNz+h82HvURjAQ1bn19a9/3bw+cOCA57pDh86P3Xc5ypYtW8xrzWcFvMr3niNwc1mdQ37ydZfypbdOw2X0cO/3u5UqaKCqwcED8sDAAFKpFFqtFjZt2oR0Oo18Po9Wq4WRkRHPYdNmU9BooOjBk89niALvEYlEUKlUTG4HZUWo0GixQQUeItVjqwf3arVqjHc1lBi2E4vFjLHFz7Jt9PINDg6u8kbbRqwyTLTvPCDbBrq+pjGisefsF8eI/69UKmaz0ZKVevDXvjNkhG1Rw6BUKpnDBueV4SbRaNRUuQG8B9xSqYR0Om3aFY/HjSE1OzuLo0ePYteuXcbrSkOAz+jFhKFwTnh4t0shc7z4GeYpoDGj3nxbqCM0AujBtq/nfdQAIgAAdGP7bZo958M2vCjq+VYmiq0TaszT8NL1oHPNMdX8G2QL2JWZOPe97kHDvlQqmcoqqsvPPPMM/H4/duzY4WFgaZUmNbaGhoZMriB61RWM4PyS6WWDAhxHGocEL3Qd6rgRSCiVSmg0GkilUuZ5ysxQndO54X34HOYaUXCPBjDvp6Vv6/X6qtAIziGAVSEmHDtNjNxrHTNpLL3+xWIRhULBo3u6jwBdIMYGBpaXlxEMuqFzmsdG907qNYXsLO7hypALBrvVrQCY7wlWniJbSIEFPofhG1xP3NsoymCz59sGCgkMOY7jSViq30ucCwXNOTbcoymcW9VJrkUt367v99p3CPATLLHHuNd3qf4dj8fRbDZNOBDQBfX1WXovBdsZCscQt0wmg3q97gGqKpWKhyWiYP+VIve1WvgfBw5grNnEyYEBfHbrKP419QyeTz2PWqCGTY1NuHfpXuyo7cCxk+cHNqwltUAN8AGhxhWeyyUP4N9XfjYB4VvCaO5uovq2Kv6s+mfYE9iDfYF92BvYe4YbnZ9M+aZwm+82LHeW0UEHPryKKy/15eKLH+sDOmI4fVJSBTrsPB12zo4qelf9SQC4Dy4w8v8BWCPv7P3w5hzBym3vP32P+9KXiytH4FZX2nqmC1fLupkj9P7zIKY0ax6kMplMz2RrtjE3NDRkwmD+//bePUbO8zrzfLq6um5d1V3VzRZFURfSpiVakW3ZkZ3Yu87Edm72BPAFyWyyg8Eif9jZ/JUgwCKbjDfA7mQcBIMsAgPZYBLAQeJJbGd3kji2Z8ZQ5MQJ7Dga25IviS3Joq40SZPNvlZ1d1X1V/vHp99bz/d2NcWWKFKi3gM0+quq7/Lev/c85znnYOHDqofVD2FDhvLARtEV25gmzffx5jeOJeJKBfXyAI1s5LCaY5mmzr1eT6dPn9bS0pKazWagz6PUkQki3hBSHs6Lhe+cpu7KrSuODlhIKtQ5bj+3plImFKgYLEAp9ftI4ywdbIIpD0ocSlGv1wtxNZaWlkJ8EwJlkpEG8KnT6ajb7QYwolzO3YCWlpZCezebzWCZ9GCyg8EgxKyIlUDaBHFLNhZl2gjWQZZlQWGgfjGQ4FkpfHz5WITNEwNb3qZYz919JQbjvP1hl/g4l8YuNaDsMGR4PqCYW2xJj+z3mgQCtVqt4MIAoLC4uBgsppzP74Bv1H93d1e9Xk8bGxshzSjXDYdDdbtdzc/Pq9FoFFIiU3Zo+jCVWq1WmKMORDhTxZU8jxeCohdb/1HsCOjqawLlBdxg/DlA625GPuddaeY+zpJzsMz7S8otGg4McZ6PM18jPG4MoIADVD7ufC3Bbc3Xd8oB+8j7IWazOUuO2E3MYZ9jvi5xPe0Fo88FBZu5SBmZJ4wJ7yd3GQK04Z3C2AeYoi0ZS/HY9zkIcAGozbEDkg6+IT6G3X0nXqcAwJztMjc3Vxjn/iwf27xL/HmMM0/TjGRZFgI/uysS4ymef1xD3wOMsMZ4zJm5ubmQcaNcHrvl+Lro6eFfyvI/DYf6f3Z3NfvMvLtpMNCvP/20nnrqaZ171VG9Zu01uiW75QVXnrfL+bv4ugdHXC5I9S/VVftSTbuHd/X6f/N6Pbj7oP5p959UUUV6r3LXm1PaPzXw85B3Tb1LpamSTulllDUmycFlRtJPaS+rYz/Z1hjIWNfEWB2FWB47ev5BSW9UHmm1IenPdMkUqGSlec7ZapIkuRpCSvhXHPzSA4EjWZYFmjSfpbFi4b7qKIxu+fKNIxtQp66j8LVarWCJgq2Ci4Vv3CUFq6c0tsZ5qlcHUkhD6oqUb+gcUIB9wvdOi8ZKDgDAvV0JgEXBBhxl1xUsNrxY390i7Jtr2hvr22g0KlCmabs45koMuGRZFjbKXg6UEiyQ1DemwwOMoWjFlP9SaZx5g3Yql3PXDrIDVSoVLSwsFJQxgBNik1SrVbXb7YISwyZ8OBzqyJEj6nQ6oc60Qa/X0/z8fCG9qls7vU32Ayp4HsoJiofHlJjELIqBGA/WW6vVCpZTlEuUNcCkSYq439PHh1v0J4Fj/h1zzpUfQDL63hVyV/xiSzTf0S5ZlgXWE0yxWJiLPg9RaH3enTx5Us1mU51OJ4wfj2NCn6yurhZAEsrI3ANAgIXgc5e64h61vb0d4uIQP4Y2oT1i0JXyZ1kWQChXkL0tY3B2NBoFlzRfRz1LCuMGhZZznGXENf4cDzTLWhQrw5PGvV8rqeD6FQvsJtY/wEtX3ulr7/P42V4n1i1f91g/aQueRRlp8zh9O8+Pyw7g4CAxoI+D5ZQLpZ0y7u7uBtZTs9kspBJ3oDRma1AmqUj9zbJx/BGPIbS5uRnGS8yQdBCO8cR70ZlWtJ/PAW/7eIxKYxcVxg2/+5z2Pm61WtrY2NDq6qra7XYASobDYQAOm82mpqamNDs7q/X19TBXef97tqf95KabbtKv//qvS5Le8573FH6L3U6uhezs7Oj/VNGCKkmzA+m3/qqkNx3a1YN6UF/Z/Ur4DVdAv8ck+eEf/uHCZw+g/bGPjdWQM2fO5Pe9cV06Jm1f2NbFlYt7nrWyUoxg+hM/8RPh2Onsjz/++MTyvFgluDysSn//wb/P4yzcJvVf05fulPQ65QokqYGf0iUVyb/8y78MxzHNnzhvkvSWt7wlHL/zne8snIchTSrS0t01IP584cKFiddLxbHuKaPdqCEVUzJfj/Jc3Ghi+c3f/M3LOs/TUX/iE58o/Hby5Mlw7H34mc98ZvLNhsqzvfQkrerS2Ve2dPVjb7xaKv1USTODGb3m66/RZraZB0N+Ria5u3xMVwYMue+++/b9zffNzvp8IcRTeN95553h2N2mJOm///fnEMDiOcgNN9xQ+LyfK1L8PrlcN0bCCUi5CygSrykvadmW9F09p5S+BwJH2JChZLHJYpNKjAfvRLfUxYpCqZRnj9jY2AhK0NramrrdblBAuA5lN1ZC8Vv2Z6I0IW7Viundcd3YgMbU7jhjAdH4Uche8YpXFGKW0E4oYuVyuTC5PXOKZx7xMrtyz6aUOrtSGWdpiZUo6kdbTdpEcy93HYnb2+N0uAUz3qx7th6sntCtJQXLPMwRYqAQ90EaM1kcgMA9qVqtFoCuSUCCKzVxqk8fm7FF1NuecqDIxG3ic8DvjxKApRul2DNLINQR5T9mS11KYho9ZXcA0u8zqX4uMTjn9ybOAP3iMRDcjQarOKwGruN5KFCUnTgv5XJZr3zlKwvAJe3q7AtpDOjF7CmUbOY6cwwFchKo6m1TKpVCmuOVlZUANPBsygP7CXYRYy3uN28/FBvGkX/ngKKDZtvb28Edz5lqDsLQTnGdHMCaJDFoARBF33mmmEmAnQch9TbmPI+3FD9rv7LQhw4Cs+54kFPWCdZVH7uMD1wIHWhwkHl6eroQ94Vy+PvJwUX6mus9e0vM/vE6+rgj1S/iAEwMWAEylEql4FYU3zeO1+Hl9s/0oafn5jkefwkWn78n/d1L2zobEBcZrvEMNaz/Fy9eDO8vABvWhpe8HJdufWzyT0eHLwBV4RIyrD4zvrdfPoFuJ8pI0uPP/P0X5Rvj1ygHSd6o3C2H1MBnr0kJk7zcZCTpP17rQuwj/0LS26TmelN3ffMuVQdVbV7tCMdJkrxQ8qikt0qr26tq19rPejpy4FS+W1tb+ta3vqVKpaLXvva1Qfnt9/t7LHCcz2e3ss7NzQXGwPLycgAPiC2BdVIqprd0i74rH2w8d3Z2QqYMmCiwLDzlrlSMhcBGMXZlcOsdZYDBwP2XlpZCHbe2tgrWTHdfabfbBcsqxwTA+973vheUaK9ns9kspETkmI23349N/87OTgiSS8Ya3FVKpVJg67hbDvckDTBuMR4zIAZliC8DiwSWjFREfQn8St22t7c1Ozsb+twD+tIGBGHExaHb7erQoUPBMonPOwrS/Px8oU64MzWbzVAmlE6s3ShysZUdSw1j28Eyj7PB2Dx37pzq9XoI0AqzhvYql8fZKRyEIDMNAaYAY1Cm4rHCmJWK2WGkMShIOXnO2tpaQL+5B1kjiNcCmAKoMMkC3mq1AvDgwWuZu7AxnDUWgz3VajXEU8H9gjTaKLUok9zD294BM4JwAgbRD6dOndLs7Kze/va3FxQwV9Lb7XbIYkX7Um7Ya9TTs/U0Go2QwYbsTKxrgJP+LPrRM0rV6/VwHuwBjnk+YxUAiXu6KwvjkvMYDzHy74quA4qUcTQaBSCJsjSbTU1PT4e11NuuUqlodnY2gFS1Wq0AysIY8HdCzL6hftVqVRsbGyF2RqyMS+NMQLBVCHpH0NdKpRLag3UFYIgxTCBnSaFO9C9zAXDE14Qsy0Iqa9iRsN0IXupKP+uCAya0mwPQzDnKQp91Op0QOJO+xwWRQLuMIx/bDnowt3xO066Ae15WxpCzyXytpw15x1IvQEJYNf6u63a7YZ1vNpu6ePFigVlKOzwbAPyilJJyRsL/IOmI9OT/LR1b33va6atct0EtH0PlnQNv665f2ZX08DN/FUl3KA/k+oPK+++CcpDkG5IuXqMyJklyLWRG0ruVz4cHpbvX79b06DoArJMkcXlU0r+QPvfY5/S+V7/vsi878Fs0yzIdP35ca2trGgwG6vV6BQogwAYbq2q1Wkgr6ZZb/sMeYBOGAisVqbye8cUzoAyHw6Bgz87OBh99Nl9QqAFG2ORikSP7DFY2slew4UZZ8XpsbW1pMBiEjXWssMKmoazD4VC9Xk/tdjtsWNmIssmWxtk2uJ8rv2xO3d0F5YDraCesq+46ISm4oqytrYVgfP1+X0tLS9rc3NRoNAqZTSgP5aAeKLeebYDvYqs5ihFKkm/YcTkh1sRwOAxuNe4ShYLPNWzo3eJKGbvdbiETj2fQQJFnHAKWUU7uBfgVZ6xxC7S7P5TL5aAsXrhwoeCS5WCSK7pY6QlWiLXeU8e6IsJzUbJ4vjMOGMNSTtUm1gcsG+8PxrMrcPy2ublZGOu0NffH5QQhDTC/xZb0OECrl9nLNhwOg3I4NTUVgu0y1qgzoAz3AbDB5eHkyZPBsh6zFhwYarVaoT8YO2RzYpzgxkF9WZecVebthyJL3xEklnICHsGSow8AWrxv+dsv/kyr1QrzAkDA3eMkBQYPQbTd3QwFf2ZmJow7B+92d3cLa4SzNJz5Fo9LPsduIT7GWMekPEYV7iRxXzFOGQOM+TNnzqjf7+vw4cN7AGKENYf3CyAEdeMcd62sVCoh7bmnJ3fXNw/s6ms5fRwD96S7BfxjfrL2M57oJ+ozHA4DKMP64C6pzE0YXdSr1Wqp2WzqwoULhbrSlrD7iJnDOg7L08sP2HXhwoXgHuPMGWm8lq2vrwdwGBaKB52lnSk/aZgvJY8//njIGHLN3WhmJL1e0psldZQr1n8l/drG5OCEv5JlOnv2uVMT3v72txc+ezacj3zkI+E4uGPcLGlLeuifHgq/Obgdu5q97nWvC8cvhgwMN99cjJr39NNPX9kH9DUGQurKAa67JP2wpLdJ+itJXy26tLztbW8r3OIf/uEfwvG5c+fCccyCeu1rXxuOPduFZwWSimPa+yce6wsLC+H4la8cc8R//ud/vnDen/zJn4TjT37yk0pyZcRdmaSiq9S99957lUtzBWRO0s9IOqI8G80Xpdv+zW3h58OHDxdO9yw8uPFdDdnPxSPOqOIuUFfiWX/7t38bjo8fP14472q9h377t3+78Pnznx9Hx3WXGF/jJel3f/d3L+v+HhbBM3QRK+y6kacl7Uj3PnrvCwuOzMzMaH5+XnNzc8EajWJCkEU2kQAMkoJC45bP9fX1giWbTafToX1TzYYxzsqAsPHEGuvWazblrmSi9LFx5RxcS/wa35R2u1098cQTajabweqK9RLwwJkXlAGAxMvk7AUp3+icPXtWnU4npCBm4+3sEf5PUpj9L24nJgTPBUCBvcP5fo8sy4LCzGc27v4Md1uIFUYHe9zSz7koqc4YwDrKcewq5f7+MSjjSoG7fqDY+fhypQwFyd2FuI5jD3DowMlwOAzAiKcm5TdYPe5GAQtF0p50pt6ODi7Sft6WnMs4ijMY0fbxfambzw3qCuOBNvJgnaSQhc3APVxx8+ChtLmPLeoljePo4K5RLpdD4NZ+v1/ImkRf9nq9ADjA9GANAhBEkeM7AkM6wOiZPgB+qDvtEbsMOPvCWQFSriw688DZE3wHiOSuEfQn7ejjC5c0svLQ5qw9zhjxe1BXyrCzsxPcGD2F7iRmB/ObNcLBOs6n/3ADYZ33IKsxg4K5yZpFVhlXpB0oKpfzuCZra2taXV3VhQsXtL6+rvn5+cK9vQ7dbreQltznoJeNscfzGaOkn6dPYUF4/wGMEjS12+3q9OnTyrJM8/PzOnLkSMEdkroB/PF8Z9gxn+lz2gA2nK/xfA/DB3dDXMtghVFW2sMBdsAYQMFSqRTWt2azqdXVVW1uburw4cOBLcaazjpGeWgz1mYMFLxf43f5S4Y10pD0pmf+GspjVnxW0kOSRi+i4IRNSRvPelYSKY/r8JVn/lrKQZJHr2mJkiS5OnJUOTBSUb5IPXxti5MkyQsqmaRPSB/83z94oMsOnMqXzTjiyn5Moee/U8CJ1YHlzTfx0tgi6xt2VxgnKY5s4OPr4kCTrpCzOSMQI8JmlkB5KAYoGf1+X5ubmzpz5kxAL7Ms2zc1cJwaFCXXARuUAejIZ8+eVZZlwWWJ+njA1bhtYuXUN9zeRihRlCcOBIlCNEmhcSWyVCoFn3nf5LrSxHlsjB3ccFcEGA7Q8Dc2NsJ4whJPu0l5vIPhcKjDhw8XlFPOd+UYwIDno2T69z4OJ4272CJN/VzBrlQqWl9fDymqB4OBlpeXg5sY7YGyDnDjgXVJiTzJmkoWC2foxACHs3KoUxw7ZJJCwnco6ly/vb0dYovwG6ABFmdYWOVyHliW8xxIo/6ci1I5Sand3t4OiuP29nZ4jivmDhisrq4GwJbvWZ/c2u5Wd58r/GeMObDgiiouCQ40+fpDfTl/OBwGkI85Rl876CcpBPz1vvB70yZxlhjmIm2BcsoflvtKpaJz585NdBtk7HpcHhdvc28DBxTj9Zb7xeMTQM3XhFKpVHgX+Pko2v1+X41GIyj+jKHY5VFSAB9brVahPwmCSxk9QKvHpMH10MERgDpA4lOnTqnVagVrLu4ipVLuynfu3Dl1Oh01m00tLS2FtvN1xGNoxeCIr53xPPW1ycEk2Bq8b3B18qw3jFky0wBYOvDlQNL6+npgs3H93NxcgeVImQmETtl4t/Cf+eEAcPyOetHJgnKWyN3KWSPfVp4+9qm9p16p4ITPS5pSChXwHGRD0j8861lJkrz05TXKXWk2JP2xpPOXPj1JkutCTklH544++3kmB2aOxBtSz7aChVgau9dAKZbG6SzjjV8MGDhogIICJRxLGRtnSUH52FM520jiRuOW53J5HF+BckhjijMbRfeBRxk4evRoUMbdSl+pVAKbBLcRV2JigCGWRqOhG264IWRjkVRQjOIgftzLN7XUmfP8fCzGnIPS5n7oKAGAQZICI8Kt3QQ9RFyR8vp5MFPuH2eU8f5zlwmUGbemr66uqtvtanFxMdzX01y6RdMVXPrUaeWxwut1mfQ/Hm8Okkg5/RBQ7KmnntIdd9wR5gQWfGdB8OcxDxxYnCQO7HnZPYOGAzuT6hAryIBJ3l6ASZzrLAyATs/2Ab3fn0V5ACE9ODPlcIAUtzhAFQIcOzvGBaWOvuM8QKYYWGVcATAyZ1DQG41GADGcrugKtLPIYG3gbuPtVSqVgrsf65vHT/L+jevlrmNra2shuC99TdkdKMGdZ1L/UnZfV309cnDXywcwFCvC8TwHEOFZMcDH2kNb9Xq9AHr42kO5WQPcnQdw7ZZbbtHS0pIOHz48kT3GnMQdCdCOsYQbmIMTXl4HnKRx4NxKpaJqtRpiRNEGuO7Nzs4GwLbRaBTclBg/gEaeDcrBae/jer1eeLdQf2dbOXA3HOZuia1WK7CvGHe0vQdqjlmHDq7zTI5xfXLXGGc1+lrO+ADU3N3dDWuLg1ruZvSikpuUx6N4tXKr09clfVG5G82LWVqaCNwkSZLkZS5Tkt4u6a3KAxX/mfLMOEmSJJkoB2aOtFqtQNN1xZ9NXKVSKViW2FRhCcYKh6VXUqD041bjiiwWx4sXL6pWq6nZbGplZSVscCWFeA9ra2th4zk1NaVqtRoYIDAF2Iyy8fZ4CE5jd0s1G0KAoIWFBR0+fDgoJltbW+HZHnQWBZzNKc+hPLSJKylHjx7V0aNHC8qvtwWpEZvNZgAwYCqwaYZhQtu6FRZWBu0Bm8RdHigXdfDNLEqw+5PH1zUajUImEDbvtA2BJ+OyeYBH/Hkpw+rqqprNphqNho4cORKU0FhJ5P4OsnmgQGLkoKx7amKUeBQIBxkoi/dLqZRnkhgMBsGyLI3jUtRqNV28eFH1ej2UATaSB0+t1WoBUPP4HYw72t6z3zgwAvOAMvkc8rJ7jJFYOS+Xy0EJp564zXmcHm/neGy6cD7tTj2IZ+NzzwPbEtyX2Aiu/CLUbWlpqcDectCROvb7/T2ZrmC5UE4CjMK2oG0AG2J3Lq+7sxC63W5wvQBMRPr9vjY2NgrjkrZ16z/zysdHs9kMLhAo+6Q7pvyeAQQ3EdYLTzXoABX1jvuTPqWNAE8cFPR2JsZPu90O166vr4d7AYR6nBHq7QwUSaEfBoNBAbh28At3GmIKURYPLuosIZRzB7UA9Jhj/Ma48/EMazDLcobgXXfdFQAjxjZlveWWW3TLLbeE+eYAPeMbUNHTuzsTi7XHxxDf8V4CmOa9Sz8uLi4GBozf38E1xszm5mYBePJYYbu7u7pw4YKOHj2qarWq5eVl1ev1kN3GjQw+LnZ2dsK6ChPSx4ozh+irS0m/39eTTz55yXOumLxK0lskHVeeAvALkv5Re9gYXmYHUK+0kMIY8TSynvY1yDPMEV+vXHgvIb/1W7/1vMumfZr2AAAgAElEQVR4JeWKxxh5juLrdpw69rvf/W443i9eiJSDichtt41jOdx0002F8zweiafk9HgAsfj48xSckvTFL35x3+uSPHf51Kc+Vfj8YmC9vfe97w3Hf/M3f1P4LaS3lnL3mfcpT837ZUn/VRNTBXuckZ/7uZ8r/EaQcEn6u7/7u4nfX025EjFGYvE02H/8x398xe+PxGPHPRc8bfBTTxWR7l/5lV8Jx56G/dFHn78/4P333/+873G9yYHAEdL8ZVkWFHSs4SjnbBZ5QQOM+AaJTfjKykpwqZDGyifWMc6dmZlRs9kM4IZvSAAIeGG4AuTiFjw27W41dWWNLB5uZXUl0C2wXi9PHYqiwrlYzbwOXhePIUCbUh9XcPku3pQ5i8PBCrfGetmx1JJpYG5uLjxnNBqFjbmDRzBlUFopk1vrXSlxpc8t2dPT06pWqwW3HNpra2tLpVKeoYeYDwAhnlbU3VHifpr0TG9LBw5QxLw+zvTx6+N7UWee525Yq6urmp+fL4xvByUY3+VyOQSAjZ+L0KbMMyzSMXAQxxlhzDIfHGzxMYFyDSAAYORKPPd15pMDLLGSyzyizp5qO443488he4crYb4WxCAMSnG321Wn0wlgHnOoVCqF9qLPUcoYW5w3Go0C+0HSREaBjzP/3tv/1KlTWlpaCi+6TqcTQEzYYD4e9htf7vJH/Ilz585pdXVVd999d4hzVCqVggsECjTjEHcsBxI5dhDA16OYWeDgt8fM8fUPMJR70sYOCNBmABXcAyXe1yXE3yXU1ddN6uL9xvpE5irO8yw2XnZnDnnmGClfC5ln1MMV/cFgEMCBubm5wpx0tx0HKv04nuus+5PO9/FIH7AmEA+IOD3+fqPNaQvGvrPnqA/nk0kO8Pamm27SxsZGWIsA+Glbr4f3n7sd8pmxTdDbayrTyuNNvEXSYeVpXj8r6auSdq5huQ4qVeWuPynmSJIkSZC2pJ+VtKQ8rXXSgZMkuSw5EDgSK1wutVpNy8vLEwMZzs7OhuB/Gxsbwc0AC6Bv4thMutLAxpbNqTS2ZqLwsbEGpEHBYyOMnzWfp6amgiWFDWmcLhfLHOX1dIlsPrGAsUF01gHsCFd0cEHiGo+nII2D5ZXLeaBCrHt+DhIzAFDAnA0SKxNsdr3dCV6L5ZrveR6KDNRsV7hQqAF2YgXaXUgAI1yxJggi1+NSQV94FoS4fT3IKmXt9Xqhn1z5c9YT36HcuKI2iXERK+UebNODDLv7yJkzZ1SpVEIMkvielAnGQfxs2sOZCw7suNDW9BVAREyTZ+7NzMwUAhP7fUmtjBsb45Q24r6etYXydzqdwFqhnbIsC5mRvNyxpU2SVlZWNBwOAyOAtvKx7IykSUAoY4Rx4d+j1FF+shIQr8P7G4YLdUN8HDuwQ6an4XCoRx99VFmWB+UkZkM8V90Fxu/NXPXyeDr0s2fP6syZM7rjjjvU7/dDXCIXB6MYYw46oKw6SBwDiLQr9YSd5AwOB37j8eSxcZwlEoOT8XjY2dkJYJaziXwNo+wATWTggukC+4Y1xAEmB2pgdDlwxHrgbim+NjAez507F+pRqVQCE9LblPZ3YI52ZT6RKcbnLCybWACWvR8pE/WoVqshuDXBkxlDtCFt4LGD6Kvp6elgtXZXReKOAJoz1ukLbxvKBntsZWWlsKa5ESAeu1dNqpLeoDymyJykc5L+QtI3NdGq+qIXEqykmCNJkiSRpNsk/Svlqcf/k6RT17Y4SZK8lOTAzBG3PgMwYOUdDoeBlj83N6f19XVVKpU9qSBxb4iBFixsUpHpATiysbGhra2t4H7AJjDLMq2uroYNOoEkub7ZbAbLIJtLQBSeBysGYIUYJaPRSNvb25qdnQ3Phbngm17fEBPXA+ABmjuKJxvJZrNZYGHs7OyEmAvEKZAUlFW3YFJ2FAjP9kLgQ7fwo+AA9ED59kwavlml3Tc2NrS+vq5ms6mdnZ0A7hAUcTgchjS89JkrHH5PZ6HwnVsOoeJTDwS6Pu3mGTo87ayDGPSVpGBVZmOPsuopMHFZiF1HHNhwcIe/GEgC4KH+/X4/zAnajmtWVlZCHAN3YaBdGa+4RVBvV4iwjnubU1aU3nq9rp2dnTB2iRMCUIQy1Gq1AoDZarUK1F5nT0kKc575zVoAIOJKEsorlm53p3HFrlQqhbnKvHGAlHYDUEQ5RJkFtAIAdBcegLDY2k056SuYK+6axZrSarUKwFoMJGRZ7lZ3/PhxHTp0SN1uV+12OwQVpm1I3exAIm4O3M9BGZgB09PTuuOOO9RsNsO4oAzMERRtd7sAsAL8lFSI/eCsHI/HBGjkacDJbgJwR2YT1lTcRZhDu7u7AeClPNSd8Qr4U6lUQiDUarVacA3k+TEQCAjOMWMOgMtBWJ/XrAmMvzg4M++H2AWM+6+trempp57S/Py8XvWqV4XzWV+dNROzg2gPZ5V4G2ZZFjKu+bGPOQfLmVv0PcCOA4yc53NOUgDDm81mWIsZj7QdIDAMGwcpmWt83263g3sQRhLKk2VZwW0wbperIk1JPyjpHkk1SY8pT+H6nf0vOXnyZOGzp1j88Ic/HI4/+9nPXsGC7pWJrjQIXlMJHHnewr5BylNJ7ye+nvg1knTjjTeGY3dXuP322wvnvelNbwrHf/3Xfx2OY0q9l+Of//mfw3HseuVuOkmunMTuI7GL2rWQv/iLv9j/xzdI+peSVpRHit7HC8XTVr/iFa8Ix566Vyrux9E1klxa3MDhsbU8FbckXbx4MRwvLS2FY/YSCK7U0tXtA2c7u75+zVmfL7AcOOYIGzkajM/SOPYHrhYoeqTARJHGwtXtdguKsjS2erJpihU436SywUR5YROLIswGbGVlJTyfAHHT09M6fPhwQSGIy8HmXVKIg+Cb6CzLgkI4Ozsb4puUSqWgIHPPmZmZ4A+OVR5gxJkPKMlci0LtymHsPoFigUIpKfi1+2YYpQHXGO7rVm02vrQvARMdHHCwhXLE95D2Mm04H9r/fpOLPo1/x63GrbIoiHE8GQcwABBge8RBKx0wcxYJfc89+T5WHPgdoKparer48ePq9/uBBeWBFAmAy7WNRiMoNcSEiRU8B4e83wg06W3vVnbYEvQn8U34DoV2NBppY2ND58+fD/ELvH28f2GY+O8o01K+qBP82K3cnOtWbO9v5gLlYn7H8wOAwa3RxPpAsXPF09MO+wuLPqV9aZ+Y1eBzjeP4N2+b22+/PYxHT0U9MzOjlZWVkG6Y+Q0o4kEtibEE8Lm2tqZaraZ2u63bbrttD4jI+uD9PBwOA3DFuN3a2ipkA/L2JcYJ8472pK0oG8CagzautDuA1u12g1IOEOuMB287nrO7uxvWMcaig1oxG4OUzd4ecd84WD4cDkO5eCZrg8c9ipV/xogkPfzww7pw4YJKpVIBFAQU8DUU8f6JGUq8n6i3vwP9M/MCsM1BcWm8CfN+pdwAYh6TSlIAEnln0Qb+rnTlj3K4MYKYSZTVU3Lvx0BizF8VOaTcdea1yi2p31IeU+S7l7roJSSJOZIkSZKSpB9TDgB/R9L/pzx+UpIkSQ4kBwJH2MSiTLIhGo1GIVUiwQRduYeqC/ujUskzunjw0kKhyuXCBgrFy2ObYMXa3NzUzs6OTp8+rTNnzqjT6WhxcTFYoev1eqBp7+7uFtJA+uYfYdPN5pZMB2z82GCjtPJ9r9cLGz23wKE4QK/3TSzuKVCpUQaJpyHlG2ro3yg0zhpho4z1EyWzXq8HsAgFAeDGLfWupPC83d3dQhncSigpKBqT/OMdSHCJKdSu3Pg5/MbvDgq4ZdldJ2KXmPi+WJXpF8rPOSjaKAyMj2q1GvrXrZyx2wYKOQoSKWhjkAHghDJjiccaPxwOA3MIxY2yudJO31OO9fX10K+AHrCdGFP9fl+dTicorLBKyLxBPY8ePRp+83njbc28cXCBNhoMBiFmiFu2ab/V1dUABFUqFW1sbAR2wfz8fMEVbWpqSltbW0Fpg53i4BRAzNzcXOh75q6Da1zDfHdA1MeYlFuJGGcEdqafYzYU93DGgCuVsTsFrl247NBm58+fL6Q8hhm1vb2tM2fOhLTQnhqafm40Gnvc+3AxZAzxTAfR6DuyuFBG2g63R5/LrFXMV2eOIbRzr9fTzMyM+v1i1iPu6eOK94MHGeXcOEhtXHb6cGtrS5ubm2o0GuE+nEsQcQcy6JfhcBgCKx85ckTDYR5Qln6Izy2Xy7r77rtDkOi5uTm1Wq1QPtYa5o+DUM724364EjG24vrTXowlru/1eiFIub8vHXRyUJx3KO8FAkb7u4C03L4WOgvP5wz1wvroz/XUwIAigHL8dzDoBZNblGeeOSlpIOkB5WlbL17qopegAI6kmCNJkrw8pSbppySdUL7G3as821aSJEkOLAdmjrg1GGHDRupBz8birivr6+sFK7hUDCKJH7Nbvdk4dzodnTt3rqD8osi7dX1xcVHNZlOLi4vBQt5ut9XtdgvsAU8fKRXTqvJ8NoVszn2TjvWb67HseX2lYiR/t7B7TA2UxHjzTJwUabwp92waKOVY012x8v+4dOy3GfXnIm7djQEI+ob/rjzQJq6IhcFWLsaG8Oe7QDtH8YWdhHsCANfs7KzW1tZUr9e1tbUVlPq4TNI4datUjA7tlnIE5RZ6OGPOKf3ebtTXFQgUVm8nFFiUE1eSnAHiSo0DOV4ft2I3m83gUsGYQsnBRQuLP4wiWARxmmFcIiaxJ/y59C3zFgUPRchBE283GDq0q1uzfVz7OOFcb3vmhbehjyXYagBVMIJglXn5vGySQnncfS0eU34MEEBfsBY6iOJxL0ajUYjf44Al45dy0g7Hjx8vpIjd2dkJgAQuKbVaTY1GQzMzM3vmOGuQp4uGVcPawRigPjs7O+F8xjNtSD973CR/N3jsjyzL3ddWV1cLQJQDJbggOujB2GLeOtsr/nOQ012X4n719T1mYrG2xusV5/GuoG2XlpaCy5SPVz8nnkMYFgByfHwzd3nHcL6/R32d5v1VLpdD1gzAGPrcx+nW1laBhcN5nnJeUmDWMKZ5z9ZqtUC1BsAFNASwZwzjOkNwZ39Psq4y5ifFVnneMiXpDuWgyC3KU1b+rfJghJeZvvLEiRPh2N0iJOmrX/1qOH6hXWkuR2ZnZ9Xv9DUYDtSYbqiXcnS+YOIUc88W8ju/8zvP6X6eaeKBBx4Ix//4j/9YOM8p9u5y87GPfew5PffHf/zHw7Hvf9y15+UuxM2SpC984QuF337jN34jHH/iE5+4amXaVxaVB17tSPqkchB4gvzSL/1S4fO9994bjj/0oQ+FY8+2JBX37mQIlIp7aanoIvKs2bWeEc/eEt/vcsVdVX70R380HP/pn/5p4TzPCPWTP/mThd++/e1vh+PvfOcSfpaXKf4O8ef6c2JZWVkJx3/+539e+M1dad74xjeG409+8pPPq5yx3HrrrYXPP/RDPxSOva/+8A//8Io+90rIz/zMz4Tjj3/848/rXgcOyOrWOhgUw+EwMA34HCs7dKwHdmRTLykod7GVLsvymAnnz58PSrC7O7Dh7HQ6WlpaUq1WCzEceHa32w0beDZtpLqapOzwbK+zpACQYB1EmaEMbpmOlUM2+qPRSOvr6zpy5EhQJOJgidzHFUJvc76PlTuO3WoXAw9eV6879XWquZRPhkajoY2NjYIlPGaG+H2crRArDi7uV++/Afj4OAF0AzCCGQMlHCaFgziuWDA22Yw7QOFld7cVAAPKzoae673cruCigNP3uEnABkChxbqM9Rg21MLCQsElyfsMcVYQwAf95tlZ9nvZOPODz/yv1WpBuZ8EYvHMeNzSJz6G+Y0+YXz6PVkHUJp4pjML+D5meq2vr2swGITMMP7sra0tdTqdQupw6u3P9nnCuI3L6OWK+wPl3sccSiyfGR9ra2t7xulwOE5XjUXfx1On01Gr1QrjptVqqd/PUwOvrKxofn6+EEPC109nvAGSxKCXl13KN+KDwUDLy8vKspxBRDphv9ZflAAL1BX2E+6IMVMvzpwSA6wOvnB/gExfMwBlvJ1hW3GdNA5MC5jg75ByuVxg49AGvn57rB9ixgDAxM+PAdr4fcYxwIrfBwA7dnukXTwQMkxBsr4B6AHuOujCOPIykYJZGsctcTDf1w7APAdzHMyqVqsBjCyVSuH9WC6XQzBX2G+8Rya9m56XlJW7zbxFuRvNivIMDQ8oZ41cx1I6W1L5gbKmNPXsJydJkuT6kVdI+mnlLJE/knSVMp8nSXI9y4EDshKYiM2QNI5q75kypDHbgWMCyrDZdDTNJd40ra2tKcsyXbx4UQsLC4XfsywLgV/n5+fVbreDtdgt64AhuBWwoYuBBd/cbmxsFCwFPI9YHr4hjsscgxxS7noDe8aBA4KBehsCQuGLDrjiGVhiq6P3k6RCbBg2vrSLb+QpPxk0sO57X/gGnmfH7ea/uULorBtpzMyAKeRlKJVKgUVDakp3gcA9gIwOxGKAqYEVc2dnRzs7OxoMBqEfia/RbrfV6/V0/vz5wrOdMQQLKh6XzlqCkRODBs468L5GoZ2ZmQkuNQ6M9Pv9QOcnvk2cdtQBx9hlg/LAdgIw8r5xpZ1xQZlLpVJQ3mGXwETIsixYleN4CHEMF3+W9y/ty/jMsiwwEpjHuOO4O4CPKWc3bW9v6/Tp03rqqad0zz33BCWcZ3t8I9oiZqk4k4Cy407i3/l/P2ZeecwJZ3fBKMKNyOM0oCxibeeZbm33+rg7CHXF/Quwyp/rbDDGCm4nno4XkAzFmP7AHScGLnABpP4+x71vuVcc8BRgkOthEjmLhbFAX3k63HgNcsYUc4PMZD5OHfj0+vh88nnuzJkYLPF7ArwDWHCeB3KNQROewf3iORMLY4t7+fsHC6cHYHbB/dWfy7rg49z7B/ce+no0GhWAXIA7QPsYVMRdcDQa6fz58zpz5owOHz6sxcXFEHOHtnveUpP0Rkk/oNy95LuS/l/lcUVeJrTy8sNllR8+0HYuSZIkL3V5k6SfkHReeeDV1WtbnCRJrhc58NsUy5yUK99kMGGTzOYORbZUKoWAg864YHPm/seeAQZlgc05Vkx395AUQIO5ubmwMUepRMiCkmVZCNx65MiRQhYHt5K5+wmKDhvF6enpkIlHUkj5u7GxEZRTt0a7Qo3yDgDgVj421rQZLAKP3YC1kXvT3rQD7UUQXECcnZ2dQsDS2Hrsm2E26YAqk6yfbGq9/xgb/kf7ohB6Gl0P6hhf78+iDK7EovChHErjOCBs3nu9Xqj7Y489pk6nE0A0STp//ryWl5cDFZ/2oWxeJsqAkNXE0zxzrluY93MVYMwC0K2srKjZbGp7e1vdblenTp3S3Xffvce67dkrvG+8Xzz2jJd5dna2kDLYWTGc7+4S3BsF02NGeLppH98cw+5hzjsLgvTUKNQwzvr9fnD/8TZ3pZFy8+ydnR2trKxoZWVFg8GgkM0ny8auBMxL+ohx4a4XPv58/fE/Z2xNAmhxUZAUAtZyHcDE7OxscDdgDej3+yHmiPerr6cAIu5GQdBpV7IBXnw81Ov1ENAaJofXyVlqW1tbITAxLkLUFUDH2Rqs6d4WxMLwmDjxHKK8rDnME9ZnlGnWTJ9nvl47SMW9cOvxfu33+wHsmASyxGONe7JeSDl7woOOS8VsPICMPoZhu/h64uzHGGjMsmwP+8cZXrBHcFWqVCo6cuRIAZCJgVNJIUuaNAYzCQbs65L3G2tSzBKDmUkQci+b9yVj4Vvf+lboRw8QPsmocCCZVx548PslVZQHIPyC8gw0SZIkSXK9yrSkdyrPuvVtSX8uqX/JK5IkSXIAOTA4srCwoN3d3eAbxWbdKdxszPBxJjuHK2xYuD0+wcbGhkajkVZWVsJ3KA9YrXzDSlwFFBHS7UrFNI8I4Mj8/PyewKYwMDwGA4oWMQRarZY2NjZC8D5AGNggTjt3iyFZS1DC3fpNcEpAFre2AjBAqXeLJfFTUBKx9E5PT4fsLGx2KQMxO1yB9E34YDAI6VzpR+rAJrbb7ep73/ueSqU8EB/96tbOfr8ffBZLpZKWl5c1PT0dNtswP3iGK5SSgkLr6ZW5L302NzcXxsj29rbW1taCAnDu3Dl95StfCWDA6dOn1Wg01Ol0ND8/r1qtpoWFhULgYGjpWOg9A4aPOdp0aWmpoASgEOGGxLhHuWw0GiHFM/cEdCCGSqPR0NGjRzU3N6dms1kI3gqgFlu4YZy0Wq0w7wDQcE/ifA+gCwOg0+kEdw0HslD0KVvMEmNMMS68feLYDWtra9ra2grjs9/v6/Tp0+p0Omq326F/yebkYw4FGqWe32g7V0RR+vv9flD8UNR9rMO2kMZZcWhj5iftzPccu9LJeQDBPgZYV6gv61W/39f8/HxY4yTpzJkzevjhh5Vlmd761reG9NQOxHiwZV9LGY+sZ94G3N8Vd9YWgARcIwFsiCdB3QBgnNlGX5NO2OMtsY67y8ba2pq+8Y1v6MYbb9TS0lJ4LzDfY7ZEr9cLQXHb7XYB0HN2CemEfdwBZBMTgzWPwN24dzJPHRRxoKVarWpubk5SzkxhLXHWBYyfbrcbxhlATqlUzMhGPBjK6iAwQmYhykdcK2d9AGbg6tTr9QKQ5wASbkRx2mvvS+oKo65cLhdcxBhvMN4I6DwcFuP28A7CFY+1ExfXN7zhDWENdCCOch5YDit3nblLeXyRbyoHRc4d/Fb7yfnz58NxnFb1m9/8Zjh28Mzf61dTLtdPP2YUpZSck+Xuu+8Ox7Ebp8cV89Snl5Kvf/3r4Thucx9bHufhpptuKpz38MMPX9azLlc+//nPh+MXQ1raF1pe97rXhWNPdzyJpYd4X336058u/HZNUyY3JP0rScck/b2kz0m6RFzr2267LRx/4AMfKPx29OjRcOxxc86ePVs4z1P7+noTxyZxuWTqcZPnEmfEXXql4lx89atfHY7jeeTXxeP+cst7uXLPPfeEYzwXJOkzn/nMvtd4W8SeFe94xzvC8alTp65EEYP4e/j1r3994bebb745HL/vfe8Lx55SXNobJ+layPONM+Jy4JgjpOIkI0W8IfAsLr5J940fm1KYBCiM3kEx/T+2KLu1b35+Pmy8/HvcFnwz72CAW8N94+rpdF2w2gMuwJ5w1oFbYz2mBSAIvzstWhorWu7KgTINs4T259k8j7q5Mkf78mwYHoAR9CEvf5Q7zwjB964czszMhHgalKfb7QalgAwvsIXq9XrBQk95XTFgk017+vco/5Qbty422zAOer2eBoOBGo1GUGyo/4kTJ9RoNNRsNjU7O6uFhQXNz88HppLXBXGli/8xLd8tpX4uCggvV/oGejrtyX1wvYD5cPTo0TAvUG5wK+Bl7uwJ2o6xjpLo48vBBMSz9FCOOMPHyspKABkBOAAfGE+UyeeGtwXPZMxiRYZBgqIVzzX+aD93KZNyCzb9ylhGefcMIdSJchDrxsE2BxlcGfffd3d3w+bYGWy4H/k8jgEcWBEo7R4zolar6dZbbw2ZeaTx+ucKKM/jd9qa+nmbNxqNEASV/iT1tY8BgB2f8872iQOh+vgGCPJYMc52oqzValWHDh0quBb52PH2oV7Hjh0L67OPYZ87znSjTB77RBqvXx7w1rM7+bW4kE1S3D3+CVIul8Ma5PMmnnfOCsRQwFiOXX9ofwdGEQc1eL6Ug2sEv6PdAf/IiiaNlWMHngFUeF/HawflpZ263W64T2wQ8HeYr02sa/7+Y+wfCBw5rjzI6gnlVtL7JX1J0tqlLkqSJEmS60RuUB54tSXpP0v6xrUtTpIk16scCBxx5UBScF1gM765ualDhw4FtwYyRsRKBkqCVHQNQAmUigH+3LoXu5GUSiW12+1AHY/dCdzKh3U9FiycbJ5xoXFxqrMrI4Aj7o/tAed88x9bKVH82WS6FRoGALEyqDOxOqBrS2MlFwWGQIgxuESfNRqNkAKSeByzs7Ohz/xe9IdnJ8AKOhgMtLW1VVBE6V/SNjsYgBBcFYWXDTXsjZhRFCsaKFLE+8AKPBgMtLu7q3a7rZMnT2pjY6MAVvnG3Z9L/IXp6ek9iiYKgyspsSIqjRUXyl0q5ayfcjlP3+puSA5sESjRmReudDIO6ENXjn0suaI+HI7jYJDOF1c2PiMoxijxMAV8/qAMAbDhpgVYSFsA5IxGo+B2VKlUAhMI9lOtVgsZIEqlcZBJyo4ySf+4UoySS7syFtzVYRKDy+cC7ev9h/LrawfPpN1R9vjsQLCzcQA8mOOUYXd3t+CeAJsBphWuEocPHy7EJHLwzV3KAIIcVIzHKfWivL5uuTsE5fW+4J7xWhivxw740i/MW9riyJEjqlQqarVaoZwxo8ezmMzNzRUy3FCOcrlcYATG65u3AaCys51mZmZUr9fDGiqN3cpicBZxwEDK17/l5WWtr6+Hd1mr1QqxXxgLlJN3is9nB+ml8RruaagdEOM9AngN26tcLuvhhx8OaYgB3uhDB3l5zzCWe71esPwBDLqxA2ZkzKD0vnWADkDEn8f1gE/Ule8uK5Xv9ykHRW6StCnpPklflpSID0mSJLmO5WclfUjSrZKeLEu/9oPSx8qS/lDS6WtatCRJrmt5Tql82ag5bRqXjPX1dXW73eC6Io2VETZPTo1G4k2pW2DZ+Lrl3uMLsNlzyrcrz9yfjZhT5aWx0sFm1BUIrmXzJynEyvDYKzH4wT23t7cD04LvY9aEb2Yd9HFLt7vHoCBwv1ipc4mtru52JKlgoYRW7ZbhUmmcUceBLu7p1tcYVKI9CThKytnp6Wmtr6+HNgUooUwoNa74oOA0m83CJr9cLqvdbgcFh9gK7XY79L9bxeO2QmnxfnXXlbgth8NhgY7vCqsre15W72sHWuh76uHWbJ7BvT02C/NwamoqKJvSmCYYMwzoc4/5gvB8xi9gR6lUKsQAQny20uMAABnKSURBVJl1q/Sktonnm881yj8zM6N2ux2es7y8rGq1umf8expjZ4HwvFqtpk6nU7C+Y8nHFc0DM1MWABcP4Ds7O6vV1dVCgFjvu0nH3g/DYR4ziXgMtD39gqLK+HewR8pT4D322GM6evSoGo1GcD1hXHi70m8ox/HY5rOzRPw3P4f6OFjEPT22iLOqHLibtO7ELBfK6ey8GFwEsHTQZG5uLpSB31lfuM7nBQKwwFrJGGf8xmsA45t5KBWz3EyqJ2UlTg7ZfKQxq4h68wxvM1xZfJ76Ws2fp1/2ODm0iQPbPjd9TalWqyFYrs9HwDDGEmWB2VKv10NcE9ajRqOhixcv7jFSxO8Z/+wAJ/Pa3yOXlBuUZ2JYlvQpSV+T9CyXxal33/3ud4fj3//933/2Z6pII4/FY9q8//3vD8ex28qHP/zhy3rW85VLufPgGiZJx44dK/zm7h5JxvLggw9e1nm/+Iu/GI4/+tGPFn7z97K3+5vf/ObCeT/yIz8Sjn2N9ZSoUpHy7+4elwUuamwARNzI+XKQr33ta8/r+l/91V+9QiW5fPlZSX8gafaZz8eG0h/8F0ll6WMH8ITyd9cf/dEfFX7zNevGG28Mx7Hbxn76hbuLXE2JA3m7G+Tv/d7vhWOY5sjS0lI4jut4pevibiae1pi9HYLOEsskrwzkuYzn7//+7y98fuihhyY+68iRI4XzHnnkkXDsaYh/4Rd+oXDe/fffH44vd116McuBY440Go3AEiEQ3Q033KCtra1gWWLThXLibARpHNgPpYHf2Lw5lVwqUrpdWWCTLhUpvliTURbJegCNF0YLG1xJIQI/m1BXTtw/f5KS5qwJ33yz6Yw395znSjht4XWRxtkQ+N4tjr65pp2cZeKKpisq8/PzQRklXgsuPJSVycI9SZVKWwI67O7uhmtRvuv1esF3Dksh92MT7xZ8fNnjzbb3u1v3Y6WQzTvtHmf8cGWQtmeDAECyvb0dyj0/P6+pqamCj6Lfw5ULlAaeS59iDY6t3P5duTxO7SspABk+ltzCj5IljRcgBxK5p7O0KAuKEyAif8SOgYXgGShcCaVe7lYVxxfh3m4151yOUV7dag6QBYPKARgHLWkP/3zjjTfusWAPh8PgPuFzhPKi4MCc8c2j95Mz0XxuZ1kW2p82o++mpqYC48r7EFYRYCoCw2ZpaUmdTie0nbPtnFlGmYgHw1rqYwoglOfHAU1duS2Viu4d+415z8LDWgE4EccdYV1hzHrWrbg8lMPjqlBnX0cAUmOGkPeHu2k4mOwAMGtbDBLF/evrjDOIWKtLpTE7DJCNALgE73a2jgeM9fHLmKFM/EY8ERgcMGk6nU5gcEjSLbfcUsjSFY8VyuWMFVzg/P3idcyyLIDUrL3b29uhDG4sYDwQ18rHLr9jHAEYumwZSfqvkv5ZOVPkMvCUJEmSJHmpy4c0BkaQ2aH0oWGemCZJkiQvnByYOSIpZP2o1WohbSibrtXV1aCYzs/Ph6BybPpWV1d1//3364YbbtCJEyf2uMG4ldkVATZ7bDJ9o+lKIVZC0geWSiUdO3ZMzWYzBJPF+ubBSWdmZoLPO0KMBVgiPNOBAzaCbtFD2UFx4Rw2qd4eXl+3Hk5NTRVcVhqNRgBzqC9uDGxyAXA8640DN7BYKpVKCJrIb9DMSYXs17Xb7YBuolSiwGGlx2UDyjebbwISYo3MsixY5QBRyPQjKQRa9cwdHiCW30ulUnDXcIVtYWEhfL548aJqtVrIVuQK4XA4VKvVCvX2wHrS2B0rtrBMT0+H7wAUfLzCkqnVaiHmDawf5omDZtyDoMbS2GUCBdiV5FIpT7dLwEMy3CwuLgblEnBhbm6uAMphJQDwwwXspptuChbwSqWitbW1glK+vb1dsIRJYwXbxwqgqYOOKEPML86DrdHtdrWwsBDcxxjDtAGACS58cZvU6/XgPkUAWuZmu90OY5K54uU/dOiQsiyPqwC4QNnpV+Yt1jpSMFO3mZmZoMRyXym3WOzu7obsNKxbuOA4mAsL71WvelWY/7EC6WtGzIiiXWFnkcocMKbVaoVxyRrpzCtJwd2K+eqKO/8d7JLGQUN9jfbyu5sJfUYbEUzU41bhSrO6uqqFhYUw7nABwZ2PsYEyTvkIWEy2JI9DA5DE/PJ6se772u8AiQPhXgdnmzggAcjPesc7hHFEoOYsy8K8dyYV48IBQ95XPh5YB3GFe+ihhzQYDHTXXXdpaWmpwFrxTD2AM7QD6yht1mw2QzC4wWAQ3FVZ83hfUB4f46yZrOEwphx8jAMpX1LKyrMyvPOZz33lIMmkv17+f7u6rdJ2SaWdkqa2pzTUUOWD24GSJEmS5JrJrQf8PkmSJFdODhyQlU0VFtAsy0LcCjaCnMsmnY0gG8RarabFxcWCdRyl0ZkH3M8p12zaPbaDl83LuLS0FCzjUjEDDaCEb3Y9dgeKPZu+er0estKw0fY2KJXG6XlRxDqdjjY2NsKGEnHKM0ATKXjn5uaCtY64EdLYyultQ5mdhYKCjPKMqwtWdFeAPP4BCimAiaQQfDOmsmMllBT6dzQahYwOLvS9pyX2OB9ZlqnVahUUFYAF4pYArKDUZ1kWYrw4AOQBcFEEPOaAZ/lw5cLp+igwKKeLi4vhGg9O6X3pCjzPQtn3a2EtOCvI29xBLFhKKHTe14CPzqbxOrtF3S3p1Allza91ZQWFE6WKdqROno2FNne6Ps/xVKFra2sBuGLcMFf4jr6g3vSJuwsxt8iq5K4EtJOUx/MA1IM1Q9wcV+KoBwqexzryfqbulIk6Emja57grySilrGUOcDhoCsDo6yt1d7YcMSecucA1zWYzuFoBfKGUsu56WlyvI8qsB7QdDAZaXFzUxYsXg/LvmY1oewdGKCdjhOfCgGBNcJcX/qRx/A/6nDnkrjrxmHeWB4wK5t3m5mYh5g99tLW1pU6nU+gLB1F8vaZPAbeIiUMmHV9/Aa2cvRYDczCneJ+wPjq4yZggsLWUU3MZs7SBuzs6+9ADa8MQYw7wDMANgCxAElJFr62thXHY6XTU7/fDeuLjGjB1ZmZG3W5X3W63EHQ4fic4w/NZ6bfLkv5MUl15loZ69HfIfnumideiCK0f0UekgVTaKUn/qy4JrOz5m8BUuf3228Oxu9g89NBDese5c/rA44/rhp0d/bKk/2N6Wp+wjFUvhHQ6ncJnZ37deutYlbrcrCRxBoprRZ1/KcmXv/zlyzovzlbjblnHjx8Px3E2FM9W4y43l3KPcXbeD/zADxR+c8r/9ehi4+5k0t7MHy96OSI9uSkd29j705MHvJUb/u68887Cbz/2Yz8WjpeXl8Nx7HISu7Fca4nfz+7u4fWF8Y6cOHEiHD/wwAMvUOly+c53vhOOn3jiiXDsrOFLyZNPFnv6p3/6p8Pxc8ms8653vavw2TP83Hffffte9/TTT4djd0uN3YM889Eb3/jGcPyNbxSjBnu7vJjlQODIaDQqUHDdDQYKMYqVZ2PgfDb/x48fDylVPRVs7Mccb6riDbEzS/wzG0s2kK5cuPWPDSsKmSs+/nz/jyWMyekW4Pj+voH1DSHXIUxm7h3XGyuwAxJSMfsAbQ5w4FbeUqkUGBdxCk/a3OMkxBZU/tO/3iYOUNB2/A5riAw2tBEpkeO0y1gUPd4IoAJl9f7kHFe+UNZh1FAn/rsPP8/2WBwodriJzc7OBkbI9PR0AZhAiXGGgY8BAB1Py+nPcUu7j33q5GMQ5cxBDAAtvxfWalyuGOOUjfak7VGWua9nhKFOlAvmiweo9P7gPL6DndRqtdRqtcK8oq89nTZl935ljHKOly1+Pv3jIIKPXQAcd/HycUC8GcYQ2XScFUcZfPz7HPX2Zp1k3sLm8r5wRd+zMBH7xIG/uLwo8pPcRLg/4EylUtH6+npQVJ05MTs7GwCYlZUVZVkW2Hgef8bvizgo6f0BSIg4uOXX4vroQLUfx8+GieLgB0GlPT6NA27UmfUNgAhwzt0vqTNz0YFND5DLGkN6dxiGXi6YGA5e8wx/P/R6Pe3s7Gh5eVmLi4tqt9va3NzU4cOHw5jwNTGOo0VbdTqdkHKP8gGWAxyxBtE3/q6JDRWMaX53AIt+4b3k85L109congULZWZmJqRdf1ZwpK/cpeZypKK94Eldml2aVVbLNKqOtD21vS+oMlEG2gOenKucU2mnpOn+tB5pPaLqblWVrKL/cfVJ/W+PPKn6M+13m6Tfe2Yd+Og+t0+SJEmSgtwp6b3Sr31F+oP/VnSt6Ur6tWtUrCRJXk5yYK6pbzz3AzHiTbDLaDRSp9MpKIZsFtls+XXu585/D5bnygEuBsPhUPPz84WNHmXFAsxzYrcUV9K8HL5R9zgLuDA4K8UZKR4LwRUMRw89VaKXl7ZBufPAmg5gxOWkzdjcevBYzkVh4BwPSOv9yr1ceYn7k/NdAeR6lI/RaKS5ubngQuNgFWWON+f0TZblrCMsrQ5QAEJQLxQZ2DgeBDJmbACWcC1WVZ6FAgpA4pZyV4ImtY3HicFq7YEsud5dr1BcaDdXZPyelMVBHQcYp6enA+vHgQsfI36//cQZAj6nOYZ94mMfazVjqlQqBQWKfllbWwsxEMhQBGgVp/UeDscBi4kT5OOYtncQiL5mPFBXH9c+zh1IdOXYs+/4c2OrBd/5ec4OQ7xtfPx4fXABitdBwDgfs3zvz+D5HuOD85x1JCm4EzH+PMC0x+HxNoOF4EGMvW0AHVhL3K3QgR4pX69hHcAecwDC57Y0Xmt87Dvw4mtHo9EorCm4cAEweJBWB03jseVzB4DAQVcyf9E2bgygvsxJxhbznv7s9/s6c+aMpNzi2Ww2tbKyElyPGEsbGxuBJRADSY1GI1hucCeirTY3NwuMI+rebDbDeHAgPX53+fMmMQld/NneDoBT7tIaj4fnLf1n/qJYqrM3jNWL7e9NYE/sA6pMZKsckjZbm9qt7ErT0gWNLXj/8QmpHi0Ns5L+r9quPvovdXmMlRRTJUmSl6dMSfohSW+T9JT0sb/Pvw7ZapQDIyneSJIkL7w8J0dctyiPRqMADniKRfclZzNVqVSCxShWENgooUgSC4LNMptkzzwSK0TE6NgPHCHFrN/HM6Q4AOMMGQTlj00toIFv8nAfcWq4l4ONriuOfj0KQJzulZgQoeOMss55bNI9+w3lZONOmfkdcSWAssZBLmMwC0trHLcDn3+PFSLlMQFwl6H/49geruwQLNOt2O5GEYNQuCLRhwT65N7cB6UZpR7Z3d3V1taWNjc3g9LW6/WCi4D3T9yPxOBBmXZ2EWV3Kyl95Mo/ShQuXSi43ifUw4NWkt6ZvvWx46wLFF7q7oCRK0cxO8B/9zHi4BVgBOUlba+DJA5OMPY9VWispDlwQT2cuYRyCFU5foa7dtA2gJ9eDgC9qampAvPJ2TwOCiMwW7yvGSP87vdgvLkbhJdjOBwW5kGtViv0q7e/f3YXLk/7TL9MT08Hqry3W5ZlQWlFwcZNg/4D2IyZAIgzf+L1xdeUSb/hCsQ67vGYYHzEgKC/E6anp8N6QhwND05bKpVCcFTeWazNrJvOUKG9Y6aHg4gOSPiY9XeCzyF//zBPvS1qtVqBDcJvtVotuDOVSiVtbm6GeF7OoPO+xi3GQTQfT8wzd6fc2tpSrVYLc4Xv/b3k77qY4RYfM1YmrSO0QblcDu+jF0VU+31Alf3klbe/UiONNJoe6bU/+Fr1p/vaKe3o1rV7J55/a1cHZ6pcytUn+n00PdLU7tTk+yVJkuTFLzOS3qM8bfmDyjNz7eZASAJDkiS5+jJ1kM3J3XffPbrvvvs0HA4LDAB8ut2VAWW52+2qXq8XrH2bm5shDgiBISuViqampgKbYXd3d0/GA1fA2SRTBg9q6UABm97Nzc0CaOEB4tz9xxV/NtOwFbw+TnMmQCY0dkmhLLAXPMYAyiObyk6ns8dSySYUKx8xQyqViubm5grKChlj3DoMnd/ZLFg+CdpYr9dDQMX4O57V6/WCYggIRp3ie7tSTEBZ6gRzJsuyYBFlg8zz6W8HPaCmxxmP3P/faeTE08DVJgaF3GUH9wHKAAi1urqqtbU1zc7Oam1tTVmWhYCnxHEolUqF+ASHDh0KZXG2QZzFg//8eWYkmCq1Wq0Qy4Hx4KCXAxQI9d7d3Q3zCOWH/qjX69rZ2SlkB4K54Qo3QAHP5Vrmls872nlqairEnUHpxmqdZVkAnaQ8wwbPo8/imC4o/NTV3SoqlYq2trYC4INrFuuZgywxE4z6wmhxxpSPQ86r1WqBdQDwBwhB/zK+Gaf8zprBeCYo8ubmZphbsJTOnTunlZWVkKK42WyqXq9rbm4uzG93z4tThPd6vRCc0/uR/nDwmjnWbreDy43HswBkpY0AGZ2thKuEu6H42uNxXjY2NtRoNMJ6T5lR4h1wAOj0GCDMddznHChjDfe5zf28P1hzY1ABBoozoPguy7LgkuhrCf3pbiseqJuxyBpAW7lhweO7OGjcbDa1urqqxcXF4N5XKuVxe7g36yrvoNXVVbXb7fC+oBxet6efflqPPvqoZmdndfLkyZDuHMDO57+DXh7LiWeSic7bRFKY/5VKJbwnfX3hfrTxO97xDn31q1/dV7O/5557Rpcbz+Gay7FjkvmWB7ntNunxxyXl60Vv0NPy1rIubl0Mf8u98ec9v20ta7m3rEG2f5afermuhfpC+FtsLGqhFn3muD4+rs/U971nkiRJXnh5au0pvfvj79aDZx/Uf/jR/6BffvMv7zFCJEmS5MrIPffcoy9/+cvPOsEOHHOEDScboFipl4rWMldKYhYDSrNb5f2/u0E4pdnv78+A8h1TuN3q5dZlFBXfUMcuEp6+F0XL7x+7U2Aph/mwubkZAv9xbqzwUR63VsZWapRm6oeSBtsg7gM22Vg9XXHw/nRLIO2NooqlTxr7n2PR9WfRdril8BlFnI12p9MpWDOdAcFnB0diiz/K12g0CmPPrdKwM2BPONDkdXdwIaaIY22mLQDpAB5cIeOZxMWIraluDfbMQNRxeXlZy8vLOnbsWMFtgmviNo7HWPwdbeQxdLzu3W43tLdbwyexIrx+3j4+52JAcTgcx1mgjChWvV5Py8vLGg6HWlpaCv3rbeLABsqvg2oxC8P7nbFAvZwV5OOE9nClOQbQOIdMXNIYwHFmDsovZffgoZyDYor4+lIul0PQ583NTa2srOiRRx5RpVLRoUOH1G63dejQIVWr1QAcxWPZ7wswAmCEYl4qjV26cKWRirF6fJ6RmcqzglFeFH1/rlRkydD+AC2+9vs84y9e033se/9zLv3qwKOD4ay9jEMYYZSDINjVanVPMEJYFXEg0XheAsa4SyesQdZij4Pibl4OWDA2HPDo9Xo6fPhwABIBrufn5wO47e0EYOkZ06gXYAnzqVTKmVK8OwBGfN5RX9pLGmcWA8zy4MK+Pntfs1cA5AJYB9DxeXFdyL//99IHPiD5mGo08u+fkampKc1WZjVbmdWt85efdwJQJQZPHFTx3x668FD43N/dPxhsrVwrgCUxeOLAyomFE7p57ubn1DRJkiTZK196+kt6z8ffo96gp0//z5/Wu171rme/KEmSJC+4HDhbDZslNntuefWNPwEYpbGiwobS6f1sap1J4a4rsYKISwWbf5RvByxcoXMrq1u72TSyGWbD5htMt4xJYwWA+qAAOpDisROwlJMedzQaBSUldMAEZSeuM8wCrsPCiLJDPebm5jQ1NaVqtVqgTqPYoeDT5iiHXM+z+/2+Op1OULShfwPKOLMD8c0ximi1Wg0Wb+9XBIYFG2UHoKRxYFzfqEObh6njgJJfS9t6DA/GiY9hPgMGUWeyB+EG5veMgTafAz5HXHGkfDCKhsOhnnjiCT3yyCM6cuRIYAMxPlyxp614prs7eYYl+p6+gcLuIIeUKzrMQdq+Wq2Ga3F38ZSfDiw4gOUKbwykeDyLLMtCqlXP2uPzzZVgn7v0lQOLDtC5G4XHEKJtaDcHcQiuC9OB+rhbF4y2SffmHP8dBZy2Zcyz7kkKDDLGJG2wtram9fV1nT17Vuvr6+p2u7r55pv1fd/3fTp69Ghh3PkYZg5TR57DmINdE2etceAQ5g8ZuWAI+ViO2Tf+52vp9va22u12SP1MuzvgyHxxZhB9TJtxHPcBazSfPW4SgYa73W4AcOJA04xJFHXacjgchrYC/HCXRUkhkKi3HX29vr5eCHTs88BdNOP1zDMP8VzWaxghlUqlsEbiPgOLJ8uyAIzxnQMUjOV2u60TJ04ERh9jzxmAvBsdmBwMBsE9ifVDUgDR4iDdHoeIsjB3fJ2Zmpq6viyk//pf5///7b+VnnxSuvXWHBjh++chDqrcMn/LZV+3H6iyB1jZzj8/vPzwvqDKB9/6Qf27t/+7512XJEmSSB/92kf1/k+9X0fnjupz/8vndOfSnc9+UZIkSa6KHMitZmpq6rykCbzRJEmSJEmSJEmSA8lto9Foab8f054jSZIkSZIkSXKF5JJ7DuRA4EiSJEmSJEmSJEmSJEmSJEmSJMn1Jlcwj16SJEmSJEmSJEmSJEmSJEmSJMlLTxI4kiRJkiRJkiRJkiRJkiRJkiR5WUsCR5IkSZIkSZIkSZIkSZIkSZIkL2tJ4EiSJEmSJEmSJEmSJEmSJEmS5GUtCRxJkiRJkiRJkiRJkiRJkiRJkrysJYEjSZIkSZIkSZIkSZIkSZIkSZKXtSRwJEmSJEmSJEmSJEmSJEmSJEnyspYEjiRJkiRJkiRJkiRJkiRJkiRJXtaSwJEkSZIkSZIkSZIkSZIkSZIkycta/n8uux6ng5FA0gAAAABJRU5ErkJggg==">
            <a:extLst>
              <a:ext uri="{FF2B5EF4-FFF2-40B4-BE49-F238E27FC236}">
                <a16:creationId xmlns:a16="http://schemas.microsoft.com/office/drawing/2014/main" id="{A4C02A5A-2CE5-472D-9D78-7B7B61881258}"/>
              </a:ext>
            </a:extLst>
          </p:cNvPr>
          <p:cNvSpPr>
            <a:spLocks noChangeAspect="1" noChangeArrowheads="1"/>
          </p:cNvSpPr>
          <p:nvPr/>
        </p:nvSpPr>
        <p:spPr bwMode="auto">
          <a:xfrm>
            <a:off x="5024968" y="29986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3" name="Group 2">
            <a:extLst>
              <a:ext uri="{FF2B5EF4-FFF2-40B4-BE49-F238E27FC236}">
                <a16:creationId xmlns:a16="http://schemas.microsoft.com/office/drawing/2014/main" id="{5BBD831E-82BD-449A-A401-4D3E7E3E723E}"/>
              </a:ext>
            </a:extLst>
          </p:cNvPr>
          <p:cNvGrpSpPr/>
          <p:nvPr/>
        </p:nvGrpSpPr>
        <p:grpSpPr>
          <a:xfrm>
            <a:off x="119336" y="1412776"/>
            <a:ext cx="3618834" cy="2905677"/>
            <a:chOff x="119336" y="1412776"/>
            <a:chExt cx="5058032" cy="4061255"/>
          </a:xfrm>
        </p:grpSpPr>
        <p:pic>
          <p:nvPicPr>
            <p:cNvPr id="9" name="Picture 8">
              <a:extLst>
                <a:ext uri="{FF2B5EF4-FFF2-40B4-BE49-F238E27FC236}">
                  <a16:creationId xmlns:a16="http://schemas.microsoft.com/office/drawing/2014/main" id="{1076D3F0-BEF8-4720-990A-A25457CBF9B8}"/>
                </a:ext>
              </a:extLst>
            </p:cNvPr>
            <p:cNvPicPr>
              <a:picLocks noChangeAspect="1"/>
            </p:cNvPicPr>
            <p:nvPr/>
          </p:nvPicPr>
          <p:blipFill rotWithShape="1">
            <a:blip r:embed="rId3"/>
            <a:srcRect l="1093" t="2323" r="50412" b="2291"/>
            <a:stretch/>
          </p:blipFill>
          <p:spPr>
            <a:xfrm>
              <a:off x="119336" y="1412776"/>
              <a:ext cx="5058032" cy="4061255"/>
            </a:xfrm>
            <a:prstGeom prst="rect">
              <a:avLst/>
            </a:prstGeom>
          </p:spPr>
        </p:pic>
        <p:cxnSp>
          <p:nvCxnSpPr>
            <p:cNvPr id="10" name="Straight Arrow Connector 9">
              <a:extLst>
                <a:ext uri="{FF2B5EF4-FFF2-40B4-BE49-F238E27FC236}">
                  <a16:creationId xmlns:a16="http://schemas.microsoft.com/office/drawing/2014/main" id="{625B6155-A361-48F0-A7D0-307355C902D0}"/>
                </a:ext>
              </a:extLst>
            </p:cNvPr>
            <p:cNvCxnSpPr>
              <a:cxnSpLocks/>
            </p:cNvCxnSpPr>
            <p:nvPr/>
          </p:nvCxnSpPr>
          <p:spPr>
            <a:xfrm>
              <a:off x="119336" y="5197689"/>
              <a:ext cx="5058032" cy="0"/>
            </a:xfrm>
            <a:prstGeom prst="straightConnector1">
              <a:avLst/>
            </a:prstGeom>
            <a:noFill/>
            <a:ln w="15875" cap="flat" cmpd="sng" algn="ctr">
              <a:solidFill>
                <a:schemeClr val="tx1"/>
              </a:solidFill>
              <a:prstDash val="solid"/>
              <a:headEnd type="arrow"/>
              <a:tailEnd type="arrow"/>
            </a:ln>
            <a:effectLst/>
          </p:spPr>
        </p:cxnSp>
        <p:sp>
          <p:nvSpPr>
            <p:cNvPr id="12" name="TextBox 11">
              <a:extLst>
                <a:ext uri="{FF2B5EF4-FFF2-40B4-BE49-F238E27FC236}">
                  <a16:creationId xmlns:a16="http://schemas.microsoft.com/office/drawing/2014/main" id="{87BCC782-D922-42AB-A62B-1C6B9C755721}"/>
                </a:ext>
              </a:extLst>
            </p:cNvPr>
            <p:cNvSpPr txBox="1"/>
            <p:nvPr/>
          </p:nvSpPr>
          <p:spPr>
            <a:xfrm>
              <a:off x="1830307" y="4633427"/>
              <a:ext cx="1333552" cy="516214"/>
            </a:xfrm>
            <a:prstGeom prst="rect">
              <a:avLst/>
            </a:prstGeom>
            <a:noFill/>
          </p:spPr>
          <p:txBody>
            <a:bodyPr wrap="none" rtlCol="0">
              <a:spAutoFit/>
            </a:bodyPr>
            <a:lstStyle/>
            <a:p>
              <a:r>
                <a:rPr lang="en-US" sz="1800" dirty="0"/>
                <a:t>190 um</a:t>
              </a:r>
            </a:p>
          </p:txBody>
        </p:sp>
      </p:grpSp>
      <p:pic>
        <p:nvPicPr>
          <p:cNvPr id="4098" name="Picture 2" descr="http://www.hep.manchester.ac.uk/LAr/run3493_subrun821_event41075_col.jpg">
            <a:extLst>
              <a:ext uri="{FF2B5EF4-FFF2-40B4-BE49-F238E27FC236}">
                <a16:creationId xmlns:a16="http://schemas.microsoft.com/office/drawing/2014/main" id="{76BEABD4-1F6C-4FF6-9C69-964E826FEE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62" y="4365104"/>
            <a:ext cx="3581874" cy="2149125"/>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1">
            <a:extLst>
              <a:ext uri="{FF2B5EF4-FFF2-40B4-BE49-F238E27FC236}">
                <a16:creationId xmlns:a16="http://schemas.microsoft.com/office/drawing/2014/main" id="{DDB4C740-F1BF-4075-8083-3713F6868CD4}"/>
              </a:ext>
            </a:extLst>
          </p:cNvPr>
          <p:cNvSpPr>
            <a:spLocks noGrp="1"/>
          </p:cNvSpPr>
          <p:nvPr>
            <p:ph idx="1"/>
          </p:nvPr>
        </p:nvSpPr>
        <p:spPr>
          <a:xfrm>
            <a:off x="4439816" y="1654176"/>
            <a:ext cx="7040984" cy="4498975"/>
          </a:xfrm>
        </p:spPr>
        <p:txBody>
          <a:bodyPr>
            <a:normAutofit/>
          </a:bodyPr>
          <a:lstStyle/>
          <a:p>
            <a:pPr marL="0" indent="0">
              <a:buNone/>
            </a:pPr>
            <a:r>
              <a:rPr lang="en-US" dirty="0"/>
              <a:t>Algorithms:</a:t>
            </a:r>
          </a:p>
          <a:p>
            <a:pPr lvl="1">
              <a:buFont typeface="Arial" panose="020B0604020202020204" pitchFamily="34" charset="0"/>
              <a:buChar char="•"/>
            </a:pPr>
            <a:r>
              <a:rPr lang="en-US" sz="2000" dirty="0"/>
              <a:t>Leverage small part of available information</a:t>
            </a:r>
          </a:p>
          <a:p>
            <a:pPr lvl="1">
              <a:buFont typeface="Arial" panose="020B0604020202020204" pitchFamily="34" charset="0"/>
              <a:buChar char="•"/>
            </a:pPr>
            <a:r>
              <a:rPr lang="en-US" sz="2000" dirty="0"/>
              <a:t>Tedious adaptation to new conditions</a:t>
            </a:r>
          </a:p>
          <a:p>
            <a:pPr lvl="1">
              <a:buFont typeface="Arial" panose="020B0604020202020204" pitchFamily="34" charset="0"/>
              <a:buChar char="•"/>
            </a:pPr>
            <a:endParaRPr lang="en-US" sz="2000" dirty="0"/>
          </a:p>
          <a:p>
            <a:pPr marL="0" indent="0">
              <a:buNone/>
            </a:pPr>
            <a:r>
              <a:rPr lang="en-US" dirty="0"/>
              <a:t>Supervised Machine Learning</a:t>
            </a:r>
          </a:p>
          <a:p>
            <a:pPr lvl="1">
              <a:buFont typeface="Arial" panose="020B0604020202020204" pitchFamily="34" charset="0"/>
              <a:buChar char="•"/>
            </a:pPr>
            <a:r>
              <a:rPr lang="en-US" sz="2000" dirty="0"/>
              <a:t>Leverage all low-level information</a:t>
            </a:r>
          </a:p>
          <a:p>
            <a:pPr lvl="1">
              <a:buFont typeface="Arial" panose="020B0604020202020204" pitchFamily="34" charset="0"/>
              <a:buChar char="•"/>
            </a:pPr>
            <a:r>
              <a:rPr lang="en-US" sz="2000" dirty="0"/>
              <a:t>Requires labeled data / training on simulations</a:t>
            </a:r>
          </a:p>
          <a:p>
            <a:pPr lvl="1">
              <a:buFont typeface="Arial" panose="020B0604020202020204" pitchFamily="34" charset="0"/>
              <a:buChar char="•"/>
            </a:pPr>
            <a:endParaRPr lang="en-US" sz="2000" dirty="0"/>
          </a:p>
          <a:p>
            <a:pPr marL="0" indent="0">
              <a:buNone/>
            </a:pPr>
            <a:r>
              <a:rPr lang="en-US" dirty="0"/>
              <a:t>Unsupervised Machine Learning</a:t>
            </a:r>
          </a:p>
          <a:p>
            <a:pPr lvl="1">
              <a:buFont typeface="Arial" panose="020B0604020202020204" pitchFamily="34" charset="0"/>
              <a:buChar char="•"/>
            </a:pPr>
            <a:r>
              <a:rPr lang="en-US" sz="2000" dirty="0"/>
              <a:t>Leverage all low-level information</a:t>
            </a:r>
          </a:p>
          <a:p>
            <a:pPr lvl="1">
              <a:buFont typeface="Arial" panose="020B0604020202020204" pitchFamily="34" charset="0"/>
              <a:buChar char="•"/>
            </a:pPr>
            <a:r>
              <a:rPr lang="en-US" sz="2000" dirty="0"/>
              <a:t>No / small amount of labeled data</a:t>
            </a:r>
            <a:endParaRPr lang="en-US" sz="2800" dirty="0"/>
          </a:p>
          <a:p>
            <a:pPr lvl="1">
              <a:buFont typeface="Arial" panose="020B0604020202020204" pitchFamily="34" charset="0"/>
              <a:buChar char="•"/>
            </a:pPr>
            <a:endParaRPr lang="en-US" sz="2000" dirty="0"/>
          </a:p>
          <a:p>
            <a:pPr lvl="1">
              <a:buFont typeface="Arial" panose="020B0604020202020204" pitchFamily="34" charset="0"/>
              <a:buChar char="•"/>
            </a:pPr>
            <a:endParaRPr lang="en-US" sz="2000" dirty="0"/>
          </a:p>
        </p:txBody>
      </p:sp>
    </p:spTree>
    <p:extLst>
      <p:ext uri="{BB962C8B-B14F-4D97-AF65-F5344CB8AC3E}">
        <p14:creationId xmlns:p14="http://schemas.microsoft.com/office/powerpoint/2010/main" val="488904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Proposed model</a:t>
            </a:r>
          </a:p>
        </p:txBody>
      </p:sp>
      <p:sp>
        <p:nvSpPr>
          <p:cNvPr id="6" name="Slide Number Placeholder 5">
            <a:extLst>
              <a:ext uri="{FF2B5EF4-FFF2-40B4-BE49-F238E27FC236}">
                <a16:creationId xmlns:a16="http://schemas.microsoft.com/office/drawing/2014/main" id="{BBC0094A-B5EF-47D6-A449-D20B84D3BB3A}"/>
              </a:ext>
            </a:extLst>
          </p:cNvPr>
          <p:cNvSpPr>
            <a:spLocks noGrp="1"/>
          </p:cNvSpPr>
          <p:nvPr>
            <p:ph type="sldNum" sz="quarter" idx="12"/>
          </p:nvPr>
        </p:nvSpPr>
        <p:spPr/>
        <p:txBody>
          <a:bodyPr/>
          <a:lstStyle/>
          <a:p>
            <a:fld id="{AB945413-4BB4-4BD5-B28C-9F8FCC451528}" type="slidenum">
              <a:rPr lang="en-US" smtClean="0"/>
              <a:t>16</a:t>
            </a:fld>
            <a:endParaRPr lang="en-US"/>
          </a:p>
        </p:txBody>
      </p:sp>
      <p:pic>
        <p:nvPicPr>
          <p:cNvPr id="7" name="Picture 6">
            <a:extLst>
              <a:ext uri="{FF2B5EF4-FFF2-40B4-BE49-F238E27FC236}">
                <a16:creationId xmlns:a16="http://schemas.microsoft.com/office/drawing/2014/main" id="{A26A4E47-2FEA-447E-8F35-8E40B16D9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1689894"/>
            <a:ext cx="9829462" cy="347821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5707B96-0441-46C0-9FBC-FBFF2838D6E5}"/>
                  </a:ext>
                </a:extLst>
              </p:cNvPr>
              <p:cNvSpPr/>
              <p:nvPr/>
            </p:nvSpPr>
            <p:spPr>
              <a:xfrm>
                <a:off x="191344" y="4941168"/>
                <a:ext cx="8118889" cy="523220"/>
              </a:xfrm>
              <a:prstGeom prst="rect">
                <a:avLst/>
              </a:prstGeom>
            </p:spPr>
            <p:txBody>
              <a:bodyPr wrap="none">
                <a:spAutoFit/>
              </a:bodyPr>
              <a:lstStyle/>
              <a:p>
                <a14:m>
                  <m:oMath xmlns:m="http://schemas.openxmlformats.org/officeDocument/2006/math">
                    <m:sSub>
                      <m:sSubPr>
                        <m:ctrlPr>
                          <a:rPr lang="de-CH" sz="2800" i="1" smtClean="0">
                            <a:latin typeface="Cambria Math" panose="02040503050406030204" pitchFamily="18" charset="0"/>
                          </a:rPr>
                        </m:ctrlPr>
                      </m:sSubPr>
                      <m:e>
                        <m:r>
                          <a:rPr lang="de-CH" sz="2800" i="1">
                            <a:latin typeface="Cambria Math" panose="02040503050406030204" pitchFamily="18" charset="0"/>
                            <a:ea typeface="Arial" panose="020B0604020202020204" pitchFamily="34" charset="0"/>
                            <a:cs typeface="Arial" panose="020B0604020202020204" pitchFamily="34" charset="0"/>
                          </a:rPr>
                          <m:t>𝑧</m:t>
                        </m:r>
                      </m:e>
                      <m:sub>
                        <m:r>
                          <a:rPr lang="de-CH" sz="2800" i="1">
                            <a:latin typeface="Cambria Math" panose="02040503050406030204" pitchFamily="18" charset="0"/>
                            <a:ea typeface="Arial" panose="020B0604020202020204" pitchFamily="34" charset="0"/>
                            <a:cs typeface="Arial" panose="020B0604020202020204" pitchFamily="34" charset="0"/>
                          </a:rPr>
                          <m:t>𝑖</m:t>
                        </m:r>
                      </m:sub>
                    </m:sSub>
                    <m:r>
                      <a:rPr lang="en-US" sz="2800" b="0" i="1" smtClean="0">
                        <a:latin typeface="Cambria Math" panose="02040503050406030204" pitchFamily="18" charset="0"/>
                        <a:ea typeface="Arial" panose="020B0604020202020204" pitchFamily="34" charset="0"/>
                        <a:cs typeface="Arial" panose="020B0604020202020204" pitchFamily="34" charset="0"/>
                      </a:rPr>
                      <m:t> </m:t>
                    </m:r>
                  </m:oMath>
                </a14:m>
                <a:r>
                  <a:rPr lang="en-US" sz="2800" dirty="0"/>
                  <a:t>– parameters that </a:t>
                </a:r>
                <a:r>
                  <a:rPr lang="en-US" sz="2800" i="1" dirty="0"/>
                  <a:t>shall </a:t>
                </a:r>
                <a:r>
                  <a:rPr lang="en-US" sz="2800" dirty="0"/>
                  <a:t>correspond to the </a:t>
                </a:r>
                <a:r>
                  <a:rPr lang="en-US" sz="2800" dirty="0" err="1"/>
                  <a:t>i</a:t>
                </a:r>
                <a:r>
                  <a:rPr lang="en-US" sz="2800" baseline="30000" dirty="0" err="1"/>
                  <a:t>th</a:t>
                </a:r>
                <a:r>
                  <a:rPr lang="en-US" sz="2800" dirty="0"/>
                  <a:t> track</a:t>
                </a:r>
              </a:p>
            </p:txBody>
          </p:sp>
        </mc:Choice>
        <mc:Fallback xmlns="">
          <p:sp>
            <p:nvSpPr>
              <p:cNvPr id="8" name="Rectangle 7">
                <a:extLst>
                  <a:ext uri="{FF2B5EF4-FFF2-40B4-BE49-F238E27FC236}">
                    <a16:creationId xmlns:a16="http://schemas.microsoft.com/office/drawing/2014/main" id="{05707B96-0441-46C0-9FBC-FBFF2838D6E5}"/>
                  </a:ext>
                </a:extLst>
              </p:cNvPr>
              <p:cNvSpPr>
                <a:spLocks noRot="1" noChangeAspect="1" noMove="1" noResize="1" noEditPoints="1" noAdjustHandles="1" noChangeArrowheads="1" noChangeShapeType="1" noTextEdit="1"/>
              </p:cNvSpPr>
              <p:nvPr/>
            </p:nvSpPr>
            <p:spPr>
              <a:xfrm>
                <a:off x="191344" y="4941168"/>
                <a:ext cx="8118889" cy="523220"/>
              </a:xfrm>
              <a:prstGeom prst="rect">
                <a:avLst/>
              </a:prstGeom>
              <a:blipFill>
                <a:blip r:embed="rId4"/>
                <a:stretch>
                  <a:fillRect t="-12941" r="-450" b="-32941"/>
                </a:stretch>
              </a:blipFill>
            </p:spPr>
            <p:txBody>
              <a:bodyPr/>
              <a:lstStyle/>
              <a:p>
                <a:r>
                  <a:rPr lang="LID4096">
                    <a:noFill/>
                  </a:rPr>
                  <a:t> </a:t>
                </a:r>
              </a:p>
            </p:txBody>
          </p:sp>
        </mc:Fallback>
      </mc:AlternateContent>
      <p:sp>
        <p:nvSpPr>
          <p:cNvPr id="9" name="Rectangle 8">
            <a:extLst>
              <a:ext uri="{FF2B5EF4-FFF2-40B4-BE49-F238E27FC236}">
                <a16:creationId xmlns:a16="http://schemas.microsoft.com/office/drawing/2014/main" id="{32E48F88-20CB-4C05-8E51-05E81DCEF94A}"/>
              </a:ext>
            </a:extLst>
          </p:cNvPr>
          <p:cNvSpPr/>
          <p:nvPr/>
        </p:nvSpPr>
        <p:spPr>
          <a:xfrm>
            <a:off x="9029700" y="3581400"/>
            <a:ext cx="254000"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150920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Proposed model</a:t>
            </a:r>
          </a:p>
        </p:txBody>
      </p:sp>
      <p:sp>
        <p:nvSpPr>
          <p:cNvPr id="6" name="Slide Number Placeholder 5">
            <a:extLst>
              <a:ext uri="{FF2B5EF4-FFF2-40B4-BE49-F238E27FC236}">
                <a16:creationId xmlns:a16="http://schemas.microsoft.com/office/drawing/2014/main" id="{BBC0094A-B5EF-47D6-A449-D20B84D3BB3A}"/>
              </a:ext>
            </a:extLst>
          </p:cNvPr>
          <p:cNvSpPr>
            <a:spLocks noGrp="1"/>
          </p:cNvSpPr>
          <p:nvPr>
            <p:ph type="sldNum" sz="quarter" idx="12"/>
          </p:nvPr>
        </p:nvSpPr>
        <p:spPr/>
        <p:txBody>
          <a:bodyPr/>
          <a:lstStyle/>
          <a:p>
            <a:fld id="{AB945413-4BB4-4BD5-B28C-9F8FCC451528}" type="slidenum">
              <a:rPr lang="en-US" smtClean="0"/>
              <a:t>17</a:t>
            </a:fld>
            <a:endParaRPr lang="en-US"/>
          </a:p>
        </p:txBody>
      </p:sp>
      <p:pic>
        <p:nvPicPr>
          <p:cNvPr id="7" name="Picture 6">
            <a:extLst>
              <a:ext uri="{FF2B5EF4-FFF2-40B4-BE49-F238E27FC236}">
                <a16:creationId xmlns:a16="http://schemas.microsoft.com/office/drawing/2014/main" id="{A26A4E47-2FEA-447E-8F35-8E40B16D9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2902" y="1690688"/>
            <a:ext cx="9829462" cy="347821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5707B96-0441-46C0-9FBC-FBFF2838D6E5}"/>
                  </a:ext>
                </a:extLst>
              </p:cNvPr>
              <p:cNvSpPr/>
              <p:nvPr/>
            </p:nvSpPr>
            <p:spPr>
              <a:xfrm>
                <a:off x="191344" y="4941168"/>
                <a:ext cx="11549124" cy="1384995"/>
              </a:xfrm>
              <a:prstGeom prst="rect">
                <a:avLst/>
              </a:prstGeom>
            </p:spPr>
            <p:txBody>
              <a:bodyPr wrap="none">
                <a:spAutoFit/>
              </a:bodyPr>
              <a:lstStyle/>
              <a:p>
                <a14:m>
                  <m:oMath xmlns:m="http://schemas.openxmlformats.org/officeDocument/2006/math">
                    <m:sSub>
                      <m:sSubPr>
                        <m:ctrlPr>
                          <a:rPr lang="de-CH" sz="2800" i="1" smtClean="0">
                            <a:latin typeface="Cambria Math" panose="02040503050406030204" pitchFamily="18" charset="0"/>
                          </a:rPr>
                        </m:ctrlPr>
                      </m:sSubPr>
                      <m:e>
                        <m:r>
                          <a:rPr lang="de-CH" sz="2800" i="1">
                            <a:latin typeface="Cambria Math" panose="02040503050406030204" pitchFamily="18" charset="0"/>
                            <a:ea typeface="Arial" panose="020B0604020202020204" pitchFamily="34" charset="0"/>
                            <a:cs typeface="Arial" panose="020B0604020202020204" pitchFamily="34" charset="0"/>
                          </a:rPr>
                          <m:t>𝑧</m:t>
                        </m:r>
                      </m:e>
                      <m:sub>
                        <m:r>
                          <a:rPr lang="de-CH" sz="2800" i="1">
                            <a:latin typeface="Cambria Math" panose="02040503050406030204" pitchFamily="18" charset="0"/>
                            <a:ea typeface="Arial" panose="020B0604020202020204" pitchFamily="34" charset="0"/>
                            <a:cs typeface="Arial" panose="020B0604020202020204" pitchFamily="34" charset="0"/>
                          </a:rPr>
                          <m:t>𝑖</m:t>
                        </m:r>
                      </m:sub>
                    </m:sSub>
                  </m:oMath>
                </a14:m>
                <a:r>
                  <a:rPr lang="en-US" sz="2800" dirty="0"/>
                  <a:t> – parameters that </a:t>
                </a:r>
                <a:r>
                  <a:rPr lang="en-US" sz="2800" i="1" dirty="0"/>
                  <a:t>shall </a:t>
                </a:r>
                <a:r>
                  <a:rPr lang="en-US" sz="2800" dirty="0"/>
                  <a:t>correspond to the </a:t>
                </a:r>
                <a:r>
                  <a:rPr lang="en-US" sz="2800" dirty="0" err="1"/>
                  <a:t>i</a:t>
                </a:r>
                <a:r>
                  <a:rPr lang="en-US" sz="2800" baseline="30000" dirty="0" err="1"/>
                  <a:t>th</a:t>
                </a:r>
                <a:r>
                  <a:rPr lang="en-US" sz="2800" dirty="0"/>
                  <a:t> track</a:t>
                </a:r>
              </a:p>
              <a:p>
                <a:endParaRPr lang="en-US" sz="2800" dirty="0"/>
              </a:p>
              <a:p>
                <a:r>
                  <a:rPr lang="en-US" sz="2800" dirty="0"/>
                  <a:t>We need to 1. disentangle different tracks; 2.disentangle track parameters</a:t>
                </a:r>
              </a:p>
            </p:txBody>
          </p:sp>
        </mc:Choice>
        <mc:Fallback xmlns="">
          <p:sp>
            <p:nvSpPr>
              <p:cNvPr id="8" name="Rectangle 7">
                <a:extLst>
                  <a:ext uri="{FF2B5EF4-FFF2-40B4-BE49-F238E27FC236}">
                    <a16:creationId xmlns:a16="http://schemas.microsoft.com/office/drawing/2014/main" id="{05707B96-0441-46C0-9FBC-FBFF2838D6E5}"/>
                  </a:ext>
                </a:extLst>
              </p:cNvPr>
              <p:cNvSpPr>
                <a:spLocks noRot="1" noChangeAspect="1" noMove="1" noResize="1" noEditPoints="1" noAdjustHandles="1" noChangeArrowheads="1" noChangeShapeType="1" noTextEdit="1"/>
              </p:cNvSpPr>
              <p:nvPr/>
            </p:nvSpPr>
            <p:spPr>
              <a:xfrm>
                <a:off x="191344" y="4941168"/>
                <a:ext cx="11549124" cy="1384995"/>
              </a:xfrm>
              <a:prstGeom prst="rect">
                <a:avLst/>
              </a:prstGeom>
              <a:blipFill>
                <a:blip r:embed="rId4"/>
                <a:stretch>
                  <a:fillRect l="-1055" t="-4846" r="-53" b="-11454"/>
                </a:stretch>
              </a:blipFill>
            </p:spPr>
            <p:txBody>
              <a:bodyPr/>
              <a:lstStyle/>
              <a:p>
                <a:r>
                  <a:rPr lang="LID4096">
                    <a:noFill/>
                  </a:rPr>
                  <a:t> </a:t>
                </a:r>
              </a:p>
            </p:txBody>
          </p:sp>
        </mc:Fallback>
      </mc:AlternateContent>
      <p:sp>
        <p:nvSpPr>
          <p:cNvPr id="9" name="Rectangle 8">
            <a:extLst>
              <a:ext uri="{FF2B5EF4-FFF2-40B4-BE49-F238E27FC236}">
                <a16:creationId xmlns:a16="http://schemas.microsoft.com/office/drawing/2014/main" id="{32E48F88-20CB-4C05-8E51-05E81DCEF94A}"/>
              </a:ext>
            </a:extLst>
          </p:cNvPr>
          <p:cNvSpPr/>
          <p:nvPr/>
        </p:nvSpPr>
        <p:spPr>
          <a:xfrm>
            <a:off x="8976320" y="3645024"/>
            <a:ext cx="254000" cy="3429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56463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Equivariance constraint</a:t>
            </a:r>
          </a:p>
        </p:txBody>
      </p:sp>
      <p:sp>
        <p:nvSpPr>
          <p:cNvPr id="6" name="Slide Number Placeholder 5">
            <a:extLst>
              <a:ext uri="{FF2B5EF4-FFF2-40B4-BE49-F238E27FC236}">
                <a16:creationId xmlns:a16="http://schemas.microsoft.com/office/drawing/2014/main" id="{F7B0C91D-176C-4BA5-A861-226E280E642D}"/>
              </a:ext>
            </a:extLst>
          </p:cNvPr>
          <p:cNvSpPr>
            <a:spLocks noGrp="1"/>
          </p:cNvSpPr>
          <p:nvPr>
            <p:ph type="sldNum" sz="quarter" idx="12"/>
          </p:nvPr>
        </p:nvSpPr>
        <p:spPr/>
        <p:txBody>
          <a:bodyPr/>
          <a:lstStyle/>
          <a:p>
            <a:fld id="{AB945413-4BB4-4BD5-B28C-9F8FCC451528}" type="slidenum">
              <a:rPr lang="en-US" smtClean="0"/>
              <a:t>18</a:t>
            </a:fld>
            <a:endParaRPr lang="en-US"/>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7CCE0BA-CBF1-419B-B49C-98D556BE68BE}"/>
                  </a:ext>
                </a:extLst>
              </p:cNvPr>
              <p:cNvSpPr>
                <a:spLocks noGrp="1"/>
              </p:cNvSpPr>
              <p:nvPr>
                <p:ph idx="1"/>
              </p:nvPr>
            </p:nvSpPr>
            <p:spPr>
              <a:xfrm>
                <a:off x="8112224" y="1676400"/>
                <a:ext cx="3934448" cy="4351338"/>
              </a:xfrm>
            </p:spPr>
            <p:txBody>
              <a:bodyPr>
                <a:noAutofit/>
              </a:bodyPr>
              <a:lstStyle/>
              <a:p>
                <a:pPr marL="0" indent="0">
                  <a:buNone/>
                </a:pPr>
                <a14:m>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m:t>
                        </m:r>
                      </m:sup>
                    </m:sSup>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oMath>
                </a14:m>
                <a:r>
                  <a:rPr lang="en-US" sz="1600" dirty="0"/>
                  <a:t>, </a:t>
                </a:r>
                <a14:m>
                  <m:oMath xmlns:m="http://schemas.openxmlformats.org/officeDocument/2006/math">
                    <m:r>
                      <a:rPr lang="en-US" sz="1600" i="1">
                        <a:latin typeface="Cambria Math" panose="02040503050406030204" pitchFamily="18" charset="0"/>
                      </a:rPr>
                      <m:t>𝑧</m:t>
                    </m:r>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𝑡</m:t>
                            </m:r>
                          </m:sub>
                        </m:sSub>
                      </m:e>
                      <m:e>
                        <m:r>
                          <a:rPr lang="en-US" sz="1600" i="1">
                            <a:latin typeface="Cambria Math" panose="02040503050406030204" pitchFamily="18" charset="0"/>
                          </a:rPr>
                          <m:t>𝜉</m:t>
                        </m:r>
                      </m:e>
                    </m:d>
                    <m:r>
                      <a:rPr lang="en-US" sz="1600" i="1">
                        <a:latin typeface="Cambria Math" panose="02040503050406030204" pitchFamily="18" charset="0"/>
                      </a:rPr>
                      <m:t> </m:t>
                    </m:r>
                  </m:oMath>
                </a14:m>
                <a:r>
                  <a:rPr lang="ru-RU" sz="1600" dirty="0"/>
                  <a:t> – </a:t>
                </a:r>
                <a:r>
                  <a:rPr lang="en-US" sz="1600" dirty="0"/>
                  <a:t>geometrical transformations in the image and the latent representation space, parametrized by the same parameter set </a:t>
                </a:r>
                <a14:m>
                  <m:oMath xmlns:m="http://schemas.openxmlformats.org/officeDocument/2006/math">
                    <m:r>
                      <a:rPr lang="en-US" sz="1600" i="1">
                        <a:latin typeface="Cambria Math" panose="02040503050406030204" pitchFamily="18" charset="0"/>
                      </a:rPr>
                      <m:t>𝜉</m:t>
                    </m:r>
                    <m:r>
                      <a:rPr lang="en-US" sz="1600" b="0" i="1" smtClean="0">
                        <a:latin typeface="Cambria Math" panose="02040503050406030204" pitchFamily="18" charset="0"/>
                      </a:rPr>
                      <m:t>.</m:t>
                    </m:r>
                  </m:oMath>
                </a14:m>
                <a:endParaRPr lang="en-US" sz="1600" dirty="0"/>
              </a:p>
              <a:p>
                <a:pPr marL="0" indent="0">
                  <a:buNone/>
                </a:pPr>
                <a:endParaRPr lang="en-US" sz="1600" dirty="0"/>
              </a:p>
              <a:p>
                <a:pPr marL="0" indent="0">
                  <a:buNone/>
                </a:pPr>
                <a:r>
                  <a:rPr lang="en-US" sz="1600" dirty="0"/>
                  <a:t>Demand equivariance of encoder and decoder:</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𝐼</m:t>
                              </m:r>
                            </m:e>
                          </m:d>
                        </m:e>
                        <m:e>
                          <m:r>
                            <a:rPr lang="en-US" sz="1600" i="1">
                              <a:latin typeface="Cambria Math" panose="02040503050406030204" pitchFamily="18" charset="0"/>
                            </a:rPr>
                            <m:t>𝜉</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r>
                            <a:rPr lang="en-US" sz="1600" i="1">
                              <a:latin typeface="Cambria Math" panose="02040503050406030204" pitchFamily="18" charset="0"/>
                            </a:rPr>
                            <m:t>(</m:t>
                          </m:r>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𝑧</m:t>
                              </m:r>
                            </m:e>
                            <m:e>
                              <m:r>
                                <a:rPr lang="en-US" sz="1600" i="1">
                                  <a:latin typeface="Cambria Math" panose="02040503050406030204" pitchFamily="18" charset="0"/>
                                </a:rPr>
                                <m:t>𝜉</m:t>
                              </m:r>
                            </m:e>
                          </m:d>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𝑧</m:t>
                              </m:r>
                            </m:e>
                          </m:d>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oMath>
                  </m:oMathPara>
                </a14:m>
                <a:endParaRPr lang="en-US" sz="1600" dirty="0"/>
              </a:p>
              <a:p>
                <a:pPr marL="0" indent="0">
                  <a:buNone/>
                </a:pPr>
                <a:endParaRPr lang="en-US" sz="1600" i="1" dirty="0"/>
              </a:p>
              <a:p>
                <a:pPr marL="0" indent="0">
                  <a:buNone/>
                </a:pPr>
                <a:r>
                  <a:rPr lang="en-US" sz="1600" i="1" dirty="0"/>
                  <a:t>-&gt; </a:t>
                </a:r>
              </a:p>
              <a:p>
                <a:pPr marL="0" indent="0">
                  <a:buNone/>
                </a:pPr>
                <a:endParaRPr lang="en-US" sz="1600" i="1"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𝐼</m:t>
                                  </m:r>
                                </m:e>
                              </m:d>
                            </m:e>
                            <m:e>
                              <m:r>
                                <a:rPr lang="en-US" sz="1600" i="1">
                                  <a:latin typeface="Cambria Math" panose="02040503050406030204" pitchFamily="18" charset="0"/>
                                </a:rPr>
                                <m:t>𝜉</m:t>
                              </m:r>
                            </m:e>
                          </m:d>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r>
                        <a:rPr lang="en-US" sz="1600" i="1">
                          <a:latin typeface="Cambria Math" panose="02040503050406030204" pitchFamily="18" charset="0"/>
                        </a:rPr>
                        <m:t>,</m:t>
                      </m:r>
                    </m:oMath>
                  </m:oMathPara>
                </a14:m>
                <a:endParaRPr lang="en-US" sz="1600" dirty="0"/>
              </a:p>
              <a:p>
                <a:pPr marL="0" indent="0">
                  <a:buNone/>
                </a:pPr>
                <a:endParaRPr lang="en-US" sz="1600" dirty="0"/>
              </a:p>
            </p:txBody>
          </p:sp>
        </mc:Choice>
        <mc:Fallback xmlns="">
          <p:sp>
            <p:nvSpPr>
              <p:cNvPr id="8" name="Content Placeholder 2">
                <a:extLst>
                  <a:ext uri="{FF2B5EF4-FFF2-40B4-BE49-F238E27FC236}">
                    <a16:creationId xmlns:a16="http://schemas.microsoft.com/office/drawing/2014/main" id="{27CCE0BA-CBF1-419B-B49C-98D556BE68BE}"/>
                  </a:ext>
                </a:extLst>
              </p:cNvPr>
              <p:cNvSpPr>
                <a:spLocks noGrp="1" noRot="1" noChangeAspect="1" noMove="1" noResize="1" noEditPoints="1" noAdjustHandles="1" noChangeArrowheads="1" noChangeShapeType="1" noTextEdit="1"/>
              </p:cNvSpPr>
              <p:nvPr>
                <p:ph idx="1"/>
              </p:nvPr>
            </p:nvSpPr>
            <p:spPr>
              <a:xfrm>
                <a:off x="8112224" y="1676400"/>
                <a:ext cx="3934448" cy="4351338"/>
              </a:xfrm>
              <a:blipFill>
                <a:blip r:embed="rId3"/>
                <a:stretch>
                  <a:fillRect l="-930" t="-980"/>
                </a:stretch>
              </a:blipFill>
            </p:spPr>
            <p:txBody>
              <a:bodyPr/>
              <a:lstStyle/>
              <a:p>
                <a:r>
                  <a:rPr lang="LID4096">
                    <a:noFill/>
                  </a:rPr>
                  <a:t> </a:t>
                </a:r>
              </a:p>
            </p:txBody>
          </p:sp>
        </mc:Fallback>
      </mc:AlternateContent>
    </p:spTree>
    <p:extLst>
      <p:ext uri="{BB962C8B-B14F-4D97-AF65-F5344CB8AC3E}">
        <p14:creationId xmlns:p14="http://schemas.microsoft.com/office/powerpoint/2010/main" val="1018081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Equivariance constraint</a:t>
            </a:r>
          </a:p>
        </p:txBody>
      </p:sp>
      <p:sp>
        <p:nvSpPr>
          <p:cNvPr id="6" name="Slide Number Placeholder 5">
            <a:extLst>
              <a:ext uri="{FF2B5EF4-FFF2-40B4-BE49-F238E27FC236}">
                <a16:creationId xmlns:a16="http://schemas.microsoft.com/office/drawing/2014/main" id="{F7B0C91D-176C-4BA5-A861-226E280E642D}"/>
              </a:ext>
            </a:extLst>
          </p:cNvPr>
          <p:cNvSpPr>
            <a:spLocks noGrp="1"/>
          </p:cNvSpPr>
          <p:nvPr>
            <p:ph type="sldNum" sz="quarter" idx="12"/>
          </p:nvPr>
        </p:nvSpPr>
        <p:spPr/>
        <p:txBody>
          <a:bodyPr/>
          <a:lstStyle/>
          <a:p>
            <a:fld id="{AB945413-4BB4-4BD5-B28C-9F8FCC451528}" type="slidenum">
              <a:rPr lang="en-US" smtClean="0"/>
              <a:t>19</a:t>
            </a:fld>
            <a:endParaRPr lang="en-US"/>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27CCE0BA-CBF1-419B-B49C-98D556BE68BE}"/>
                  </a:ext>
                </a:extLst>
              </p:cNvPr>
              <p:cNvSpPr>
                <a:spLocks noGrp="1"/>
              </p:cNvSpPr>
              <p:nvPr>
                <p:ph idx="1"/>
              </p:nvPr>
            </p:nvSpPr>
            <p:spPr>
              <a:xfrm>
                <a:off x="8112224" y="1676400"/>
                <a:ext cx="3934448" cy="4351338"/>
              </a:xfrm>
            </p:spPr>
            <p:txBody>
              <a:bodyPr>
                <a:noAutofit/>
              </a:bodyPr>
              <a:lstStyle/>
              <a:p>
                <a:pPr marL="0" indent="0">
                  <a:buNone/>
                </a:pPr>
                <a14:m>
                  <m:oMath xmlns:m="http://schemas.openxmlformats.org/officeDocument/2006/math">
                    <m:sSup>
                      <m:sSupPr>
                        <m:ctrlPr>
                          <a:rPr lang="en-US" sz="1600" i="1" smtClean="0">
                            <a:latin typeface="Cambria Math" panose="02040503050406030204" pitchFamily="18" charset="0"/>
                          </a:rPr>
                        </m:ctrlPr>
                      </m:sSupPr>
                      <m:e>
                        <m:r>
                          <a:rPr lang="en-US" sz="1600" i="1">
                            <a:latin typeface="Cambria Math" panose="02040503050406030204" pitchFamily="18" charset="0"/>
                          </a:rPr>
                          <m:t>𝐼</m:t>
                        </m:r>
                      </m:e>
                      <m:sup>
                        <m:r>
                          <a:rPr lang="en-US" sz="1600" i="1">
                            <a:latin typeface="Cambria Math" panose="02040503050406030204" pitchFamily="18" charset="0"/>
                          </a:rPr>
                          <m:t>′</m:t>
                        </m:r>
                      </m:sup>
                    </m:sSup>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oMath>
                </a14:m>
                <a:r>
                  <a:rPr lang="en-US" sz="1600" dirty="0"/>
                  <a:t>, </a:t>
                </a:r>
                <a14:m>
                  <m:oMath xmlns:m="http://schemas.openxmlformats.org/officeDocument/2006/math">
                    <m:r>
                      <a:rPr lang="en-US" sz="1600" i="1">
                        <a:latin typeface="Cambria Math" panose="02040503050406030204" pitchFamily="18" charset="0"/>
                      </a:rPr>
                      <m:t>𝑧</m:t>
                    </m:r>
                    <m:sSub>
                      <m:sSubPr>
                        <m:ctrlPr>
                          <a:rPr lang="en-US" sz="1600" i="1">
                            <a:latin typeface="Cambria Math" panose="02040503050406030204" pitchFamily="18" charset="0"/>
                          </a:rPr>
                        </m:ctrlPr>
                      </m:sSubPr>
                      <m:e>
                        <m:r>
                          <a:rPr lang="en-US" sz="1600" i="1">
                            <a:latin typeface="Cambria Math" panose="02040503050406030204" pitchFamily="18" charset="0"/>
                          </a:rPr>
                          <m:t>′</m:t>
                        </m:r>
                      </m:e>
                      <m:sub>
                        <m:r>
                          <a:rPr lang="en-US" sz="1600" i="1">
                            <a:latin typeface="Cambria Math" panose="02040503050406030204" pitchFamily="18" charset="0"/>
                          </a:rPr>
                          <m:t>𝑡</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𝑡</m:t>
                            </m:r>
                          </m:sub>
                        </m:sSub>
                      </m:e>
                      <m:e>
                        <m:r>
                          <a:rPr lang="en-US" sz="1600" i="1">
                            <a:latin typeface="Cambria Math" panose="02040503050406030204" pitchFamily="18" charset="0"/>
                          </a:rPr>
                          <m:t>𝜉</m:t>
                        </m:r>
                      </m:e>
                    </m:d>
                    <m:r>
                      <a:rPr lang="en-US" sz="1600" i="1">
                        <a:latin typeface="Cambria Math" panose="02040503050406030204" pitchFamily="18" charset="0"/>
                      </a:rPr>
                      <m:t> </m:t>
                    </m:r>
                  </m:oMath>
                </a14:m>
                <a:r>
                  <a:rPr lang="ru-RU" sz="1600" dirty="0"/>
                  <a:t> – </a:t>
                </a:r>
                <a:r>
                  <a:rPr lang="en-US" sz="1600" dirty="0"/>
                  <a:t>geometrical transformations in the image and the latent representation space, parametrized by the same parameter set </a:t>
                </a:r>
                <a14:m>
                  <m:oMath xmlns:m="http://schemas.openxmlformats.org/officeDocument/2006/math">
                    <m:r>
                      <a:rPr lang="en-US" sz="1600" i="1">
                        <a:latin typeface="Cambria Math" panose="02040503050406030204" pitchFamily="18" charset="0"/>
                      </a:rPr>
                      <m:t>𝜉</m:t>
                    </m:r>
                    <m:r>
                      <a:rPr lang="en-US" sz="1600" b="0" i="1" smtClean="0">
                        <a:latin typeface="Cambria Math" panose="02040503050406030204" pitchFamily="18" charset="0"/>
                      </a:rPr>
                      <m:t>.</m:t>
                    </m:r>
                  </m:oMath>
                </a14:m>
                <a:endParaRPr lang="en-US" sz="1600" dirty="0"/>
              </a:p>
              <a:p>
                <a:pPr marL="0" indent="0">
                  <a:buNone/>
                </a:pPr>
                <a:endParaRPr lang="en-US" sz="1600" dirty="0"/>
              </a:p>
              <a:p>
                <a:pPr marL="0" indent="0">
                  <a:buNone/>
                </a:pPr>
                <a:r>
                  <a:rPr lang="en-US" sz="1600" dirty="0"/>
                  <a:t>Demand equivariance of encoder and decoder:</a:t>
                </a:r>
              </a:p>
              <a:p>
                <a:pPr marL="0" indent="0">
                  <a:buNone/>
                </a:pPr>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𝐼</m:t>
                              </m:r>
                            </m:e>
                          </m:d>
                        </m:e>
                        <m:e>
                          <m:r>
                            <a:rPr lang="en-US" sz="1600" i="1">
                              <a:latin typeface="Cambria Math" panose="02040503050406030204" pitchFamily="18" charset="0"/>
                            </a:rPr>
                            <m:t>𝜉</m:t>
                          </m:r>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𝐸</m:t>
                          </m:r>
                          <m:r>
                            <a:rPr lang="en-US" sz="1600" i="1">
                              <a:latin typeface="Cambria Math" panose="02040503050406030204" pitchFamily="18" charset="0"/>
                            </a:rPr>
                            <m:t>(</m:t>
                          </m:r>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oMath>
                  </m:oMathPara>
                </a14:m>
                <a:endParaRPr lang="en-US" sz="1600"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𝑧</m:t>
                              </m:r>
                            </m:e>
                            <m:e>
                              <m:r>
                                <a:rPr lang="en-US" sz="1600" i="1">
                                  <a:latin typeface="Cambria Math" panose="02040503050406030204" pitchFamily="18" charset="0"/>
                                </a:rPr>
                                <m:t>𝜉</m:t>
                              </m:r>
                            </m:e>
                          </m:d>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𝐷</m:t>
                          </m:r>
                          <m:d>
                            <m:dPr>
                              <m:ctrlPr>
                                <a:rPr lang="en-US" sz="1600" i="1">
                                  <a:latin typeface="Cambria Math" panose="02040503050406030204" pitchFamily="18" charset="0"/>
                                </a:rPr>
                              </m:ctrlPr>
                            </m:dPr>
                            <m:e>
                              <m:r>
                                <a:rPr lang="en-US" sz="1600" i="1">
                                  <a:latin typeface="Cambria Math" panose="02040503050406030204" pitchFamily="18" charset="0"/>
                                </a:rPr>
                                <m:t>𝑧</m:t>
                              </m:r>
                            </m:e>
                          </m:d>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oMath>
                  </m:oMathPara>
                </a14:m>
                <a:endParaRPr lang="en-US" sz="1600" dirty="0"/>
              </a:p>
              <a:p>
                <a:pPr marL="0" indent="0">
                  <a:buNone/>
                </a:pPr>
                <a:endParaRPr lang="en-US" sz="1600" i="1" dirty="0"/>
              </a:p>
              <a:p>
                <a:pPr marL="0" indent="0">
                  <a:buNone/>
                </a:pPr>
                <a:r>
                  <a:rPr lang="en-US" sz="1600" i="1" dirty="0"/>
                  <a:t>-&gt; </a:t>
                </a:r>
              </a:p>
              <a:p>
                <a:pPr marL="0" indent="0">
                  <a:buNone/>
                </a:pPr>
                <a:endParaRPr lang="en-US" sz="1600" i="1" dirty="0"/>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𝐷</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𝑡𝑟</m:t>
                              </m:r>
                            </m:sub>
                          </m:sSub>
                          <m:d>
                            <m:dPr>
                              <m:ctrlPr>
                                <a:rPr lang="en-US" sz="1600" i="1">
                                  <a:latin typeface="Cambria Math" panose="02040503050406030204" pitchFamily="18" charset="0"/>
                                </a:rPr>
                              </m:ctrlPr>
                            </m:dPr>
                            <m:e>
                              <m:r>
                                <a:rPr lang="en-US" sz="1600" i="1">
                                  <a:latin typeface="Cambria Math" panose="02040503050406030204" pitchFamily="18" charset="0"/>
                                </a:rPr>
                                <m:t>𝐸</m:t>
                              </m:r>
                              <m:d>
                                <m:dPr>
                                  <m:ctrlPr>
                                    <a:rPr lang="en-US" sz="1600" i="1">
                                      <a:latin typeface="Cambria Math" panose="02040503050406030204" pitchFamily="18" charset="0"/>
                                    </a:rPr>
                                  </m:ctrlPr>
                                </m:dPr>
                                <m:e>
                                  <m:r>
                                    <a:rPr lang="en-US" sz="1600" i="1">
                                      <a:latin typeface="Cambria Math" panose="02040503050406030204" pitchFamily="18" charset="0"/>
                                    </a:rPr>
                                    <m:t>𝐼</m:t>
                                  </m:r>
                                </m:e>
                              </m:d>
                            </m:e>
                            <m:e>
                              <m:r>
                                <a:rPr lang="en-US" sz="1600" i="1">
                                  <a:latin typeface="Cambria Math" panose="02040503050406030204" pitchFamily="18" charset="0"/>
                                </a:rPr>
                                <m:t>𝜉</m:t>
                              </m:r>
                            </m:e>
                          </m:d>
                        </m:e>
                      </m:d>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𝑇</m:t>
                          </m:r>
                        </m:e>
                        <m:sub>
                          <m:r>
                            <a:rPr lang="en-US" sz="1600" i="1">
                              <a:latin typeface="Cambria Math" panose="02040503050406030204" pitchFamily="18" charset="0"/>
                            </a:rPr>
                            <m:t>𝑖𝑚</m:t>
                          </m:r>
                        </m:sub>
                      </m:sSub>
                      <m:d>
                        <m:dPr>
                          <m:ctrlPr>
                            <a:rPr lang="en-US" sz="1600" i="1">
                              <a:latin typeface="Cambria Math" panose="02040503050406030204" pitchFamily="18" charset="0"/>
                            </a:rPr>
                          </m:ctrlPr>
                        </m:dPr>
                        <m:e>
                          <m:r>
                            <a:rPr lang="en-US" sz="1600" i="1">
                              <a:latin typeface="Cambria Math" panose="02040503050406030204" pitchFamily="18" charset="0"/>
                            </a:rPr>
                            <m:t>𝐼</m:t>
                          </m:r>
                        </m:e>
                        <m:e>
                          <m:r>
                            <a:rPr lang="en-US" sz="1600" i="1">
                              <a:latin typeface="Cambria Math" panose="02040503050406030204" pitchFamily="18" charset="0"/>
                            </a:rPr>
                            <m:t>𝜉</m:t>
                          </m:r>
                        </m:e>
                      </m:d>
                      <m:r>
                        <a:rPr lang="en-US" sz="1600" i="1">
                          <a:latin typeface="Cambria Math" panose="02040503050406030204" pitchFamily="18" charset="0"/>
                        </a:rPr>
                        <m:t>; ∀</m:t>
                      </m:r>
                      <m:r>
                        <a:rPr lang="en-US" sz="1600" i="1">
                          <a:latin typeface="Cambria Math" panose="02040503050406030204" pitchFamily="18" charset="0"/>
                        </a:rPr>
                        <m:t>𝜉</m:t>
                      </m:r>
                      <m:r>
                        <a:rPr lang="en-US" sz="1600" i="1">
                          <a:latin typeface="Cambria Math" panose="02040503050406030204" pitchFamily="18" charset="0"/>
                        </a:rPr>
                        <m:t>,</m:t>
                      </m:r>
                    </m:oMath>
                  </m:oMathPara>
                </a14:m>
                <a:endParaRPr lang="en-US" sz="1600" dirty="0"/>
              </a:p>
              <a:p>
                <a:pPr marL="0" indent="0">
                  <a:buNone/>
                </a:pPr>
                <a:endParaRPr lang="en-US" sz="1600" dirty="0"/>
              </a:p>
            </p:txBody>
          </p:sp>
        </mc:Choice>
        <mc:Fallback xmlns="">
          <p:sp>
            <p:nvSpPr>
              <p:cNvPr id="8" name="Content Placeholder 2">
                <a:extLst>
                  <a:ext uri="{FF2B5EF4-FFF2-40B4-BE49-F238E27FC236}">
                    <a16:creationId xmlns:a16="http://schemas.microsoft.com/office/drawing/2014/main" id="{27CCE0BA-CBF1-419B-B49C-98D556BE68BE}"/>
                  </a:ext>
                </a:extLst>
              </p:cNvPr>
              <p:cNvSpPr>
                <a:spLocks noGrp="1" noRot="1" noChangeAspect="1" noMove="1" noResize="1" noEditPoints="1" noAdjustHandles="1" noChangeArrowheads="1" noChangeShapeType="1" noTextEdit="1"/>
              </p:cNvSpPr>
              <p:nvPr>
                <p:ph idx="1"/>
              </p:nvPr>
            </p:nvSpPr>
            <p:spPr>
              <a:xfrm>
                <a:off x="8112224" y="1676400"/>
                <a:ext cx="3934448" cy="4351338"/>
              </a:xfrm>
              <a:blipFill>
                <a:blip r:embed="rId3"/>
                <a:stretch>
                  <a:fillRect l="-930" t="-980"/>
                </a:stretch>
              </a:blipFill>
            </p:spPr>
            <p:txBody>
              <a:bodyPr/>
              <a:lstStyle/>
              <a:p>
                <a:r>
                  <a:rPr lang="LID4096">
                    <a:noFill/>
                  </a:rPr>
                  <a:t> </a:t>
                </a:r>
              </a:p>
            </p:txBody>
          </p:sp>
        </mc:Fallback>
      </mc:AlternateContent>
      <p:pic>
        <p:nvPicPr>
          <p:cNvPr id="9" name="Picture 8" descr="A picture containing businesscard&#10;&#10;Description automatically generated">
            <a:extLst>
              <a:ext uri="{FF2B5EF4-FFF2-40B4-BE49-F238E27FC236}">
                <a16:creationId xmlns:a16="http://schemas.microsoft.com/office/drawing/2014/main" id="{25F7BAA8-5151-43F2-9682-E211A27829DC}"/>
              </a:ext>
            </a:extLst>
          </p:cNvPr>
          <p:cNvPicPr>
            <a:picLocks noChangeAspect="1"/>
          </p:cNvPicPr>
          <p:nvPr/>
        </p:nvPicPr>
        <p:blipFill>
          <a:blip r:embed="rId4"/>
          <a:stretch>
            <a:fillRect/>
          </a:stretch>
        </p:blipFill>
        <p:spPr>
          <a:xfrm>
            <a:off x="407365" y="1330238"/>
            <a:ext cx="7416825" cy="3699169"/>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63DADFE-6F6B-421F-919D-103080351C1E}"/>
                  </a:ext>
                </a:extLst>
              </p:cNvPr>
              <p:cNvSpPr/>
              <p:nvPr/>
            </p:nvSpPr>
            <p:spPr>
              <a:xfrm>
                <a:off x="220381" y="5384749"/>
                <a:ext cx="8471038" cy="6329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r>
                        <a:rPr lang="en-US" i="0">
                          <a:latin typeface="Cambria Math" panose="02040503050406030204" pitchFamily="18" charset="0"/>
                        </a:rPr>
                        <m:t>,</m:t>
                      </m:r>
                      <m:r>
                        <a:rPr lang="en-US" i="1">
                          <a:latin typeface="Cambria Math" panose="02040503050406030204" pitchFamily="18" charset="0"/>
                        </a:rPr>
                        <m:t>𝐷</m:t>
                      </m:r>
                      <m:r>
                        <a:rPr lang="en-US" i="0">
                          <a:latin typeface="Cambria Math" panose="02040503050406030204" pitchFamily="18" charset="0"/>
                        </a:rPr>
                        <m:t>=</m:t>
                      </m:r>
                      <m:limLow>
                        <m:limLowPr>
                          <m:ctrlPr>
                            <a:rPr lang="en-US" i="1">
                              <a:latin typeface="Cambria Math" panose="02040503050406030204" pitchFamily="18" charset="0"/>
                            </a:rPr>
                          </m:ctrlPr>
                        </m:limLowPr>
                        <m:e>
                          <m:r>
                            <m:rPr>
                              <m:sty m:val="p"/>
                            </m:rPr>
                            <a:rPr lang="en-US" i="0">
                              <a:latin typeface="Cambria Math" panose="02040503050406030204" pitchFamily="18" charset="0"/>
                            </a:rPr>
                            <m:t>argmin</m:t>
                          </m:r>
                        </m:e>
                        <m:lim>
                          <m:r>
                            <a:rPr lang="en-US" i="1">
                              <a:latin typeface="Cambria Math" panose="02040503050406030204" pitchFamily="18" charset="0"/>
                            </a:rPr>
                            <m:t>𝐸</m:t>
                          </m:r>
                          <m:r>
                            <a:rPr lang="en-US" i="0">
                              <a:latin typeface="Cambria Math" panose="02040503050406030204" pitchFamily="18" charset="0"/>
                            </a:rPr>
                            <m:t>,</m:t>
                          </m:r>
                          <m:r>
                            <a:rPr lang="en-US" i="1">
                              <a:latin typeface="Cambria Math" panose="02040503050406030204" pitchFamily="18" charset="0"/>
                            </a:rPr>
                            <m:t>𝐷</m:t>
                          </m:r>
                        </m:lim>
                      </m:limLow>
                      <m:r>
                        <a:rPr lang="en-US" i="0">
                          <a:latin typeface="Cambria Math" panose="02040503050406030204" pitchFamily="18" charset="0"/>
                        </a:rPr>
                        <m:t> </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a:rPr lang="en-US" i="0">
                                  <a:latin typeface="Cambria Math" panose="02040503050406030204" pitchFamily="18" charset="0"/>
                                </a:rPr>
                                <m:t>𝔼</m:t>
                              </m:r>
                            </m:e>
                            <m:lim>
                              <m:r>
                                <a:rPr lang="en-US" i="1">
                                  <a:latin typeface="Cambria Math" panose="02040503050406030204" pitchFamily="18" charset="0"/>
                                </a:rPr>
                                <m:t>𝐼</m:t>
                              </m:r>
                              <m:r>
                                <a:rPr lang="en-US" i="0">
                                  <a:latin typeface="Cambria Math" panose="02040503050406030204" pitchFamily="18" charset="0"/>
                                </a:rPr>
                                <m:t>, </m:t>
                              </m:r>
                              <m:r>
                                <a:rPr lang="en-US" i="1">
                                  <a:latin typeface="Cambria Math" panose="02040503050406030204" pitchFamily="18" charset="0"/>
                                </a:rPr>
                                <m:t>𝜉</m:t>
                              </m:r>
                            </m:lim>
                          </m:limLow>
                        </m:fName>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0">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𝑌</m:t>
                              </m:r>
                              <m:r>
                                <a:rPr lang="en-US" i="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𝐼</m:t>
                                  </m:r>
                                </m:e>
                                <m:sub>
                                  <m:r>
                                    <a:rPr lang="en-US" i="1">
                                      <a:latin typeface="Cambria Math" panose="02040503050406030204" pitchFamily="18" charset="0"/>
                                    </a:rPr>
                                    <m:t>𝑐</m:t>
                                  </m:r>
                                </m:sub>
                                <m:sup>
                                  <m:r>
                                    <a:rPr lang="en-US" i="0">
                                      <a:latin typeface="Cambria Math" panose="02040503050406030204" pitchFamily="18" charset="0"/>
                                    </a:rPr>
                                    <m:t>′</m:t>
                                  </m:r>
                                </m:sup>
                              </m:sSubSup>
                            </m:e>
                          </m:d>
                        </m:e>
                      </m:func>
                      <m:r>
                        <a:rPr lang="en-US" i="0">
                          <a:latin typeface="Cambria Math" panose="02040503050406030204" pitchFamily="18" charset="0"/>
                        </a:rPr>
                        <m:t>=</m:t>
                      </m:r>
                      <m:limLow>
                        <m:limLowPr>
                          <m:ctrlPr>
                            <a:rPr lang="en-US" i="1">
                              <a:latin typeface="Cambria Math" panose="02040503050406030204" pitchFamily="18" charset="0"/>
                            </a:rPr>
                          </m:ctrlPr>
                        </m:limLowPr>
                        <m:e>
                          <m:r>
                            <m:rPr>
                              <m:sty m:val="p"/>
                            </m:rPr>
                            <a:rPr lang="en-US" i="0">
                              <a:latin typeface="Cambria Math" panose="02040503050406030204" pitchFamily="18" charset="0"/>
                            </a:rPr>
                            <m:t>argmin</m:t>
                          </m:r>
                        </m:e>
                        <m:lim>
                          <m:r>
                            <a:rPr lang="en-US" i="1">
                              <a:latin typeface="Cambria Math" panose="02040503050406030204" pitchFamily="18" charset="0"/>
                            </a:rPr>
                            <m:t>𝐸</m:t>
                          </m:r>
                          <m:r>
                            <a:rPr lang="en-US" i="0">
                              <a:latin typeface="Cambria Math" panose="02040503050406030204" pitchFamily="18" charset="0"/>
                            </a:rPr>
                            <m:t>,</m:t>
                          </m:r>
                          <m:r>
                            <a:rPr lang="en-US" i="1">
                              <a:latin typeface="Cambria Math" panose="02040503050406030204" pitchFamily="18" charset="0"/>
                            </a:rPr>
                            <m:t>𝐷</m:t>
                          </m:r>
                        </m:lim>
                      </m:limLow>
                      <m:r>
                        <a:rPr lang="en-US" i="0">
                          <a:latin typeface="Cambria Math" panose="02040503050406030204" pitchFamily="18" charset="0"/>
                        </a:rPr>
                        <m:t> </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a:rPr lang="en-US" i="0">
                                  <a:latin typeface="Cambria Math" panose="02040503050406030204" pitchFamily="18" charset="0"/>
                                </a:rPr>
                                <m:t>𝔼</m:t>
                              </m:r>
                            </m:e>
                            <m:lim>
                              <m:r>
                                <a:rPr lang="en-US" i="1">
                                  <a:latin typeface="Cambria Math" panose="02040503050406030204" pitchFamily="18" charset="0"/>
                                </a:rPr>
                                <m:t>𝐼</m:t>
                              </m:r>
                              <m:r>
                                <a:rPr lang="en-US" i="0">
                                  <a:latin typeface="Cambria Math" panose="02040503050406030204" pitchFamily="18" charset="0"/>
                                </a:rPr>
                                <m:t>, </m:t>
                              </m:r>
                              <m:r>
                                <a:rPr lang="en-US" i="1">
                                  <a:latin typeface="Cambria Math" panose="02040503050406030204" pitchFamily="18" charset="0"/>
                                </a:rPr>
                                <m:t>𝜉</m:t>
                              </m:r>
                            </m:lim>
                          </m:limLow>
                        </m:fName>
                        <m:e>
                          <m:sSup>
                            <m:sSupPr>
                              <m:ctrlPr>
                                <a:rPr lang="en-US" i="1">
                                  <a:latin typeface="Cambria Math" panose="02040503050406030204" pitchFamily="18" charset="0"/>
                                </a:rPr>
                              </m:ctrlPr>
                            </m:sSupPr>
                            <m:e>
                              <m:r>
                                <a:rPr lang="en-US" i="1">
                                  <a:latin typeface="Cambria Math" panose="02040503050406030204" pitchFamily="18" charset="0"/>
                                </a:rPr>
                                <m:t>𝐿</m:t>
                              </m:r>
                            </m:e>
                            <m:sup>
                              <m:r>
                                <a:rPr lang="en-US" i="0">
                                  <a:latin typeface="Cambria Math" panose="02040503050406030204" pitchFamily="18" charset="0"/>
                                </a:rPr>
                                <m:t>2</m:t>
                              </m:r>
                            </m:sup>
                          </m:sSup>
                          <m:d>
                            <m:dPr>
                              <m:ctrlPr>
                                <a:rPr lang="en-US" i="1">
                                  <a:latin typeface="Cambria Math" panose="02040503050406030204" pitchFamily="18" charset="0"/>
                                </a:rPr>
                              </m:ctrlPr>
                            </m:dPr>
                            <m:e>
                              <m:r>
                                <a:rPr lang="en-US" i="1">
                                  <a:latin typeface="Cambria Math" panose="02040503050406030204" pitchFamily="18" charset="0"/>
                                </a:rPr>
                                <m:t>𝐷</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𝑡𝑟</m:t>
                                      </m:r>
                                    </m:sub>
                                  </m:sSub>
                                  <m:d>
                                    <m:dPr>
                                      <m:ctrlPr>
                                        <a:rPr lang="en-US" i="1">
                                          <a:latin typeface="Cambria Math" panose="02040503050406030204" pitchFamily="18" charset="0"/>
                                        </a:rPr>
                                      </m:ctrlPr>
                                    </m:dPr>
                                    <m:e>
                                      <m:r>
                                        <a:rPr lang="en-US" i="1">
                                          <a:latin typeface="Cambria Math" panose="02040503050406030204" pitchFamily="18" charset="0"/>
                                        </a:rPr>
                                        <m:t>𝐸</m:t>
                                      </m:r>
                                      <m:d>
                                        <m:dPr>
                                          <m:ctrlPr>
                                            <a:rPr lang="en-US" i="1">
                                              <a:latin typeface="Cambria Math" panose="02040503050406030204" pitchFamily="18" charset="0"/>
                                            </a:rPr>
                                          </m:ctrlPr>
                                        </m:dPr>
                                        <m:e>
                                          <m:d>
                                            <m:dPr>
                                              <m:begChr m:val=""/>
                                              <m:ctrlPr>
                                                <a:rPr lang="en-US" i="1">
                                                  <a:latin typeface="Cambria Math" panose="02040503050406030204" pitchFamily="18" charset="0"/>
                                                </a:rPr>
                                              </m:ctrlPr>
                                            </m:dPr>
                                            <m:e>
                                              <m:r>
                                                <a:rPr lang="en-US" i="1">
                                                  <a:latin typeface="Cambria Math" panose="02040503050406030204" pitchFamily="18" charset="0"/>
                                                </a:rPr>
                                                <m:t>𝐶</m:t>
                                              </m:r>
                                              <m:r>
                                                <a:rPr lang="en-US" i="0">
                                                  <a:latin typeface="Cambria Math" panose="02040503050406030204" pitchFamily="18" charset="0"/>
                                                </a:rPr>
                                                <m:t>(</m:t>
                                              </m:r>
                                              <m:r>
                                                <a:rPr lang="en-US" i="1">
                                                  <a:latin typeface="Cambria Math" panose="02040503050406030204" pitchFamily="18" charset="0"/>
                                                </a:rPr>
                                                <m:t>𝐼</m:t>
                                              </m:r>
                                            </m:e>
                                          </m:d>
                                        </m:e>
                                      </m:d>
                                    </m:e>
                                    <m:e>
                                      <m:r>
                                        <a:rPr lang="en-US" i="1">
                                          <a:latin typeface="Cambria Math" panose="02040503050406030204" pitchFamily="18" charset="0"/>
                                        </a:rPr>
                                        <m:t>𝜉</m:t>
                                      </m:r>
                                    </m:e>
                                  </m:d>
                                </m:e>
                              </m:d>
                              <m:r>
                                <a:rPr lang="en-US" i="0">
                                  <a:latin typeface="Cambria Math" panose="02040503050406030204" pitchFamily="18" charset="0"/>
                                </a:rPr>
                                <m:t>, </m:t>
                              </m:r>
                              <m:r>
                                <a:rPr lang="en-US" i="1">
                                  <a:latin typeface="Cambria Math" panose="02040503050406030204" pitchFamily="18" charset="0"/>
                                </a:rPr>
                                <m:t>𝐶</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𝑖𝑚</m:t>
                                      </m:r>
                                    </m:sub>
                                  </m:sSub>
                                  <m:d>
                                    <m:dPr>
                                      <m:ctrlPr>
                                        <a:rPr lang="en-US" i="1">
                                          <a:latin typeface="Cambria Math" panose="02040503050406030204" pitchFamily="18" charset="0"/>
                                        </a:rPr>
                                      </m:ctrlPr>
                                    </m:dPr>
                                    <m:e>
                                      <m:r>
                                        <a:rPr lang="en-US" i="1">
                                          <a:latin typeface="Cambria Math" panose="02040503050406030204" pitchFamily="18" charset="0"/>
                                        </a:rPr>
                                        <m:t>𝐼</m:t>
                                      </m:r>
                                    </m:e>
                                    <m:e>
                                      <m:r>
                                        <a:rPr lang="en-US" i="1">
                                          <a:latin typeface="Cambria Math" panose="02040503050406030204" pitchFamily="18" charset="0"/>
                                        </a:rPr>
                                        <m:t>𝜉</m:t>
                                      </m:r>
                                    </m:e>
                                  </m:d>
                                </m:e>
                              </m:d>
                            </m:e>
                          </m:d>
                          <m:r>
                            <a:rPr lang="en-US" i="0">
                              <a:latin typeface="Cambria Math" panose="02040503050406030204" pitchFamily="18" charset="0"/>
                            </a:rPr>
                            <m:t>.</m:t>
                          </m:r>
                        </m:e>
                      </m:func>
                    </m:oMath>
                  </m:oMathPara>
                </a14:m>
                <a:endParaRPr lang="en-US" dirty="0"/>
              </a:p>
            </p:txBody>
          </p:sp>
        </mc:Choice>
        <mc:Fallback xmlns="">
          <p:sp>
            <p:nvSpPr>
              <p:cNvPr id="10" name="Rectangle 9">
                <a:extLst>
                  <a:ext uri="{FF2B5EF4-FFF2-40B4-BE49-F238E27FC236}">
                    <a16:creationId xmlns:a16="http://schemas.microsoft.com/office/drawing/2014/main" id="{563DADFE-6F6B-421F-919D-103080351C1E}"/>
                  </a:ext>
                </a:extLst>
              </p:cNvPr>
              <p:cNvSpPr>
                <a:spLocks noRot="1" noChangeAspect="1" noMove="1" noResize="1" noEditPoints="1" noAdjustHandles="1" noChangeArrowheads="1" noChangeShapeType="1" noTextEdit="1"/>
              </p:cNvSpPr>
              <p:nvPr/>
            </p:nvSpPr>
            <p:spPr>
              <a:xfrm>
                <a:off x="220381" y="5384749"/>
                <a:ext cx="8471038" cy="632930"/>
              </a:xfrm>
              <a:prstGeom prst="rect">
                <a:avLst/>
              </a:prstGeom>
              <a:blipFill>
                <a:blip r:embed="rId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67930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06D9-BF31-6102-48EE-44633331A3C4}"/>
              </a:ext>
            </a:extLst>
          </p:cNvPr>
          <p:cNvSpPr>
            <a:spLocks noGrp="1"/>
          </p:cNvSpPr>
          <p:nvPr>
            <p:ph type="title"/>
          </p:nvPr>
        </p:nvSpPr>
        <p:spPr/>
        <p:txBody>
          <a:bodyPr/>
          <a:lstStyle/>
          <a:p>
            <a:r>
              <a:rPr lang="en-US" dirty="0"/>
              <a:t>Representation learning</a:t>
            </a:r>
            <a:endParaRPr lang="LID4096" dirty="0"/>
          </a:p>
        </p:txBody>
      </p:sp>
      <p:sp>
        <p:nvSpPr>
          <p:cNvPr id="3" name="Content Placeholder 2">
            <a:extLst>
              <a:ext uri="{FF2B5EF4-FFF2-40B4-BE49-F238E27FC236}">
                <a16:creationId xmlns:a16="http://schemas.microsoft.com/office/drawing/2014/main" id="{2CC62239-1BD2-D6F5-A4CB-882424BEA51D}"/>
              </a:ext>
            </a:extLst>
          </p:cNvPr>
          <p:cNvSpPr>
            <a:spLocks noGrp="1"/>
          </p:cNvSpPr>
          <p:nvPr>
            <p:ph idx="1"/>
          </p:nvPr>
        </p:nvSpPr>
        <p:spPr>
          <a:xfrm>
            <a:off x="838200" y="1419726"/>
            <a:ext cx="10515600" cy="5221706"/>
          </a:xfrm>
        </p:spPr>
        <p:txBody>
          <a:bodyPr>
            <a:normAutofit/>
          </a:bodyPr>
          <a:lstStyle/>
          <a:p>
            <a:pPr marL="0" indent="0">
              <a:buNone/>
            </a:pPr>
            <a:r>
              <a:rPr lang="en-US" sz="2400" b="1" i="0" dirty="0">
                <a:solidFill>
                  <a:srgbClr val="212529"/>
                </a:solidFill>
                <a:effectLst/>
                <a:highlight>
                  <a:srgbClr val="FFFFFF"/>
                </a:highlight>
                <a:latin typeface="Lato" panose="020F0502020204030204" pitchFamily="34" charset="0"/>
              </a:rPr>
              <a:t>Representation Learning</a:t>
            </a:r>
            <a:r>
              <a:rPr lang="en-US" sz="2400" b="0" i="0" dirty="0">
                <a:solidFill>
                  <a:srgbClr val="212529"/>
                </a:solidFill>
                <a:effectLst/>
                <a:highlight>
                  <a:srgbClr val="FFFFFF"/>
                </a:highlight>
                <a:latin typeface="Lato" panose="020F0502020204030204" pitchFamily="34" charset="0"/>
              </a:rPr>
              <a:t> is an approach in machine learning where algorithms create </a:t>
            </a:r>
            <a:r>
              <a:rPr lang="en-US" sz="2400" b="0" i="1" dirty="0">
                <a:solidFill>
                  <a:srgbClr val="212529"/>
                </a:solidFill>
                <a:effectLst/>
                <a:highlight>
                  <a:srgbClr val="FFFFFF"/>
                </a:highlight>
                <a:latin typeface="Lato" panose="020F0502020204030204" pitchFamily="34" charset="0"/>
              </a:rPr>
              <a:t>new data representations</a:t>
            </a:r>
            <a:r>
              <a:rPr lang="en-US" sz="2400" b="0" i="0" dirty="0">
                <a:solidFill>
                  <a:srgbClr val="212529"/>
                </a:solidFill>
                <a:effectLst/>
                <a:highlight>
                  <a:srgbClr val="FFFFFF"/>
                </a:highlight>
                <a:latin typeface="Lato" panose="020F0502020204030204" pitchFamily="34" charset="0"/>
              </a:rPr>
              <a:t> from the data, that are easier to process.</a:t>
            </a:r>
            <a:br>
              <a:rPr lang="en-US" sz="2400" b="0" i="0" dirty="0">
                <a:solidFill>
                  <a:srgbClr val="212529"/>
                </a:solidFill>
                <a:effectLst/>
                <a:highlight>
                  <a:srgbClr val="FFFFFF"/>
                </a:highlight>
                <a:latin typeface="Lato" panose="020F0502020204030204" pitchFamily="34" charset="0"/>
              </a:rPr>
            </a:br>
            <a:endParaRPr lang="en-US" sz="2400" b="0" i="0" dirty="0">
              <a:solidFill>
                <a:srgbClr val="212529"/>
              </a:solidFill>
              <a:effectLst/>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p>
        </p:txBody>
      </p:sp>
      <p:grpSp>
        <p:nvGrpSpPr>
          <p:cNvPr id="19" name="Group 18">
            <a:extLst>
              <a:ext uri="{FF2B5EF4-FFF2-40B4-BE49-F238E27FC236}">
                <a16:creationId xmlns:a16="http://schemas.microsoft.com/office/drawing/2014/main" id="{B6DE5DF1-0802-A70F-9219-9FC733356F52}"/>
              </a:ext>
            </a:extLst>
          </p:cNvPr>
          <p:cNvGrpSpPr/>
          <p:nvPr/>
        </p:nvGrpSpPr>
        <p:grpSpPr>
          <a:xfrm>
            <a:off x="1052762" y="2328523"/>
            <a:ext cx="10022305" cy="3109751"/>
            <a:chOff x="1943100" y="3296444"/>
            <a:chExt cx="10022305" cy="3109751"/>
          </a:xfrm>
        </p:grpSpPr>
        <p:pic>
          <p:nvPicPr>
            <p:cNvPr id="5" name="Graphic 4" descr="Mountains with solid fill">
              <a:extLst>
                <a:ext uri="{FF2B5EF4-FFF2-40B4-BE49-F238E27FC236}">
                  <a16:creationId xmlns:a16="http://schemas.microsoft.com/office/drawing/2014/main" id="{1C190F1D-816C-66D3-9549-7A1F47353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3100" y="3296444"/>
              <a:ext cx="1352550" cy="1352550"/>
            </a:xfrm>
            <a:prstGeom prst="rect">
              <a:avLst/>
            </a:prstGeom>
          </p:spPr>
        </p:pic>
        <p:pic>
          <p:nvPicPr>
            <p:cNvPr id="7" name="Graphic 6" descr="Upward trend outline">
              <a:extLst>
                <a:ext uri="{FF2B5EF4-FFF2-40B4-BE49-F238E27FC236}">
                  <a16:creationId xmlns:a16="http://schemas.microsoft.com/office/drawing/2014/main" id="{FC42BF0D-51B8-9967-74C0-FE15A0662F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3100" y="4891087"/>
              <a:ext cx="1352550" cy="1352550"/>
            </a:xfrm>
            <a:prstGeom prst="rect">
              <a:avLst/>
            </a:prstGeom>
          </p:spPr>
        </p:pic>
        <p:cxnSp>
          <p:nvCxnSpPr>
            <p:cNvPr id="9" name="Straight Arrow Connector 8">
              <a:extLst>
                <a:ext uri="{FF2B5EF4-FFF2-40B4-BE49-F238E27FC236}">
                  <a16:creationId xmlns:a16="http://schemas.microsoft.com/office/drawing/2014/main" id="{CBA827B4-4B36-6B96-7BE0-EFF960D2A4F7}"/>
                </a:ext>
              </a:extLst>
            </p:cNvPr>
            <p:cNvCxnSpPr/>
            <p:nvPr/>
          </p:nvCxnSpPr>
          <p:spPr>
            <a:xfrm>
              <a:off x="3886200" y="4001294"/>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76E276-D8B1-BFC9-FCEB-1AC6D07B25CC}"/>
                </a:ext>
              </a:extLst>
            </p:cNvPr>
            <p:cNvCxnSpPr/>
            <p:nvPr/>
          </p:nvCxnSpPr>
          <p:spPr>
            <a:xfrm>
              <a:off x="3886200" y="5682707"/>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Graphic 11" descr="Table with solid fill">
              <a:extLst>
                <a:ext uri="{FF2B5EF4-FFF2-40B4-BE49-F238E27FC236}">
                  <a16:creationId xmlns:a16="http://schemas.microsoft.com/office/drawing/2014/main" id="{2C362A40-693A-DD57-9653-56C122F6A3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29559" y="3381167"/>
              <a:ext cx="914400" cy="1183103"/>
            </a:xfrm>
            <a:prstGeom prst="rect">
              <a:avLst/>
            </a:prstGeom>
          </p:spPr>
        </p:pic>
        <p:pic>
          <p:nvPicPr>
            <p:cNvPr id="14" name="Graphic 13" descr="Supply And Demand outline">
              <a:extLst>
                <a:ext uri="{FF2B5EF4-FFF2-40B4-BE49-F238E27FC236}">
                  <a16:creationId xmlns:a16="http://schemas.microsoft.com/office/drawing/2014/main" id="{2728585D-9D0A-0A0B-7937-9646169809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85706" y="5262563"/>
              <a:ext cx="914400" cy="914400"/>
            </a:xfrm>
            <a:prstGeom prst="rect">
              <a:avLst/>
            </a:prstGeom>
          </p:spPr>
        </p:pic>
        <p:cxnSp>
          <p:nvCxnSpPr>
            <p:cNvPr id="15" name="Straight Arrow Connector 14">
              <a:extLst>
                <a:ext uri="{FF2B5EF4-FFF2-40B4-BE49-F238E27FC236}">
                  <a16:creationId xmlns:a16="http://schemas.microsoft.com/office/drawing/2014/main" id="{F58BCB45-B0C0-F161-D62A-2CBED3B3E034}"/>
                </a:ext>
              </a:extLst>
            </p:cNvPr>
            <p:cNvCxnSpPr/>
            <p:nvPr/>
          </p:nvCxnSpPr>
          <p:spPr>
            <a:xfrm>
              <a:off x="6476260" y="4001294"/>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4765372-B451-8538-5E23-926B448D83E6}"/>
                </a:ext>
              </a:extLst>
            </p:cNvPr>
            <p:cNvCxnSpPr/>
            <p:nvPr/>
          </p:nvCxnSpPr>
          <p:spPr>
            <a:xfrm>
              <a:off x="6476260" y="5682707"/>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E83A5D1-E7D8-8B85-B086-64EA31996694}"/>
                </a:ext>
              </a:extLst>
            </p:cNvPr>
            <p:cNvSpPr txBox="1"/>
            <p:nvPr/>
          </p:nvSpPr>
          <p:spPr>
            <a:xfrm>
              <a:off x="8246310" y="3401129"/>
              <a:ext cx="2274341" cy="1200329"/>
            </a:xfrm>
            <a:prstGeom prst="rect">
              <a:avLst/>
            </a:prstGeom>
            <a:noFill/>
          </p:spPr>
          <p:txBody>
            <a:bodyPr wrap="none" rtlCol="0">
              <a:spAutoFit/>
            </a:bodyPr>
            <a:lstStyle/>
            <a:p>
              <a:pPr marL="285750" indent="-285750">
                <a:buFont typeface="Arial" panose="020B0604020202020204" pitchFamily="34" charset="0"/>
                <a:buChar char="•"/>
              </a:pPr>
              <a:r>
                <a:rPr lang="en-US" dirty="0"/>
                <a:t>Melting rate</a:t>
              </a:r>
            </a:p>
            <a:p>
              <a:pPr marL="285750" indent="-285750">
                <a:buFont typeface="Arial" panose="020B0604020202020204" pitchFamily="34" charset="0"/>
                <a:buChar char="•"/>
              </a:pPr>
              <a:r>
                <a:rPr lang="en-US" dirty="0"/>
                <a:t>Temperature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Poetic description</a:t>
              </a:r>
              <a:endParaRPr lang="LID4096" dirty="0"/>
            </a:p>
          </p:txBody>
        </p:sp>
        <p:sp>
          <p:nvSpPr>
            <p:cNvPr id="18" name="TextBox 17">
              <a:extLst>
                <a:ext uri="{FF2B5EF4-FFF2-40B4-BE49-F238E27FC236}">
                  <a16:creationId xmlns:a16="http://schemas.microsoft.com/office/drawing/2014/main" id="{57C6919C-162F-EB50-B313-130897C656CF}"/>
                </a:ext>
              </a:extLst>
            </p:cNvPr>
            <p:cNvSpPr txBox="1"/>
            <p:nvPr/>
          </p:nvSpPr>
          <p:spPr>
            <a:xfrm>
              <a:off x="8246310" y="5205866"/>
              <a:ext cx="3719095" cy="1200329"/>
            </a:xfrm>
            <a:prstGeom prst="rect">
              <a:avLst/>
            </a:prstGeom>
            <a:noFill/>
          </p:spPr>
          <p:txBody>
            <a:bodyPr wrap="none" rtlCol="0">
              <a:spAutoFit/>
            </a:bodyPr>
            <a:lstStyle/>
            <a:p>
              <a:pPr marL="285750" indent="-285750">
                <a:buFont typeface="Arial" panose="020B0604020202020204" pitchFamily="34" charset="0"/>
                <a:buChar char="•"/>
              </a:pPr>
              <a:r>
                <a:rPr lang="en-US" dirty="0"/>
                <a:t>Prediction</a:t>
              </a:r>
            </a:p>
            <a:p>
              <a:pPr marL="285750" indent="-285750">
                <a:buFont typeface="Arial" panose="020B0604020202020204" pitchFamily="34" charset="0"/>
                <a:buChar char="•"/>
              </a:pPr>
              <a:r>
                <a:rPr lang="en-US" dirty="0"/>
                <a:t>Anomaly discovery</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Understanding system dynamics</a:t>
              </a:r>
              <a:endParaRPr lang="LID4096" dirty="0"/>
            </a:p>
          </p:txBody>
        </p:sp>
      </p:grpSp>
      <p:sp>
        <p:nvSpPr>
          <p:cNvPr id="4" name="Slide Number Placeholder 3">
            <a:extLst>
              <a:ext uri="{FF2B5EF4-FFF2-40B4-BE49-F238E27FC236}">
                <a16:creationId xmlns:a16="http://schemas.microsoft.com/office/drawing/2014/main" id="{F1098D98-35D6-5915-06BA-37A7C4E44018}"/>
              </a:ext>
            </a:extLst>
          </p:cNvPr>
          <p:cNvSpPr>
            <a:spLocks noGrp="1"/>
          </p:cNvSpPr>
          <p:nvPr>
            <p:ph type="sldNum" sz="quarter" idx="12"/>
          </p:nvPr>
        </p:nvSpPr>
        <p:spPr/>
        <p:txBody>
          <a:bodyPr/>
          <a:lstStyle/>
          <a:p>
            <a:fld id="{36ECC7E6-E982-404D-A8F1-3942D16EE46F}" type="slidenum">
              <a:rPr lang="LID4096" smtClean="0"/>
              <a:t>2</a:t>
            </a:fld>
            <a:endParaRPr lang="LID4096"/>
          </a:p>
        </p:txBody>
      </p:sp>
    </p:spTree>
    <p:extLst>
      <p:ext uri="{BB962C8B-B14F-4D97-AF65-F5344CB8AC3E}">
        <p14:creationId xmlns:p14="http://schemas.microsoft.com/office/powerpoint/2010/main" val="3177461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518711E-E795-4DF5-BE1A-A30A3E2B5E2C}"/>
              </a:ext>
            </a:extLst>
          </p:cNvPr>
          <p:cNvSpPr>
            <a:spLocks noGrp="1"/>
          </p:cNvSpPr>
          <p:nvPr>
            <p:ph type="sldNum" sz="quarter" idx="12"/>
          </p:nvPr>
        </p:nvSpPr>
        <p:spPr/>
        <p:txBody>
          <a:bodyPr/>
          <a:lstStyle/>
          <a:p>
            <a:fld id="{AB945413-4BB4-4BD5-B28C-9F8FCC451528}" type="slidenum">
              <a:rPr lang="en-US" smtClean="0"/>
              <a:t>20</a:t>
            </a:fld>
            <a:endParaRPr lang="en-US"/>
          </a:p>
        </p:txBody>
      </p:sp>
      <p:pic>
        <p:nvPicPr>
          <p:cNvPr id="7" name="Picture 6">
            <a:extLst>
              <a:ext uri="{FF2B5EF4-FFF2-40B4-BE49-F238E27FC236}">
                <a16:creationId xmlns:a16="http://schemas.microsoft.com/office/drawing/2014/main" id="{47DBF822-3840-46DE-B723-B39C86E599C3}"/>
              </a:ext>
            </a:extLst>
          </p:cNvPr>
          <p:cNvPicPr>
            <a:picLocks noChangeAspect="1"/>
          </p:cNvPicPr>
          <p:nvPr/>
        </p:nvPicPr>
        <p:blipFill rotWithShape="1">
          <a:blip r:embed="rId4"/>
          <a:srcRect b="71458"/>
          <a:stretch/>
        </p:blipFill>
        <p:spPr>
          <a:xfrm>
            <a:off x="19134" y="3708515"/>
            <a:ext cx="12192000" cy="1639649"/>
          </a:xfrm>
          <a:prstGeom prst="rect">
            <a:avLst/>
          </a:prstGeom>
        </p:spPr>
      </p:pic>
      <p:sp>
        <p:nvSpPr>
          <p:cNvPr id="8" name="Rectangle 7">
            <a:extLst>
              <a:ext uri="{FF2B5EF4-FFF2-40B4-BE49-F238E27FC236}">
                <a16:creationId xmlns:a16="http://schemas.microsoft.com/office/drawing/2014/main" id="{0953C3AD-8E05-4F0F-90C4-A84F72C35476}"/>
              </a:ext>
            </a:extLst>
          </p:cNvPr>
          <p:cNvSpPr/>
          <p:nvPr/>
        </p:nvSpPr>
        <p:spPr>
          <a:xfrm>
            <a:off x="5823034" y="3708515"/>
            <a:ext cx="787400" cy="1639649"/>
          </a:xfrm>
          <a:prstGeom prst="rect">
            <a:avLst/>
          </a:prstGeom>
          <a:noFill/>
          <a:ln w="762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Rectangle 2">
            <a:extLst>
              <a:ext uri="{FF2B5EF4-FFF2-40B4-BE49-F238E27FC236}">
                <a16:creationId xmlns:a16="http://schemas.microsoft.com/office/drawing/2014/main" id="{04C3E29F-DE92-44E1-A2A4-F1FD6A046D7C}"/>
              </a:ext>
            </a:extLst>
          </p:cNvPr>
          <p:cNvSpPr/>
          <p:nvPr/>
        </p:nvSpPr>
        <p:spPr>
          <a:xfrm>
            <a:off x="263352" y="3212976"/>
            <a:ext cx="7793031" cy="461665"/>
          </a:xfrm>
          <a:prstGeom prst="rect">
            <a:avLst/>
          </a:prstGeom>
        </p:spPr>
        <p:txBody>
          <a:bodyPr wrap="none">
            <a:spAutoFit/>
          </a:bodyPr>
          <a:lstStyle/>
          <a:p>
            <a:r>
              <a:rPr lang="en-US" dirty="0"/>
              <a:t>Affine Transformations: rotation, translation, skew, scale</a:t>
            </a:r>
          </a:p>
        </p:txBody>
      </p:sp>
      <p:sp>
        <p:nvSpPr>
          <p:cNvPr id="10" name="Title 1">
            <a:extLst>
              <a:ext uri="{FF2B5EF4-FFF2-40B4-BE49-F238E27FC236}">
                <a16:creationId xmlns:a16="http://schemas.microsoft.com/office/drawing/2014/main" id="{CE17AA06-1ABE-4096-8C12-403611EB1AFB}"/>
              </a:ext>
            </a:extLst>
          </p:cNvPr>
          <p:cNvSpPr txBox="1">
            <a:spLocks/>
          </p:cNvSpPr>
          <p:nvPr/>
        </p:nvSpPr>
        <p:spPr>
          <a:xfrm>
            <a:off x="838200" y="365125"/>
            <a:ext cx="996372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Representation transformations</a:t>
            </a:r>
          </a:p>
        </p:txBody>
      </p:sp>
    </p:spTree>
    <p:extLst>
      <p:ext uri="{BB962C8B-B14F-4D97-AF65-F5344CB8AC3E}">
        <p14:creationId xmlns:p14="http://schemas.microsoft.com/office/powerpoint/2010/main" val="1678066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FE449B6-6C06-468D-9F0D-6B84E74127C3}"/>
              </a:ext>
            </a:extLst>
          </p:cNvPr>
          <p:cNvGrpSpPr/>
          <p:nvPr/>
        </p:nvGrpSpPr>
        <p:grpSpPr>
          <a:xfrm>
            <a:off x="119336" y="1319880"/>
            <a:ext cx="9865096" cy="5140855"/>
            <a:chOff x="623392" y="1377550"/>
            <a:chExt cx="6417704" cy="3344367"/>
          </a:xfrm>
        </p:grpSpPr>
        <p:pic>
          <p:nvPicPr>
            <p:cNvPr id="18" name="Picture 17">
              <a:extLst>
                <a:ext uri="{FF2B5EF4-FFF2-40B4-BE49-F238E27FC236}">
                  <a16:creationId xmlns:a16="http://schemas.microsoft.com/office/drawing/2014/main" id="{FCA4E376-FD36-4E35-9EDF-67E0DA002F41}"/>
                </a:ext>
              </a:extLst>
            </p:cNvPr>
            <p:cNvPicPr/>
            <p:nvPr/>
          </p:nvPicPr>
          <p:blipFill rotWithShape="1">
            <a:blip r:embed="rId4" cstate="print">
              <a:extLst>
                <a:ext uri="{28A0092B-C50C-407E-A947-70E740481C1C}">
                  <a14:useLocalDpi xmlns:a14="http://schemas.microsoft.com/office/drawing/2010/main" val="0"/>
                </a:ext>
              </a:extLst>
            </a:blip>
            <a:srcRect l="43334" t="51116" r="1966"/>
            <a:stretch/>
          </p:blipFill>
          <p:spPr bwMode="auto">
            <a:xfrm>
              <a:off x="1487488" y="1595390"/>
              <a:ext cx="5544616" cy="3126527"/>
            </a:xfrm>
            <a:prstGeom prst="rect">
              <a:avLst/>
            </a:prstGeom>
            <a:noFill/>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152595DD-1828-4464-8764-B2503EEF8420}"/>
                </a:ext>
              </a:extLst>
            </p:cNvPr>
            <p:cNvPicPr/>
            <p:nvPr/>
          </p:nvPicPr>
          <p:blipFill rotWithShape="1">
            <a:blip r:embed="rId4" cstate="print">
              <a:extLst>
                <a:ext uri="{28A0092B-C50C-407E-A947-70E740481C1C}">
                  <a14:useLocalDpi xmlns:a14="http://schemas.microsoft.com/office/drawing/2010/main" val="0"/>
                </a:ext>
              </a:extLst>
            </a:blip>
            <a:srcRect t="51116" r="90765"/>
            <a:stretch/>
          </p:blipFill>
          <p:spPr bwMode="auto">
            <a:xfrm>
              <a:off x="623392" y="1593415"/>
              <a:ext cx="936104" cy="3126527"/>
            </a:xfrm>
            <a:prstGeom prst="rect">
              <a:avLst/>
            </a:prstGeom>
            <a:noFill/>
            <a:ln>
              <a:noFill/>
            </a:ln>
            <a:extLst>
              <a:ext uri="{53640926-AAD7-44D8-BBD7-CCE9431645EC}">
                <a14:shadowObscured xmlns:a14="http://schemas.microsoft.com/office/drawing/2010/main"/>
              </a:ext>
            </a:extLst>
          </p:spPr>
        </p:pic>
        <p:grpSp>
          <p:nvGrpSpPr>
            <p:cNvPr id="20" name="Group 19">
              <a:extLst>
                <a:ext uri="{FF2B5EF4-FFF2-40B4-BE49-F238E27FC236}">
                  <a16:creationId xmlns:a16="http://schemas.microsoft.com/office/drawing/2014/main" id="{EE004ABF-8743-4DC9-A4A8-06D32911F25A}"/>
                </a:ext>
              </a:extLst>
            </p:cNvPr>
            <p:cNvGrpSpPr/>
            <p:nvPr/>
          </p:nvGrpSpPr>
          <p:grpSpPr>
            <a:xfrm>
              <a:off x="632384" y="1377550"/>
              <a:ext cx="6408712" cy="238362"/>
              <a:chOff x="4532784" y="230504"/>
              <a:chExt cx="6408712" cy="238362"/>
            </a:xfrm>
          </p:grpSpPr>
          <p:pic>
            <p:nvPicPr>
              <p:cNvPr id="21" name="Picture 20">
                <a:extLst>
                  <a:ext uri="{FF2B5EF4-FFF2-40B4-BE49-F238E27FC236}">
                    <a16:creationId xmlns:a16="http://schemas.microsoft.com/office/drawing/2014/main" id="{ADBC9912-C20A-4A44-845A-E946EEC69853}"/>
                  </a:ext>
                </a:extLst>
              </p:cNvPr>
              <p:cNvPicPr/>
              <p:nvPr/>
            </p:nvPicPr>
            <p:blipFill rotWithShape="1">
              <a:blip r:embed="rId4" cstate="print">
                <a:extLst>
                  <a:ext uri="{28A0092B-C50C-407E-A947-70E740481C1C}">
                    <a14:useLocalDpi xmlns:a14="http://schemas.microsoft.com/office/drawing/2010/main" val="0"/>
                  </a:ext>
                </a:extLst>
              </a:blip>
              <a:srcRect l="43837" r="1967" b="96304"/>
              <a:stretch/>
            </p:blipFill>
            <p:spPr bwMode="auto">
              <a:xfrm>
                <a:off x="5447928" y="232478"/>
                <a:ext cx="5493568" cy="236388"/>
              </a:xfrm>
              <a:prstGeom prst="rect">
                <a:avLst/>
              </a:prstGeom>
              <a:noFill/>
              <a:ln>
                <a:noFill/>
              </a:ln>
              <a:extLst>
                <a:ext uri="{53640926-AAD7-44D8-BBD7-CCE9431645EC}">
                  <a14:shadowObscured xmlns:a14="http://schemas.microsoft.com/office/drawing/2010/main"/>
                </a:ext>
              </a:extLst>
            </p:spPr>
          </p:pic>
          <p:pic>
            <p:nvPicPr>
              <p:cNvPr id="22" name="Picture 21">
                <a:extLst>
                  <a:ext uri="{FF2B5EF4-FFF2-40B4-BE49-F238E27FC236}">
                    <a16:creationId xmlns:a16="http://schemas.microsoft.com/office/drawing/2014/main" id="{07DFA692-2BA3-467A-A9AA-02A891663D15}"/>
                  </a:ext>
                </a:extLst>
              </p:cNvPr>
              <p:cNvPicPr/>
              <p:nvPr/>
            </p:nvPicPr>
            <p:blipFill rotWithShape="1">
              <a:blip r:embed="rId4" cstate="print">
                <a:extLst>
                  <a:ext uri="{28A0092B-C50C-407E-A947-70E740481C1C}">
                    <a14:useLocalDpi xmlns:a14="http://schemas.microsoft.com/office/drawing/2010/main" val="0"/>
                  </a:ext>
                </a:extLst>
              </a:blip>
              <a:srcRect r="90765" b="96304"/>
              <a:stretch/>
            </p:blipFill>
            <p:spPr bwMode="auto">
              <a:xfrm>
                <a:off x="4532784" y="230504"/>
                <a:ext cx="936104" cy="236387"/>
              </a:xfrm>
              <a:prstGeom prst="rect">
                <a:avLst/>
              </a:prstGeom>
              <a:noFill/>
              <a:ln>
                <a:noFill/>
              </a:ln>
              <a:extLst>
                <a:ext uri="{53640926-AAD7-44D8-BBD7-CCE9431645EC}">
                  <a14:shadowObscured xmlns:a14="http://schemas.microsoft.com/office/drawing/2010/main"/>
                </a:ext>
              </a:extLst>
            </p:spPr>
          </p:pic>
        </p:grpSp>
      </p:grpSp>
      <p:sp>
        <p:nvSpPr>
          <p:cNvPr id="2" name="Title 1">
            <a:extLst>
              <a:ext uri="{FF2B5EF4-FFF2-40B4-BE49-F238E27FC236}">
                <a16:creationId xmlns:a16="http://schemas.microsoft.com/office/drawing/2014/main" id="{0DC66D8C-F394-498B-8B5B-D564D729127C}"/>
              </a:ext>
            </a:extLst>
          </p:cNvPr>
          <p:cNvSpPr>
            <a:spLocks noGrp="1"/>
          </p:cNvSpPr>
          <p:nvPr>
            <p:ph type="title"/>
          </p:nvPr>
        </p:nvSpPr>
        <p:spPr/>
        <p:txBody>
          <a:bodyPr/>
          <a:lstStyle/>
          <a:p>
            <a:r>
              <a:rPr lang="en-US" dirty="0"/>
              <a:t>Autoencoder performance</a:t>
            </a:r>
          </a:p>
        </p:txBody>
      </p:sp>
      <p:sp>
        <p:nvSpPr>
          <p:cNvPr id="6" name="Slide Number Placeholder 5">
            <a:extLst>
              <a:ext uri="{FF2B5EF4-FFF2-40B4-BE49-F238E27FC236}">
                <a16:creationId xmlns:a16="http://schemas.microsoft.com/office/drawing/2014/main" id="{6C8EE233-F20B-4882-AA8A-98B2395ACD72}"/>
              </a:ext>
            </a:extLst>
          </p:cNvPr>
          <p:cNvSpPr>
            <a:spLocks noGrp="1"/>
          </p:cNvSpPr>
          <p:nvPr>
            <p:ph type="sldNum" sz="quarter" idx="12"/>
          </p:nvPr>
        </p:nvSpPr>
        <p:spPr/>
        <p:txBody>
          <a:bodyPr/>
          <a:lstStyle/>
          <a:p>
            <a:fld id="{AB945413-4BB4-4BD5-B28C-9F8FCC451528}" type="slidenum">
              <a:rPr lang="en-US" smtClean="0"/>
              <a:t>21</a:t>
            </a:fld>
            <a:endParaRPr lang="en-US"/>
          </a:p>
        </p:txBody>
      </p:sp>
      <p:sp>
        <p:nvSpPr>
          <p:cNvPr id="15" name="Rectangle 14">
            <a:extLst>
              <a:ext uri="{FF2B5EF4-FFF2-40B4-BE49-F238E27FC236}">
                <a16:creationId xmlns:a16="http://schemas.microsoft.com/office/drawing/2014/main" id="{A784DC80-EC4C-423E-9EA8-649A37855CCD}"/>
              </a:ext>
            </a:extLst>
          </p:cNvPr>
          <p:cNvSpPr/>
          <p:nvPr/>
        </p:nvSpPr>
        <p:spPr bwMode="auto">
          <a:xfrm>
            <a:off x="6846066" y="1348166"/>
            <a:ext cx="3529068" cy="5109533"/>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Helvetica" pitchFamily="-65" charset="0"/>
            </a:endParaRPr>
          </a:p>
        </p:txBody>
      </p:sp>
      <p:pic>
        <p:nvPicPr>
          <p:cNvPr id="8" name="Picture 7">
            <a:extLst>
              <a:ext uri="{FF2B5EF4-FFF2-40B4-BE49-F238E27FC236}">
                <a16:creationId xmlns:a16="http://schemas.microsoft.com/office/drawing/2014/main" id="{B7C1DF49-B926-459D-B297-6D27C10D767E}"/>
              </a:ext>
            </a:extLst>
          </p:cNvPr>
          <p:cNvPicPr/>
          <p:nvPr/>
        </p:nvPicPr>
        <p:blipFill rotWithShape="1">
          <a:blip r:embed="rId5" cstate="print">
            <a:extLst>
              <a:ext uri="{28A0092B-C50C-407E-A947-70E740481C1C}">
                <a14:useLocalDpi xmlns:a14="http://schemas.microsoft.com/office/drawing/2010/main" val="0"/>
              </a:ext>
            </a:extLst>
          </a:blip>
          <a:srcRect l="94846" t="84004" r="1747"/>
          <a:stretch/>
        </p:blipFill>
        <p:spPr bwMode="auto">
          <a:xfrm>
            <a:off x="6860960" y="3875088"/>
            <a:ext cx="675200" cy="2678112"/>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6911E7C9-B56D-452A-88E9-970EE14F8B98}"/>
              </a:ext>
            </a:extLst>
          </p:cNvPr>
          <p:cNvSpPr/>
          <p:nvPr/>
        </p:nvSpPr>
        <p:spPr>
          <a:xfrm>
            <a:off x="7596909" y="1385674"/>
            <a:ext cx="4211782" cy="2246769"/>
          </a:xfrm>
          <a:prstGeom prst="rect">
            <a:avLst/>
          </a:prstGeom>
        </p:spPr>
        <p:txBody>
          <a:bodyPr wrap="square">
            <a:spAutoFit/>
          </a:bodyPr>
          <a:lstStyle/>
          <a:p>
            <a:r>
              <a:rPr lang="en-US" sz="2000" dirty="0"/>
              <a:t>Imposing equivariance constraint on the autoencoder under geometrical transformations in the image and latent representation domains enables the model to “discover” the existence of multiple lines in the presented images in a fully unsupervised manner.</a:t>
            </a:r>
          </a:p>
        </p:txBody>
      </p:sp>
      <p:sp>
        <p:nvSpPr>
          <p:cNvPr id="16" name="TextBox 15">
            <a:extLst>
              <a:ext uri="{FF2B5EF4-FFF2-40B4-BE49-F238E27FC236}">
                <a16:creationId xmlns:a16="http://schemas.microsoft.com/office/drawing/2014/main" id="{0BBE0CBF-474E-4189-9375-DC50E2BE7781}"/>
              </a:ext>
            </a:extLst>
          </p:cNvPr>
          <p:cNvSpPr txBox="1"/>
          <p:nvPr/>
        </p:nvSpPr>
        <p:spPr>
          <a:xfrm>
            <a:off x="8126411" y="5442036"/>
            <a:ext cx="3682280" cy="1015663"/>
          </a:xfrm>
          <a:prstGeom prst="rect">
            <a:avLst/>
          </a:prstGeom>
          <a:noFill/>
        </p:spPr>
        <p:txBody>
          <a:bodyPr wrap="square" rtlCol="0">
            <a:spAutoFit/>
          </a:bodyPr>
          <a:lstStyle/>
          <a:p>
            <a:r>
              <a:rPr lang="en-US" sz="1200" i="1" dirty="0" err="1"/>
              <a:t>M.Vladymyrov</a:t>
            </a:r>
            <a:r>
              <a:rPr lang="en-US" sz="1200" i="1" dirty="0"/>
              <a:t>, A. Ariga,</a:t>
            </a:r>
          </a:p>
          <a:p>
            <a:r>
              <a:rPr lang="en-US" sz="1200" dirty="0"/>
              <a:t>Novel tracking approach based on fully-unsupervised disentanglement of the geometrical factors of variation</a:t>
            </a:r>
          </a:p>
          <a:p>
            <a:endParaRPr lang="en-US" sz="1200" dirty="0"/>
          </a:p>
          <a:p>
            <a:r>
              <a:rPr lang="nn-NO" sz="1200" dirty="0"/>
              <a:t>JINST 15 (2020) 03, P03009</a:t>
            </a:r>
            <a:endParaRPr lang="en-US" sz="1200" dirty="0"/>
          </a:p>
        </p:txBody>
      </p:sp>
    </p:spTree>
    <p:extLst>
      <p:ext uri="{BB962C8B-B14F-4D97-AF65-F5344CB8AC3E}">
        <p14:creationId xmlns:p14="http://schemas.microsoft.com/office/powerpoint/2010/main" val="4227901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p:sp>
        <p:nvSpPr>
          <p:cNvPr id="4" name="Text Placeholder 3">
            <a:extLst>
              <a:ext uri="{FF2B5EF4-FFF2-40B4-BE49-F238E27FC236}">
                <a16:creationId xmlns:a16="http://schemas.microsoft.com/office/drawing/2014/main" id="{F61CCAD7-FB4E-0D83-206F-E504B120CAC9}"/>
              </a:ext>
            </a:extLst>
          </p:cNvPr>
          <p:cNvSpPr>
            <a:spLocks noGrp="1"/>
          </p:cNvSpPr>
          <p:nvPr>
            <p:ph type="body" idx="1"/>
          </p:nvPr>
        </p:nvSpPr>
        <p:spPr/>
        <p:txBody>
          <a:bodyPr/>
          <a:lstStyle/>
          <a:p>
            <a:endParaRPr lang="LID4096" dirty="0"/>
          </a:p>
        </p:txBody>
      </p:sp>
      <p:sp>
        <p:nvSpPr>
          <p:cNvPr id="3" name="Slide Number Placeholder 2">
            <a:extLst>
              <a:ext uri="{FF2B5EF4-FFF2-40B4-BE49-F238E27FC236}">
                <a16:creationId xmlns:a16="http://schemas.microsoft.com/office/drawing/2014/main" id="{ECE17FDA-A74C-998D-1D0E-4CF6AF34EF91}"/>
              </a:ext>
            </a:extLst>
          </p:cNvPr>
          <p:cNvSpPr>
            <a:spLocks noGrp="1"/>
          </p:cNvSpPr>
          <p:nvPr>
            <p:ph type="sldNum" sz="quarter" idx="12"/>
          </p:nvPr>
        </p:nvSpPr>
        <p:spPr/>
        <p:txBody>
          <a:bodyPr/>
          <a:lstStyle/>
          <a:p>
            <a:fld id="{36ECC7E6-E982-404D-A8F1-3942D16EE46F}" type="slidenum">
              <a:rPr lang="LID4096" smtClean="0"/>
              <a:t>22</a:t>
            </a:fld>
            <a:endParaRPr lang="LID4096"/>
          </a:p>
        </p:txBody>
      </p:sp>
    </p:spTree>
    <p:extLst>
      <p:ext uri="{BB962C8B-B14F-4D97-AF65-F5344CB8AC3E}">
        <p14:creationId xmlns:p14="http://schemas.microsoft.com/office/powerpoint/2010/main" val="401600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BCAD2-6FD7-3EEB-EA0B-90BCD1BEF20C}"/>
                  </a:ext>
                </a:extLst>
              </p:cNvPr>
              <p:cNvSpPr>
                <a:spLocks noGrp="1"/>
              </p:cNvSpPr>
              <p:nvPr>
                <p:ph idx="1"/>
              </p:nvPr>
            </p:nvSpPr>
            <p:spPr/>
            <p:txBody>
              <a:bodyPr>
                <a:normAutofit/>
              </a:bodyPr>
              <a:lstStyle/>
              <a:p>
                <a:r>
                  <a:rPr lang="en-US" dirty="0"/>
                  <a:t>Distribution properties</a:t>
                </a:r>
              </a:p>
              <a:p>
                <a:pPr marL="0" indent="0">
                  <a:buNone/>
                </a:pPr>
                <a:r>
                  <a:rPr lang="en-US" dirty="0"/>
                  <a:t>	 e.g. for VAE we had:</a:t>
                </a:r>
              </a:p>
              <a:p>
                <a:pPr marL="0" indent="0">
                  <a:buNone/>
                </a:pPr>
                <a14:m>
                  <m:oMathPara xmlns:m="http://schemas.openxmlformats.org/officeDocument/2006/math">
                    <m:oMathParaPr>
                      <m:jc m:val="centerGroup"/>
                    </m:oMathParaPr>
                    <m:oMath xmlns:m="http://schemas.openxmlformats.org/officeDocument/2006/math">
                      <m:r>
                        <a:rPr lang="en-US" sz="2800" b="0" i="1" smtClean="0">
                          <a:effectLst/>
                          <a:latin typeface="Cambria Math" panose="02040503050406030204" pitchFamily="18" charset="0"/>
                        </a:rPr>
                        <m:t>𝐿</m:t>
                      </m:r>
                      <m:r>
                        <a:rPr lang="en-US" sz="2800" b="0" i="1" smtClean="0">
                          <a:effectLst/>
                          <a:latin typeface="Cambria Math" panose="02040503050406030204" pitchFamily="18" charset="0"/>
                        </a:rPr>
                        <m:t>=</m:t>
                      </m:r>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𝐿</m:t>
                          </m:r>
                        </m:e>
                        <m:sub>
                          <m:r>
                            <a:rPr lang="en-US" sz="2800" b="0" i="1" smtClean="0">
                              <a:effectLst/>
                              <a:latin typeface="Cambria Math" panose="02040503050406030204" pitchFamily="18" charset="0"/>
                            </a:rPr>
                            <m:t>𝑟𝑒𝑐</m:t>
                          </m:r>
                        </m:sub>
                      </m:sSub>
                      <m:r>
                        <a:rPr lang="en-US" sz="2800" b="0" i="1" smtClean="0">
                          <a:effectLst/>
                          <a:latin typeface="Cambria Math" panose="02040503050406030204" pitchFamily="18" charset="0"/>
                        </a:rPr>
                        <m:t>+</m:t>
                      </m:r>
                      <m:f>
                        <m:fPr>
                          <m:ctrlPr>
                            <a:rPr lang="en-US" sz="2800" b="0" i="1" smtClean="0">
                              <a:effectLst/>
                              <a:latin typeface="Cambria Math" panose="02040503050406030204" pitchFamily="18" charset="0"/>
                            </a:rPr>
                          </m:ctrlPr>
                        </m:fPr>
                        <m:num>
                          <m:r>
                            <a:rPr lang="en-US" sz="2800" b="0" i="0" smtClean="0">
                              <a:effectLst/>
                              <a:latin typeface="Cambria Math" panose="02040503050406030204" pitchFamily="18" charset="0"/>
                            </a:rPr>
                            <m:t>1</m:t>
                          </m:r>
                        </m:num>
                        <m:den>
                          <m:r>
                            <a:rPr lang="en-US" sz="2800" b="0" i="0" smtClean="0">
                              <a:effectLst/>
                              <a:latin typeface="Cambria Math" panose="02040503050406030204" pitchFamily="18" charset="0"/>
                            </a:rPr>
                            <m:t>2</m:t>
                          </m:r>
                        </m:den>
                      </m:f>
                      <m:nary>
                        <m:naryPr>
                          <m:chr m:val="∑"/>
                          <m:supHide m:val="on"/>
                          <m:ctrlPr>
                            <a:rPr lang="en-US" sz="2800" b="0" i="1" smtClean="0">
                              <a:effectLst/>
                              <a:latin typeface="Cambria Math" panose="02040503050406030204" pitchFamily="18" charset="0"/>
                            </a:rPr>
                          </m:ctrlPr>
                        </m:naryPr>
                        <m:sub>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=1..</m:t>
                              </m:r>
                              <m:r>
                                <a:rPr lang="en-US" sz="2800" i="1">
                                  <a:latin typeface="Cambria Math" panose="02040503050406030204" pitchFamily="18" charset="0"/>
                                  <a:ea typeface="Cambria Math" panose="02040503050406030204" pitchFamily="18" charset="0"/>
                                </a:rPr>
                                <m:t>𝑛</m:t>
                              </m:r>
                            </m:e>
                            <m:sub>
                              <m:r>
                                <a:rPr lang="en-US" sz="2800" i="1">
                                  <a:latin typeface="Cambria Math" panose="02040503050406030204" pitchFamily="18" charset="0"/>
                                  <a:ea typeface="Cambria Math" panose="02040503050406030204" pitchFamily="18" charset="0"/>
                                </a:rPr>
                                <m:t>𝑐𝑜𝑑𝑒</m:t>
                              </m:r>
                            </m:sub>
                          </m:sSub>
                        </m:sub>
                        <m:sup/>
                        <m:e>
                          <m:r>
                            <a:rPr lang="en-US" sz="2800" b="0" i="1" smtClean="0">
                              <a:effectLst/>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𝑖</m:t>
                              </m:r>
                            </m:sub>
                            <m:sup>
                              <m:r>
                                <a:rPr lang="en-US" sz="2800" i="1">
                                  <a:latin typeface="Cambria Math" panose="02040503050406030204" pitchFamily="18" charset="0"/>
                                </a:rPr>
                                <m:t>2</m:t>
                              </m:r>
                            </m:sup>
                          </m:sSubSup>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𝜇</m:t>
                              </m:r>
                            </m:e>
                            <m:sub>
                              <m:r>
                                <a:rPr lang="en-US" sz="2800" i="1">
                                  <a:latin typeface="Cambria Math" panose="02040503050406030204" pitchFamily="18" charset="0"/>
                                </a:rPr>
                                <m:t>𝑖</m:t>
                              </m:r>
                            </m:sub>
                            <m:sup>
                              <m:r>
                                <a:rPr lang="en-US" sz="2800" i="1">
                                  <a:latin typeface="Cambria Math" panose="02040503050406030204" pitchFamily="18" charset="0"/>
                                </a:rPr>
                                <m:t>2</m:t>
                              </m:r>
                            </m:sup>
                          </m:sSubSup>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−1−</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log</m:t>
                              </m:r>
                            </m:fName>
                            <m:e>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𝑖</m:t>
                                  </m:r>
                                </m:sub>
                                <m:sup>
                                  <m:r>
                                    <a:rPr lang="en-US" sz="2800" i="1">
                                      <a:latin typeface="Cambria Math" panose="02040503050406030204" pitchFamily="18" charset="0"/>
                                    </a:rPr>
                                    <m:t>2</m:t>
                                  </m:r>
                                </m:sup>
                              </m:sSubSup>
                              <m:d>
                                <m:dPr>
                                  <m:ctrlPr>
                                    <a:rPr lang="en-US" sz="2800" i="1">
                                      <a:latin typeface="Cambria Math" panose="02040503050406030204" pitchFamily="18" charset="0"/>
                                    </a:rPr>
                                  </m:ctrlPr>
                                </m:dPr>
                                <m:e>
                                  <m:r>
                                    <a:rPr lang="en-US" sz="2800" i="1">
                                      <a:latin typeface="Cambria Math" panose="02040503050406030204" pitchFamily="18" charset="0"/>
                                    </a:rPr>
                                    <m:t>𝑥</m:t>
                                  </m:r>
                                </m:e>
                              </m:d>
                            </m:e>
                          </m:func>
                          <m:r>
                            <a:rPr lang="en-US" sz="2800" b="0" i="1" smtClean="0">
                              <a:effectLst/>
                              <a:latin typeface="Cambria Math" panose="02040503050406030204" pitchFamily="18" charset="0"/>
                            </a:rPr>
                            <m:t>)</m:t>
                          </m:r>
                        </m:e>
                      </m:nary>
                    </m:oMath>
                  </m:oMathPara>
                </a14:m>
                <a:endParaRPr lang="en-US" dirty="0"/>
              </a:p>
            </p:txBody>
          </p:sp>
        </mc:Choice>
        <mc:Fallback xmlns="">
          <p:sp>
            <p:nvSpPr>
              <p:cNvPr id="3" name="Content Placeholder 2">
                <a:extLst>
                  <a:ext uri="{FF2B5EF4-FFF2-40B4-BE49-F238E27FC236}">
                    <a16:creationId xmlns:a16="http://schemas.microsoft.com/office/drawing/2014/main" id="{399BCAD2-6FD7-3EEB-EA0B-90BCD1BEF20C}"/>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15D44B64-E88D-FABA-A5D1-692DA13A1DC5}"/>
              </a:ext>
            </a:extLst>
          </p:cNvPr>
          <p:cNvSpPr>
            <a:spLocks noGrp="1"/>
          </p:cNvSpPr>
          <p:nvPr>
            <p:ph type="sldNum" sz="quarter" idx="12"/>
          </p:nvPr>
        </p:nvSpPr>
        <p:spPr/>
        <p:txBody>
          <a:bodyPr/>
          <a:lstStyle/>
          <a:p>
            <a:fld id="{36ECC7E6-E982-404D-A8F1-3942D16EE46F}" type="slidenum">
              <a:rPr lang="LID4096" smtClean="0"/>
              <a:t>23</a:t>
            </a:fld>
            <a:endParaRPr lang="LID4096"/>
          </a:p>
        </p:txBody>
      </p:sp>
    </p:spTree>
    <p:extLst>
      <p:ext uri="{BB962C8B-B14F-4D97-AF65-F5344CB8AC3E}">
        <p14:creationId xmlns:p14="http://schemas.microsoft.com/office/powerpoint/2010/main" val="3429001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BCAD2-6FD7-3EEB-EA0B-90BCD1BEF20C}"/>
                  </a:ext>
                </a:extLst>
              </p:cNvPr>
              <p:cNvSpPr>
                <a:spLocks noGrp="1"/>
              </p:cNvSpPr>
              <p:nvPr>
                <p:ph idx="1"/>
              </p:nvPr>
            </p:nvSpPr>
            <p:spPr/>
            <p:txBody>
              <a:bodyPr>
                <a:normAutofit/>
              </a:bodyPr>
              <a:lstStyle/>
              <a:p>
                <a:r>
                  <a:rPr lang="en-US" dirty="0"/>
                  <a:t>Sparseness – like Lasso regression</a:t>
                </a:r>
              </a:p>
              <a:p>
                <a:pPr marL="457200" lvl="1" indent="0">
                  <a:buNone/>
                </a:pPr>
                <a:r>
                  <a:rPr lang="en-US" dirty="0"/>
                  <a:t>Impose by augmenting the loss function:</a:t>
                </a:r>
              </a:p>
              <a:p>
                <a:pPr marL="914400" lvl="2" indent="0">
                  <a:buNone/>
                </a:pPr>
                <a14:m>
                  <m:oMathPara xmlns:m="http://schemas.openxmlformats.org/officeDocument/2006/math">
                    <m:oMathParaPr>
                      <m:jc m:val="centerGroup"/>
                    </m:oMathParaPr>
                    <m:oMath xmlns:m="http://schemas.openxmlformats.org/officeDocument/2006/math">
                      <m:r>
                        <a:rPr lang="en-US" sz="2900" i="1" dirty="0" smtClean="0">
                          <a:latin typeface="Cambria Math" panose="02040503050406030204" pitchFamily="18" charset="0"/>
                        </a:rPr>
                        <m:t>𝐿</m:t>
                      </m:r>
                      <m:r>
                        <a:rPr lang="en-US" sz="2900" i="1" dirty="0" smtClean="0">
                          <a:latin typeface="Cambria Math" panose="02040503050406030204" pitchFamily="18" charset="0"/>
                        </a:rPr>
                        <m:t> = </m:t>
                      </m:r>
                      <m:sSub>
                        <m:sSubPr>
                          <m:ctrlPr>
                            <a:rPr lang="en-US" sz="2900" b="0" i="1" dirty="0" smtClean="0">
                              <a:latin typeface="Cambria Math" panose="02040503050406030204" pitchFamily="18" charset="0"/>
                            </a:rPr>
                          </m:ctrlPr>
                        </m:sSubPr>
                        <m:e>
                          <m:r>
                            <a:rPr lang="en-US" sz="2900" i="1" dirty="0" smtClean="0">
                              <a:latin typeface="Cambria Math" panose="02040503050406030204" pitchFamily="18" charset="0"/>
                            </a:rPr>
                            <m:t>𝐿</m:t>
                          </m:r>
                        </m:e>
                        <m:sub>
                          <m:r>
                            <a:rPr lang="en-US" sz="2900" b="0" i="1" dirty="0" smtClean="0">
                              <a:latin typeface="Cambria Math" panose="02040503050406030204" pitchFamily="18" charset="0"/>
                            </a:rPr>
                            <m:t>𝑡𝑎𝑠𝑘</m:t>
                          </m:r>
                        </m:sub>
                      </m:sSub>
                      <m:r>
                        <a:rPr lang="en-US" sz="2900" i="1" dirty="0" smtClean="0">
                          <a:latin typeface="Cambria Math" panose="02040503050406030204" pitchFamily="18" charset="0"/>
                        </a:rPr>
                        <m:t> +</m:t>
                      </m:r>
                      <m:r>
                        <a:rPr lang="en-US" sz="2900" i="1" dirty="0" smtClean="0">
                          <a:latin typeface="Cambria Math" panose="02040503050406030204" pitchFamily="18" charset="0"/>
                        </a:rPr>
                        <m:t>𝜆</m:t>
                      </m:r>
                      <m:r>
                        <a:rPr lang="en-US" sz="2900" i="1" dirty="0" smtClean="0">
                          <a:latin typeface="Cambria Math" panose="02040503050406030204" pitchFamily="18" charset="0"/>
                        </a:rPr>
                        <m:t>⋅</m:t>
                      </m:r>
                      <m:nary>
                        <m:naryPr>
                          <m:chr m:val="∑"/>
                          <m:supHide m:val="on"/>
                          <m:ctrlPr>
                            <a:rPr lang="en-US" sz="2900" i="1" dirty="0" smtClean="0">
                              <a:latin typeface="Cambria Math" panose="02040503050406030204" pitchFamily="18" charset="0"/>
                            </a:rPr>
                          </m:ctrlPr>
                        </m:naryPr>
                        <m:sub>
                          <m:r>
                            <a:rPr lang="en-US" sz="2900" i="1" dirty="0" smtClean="0">
                              <a:latin typeface="Cambria Math" panose="02040503050406030204" pitchFamily="18" charset="0"/>
                            </a:rPr>
                            <m:t>𝑖</m:t>
                          </m:r>
                        </m:sub>
                        <m:sup/>
                        <m:e>
                          <m:sSub>
                            <m:sSubPr>
                              <m:ctrlPr>
                                <a:rPr lang="en-US" sz="2900" i="1" dirty="0" smtClean="0">
                                  <a:latin typeface="Cambria Math" panose="02040503050406030204" pitchFamily="18" charset="0"/>
                                </a:rPr>
                              </m:ctrlPr>
                            </m:sSubPr>
                            <m:e>
                              <m:r>
                                <a:rPr lang="en-US" sz="2900" b="0" i="1" dirty="0" smtClean="0">
                                  <a:latin typeface="Cambria Math" panose="02040503050406030204" pitchFamily="18" charset="0"/>
                                </a:rPr>
                                <m:t>𝑧</m:t>
                              </m:r>
                            </m:e>
                            <m:sub>
                              <m:r>
                                <a:rPr lang="en-US" sz="2900" i="1" dirty="0">
                                  <a:latin typeface="Cambria Math" panose="02040503050406030204" pitchFamily="18" charset="0"/>
                                </a:rPr>
                                <m:t>𝑖</m:t>
                              </m:r>
                            </m:sub>
                          </m:sSub>
                        </m:e>
                      </m:nary>
                    </m:oMath>
                  </m:oMathPara>
                </a14:m>
                <a:endParaRPr lang="en-US" dirty="0"/>
              </a:p>
              <a:p>
                <a:pPr marL="0" indent="0">
                  <a:buNone/>
                </a:pPr>
                <a:endParaRPr lang="LID4096" dirty="0"/>
              </a:p>
            </p:txBody>
          </p:sp>
        </mc:Choice>
        <mc:Fallback xmlns="">
          <p:sp>
            <p:nvSpPr>
              <p:cNvPr id="3" name="Content Placeholder 2">
                <a:extLst>
                  <a:ext uri="{FF2B5EF4-FFF2-40B4-BE49-F238E27FC236}">
                    <a16:creationId xmlns:a16="http://schemas.microsoft.com/office/drawing/2014/main" id="{399BCAD2-6FD7-3EEB-EA0B-90BCD1BEF20C}"/>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2D184014-43D5-579A-74B4-E91FA8C83D8A}"/>
              </a:ext>
            </a:extLst>
          </p:cNvPr>
          <p:cNvSpPr>
            <a:spLocks noGrp="1"/>
          </p:cNvSpPr>
          <p:nvPr>
            <p:ph type="sldNum" sz="quarter" idx="12"/>
          </p:nvPr>
        </p:nvSpPr>
        <p:spPr/>
        <p:txBody>
          <a:bodyPr/>
          <a:lstStyle/>
          <a:p>
            <a:fld id="{36ECC7E6-E982-404D-A8F1-3942D16EE46F}" type="slidenum">
              <a:rPr lang="LID4096" smtClean="0"/>
              <a:t>24</a:t>
            </a:fld>
            <a:endParaRPr lang="LID4096"/>
          </a:p>
        </p:txBody>
      </p:sp>
    </p:spTree>
    <p:extLst>
      <p:ext uri="{BB962C8B-B14F-4D97-AF65-F5344CB8AC3E}">
        <p14:creationId xmlns:p14="http://schemas.microsoft.com/office/powerpoint/2010/main" val="56517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BCAD2-6FD7-3EEB-EA0B-90BCD1BEF20C}"/>
                  </a:ext>
                </a:extLst>
              </p:cNvPr>
              <p:cNvSpPr>
                <a:spLocks noGrp="1"/>
              </p:cNvSpPr>
              <p:nvPr>
                <p:ph idx="1"/>
              </p:nvPr>
            </p:nvSpPr>
            <p:spPr>
              <a:xfrm>
                <a:off x="838200" y="1831449"/>
                <a:ext cx="10515600" cy="4351338"/>
              </a:xfrm>
            </p:spPr>
            <p:txBody>
              <a:bodyPr>
                <a:normAutofit/>
              </a:bodyPr>
              <a:lstStyle/>
              <a:p>
                <a:r>
                  <a:rPr lang="en-US" dirty="0"/>
                  <a:t>Integrity:</a:t>
                </a:r>
              </a:p>
              <a:p>
                <a:pPr marL="0" indent="0">
                  <a:buNone/>
                </a:pPr>
                <a:r>
                  <a:rPr lang="en-US" dirty="0"/>
                  <a:t>e.g. terms sum up to 100%:</a:t>
                </a:r>
              </a:p>
              <a:p>
                <a:pPr marL="0" indent="0">
                  <a:buNone/>
                </a:pPr>
                <a14:m>
                  <m:oMathPara xmlns:m="http://schemas.openxmlformats.org/officeDocument/2006/math">
                    <m:oMathParaPr>
                      <m:jc m:val="centerGroup"/>
                    </m:oMathParaPr>
                    <m:oMath xmlns:m="http://schemas.openxmlformats.org/officeDocument/2006/math">
                      <m:r>
                        <a:rPr lang="en-US" sz="2800" b="0" i="1" smtClean="0">
                          <a:effectLst/>
                          <a:latin typeface="Cambria Math" panose="02040503050406030204" pitchFamily="18" charset="0"/>
                        </a:rPr>
                        <m:t>𝐿</m:t>
                      </m:r>
                      <m:r>
                        <a:rPr lang="en-US" sz="2800" b="0" i="1" smtClean="0">
                          <a:effectLst/>
                          <a:latin typeface="Cambria Math" panose="02040503050406030204" pitchFamily="18" charset="0"/>
                        </a:rPr>
                        <m:t>=</m:t>
                      </m:r>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𝐿</m:t>
                          </m:r>
                        </m:e>
                        <m:sub>
                          <m:r>
                            <a:rPr lang="en-US" sz="2800" b="0" i="1" smtClean="0">
                              <a:effectLst/>
                              <a:latin typeface="Cambria Math" panose="02040503050406030204" pitchFamily="18" charset="0"/>
                            </a:rPr>
                            <m:t>0</m:t>
                          </m:r>
                        </m:sub>
                      </m:sSub>
                      <m:r>
                        <a:rPr lang="en-US" sz="2800" b="0" i="1" smtClean="0">
                          <a:effectLst/>
                          <a:latin typeface="Cambria Math" panose="02040503050406030204" pitchFamily="18" charset="0"/>
                        </a:rPr>
                        <m:t>+</m:t>
                      </m:r>
                      <m:r>
                        <a:rPr lang="en-US" sz="2800" b="0" i="1" smtClean="0">
                          <a:effectLst/>
                          <a:latin typeface="Cambria Math" panose="02040503050406030204" pitchFamily="18" charset="0"/>
                        </a:rPr>
                        <m:t>𝜆</m:t>
                      </m:r>
                      <m:r>
                        <a:rPr lang="en-US" sz="2800" b="0" i="1" smtClean="0">
                          <a:effectLst/>
                          <a:latin typeface="Cambria Math" panose="02040503050406030204" pitchFamily="18" charset="0"/>
                        </a:rPr>
                        <m:t> </m:t>
                      </m:r>
                      <m:d>
                        <m:dPr>
                          <m:ctrlPr>
                            <a:rPr lang="en-US" sz="2800" b="0" i="1" smtClean="0">
                              <a:effectLst/>
                              <a:latin typeface="Cambria Math" panose="02040503050406030204" pitchFamily="18" charset="0"/>
                            </a:rPr>
                          </m:ctrlPr>
                        </m:dPr>
                        <m:e>
                          <m:nary>
                            <m:naryPr>
                              <m:chr m:val="∑"/>
                              <m:supHide m:val="on"/>
                              <m:ctrlPr>
                                <a:rPr lang="en-US" sz="2800" b="0" i="1" smtClean="0">
                                  <a:effectLst/>
                                  <a:latin typeface="Cambria Math" panose="02040503050406030204" pitchFamily="18" charset="0"/>
                                </a:rPr>
                              </m:ctrlPr>
                            </m:naryPr>
                            <m:sub>
                              <m:r>
                                <a:rPr lang="en-US" sz="2800" b="0" i="1" smtClean="0">
                                  <a:effectLst/>
                                  <a:latin typeface="Cambria Math" panose="02040503050406030204" pitchFamily="18" charset="0"/>
                                </a:rPr>
                                <m:t>𝑖</m:t>
                              </m:r>
                            </m:sub>
                            <m:sup/>
                            <m:e>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𝑧</m:t>
                                  </m:r>
                                </m:e>
                                <m:sub>
                                  <m:r>
                                    <a:rPr lang="en-US" sz="2800" b="0" i="1" smtClean="0">
                                      <a:effectLst/>
                                      <a:latin typeface="Cambria Math" panose="02040503050406030204" pitchFamily="18" charset="0"/>
                                    </a:rPr>
                                    <m:t>𝑖</m:t>
                                  </m:r>
                                </m:sub>
                              </m:sSub>
                            </m:e>
                          </m:nary>
                          <m:r>
                            <a:rPr lang="en-US" sz="2800" b="0" i="1" smtClean="0">
                              <a:effectLst/>
                              <a:latin typeface="Cambria Math" panose="02040503050406030204" pitchFamily="18" charset="0"/>
                            </a:rPr>
                            <m:t> −1</m:t>
                          </m:r>
                        </m:e>
                      </m:d>
                    </m:oMath>
                  </m:oMathPara>
                </a14:m>
                <a:endParaRPr lang="en-US" sz="2800" b="0" dirty="0">
                  <a:effectLst/>
                </a:endParaRPr>
              </a:p>
              <a:p>
                <a:pPr marL="0" indent="0">
                  <a:buNone/>
                </a:pPr>
                <a:r>
                  <a:rPr lang="en-US" dirty="0"/>
                  <a:t>project on a unit sphere:</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𝑧</m:t>
                          </m:r>
                        </m:e>
                        <m:sub>
                          <m:r>
                            <a:rPr lang="en-US" sz="2800" b="0" i="1" smtClean="0">
                              <a:effectLst/>
                              <a:latin typeface="Cambria Math" panose="02040503050406030204" pitchFamily="18" charset="0"/>
                            </a:rPr>
                            <m:t>𝑖</m:t>
                          </m:r>
                        </m:sub>
                      </m:sSub>
                      <m:r>
                        <a:rPr lang="en-US" sz="2800" b="0" i="0" smtClean="0">
                          <a:effectLst/>
                          <a:latin typeface="Cambria Math" panose="02040503050406030204" pitchFamily="18" charset="0"/>
                        </a:rPr>
                        <m:t>→ </m:t>
                      </m:r>
                      <m:f>
                        <m:fPr>
                          <m:ctrlPr>
                            <a:rPr lang="en-US" sz="2800" b="0" i="1" smtClean="0">
                              <a:effectLst/>
                              <a:latin typeface="Cambria Math" panose="02040503050406030204" pitchFamily="18" charset="0"/>
                            </a:rPr>
                          </m:ctrlPr>
                        </m:fPr>
                        <m:num>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𝑧</m:t>
                              </m:r>
                            </m:e>
                            <m:sub>
                              <m:r>
                                <a:rPr lang="en-US" sz="2800" b="0" i="1" smtClean="0">
                                  <a:effectLst/>
                                  <a:latin typeface="Cambria Math" panose="02040503050406030204" pitchFamily="18" charset="0"/>
                                </a:rPr>
                                <m:t>𝑖</m:t>
                              </m:r>
                            </m:sub>
                          </m:sSub>
                        </m:num>
                        <m:den>
                          <m:r>
                            <a:rPr lang="en-US" sz="2800" b="0" i="1" smtClean="0">
                              <a:effectLst/>
                              <a:latin typeface="Cambria Math" panose="02040503050406030204" pitchFamily="18" charset="0"/>
                            </a:rPr>
                            <m:t>|</m:t>
                          </m:r>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𝑧</m:t>
                              </m:r>
                            </m:e>
                            <m:sub>
                              <m:r>
                                <a:rPr lang="en-US" sz="2800" b="0" i="1" smtClean="0">
                                  <a:effectLst/>
                                  <a:latin typeface="Cambria Math" panose="02040503050406030204" pitchFamily="18" charset="0"/>
                                </a:rPr>
                                <m:t>𝑖</m:t>
                              </m:r>
                            </m:sub>
                          </m:sSub>
                          <m:r>
                            <a:rPr lang="en-US" sz="2800" b="0" i="1" smtClean="0">
                              <a:effectLst/>
                              <a:latin typeface="Cambria Math" panose="02040503050406030204" pitchFamily="18" charset="0"/>
                            </a:rPr>
                            <m:t>|</m:t>
                          </m:r>
                        </m:den>
                      </m:f>
                    </m:oMath>
                  </m:oMathPara>
                </a14:m>
                <a:endParaRPr lang="en-US" dirty="0"/>
              </a:p>
              <a:p>
                <a:endParaRPr lang="LID4096" dirty="0"/>
              </a:p>
            </p:txBody>
          </p:sp>
        </mc:Choice>
        <mc:Fallback xmlns="">
          <p:sp>
            <p:nvSpPr>
              <p:cNvPr id="3" name="Content Placeholder 2">
                <a:extLst>
                  <a:ext uri="{FF2B5EF4-FFF2-40B4-BE49-F238E27FC236}">
                    <a16:creationId xmlns:a16="http://schemas.microsoft.com/office/drawing/2014/main" id="{399BCAD2-6FD7-3EEB-EA0B-90BCD1BEF20C}"/>
                  </a:ext>
                </a:extLst>
              </p:cNvPr>
              <p:cNvSpPr>
                <a:spLocks noGrp="1" noRot="1" noChangeAspect="1" noMove="1" noResize="1" noEditPoints="1" noAdjustHandles="1" noChangeArrowheads="1" noChangeShapeType="1" noTextEdit="1"/>
              </p:cNvSpPr>
              <p:nvPr>
                <p:ph idx="1"/>
              </p:nvPr>
            </p:nvSpPr>
            <p:spPr>
              <a:xfrm>
                <a:off x="838200" y="1831449"/>
                <a:ext cx="10515600" cy="4351338"/>
              </a:xfrm>
              <a:blipFill>
                <a:blip r:embed="rId3"/>
                <a:stretch>
                  <a:fillRect l="-1217" t="-2381"/>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9CFBC88E-C129-1F04-E3E1-EF520A446AE8}"/>
              </a:ext>
            </a:extLst>
          </p:cNvPr>
          <p:cNvSpPr>
            <a:spLocks noGrp="1"/>
          </p:cNvSpPr>
          <p:nvPr>
            <p:ph type="sldNum" sz="quarter" idx="12"/>
          </p:nvPr>
        </p:nvSpPr>
        <p:spPr/>
        <p:txBody>
          <a:bodyPr/>
          <a:lstStyle/>
          <a:p>
            <a:fld id="{36ECC7E6-E982-404D-A8F1-3942D16EE46F}" type="slidenum">
              <a:rPr lang="LID4096" smtClean="0"/>
              <a:t>25</a:t>
            </a:fld>
            <a:endParaRPr lang="LID4096"/>
          </a:p>
        </p:txBody>
      </p:sp>
    </p:spTree>
    <p:extLst>
      <p:ext uri="{BB962C8B-B14F-4D97-AF65-F5344CB8AC3E}">
        <p14:creationId xmlns:p14="http://schemas.microsoft.com/office/powerpoint/2010/main" val="1081092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BCAD2-6FD7-3EEB-EA0B-90BCD1BEF20C}"/>
                  </a:ext>
                </a:extLst>
              </p:cNvPr>
              <p:cNvSpPr>
                <a:spLocks noGrp="1"/>
              </p:cNvSpPr>
              <p:nvPr>
                <p:ph idx="1"/>
              </p:nvPr>
            </p:nvSpPr>
            <p:spPr/>
            <p:txBody>
              <a:bodyPr>
                <a:normAutofit/>
              </a:bodyPr>
              <a:lstStyle/>
              <a:p>
                <a:r>
                  <a:rPr lang="en-US" dirty="0"/>
                  <a:t>Physical properties</a:t>
                </a:r>
              </a:p>
              <a:p>
                <a:pPr marL="0" indent="0">
                  <a:buNone/>
                </a:pPr>
                <a:r>
                  <a:rPr lang="en-US" dirty="0"/>
                  <a:t>Any property in fact can be added similar way (known as Physics informed Neural Networks). Given equation </a:t>
                </a:r>
              </a:p>
              <a:p>
                <a:pPr marL="0" indent="0">
                  <a:buNone/>
                </a:pPr>
                <a14:m>
                  <m:oMathPara xmlns:m="http://schemas.openxmlformats.org/officeDocument/2006/math">
                    <m:oMathParaPr>
                      <m:jc m:val="centerGroup"/>
                    </m:oMathParaPr>
                    <m:oMath xmlns:m="http://schemas.openxmlformats.org/officeDocument/2006/math">
                      <m:r>
                        <a:rPr lang="en-US" sz="2800" b="0" i="1" smtClean="0">
                          <a:effectLst/>
                          <a:latin typeface="Cambria Math" panose="02040503050406030204" pitchFamily="18" charset="0"/>
                        </a:rPr>
                        <m:t>𝑓</m:t>
                      </m:r>
                      <m:d>
                        <m:dPr>
                          <m:ctrlPr>
                            <a:rPr lang="en-US" sz="2800" b="0" i="1" smtClean="0">
                              <a:effectLst/>
                              <a:latin typeface="Cambria Math" panose="02040503050406030204" pitchFamily="18" charset="0"/>
                            </a:rPr>
                          </m:ctrlPr>
                        </m:dPr>
                        <m:e>
                          <m:r>
                            <a:rPr lang="en-US" sz="2800" b="1" i="1" smtClean="0">
                              <a:effectLst/>
                              <a:latin typeface="Cambria Math" panose="02040503050406030204" pitchFamily="18" charset="0"/>
                            </a:rPr>
                            <m:t>𝒛</m:t>
                          </m:r>
                        </m:e>
                      </m:d>
                      <m:r>
                        <a:rPr lang="en-US" sz="2800" b="0" i="1" smtClean="0">
                          <a:effectLst/>
                          <a:latin typeface="Cambria Math" panose="02040503050406030204" pitchFamily="18" charset="0"/>
                        </a:rPr>
                        <m:t>=0</m:t>
                      </m:r>
                    </m:oMath>
                  </m:oMathPara>
                </a14:m>
                <a:endParaRPr lang="en-US" sz="2800" b="0" i="1" dirty="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rPr>
                        <m:t>𝐿</m:t>
                      </m:r>
                      <m:r>
                        <a:rPr lang="en-US" b="0" i="1" smtClean="0">
                          <a:effectLst/>
                          <a:latin typeface="Cambria Math" panose="02040503050406030204" pitchFamily="18" charset="0"/>
                        </a:rPr>
                        <m:t>=</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𝐿</m:t>
                          </m:r>
                        </m:e>
                        <m:sub>
                          <m:r>
                            <a:rPr lang="en-US" b="0" i="1" smtClean="0">
                              <a:effectLst/>
                              <a:latin typeface="Cambria Math" panose="02040503050406030204" pitchFamily="18" charset="0"/>
                            </a:rPr>
                            <m:t>0</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𝜆</m:t>
                      </m:r>
                      <m:r>
                        <a:rPr lang="en-US" b="0" i="1" smtClean="0">
                          <a:effectLst/>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𝒛</m:t>
                          </m:r>
                        </m:e>
                      </m:d>
                    </m:oMath>
                  </m:oMathPara>
                </a14:m>
                <a:endParaRPr lang="en-US" dirty="0"/>
              </a:p>
              <a:p>
                <a:pPr marL="0" indent="0">
                  <a:buNone/>
                </a:pPr>
                <a:r>
                  <a:rPr lang="en-US" dirty="0"/>
                  <a:t>Coefficient </a:t>
                </a:r>
                <a14:m>
                  <m:oMath xmlns:m="http://schemas.openxmlformats.org/officeDocument/2006/math">
                    <m:r>
                      <a:rPr lang="en-US" b="0" i="1" smtClean="0">
                        <a:effectLst/>
                        <a:latin typeface="Cambria Math" panose="02040503050406030204" pitchFamily="18" charset="0"/>
                      </a:rPr>
                      <m:t>𝜆</m:t>
                    </m:r>
                  </m:oMath>
                </a14:m>
                <a:r>
                  <a:rPr lang="en-US" dirty="0"/>
                  <a:t> balances scale of the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𝒛</m:t>
                        </m:r>
                      </m:e>
                    </m:d>
                  </m:oMath>
                </a14:m>
                <a:r>
                  <a:rPr lang="en-US" dirty="0"/>
                  <a:t> function value range</a:t>
                </a:r>
              </a:p>
              <a:p>
                <a:endParaRPr lang="LID4096" dirty="0"/>
              </a:p>
            </p:txBody>
          </p:sp>
        </mc:Choice>
        <mc:Fallback xmlns="">
          <p:sp>
            <p:nvSpPr>
              <p:cNvPr id="3" name="Content Placeholder 2">
                <a:extLst>
                  <a:ext uri="{FF2B5EF4-FFF2-40B4-BE49-F238E27FC236}">
                    <a16:creationId xmlns:a16="http://schemas.microsoft.com/office/drawing/2014/main" id="{399BCAD2-6FD7-3EEB-EA0B-90BCD1BEF20C}"/>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8A86DEE9-ECA7-1664-00E9-72BD6F10FA0B}"/>
              </a:ext>
            </a:extLst>
          </p:cNvPr>
          <p:cNvSpPr>
            <a:spLocks noGrp="1"/>
          </p:cNvSpPr>
          <p:nvPr>
            <p:ph type="sldNum" sz="quarter" idx="12"/>
          </p:nvPr>
        </p:nvSpPr>
        <p:spPr/>
        <p:txBody>
          <a:bodyPr/>
          <a:lstStyle/>
          <a:p>
            <a:fld id="{36ECC7E6-E982-404D-A8F1-3942D16EE46F}" type="slidenum">
              <a:rPr lang="LID4096" smtClean="0"/>
              <a:t>26</a:t>
            </a:fld>
            <a:endParaRPr lang="LID4096"/>
          </a:p>
        </p:txBody>
      </p:sp>
    </p:spTree>
    <p:extLst>
      <p:ext uri="{BB962C8B-B14F-4D97-AF65-F5344CB8AC3E}">
        <p14:creationId xmlns:p14="http://schemas.microsoft.com/office/powerpoint/2010/main" val="2522851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BEA1-6899-357A-2FD8-32F96EE02EE4}"/>
              </a:ext>
            </a:extLst>
          </p:cNvPr>
          <p:cNvSpPr>
            <a:spLocks noGrp="1"/>
          </p:cNvSpPr>
          <p:nvPr>
            <p:ph type="title"/>
          </p:nvPr>
        </p:nvSpPr>
        <p:spPr/>
        <p:txBody>
          <a:bodyPr/>
          <a:lstStyle/>
          <a:p>
            <a:r>
              <a:rPr lang="en-US" dirty="0"/>
              <a:t>Conditions</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9BCAD2-6FD7-3EEB-EA0B-90BCD1BEF20C}"/>
                  </a:ext>
                </a:extLst>
              </p:cNvPr>
              <p:cNvSpPr>
                <a:spLocks noGrp="1"/>
              </p:cNvSpPr>
              <p:nvPr>
                <p:ph idx="1"/>
              </p:nvPr>
            </p:nvSpPr>
            <p:spPr/>
            <p:txBody>
              <a:bodyPr>
                <a:normAutofit/>
              </a:bodyPr>
              <a:lstStyle/>
              <a:p>
                <a:r>
                  <a:rPr lang="en-US" dirty="0"/>
                  <a:t>Physical properties</a:t>
                </a:r>
              </a:p>
              <a:p>
                <a:pPr marL="0" indent="0">
                  <a:buNone/>
                </a:pPr>
                <a:r>
                  <a:rPr lang="en-US" dirty="0"/>
                  <a:t>Any property in fact can be added similar way (known as Physics informed Neural Networks). Given equation </a:t>
                </a:r>
              </a:p>
              <a:p>
                <a:pPr marL="0" indent="0">
                  <a:buNone/>
                </a:pPr>
                <a14:m>
                  <m:oMathPara xmlns:m="http://schemas.openxmlformats.org/officeDocument/2006/math">
                    <m:oMathParaPr>
                      <m:jc m:val="centerGroup"/>
                    </m:oMathParaPr>
                    <m:oMath xmlns:m="http://schemas.openxmlformats.org/officeDocument/2006/math">
                      <m:r>
                        <a:rPr lang="en-US" sz="2800" b="0" i="1" smtClean="0">
                          <a:effectLst/>
                          <a:latin typeface="Cambria Math" panose="02040503050406030204" pitchFamily="18" charset="0"/>
                        </a:rPr>
                        <m:t>𝑓</m:t>
                      </m:r>
                      <m:d>
                        <m:dPr>
                          <m:ctrlPr>
                            <a:rPr lang="en-US" sz="2800" b="0" i="1" smtClean="0">
                              <a:effectLst/>
                              <a:latin typeface="Cambria Math" panose="02040503050406030204" pitchFamily="18" charset="0"/>
                            </a:rPr>
                          </m:ctrlPr>
                        </m:dPr>
                        <m:e>
                          <m:r>
                            <a:rPr lang="en-US" sz="2800" b="1" i="1" smtClean="0">
                              <a:effectLst/>
                              <a:latin typeface="Cambria Math" panose="02040503050406030204" pitchFamily="18" charset="0"/>
                            </a:rPr>
                            <m:t>𝒛</m:t>
                          </m:r>
                        </m:e>
                      </m:d>
                      <m:r>
                        <a:rPr lang="en-US" sz="2800" b="0" i="1" smtClean="0">
                          <a:effectLst/>
                          <a:latin typeface="Cambria Math" panose="02040503050406030204" pitchFamily="18" charset="0"/>
                        </a:rPr>
                        <m:t>=0</m:t>
                      </m:r>
                    </m:oMath>
                  </m:oMathPara>
                </a14:m>
                <a:endParaRPr lang="en-US" sz="2800" b="0" i="1" dirty="0">
                  <a:effectLst/>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effectLst/>
                          <a:latin typeface="Cambria Math" panose="02040503050406030204" pitchFamily="18" charset="0"/>
                        </a:rPr>
                        <m:t>𝐿</m:t>
                      </m:r>
                      <m:r>
                        <a:rPr lang="en-US" b="0" i="1" smtClean="0">
                          <a:effectLst/>
                          <a:latin typeface="Cambria Math" panose="02040503050406030204" pitchFamily="18" charset="0"/>
                        </a:rPr>
                        <m:t>=</m:t>
                      </m:r>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𝐿</m:t>
                          </m:r>
                        </m:e>
                        <m:sub>
                          <m:r>
                            <a:rPr lang="en-US" b="0" i="1" smtClean="0">
                              <a:effectLst/>
                              <a:latin typeface="Cambria Math" panose="02040503050406030204" pitchFamily="18" charset="0"/>
                            </a:rPr>
                            <m:t>0</m:t>
                          </m:r>
                        </m:sub>
                      </m:sSub>
                      <m:r>
                        <a:rPr lang="en-US" b="0" i="1" smtClean="0">
                          <a:effectLst/>
                          <a:latin typeface="Cambria Math" panose="02040503050406030204" pitchFamily="18" charset="0"/>
                        </a:rPr>
                        <m:t>+</m:t>
                      </m:r>
                      <m:r>
                        <a:rPr lang="en-US" b="0" i="1" smtClean="0">
                          <a:effectLst/>
                          <a:latin typeface="Cambria Math" panose="02040503050406030204" pitchFamily="18" charset="0"/>
                        </a:rPr>
                        <m:t>𝜆</m:t>
                      </m:r>
                      <m:r>
                        <a:rPr lang="en-US" b="0" i="1" smtClean="0">
                          <a:effectLst/>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𝒛</m:t>
                          </m:r>
                        </m:e>
                      </m:d>
                    </m:oMath>
                  </m:oMathPara>
                </a14:m>
                <a:endParaRPr lang="en-US" dirty="0"/>
              </a:p>
              <a:p>
                <a:pPr marL="0" indent="0">
                  <a:buNone/>
                </a:pPr>
                <a:r>
                  <a:rPr lang="en-US" dirty="0"/>
                  <a:t>Coefficient </a:t>
                </a:r>
                <a14:m>
                  <m:oMath xmlns:m="http://schemas.openxmlformats.org/officeDocument/2006/math">
                    <m:r>
                      <a:rPr lang="en-US" b="0" i="1" smtClean="0">
                        <a:effectLst/>
                        <a:latin typeface="Cambria Math" panose="02040503050406030204" pitchFamily="18" charset="0"/>
                      </a:rPr>
                      <m:t>𝜆</m:t>
                    </m:r>
                  </m:oMath>
                </a14:m>
                <a:r>
                  <a:rPr lang="en-US" dirty="0"/>
                  <a:t> balances scale of the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𝒛</m:t>
                        </m:r>
                      </m:e>
                    </m:d>
                  </m:oMath>
                </a14:m>
                <a:r>
                  <a:rPr lang="en-US" dirty="0"/>
                  <a:t> function value range</a:t>
                </a:r>
              </a:p>
              <a:p>
                <a:pPr marL="914400" lvl="2" indent="0">
                  <a:buNone/>
                </a:pPr>
                <a:endParaRPr lang="en-US" dirty="0"/>
              </a:p>
              <a:p>
                <a:pPr lvl="1"/>
                <a:r>
                  <a:rPr lang="en-US" sz="2800" dirty="0"/>
                  <a:t>Static – features of the output.</a:t>
                </a:r>
              </a:p>
              <a:p>
                <a:pPr lvl="1"/>
                <a:r>
                  <a:rPr lang="en-US" sz="2800" dirty="0"/>
                  <a:t>Dynamic – gradient of features</a:t>
                </a:r>
              </a:p>
              <a:p>
                <a:endParaRPr lang="LID4096" dirty="0"/>
              </a:p>
            </p:txBody>
          </p:sp>
        </mc:Choice>
        <mc:Fallback xmlns="">
          <p:sp>
            <p:nvSpPr>
              <p:cNvPr id="3" name="Content Placeholder 2">
                <a:extLst>
                  <a:ext uri="{FF2B5EF4-FFF2-40B4-BE49-F238E27FC236}">
                    <a16:creationId xmlns:a16="http://schemas.microsoft.com/office/drawing/2014/main" id="{399BCAD2-6FD7-3EEB-EA0B-90BCD1BEF20C}"/>
                  </a:ext>
                </a:extLst>
              </p:cNvPr>
              <p:cNvSpPr>
                <a:spLocks noGrp="1" noRot="1" noChangeAspect="1" noMove="1" noResize="1" noEditPoints="1" noAdjustHandles="1" noChangeArrowheads="1" noChangeShapeType="1" noTextEdit="1"/>
              </p:cNvSpPr>
              <p:nvPr>
                <p:ph idx="1"/>
              </p:nvPr>
            </p:nvSpPr>
            <p:spPr>
              <a:blipFill>
                <a:blip r:embed="rId3"/>
                <a:stretch>
                  <a:fillRect l="-1217" t="-2381"/>
                </a:stretch>
              </a:blipFill>
            </p:spPr>
            <p:txBody>
              <a:bodyPr/>
              <a:lstStyle/>
              <a:p>
                <a:r>
                  <a:rPr lang="LID4096">
                    <a:noFill/>
                  </a:rPr>
                  <a:t> </a:t>
                </a:r>
              </a:p>
            </p:txBody>
          </p:sp>
        </mc:Fallback>
      </mc:AlternateContent>
      <p:sp>
        <p:nvSpPr>
          <p:cNvPr id="4" name="Slide Number Placeholder 3">
            <a:extLst>
              <a:ext uri="{FF2B5EF4-FFF2-40B4-BE49-F238E27FC236}">
                <a16:creationId xmlns:a16="http://schemas.microsoft.com/office/drawing/2014/main" id="{8946023F-C5AB-5A61-D88C-AE9788236448}"/>
              </a:ext>
            </a:extLst>
          </p:cNvPr>
          <p:cNvSpPr>
            <a:spLocks noGrp="1"/>
          </p:cNvSpPr>
          <p:nvPr>
            <p:ph type="sldNum" sz="quarter" idx="12"/>
          </p:nvPr>
        </p:nvSpPr>
        <p:spPr/>
        <p:txBody>
          <a:bodyPr/>
          <a:lstStyle/>
          <a:p>
            <a:fld id="{36ECC7E6-E982-404D-A8F1-3942D16EE46F}" type="slidenum">
              <a:rPr lang="LID4096" smtClean="0"/>
              <a:t>27</a:t>
            </a:fld>
            <a:endParaRPr lang="LID4096"/>
          </a:p>
        </p:txBody>
      </p:sp>
    </p:spTree>
    <p:extLst>
      <p:ext uri="{BB962C8B-B14F-4D97-AF65-F5344CB8AC3E}">
        <p14:creationId xmlns:p14="http://schemas.microsoft.com/office/powerpoint/2010/main" val="44186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91CC-ED6D-DF84-685F-BFED1D02DA41}"/>
              </a:ext>
            </a:extLst>
          </p:cNvPr>
          <p:cNvSpPr>
            <a:spLocks noGrp="1"/>
          </p:cNvSpPr>
          <p:nvPr>
            <p:ph type="title"/>
          </p:nvPr>
        </p:nvSpPr>
        <p:spPr/>
        <p:txBody>
          <a:bodyPr/>
          <a:lstStyle/>
          <a:p>
            <a:r>
              <a:rPr lang="en-US" dirty="0"/>
              <a:t>PINNs</a:t>
            </a:r>
            <a:endParaRPr lang="LID4096" dirty="0"/>
          </a:p>
        </p:txBody>
      </p:sp>
      <p:pic>
        <p:nvPicPr>
          <p:cNvPr id="11" name="Content Placeholder 10">
            <a:extLst>
              <a:ext uri="{FF2B5EF4-FFF2-40B4-BE49-F238E27FC236}">
                <a16:creationId xmlns:a16="http://schemas.microsoft.com/office/drawing/2014/main" id="{18FBBCFF-C267-D028-3B9F-DD7D63A8F619}"/>
              </a:ext>
            </a:extLst>
          </p:cNvPr>
          <p:cNvPicPr>
            <a:picLocks noGrp="1" noChangeAspect="1"/>
          </p:cNvPicPr>
          <p:nvPr>
            <p:ph idx="1"/>
          </p:nvPr>
        </p:nvPicPr>
        <p:blipFill>
          <a:blip r:embed="rId3"/>
          <a:stretch>
            <a:fillRect/>
          </a:stretch>
        </p:blipFill>
        <p:spPr>
          <a:xfrm>
            <a:off x="5281716" y="146901"/>
            <a:ext cx="6910284" cy="4146172"/>
          </a:xfrm>
        </p:spPr>
      </p:pic>
      <p:sp>
        <p:nvSpPr>
          <p:cNvPr id="5" name="TextBox 4">
            <a:extLst>
              <a:ext uri="{FF2B5EF4-FFF2-40B4-BE49-F238E27FC236}">
                <a16:creationId xmlns:a16="http://schemas.microsoft.com/office/drawing/2014/main" id="{49AF81FE-E742-8B37-7A70-B503B853FD64}"/>
              </a:ext>
            </a:extLst>
          </p:cNvPr>
          <p:cNvSpPr txBox="1"/>
          <p:nvPr/>
        </p:nvSpPr>
        <p:spPr>
          <a:xfrm>
            <a:off x="9216934" y="6176963"/>
            <a:ext cx="2136866" cy="369332"/>
          </a:xfrm>
          <a:prstGeom prst="rect">
            <a:avLst/>
          </a:prstGeom>
          <a:noFill/>
        </p:spPr>
        <p:txBody>
          <a:bodyPr wrap="square">
            <a:spAutoFit/>
          </a:bodyPr>
          <a:lstStyle/>
          <a:p>
            <a:r>
              <a:rPr lang="gsw-CH" i="1" dirty="0"/>
              <a:t>arXiv:1711.10561v1</a:t>
            </a:r>
            <a:endParaRPr lang="LID4096" i="1" dirty="0"/>
          </a:p>
        </p:txBody>
      </p:sp>
      <p:pic>
        <p:nvPicPr>
          <p:cNvPr id="7" name="Picture 6">
            <a:extLst>
              <a:ext uri="{FF2B5EF4-FFF2-40B4-BE49-F238E27FC236}">
                <a16:creationId xmlns:a16="http://schemas.microsoft.com/office/drawing/2014/main" id="{D852657B-DB7C-E68D-B6BA-3DB67AECAD7B}"/>
              </a:ext>
            </a:extLst>
          </p:cNvPr>
          <p:cNvPicPr>
            <a:picLocks noChangeAspect="1"/>
          </p:cNvPicPr>
          <p:nvPr/>
        </p:nvPicPr>
        <p:blipFill>
          <a:blip r:embed="rId4"/>
          <a:stretch>
            <a:fillRect/>
          </a:stretch>
        </p:blipFill>
        <p:spPr>
          <a:xfrm>
            <a:off x="0" y="2931459"/>
            <a:ext cx="5514408" cy="995082"/>
          </a:xfrm>
          <a:prstGeom prst="rect">
            <a:avLst/>
          </a:prstGeom>
        </p:spPr>
      </p:pic>
      <p:pic>
        <p:nvPicPr>
          <p:cNvPr id="9" name="Picture 8">
            <a:extLst>
              <a:ext uri="{FF2B5EF4-FFF2-40B4-BE49-F238E27FC236}">
                <a16:creationId xmlns:a16="http://schemas.microsoft.com/office/drawing/2014/main" id="{373A03A0-BAB8-459A-1729-B4C495F166D8}"/>
              </a:ext>
            </a:extLst>
          </p:cNvPr>
          <p:cNvPicPr>
            <a:picLocks noChangeAspect="1"/>
          </p:cNvPicPr>
          <p:nvPr/>
        </p:nvPicPr>
        <p:blipFill>
          <a:blip r:embed="rId5"/>
          <a:stretch>
            <a:fillRect/>
          </a:stretch>
        </p:blipFill>
        <p:spPr>
          <a:xfrm>
            <a:off x="139774" y="4120517"/>
            <a:ext cx="2814368" cy="565388"/>
          </a:xfrm>
          <a:prstGeom prst="rect">
            <a:avLst/>
          </a:prstGeom>
        </p:spPr>
      </p:pic>
      <p:pic>
        <p:nvPicPr>
          <p:cNvPr id="13" name="Picture 12">
            <a:extLst>
              <a:ext uri="{FF2B5EF4-FFF2-40B4-BE49-F238E27FC236}">
                <a16:creationId xmlns:a16="http://schemas.microsoft.com/office/drawing/2014/main" id="{24680CD7-01BB-39CD-6794-1EBF7BA21B63}"/>
              </a:ext>
            </a:extLst>
          </p:cNvPr>
          <p:cNvPicPr>
            <a:picLocks noChangeAspect="1"/>
          </p:cNvPicPr>
          <p:nvPr/>
        </p:nvPicPr>
        <p:blipFill>
          <a:blip r:embed="rId6"/>
          <a:stretch>
            <a:fillRect/>
          </a:stretch>
        </p:blipFill>
        <p:spPr>
          <a:xfrm>
            <a:off x="5460311" y="4374426"/>
            <a:ext cx="6671564" cy="1809238"/>
          </a:xfrm>
          <a:prstGeom prst="rect">
            <a:avLst/>
          </a:prstGeom>
        </p:spPr>
      </p:pic>
      <p:sp>
        <p:nvSpPr>
          <p:cNvPr id="14" name="TextBox 13">
            <a:extLst>
              <a:ext uri="{FF2B5EF4-FFF2-40B4-BE49-F238E27FC236}">
                <a16:creationId xmlns:a16="http://schemas.microsoft.com/office/drawing/2014/main" id="{D7CE76F6-AEA5-300E-52CC-0C3E88109CBF}"/>
              </a:ext>
            </a:extLst>
          </p:cNvPr>
          <p:cNvSpPr txBox="1"/>
          <p:nvPr/>
        </p:nvSpPr>
        <p:spPr>
          <a:xfrm>
            <a:off x="926476" y="2219987"/>
            <a:ext cx="3987310" cy="369332"/>
          </a:xfrm>
          <a:prstGeom prst="rect">
            <a:avLst/>
          </a:prstGeom>
          <a:noFill/>
        </p:spPr>
        <p:txBody>
          <a:bodyPr wrap="none" rtlCol="0">
            <a:spAutoFit/>
          </a:bodyPr>
          <a:lstStyle/>
          <a:p>
            <a:r>
              <a:rPr lang="en-US" dirty="0"/>
              <a:t>Consider searching for a PDE solution:</a:t>
            </a:r>
            <a:endParaRPr lang="LID4096" dirty="0"/>
          </a:p>
        </p:txBody>
      </p:sp>
      <p:sp>
        <p:nvSpPr>
          <p:cNvPr id="3" name="Slide Number Placeholder 2">
            <a:extLst>
              <a:ext uri="{FF2B5EF4-FFF2-40B4-BE49-F238E27FC236}">
                <a16:creationId xmlns:a16="http://schemas.microsoft.com/office/drawing/2014/main" id="{DF1993D7-C746-FFD6-BBEF-A756A2793BD1}"/>
              </a:ext>
            </a:extLst>
          </p:cNvPr>
          <p:cNvSpPr>
            <a:spLocks noGrp="1"/>
          </p:cNvSpPr>
          <p:nvPr>
            <p:ph type="sldNum" sz="quarter" idx="12"/>
          </p:nvPr>
        </p:nvSpPr>
        <p:spPr/>
        <p:txBody>
          <a:bodyPr/>
          <a:lstStyle/>
          <a:p>
            <a:fld id="{36ECC7E6-E982-404D-A8F1-3942D16EE46F}" type="slidenum">
              <a:rPr lang="LID4096" smtClean="0"/>
              <a:t>28</a:t>
            </a:fld>
            <a:endParaRPr lang="LID4096"/>
          </a:p>
        </p:txBody>
      </p:sp>
    </p:spTree>
    <p:extLst>
      <p:ext uri="{BB962C8B-B14F-4D97-AF65-F5344CB8AC3E}">
        <p14:creationId xmlns:p14="http://schemas.microsoft.com/office/powerpoint/2010/main" val="1870512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991CC-ED6D-DF84-685F-BFED1D02DA41}"/>
              </a:ext>
            </a:extLst>
          </p:cNvPr>
          <p:cNvSpPr>
            <a:spLocks noGrp="1"/>
          </p:cNvSpPr>
          <p:nvPr>
            <p:ph type="title"/>
          </p:nvPr>
        </p:nvSpPr>
        <p:spPr/>
        <p:txBody>
          <a:bodyPr/>
          <a:lstStyle/>
          <a:p>
            <a:r>
              <a:rPr lang="en-US" dirty="0"/>
              <a:t>PINNs</a:t>
            </a:r>
            <a:endParaRPr lang="LID4096" dirty="0"/>
          </a:p>
        </p:txBody>
      </p:sp>
      <p:sp>
        <p:nvSpPr>
          <p:cNvPr id="4" name="Content Placeholder 3">
            <a:extLst>
              <a:ext uri="{FF2B5EF4-FFF2-40B4-BE49-F238E27FC236}">
                <a16:creationId xmlns:a16="http://schemas.microsoft.com/office/drawing/2014/main" id="{572491FD-CDD2-66FE-8BB1-99B18633D83F}"/>
              </a:ext>
            </a:extLst>
          </p:cNvPr>
          <p:cNvSpPr>
            <a:spLocks noGrp="1"/>
          </p:cNvSpPr>
          <p:nvPr>
            <p:ph idx="1"/>
          </p:nvPr>
        </p:nvSpPr>
        <p:spPr/>
        <p:txBody>
          <a:bodyPr/>
          <a:lstStyle/>
          <a:p>
            <a:endParaRPr lang="LID4096"/>
          </a:p>
        </p:txBody>
      </p:sp>
      <p:pic>
        <p:nvPicPr>
          <p:cNvPr id="8" name="Picture 7">
            <a:extLst>
              <a:ext uri="{FF2B5EF4-FFF2-40B4-BE49-F238E27FC236}">
                <a16:creationId xmlns:a16="http://schemas.microsoft.com/office/drawing/2014/main" id="{EF82DD52-0FF0-EC47-0074-B18171311BA5}"/>
              </a:ext>
            </a:extLst>
          </p:cNvPr>
          <p:cNvPicPr>
            <a:picLocks noChangeAspect="1"/>
          </p:cNvPicPr>
          <p:nvPr/>
        </p:nvPicPr>
        <p:blipFill>
          <a:blip r:embed="rId3"/>
          <a:stretch>
            <a:fillRect/>
          </a:stretch>
        </p:blipFill>
        <p:spPr>
          <a:xfrm>
            <a:off x="3906689" y="562626"/>
            <a:ext cx="8012922" cy="5152516"/>
          </a:xfrm>
          <a:prstGeom prst="rect">
            <a:avLst/>
          </a:prstGeom>
        </p:spPr>
      </p:pic>
      <p:sp>
        <p:nvSpPr>
          <p:cNvPr id="5" name="TextBox 4">
            <a:extLst>
              <a:ext uri="{FF2B5EF4-FFF2-40B4-BE49-F238E27FC236}">
                <a16:creationId xmlns:a16="http://schemas.microsoft.com/office/drawing/2014/main" id="{49AF81FE-E742-8B37-7A70-B503B853FD64}"/>
              </a:ext>
            </a:extLst>
          </p:cNvPr>
          <p:cNvSpPr txBox="1"/>
          <p:nvPr/>
        </p:nvSpPr>
        <p:spPr>
          <a:xfrm>
            <a:off x="9216934" y="6176963"/>
            <a:ext cx="2136866" cy="369332"/>
          </a:xfrm>
          <a:prstGeom prst="rect">
            <a:avLst/>
          </a:prstGeom>
          <a:noFill/>
        </p:spPr>
        <p:txBody>
          <a:bodyPr wrap="square">
            <a:spAutoFit/>
          </a:bodyPr>
          <a:lstStyle/>
          <a:p>
            <a:r>
              <a:rPr lang="gsw-CH" dirty="0"/>
              <a:t>arXiv:1906.01563v3</a:t>
            </a:r>
            <a:endParaRPr lang="LID4096" i="1" dirty="0"/>
          </a:p>
        </p:txBody>
      </p:sp>
      <p:pic>
        <p:nvPicPr>
          <p:cNvPr id="12" name="Picture 11">
            <a:extLst>
              <a:ext uri="{FF2B5EF4-FFF2-40B4-BE49-F238E27FC236}">
                <a16:creationId xmlns:a16="http://schemas.microsoft.com/office/drawing/2014/main" id="{6DB6B111-99D0-B799-39CE-1447F200FC3E}"/>
              </a:ext>
            </a:extLst>
          </p:cNvPr>
          <p:cNvPicPr>
            <a:picLocks noChangeAspect="1"/>
          </p:cNvPicPr>
          <p:nvPr/>
        </p:nvPicPr>
        <p:blipFill>
          <a:blip r:embed="rId4"/>
          <a:stretch>
            <a:fillRect/>
          </a:stretch>
        </p:blipFill>
        <p:spPr>
          <a:xfrm>
            <a:off x="157940" y="3429000"/>
            <a:ext cx="3441181" cy="578232"/>
          </a:xfrm>
          <a:prstGeom prst="rect">
            <a:avLst/>
          </a:prstGeom>
        </p:spPr>
      </p:pic>
      <p:sp>
        <p:nvSpPr>
          <p:cNvPr id="3" name="Slide Number Placeholder 2">
            <a:extLst>
              <a:ext uri="{FF2B5EF4-FFF2-40B4-BE49-F238E27FC236}">
                <a16:creationId xmlns:a16="http://schemas.microsoft.com/office/drawing/2014/main" id="{67EF1A44-4040-800A-BBC0-ECB569227926}"/>
              </a:ext>
            </a:extLst>
          </p:cNvPr>
          <p:cNvSpPr>
            <a:spLocks noGrp="1"/>
          </p:cNvSpPr>
          <p:nvPr>
            <p:ph type="sldNum" sz="quarter" idx="12"/>
          </p:nvPr>
        </p:nvSpPr>
        <p:spPr/>
        <p:txBody>
          <a:bodyPr/>
          <a:lstStyle/>
          <a:p>
            <a:fld id="{36ECC7E6-E982-404D-A8F1-3942D16EE46F}" type="slidenum">
              <a:rPr lang="LID4096" smtClean="0"/>
              <a:t>29</a:t>
            </a:fld>
            <a:endParaRPr lang="LID4096"/>
          </a:p>
        </p:txBody>
      </p:sp>
    </p:spTree>
    <p:extLst>
      <p:ext uri="{BB962C8B-B14F-4D97-AF65-F5344CB8AC3E}">
        <p14:creationId xmlns:p14="http://schemas.microsoft.com/office/powerpoint/2010/main" val="1632780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106D9-BF31-6102-48EE-44633331A3C4}"/>
              </a:ext>
            </a:extLst>
          </p:cNvPr>
          <p:cNvSpPr>
            <a:spLocks noGrp="1"/>
          </p:cNvSpPr>
          <p:nvPr>
            <p:ph type="title"/>
          </p:nvPr>
        </p:nvSpPr>
        <p:spPr/>
        <p:txBody>
          <a:bodyPr/>
          <a:lstStyle/>
          <a:p>
            <a:r>
              <a:rPr lang="en-US" dirty="0"/>
              <a:t>Representation learning</a:t>
            </a:r>
            <a:endParaRPr lang="LID4096" dirty="0"/>
          </a:p>
        </p:txBody>
      </p:sp>
      <p:sp>
        <p:nvSpPr>
          <p:cNvPr id="3" name="Content Placeholder 2">
            <a:extLst>
              <a:ext uri="{FF2B5EF4-FFF2-40B4-BE49-F238E27FC236}">
                <a16:creationId xmlns:a16="http://schemas.microsoft.com/office/drawing/2014/main" id="{2CC62239-1BD2-D6F5-A4CB-882424BEA51D}"/>
              </a:ext>
            </a:extLst>
          </p:cNvPr>
          <p:cNvSpPr>
            <a:spLocks noGrp="1"/>
          </p:cNvSpPr>
          <p:nvPr>
            <p:ph idx="1"/>
          </p:nvPr>
        </p:nvSpPr>
        <p:spPr>
          <a:xfrm>
            <a:off x="838200" y="1419726"/>
            <a:ext cx="10515600" cy="5221706"/>
          </a:xfrm>
        </p:spPr>
        <p:txBody>
          <a:bodyPr>
            <a:normAutofit/>
          </a:bodyPr>
          <a:lstStyle/>
          <a:p>
            <a:pPr marL="0" indent="0">
              <a:buNone/>
            </a:pPr>
            <a:r>
              <a:rPr lang="en-US" sz="2400" b="1" i="0" dirty="0">
                <a:solidFill>
                  <a:srgbClr val="212529"/>
                </a:solidFill>
                <a:effectLst/>
                <a:highlight>
                  <a:srgbClr val="FFFFFF"/>
                </a:highlight>
                <a:latin typeface="Lato" panose="020F0502020204030204" pitchFamily="34" charset="0"/>
              </a:rPr>
              <a:t>Representation Learning</a:t>
            </a:r>
            <a:r>
              <a:rPr lang="en-US" sz="2400" b="0" i="0" dirty="0">
                <a:solidFill>
                  <a:srgbClr val="212529"/>
                </a:solidFill>
                <a:effectLst/>
                <a:highlight>
                  <a:srgbClr val="FFFFFF"/>
                </a:highlight>
                <a:latin typeface="Lato" panose="020F0502020204030204" pitchFamily="34" charset="0"/>
              </a:rPr>
              <a:t> is an approach in machine learning where algorithms create </a:t>
            </a:r>
            <a:r>
              <a:rPr lang="en-US" sz="2400" b="0" i="1" dirty="0">
                <a:solidFill>
                  <a:srgbClr val="212529"/>
                </a:solidFill>
                <a:effectLst/>
                <a:highlight>
                  <a:srgbClr val="FFFFFF"/>
                </a:highlight>
                <a:latin typeface="Lato" panose="020F0502020204030204" pitchFamily="34" charset="0"/>
              </a:rPr>
              <a:t>new data representations</a:t>
            </a:r>
            <a:r>
              <a:rPr lang="en-US" sz="2400" b="0" i="0" dirty="0">
                <a:solidFill>
                  <a:srgbClr val="212529"/>
                </a:solidFill>
                <a:effectLst/>
                <a:highlight>
                  <a:srgbClr val="FFFFFF"/>
                </a:highlight>
                <a:latin typeface="Lato" panose="020F0502020204030204" pitchFamily="34" charset="0"/>
              </a:rPr>
              <a:t> from the data, that are easier to process.</a:t>
            </a:r>
            <a:br>
              <a:rPr lang="en-US" sz="2400" b="0" i="0" dirty="0">
                <a:solidFill>
                  <a:srgbClr val="212529"/>
                </a:solidFill>
                <a:effectLst/>
                <a:highlight>
                  <a:srgbClr val="FFFFFF"/>
                </a:highlight>
                <a:latin typeface="Lato" panose="020F0502020204030204" pitchFamily="34" charset="0"/>
              </a:rPr>
            </a:br>
            <a:endParaRPr lang="en-US" sz="2400" b="0" i="0" dirty="0">
              <a:solidFill>
                <a:srgbClr val="212529"/>
              </a:solidFill>
              <a:effectLst/>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dirty="0">
              <a:solidFill>
                <a:srgbClr val="212529"/>
              </a:solidFill>
              <a:highlight>
                <a:srgbClr val="FFFFFF"/>
              </a:highlight>
              <a:latin typeface="Lato" panose="020F0502020204030204" pitchFamily="34" charset="0"/>
            </a:endParaRPr>
          </a:p>
          <a:p>
            <a:pPr marL="0" indent="0">
              <a:buNone/>
            </a:pPr>
            <a:endParaRPr lang="en-US" sz="2400" b="0" i="0" dirty="0">
              <a:solidFill>
                <a:srgbClr val="212529"/>
              </a:solidFill>
              <a:effectLst/>
              <a:highlight>
                <a:srgbClr val="FFFFFF"/>
              </a:highlight>
              <a:latin typeface="Lato" panose="020F0502020204030203" pitchFamily="34" charset="0"/>
            </a:endParaRPr>
          </a:p>
          <a:p>
            <a:pPr marL="0" indent="0">
              <a:buNone/>
            </a:pPr>
            <a:r>
              <a:rPr lang="en-US" sz="2400" b="0" i="0" dirty="0">
                <a:solidFill>
                  <a:srgbClr val="212529"/>
                </a:solidFill>
                <a:effectLst/>
                <a:highlight>
                  <a:srgbClr val="FFFFFF"/>
                </a:highlight>
                <a:latin typeface="Lato" panose="020F0502020204030203" pitchFamily="34" charset="0"/>
              </a:rPr>
              <a:t>These representations can be designed for interpretability, reveal hidden features, or be used for transfer learning.</a:t>
            </a:r>
            <a:endParaRPr lang="LID4096" sz="2400" dirty="0"/>
          </a:p>
          <a:p>
            <a:pPr marL="0" indent="0">
              <a:buNone/>
            </a:pPr>
            <a:endParaRPr lang="en-US" sz="2400" dirty="0"/>
          </a:p>
        </p:txBody>
      </p:sp>
      <p:grpSp>
        <p:nvGrpSpPr>
          <p:cNvPr id="19" name="Group 18">
            <a:extLst>
              <a:ext uri="{FF2B5EF4-FFF2-40B4-BE49-F238E27FC236}">
                <a16:creationId xmlns:a16="http://schemas.microsoft.com/office/drawing/2014/main" id="{B6DE5DF1-0802-A70F-9219-9FC733356F52}"/>
              </a:ext>
            </a:extLst>
          </p:cNvPr>
          <p:cNvGrpSpPr/>
          <p:nvPr/>
        </p:nvGrpSpPr>
        <p:grpSpPr>
          <a:xfrm>
            <a:off x="1052762" y="2328523"/>
            <a:ext cx="10022305" cy="3109751"/>
            <a:chOff x="1943100" y="3296444"/>
            <a:chExt cx="10022305" cy="3109751"/>
          </a:xfrm>
        </p:grpSpPr>
        <p:pic>
          <p:nvPicPr>
            <p:cNvPr id="5" name="Graphic 4" descr="Mountains with solid fill">
              <a:extLst>
                <a:ext uri="{FF2B5EF4-FFF2-40B4-BE49-F238E27FC236}">
                  <a16:creationId xmlns:a16="http://schemas.microsoft.com/office/drawing/2014/main" id="{1C190F1D-816C-66D3-9549-7A1F473531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3100" y="3296444"/>
              <a:ext cx="1352550" cy="1352550"/>
            </a:xfrm>
            <a:prstGeom prst="rect">
              <a:avLst/>
            </a:prstGeom>
          </p:spPr>
        </p:pic>
        <p:pic>
          <p:nvPicPr>
            <p:cNvPr id="7" name="Graphic 6" descr="Upward trend outline">
              <a:extLst>
                <a:ext uri="{FF2B5EF4-FFF2-40B4-BE49-F238E27FC236}">
                  <a16:creationId xmlns:a16="http://schemas.microsoft.com/office/drawing/2014/main" id="{FC42BF0D-51B8-9967-74C0-FE15A0662F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3100" y="4891087"/>
              <a:ext cx="1352550" cy="1352550"/>
            </a:xfrm>
            <a:prstGeom prst="rect">
              <a:avLst/>
            </a:prstGeom>
          </p:spPr>
        </p:pic>
        <p:cxnSp>
          <p:nvCxnSpPr>
            <p:cNvPr id="9" name="Straight Arrow Connector 8">
              <a:extLst>
                <a:ext uri="{FF2B5EF4-FFF2-40B4-BE49-F238E27FC236}">
                  <a16:creationId xmlns:a16="http://schemas.microsoft.com/office/drawing/2014/main" id="{CBA827B4-4B36-6B96-7BE0-EFF960D2A4F7}"/>
                </a:ext>
              </a:extLst>
            </p:cNvPr>
            <p:cNvCxnSpPr/>
            <p:nvPr/>
          </p:nvCxnSpPr>
          <p:spPr>
            <a:xfrm>
              <a:off x="3886200" y="4001294"/>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976E276-D8B1-BFC9-FCEB-1AC6D07B25CC}"/>
                </a:ext>
              </a:extLst>
            </p:cNvPr>
            <p:cNvCxnSpPr/>
            <p:nvPr/>
          </p:nvCxnSpPr>
          <p:spPr>
            <a:xfrm>
              <a:off x="3886200" y="5682707"/>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2" name="Graphic 11" descr="Table with solid fill">
              <a:extLst>
                <a:ext uri="{FF2B5EF4-FFF2-40B4-BE49-F238E27FC236}">
                  <a16:creationId xmlns:a16="http://schemas.microsoft.com/office/drawing/2014/main" id="{2C362A40-693A-DD57-9653-56C122F6A3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29559" y="3381167"/>
              <a:ext cx="914400" cy="1183103"/>
            </a:xfrm>
            <a:prstGeom prst="rect">
              <a:avLst/>
            </a:prstGeom>
          </p:spPr>
        </p:pic>
        <p:pic>
          <p:nvPicPr>
            <p:cNvPr id="14" name="Graphic 13" descr="Supply And Demand outline">
              <a:extLst>
                <a:ext uri="{FF2B5EF4-FFF2-40B4-BE49-F238E27FC236}">
                  <a16:creationId xmlns:a16="http://schemas.microsoft.com/office/drawing/2014/main" id="{2728585D-9D0A-0A0B-7937-96461698092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85706" y="5262563"/>
              <a:ext cx="914400" cy="914400"/>
            </a:xfrm>
            <a:prstGeom prst="rect">
              <a:avLst/>
            </a:prstGeom>
          </p:spPr>
        </p:pic>
        <p:cxnSp>
          <p:nvCxnSpPr>
            <p:cNvPr id="15" name="Straight Arrow Connector 14">
              <a:extLst>
                <a:ext uri="{FF2B5EF4-FFF2-40B4-BE49-F238E27FC236}">
                  <a16:creationId xmlns:a16="http://schemas.microsoft.com/office/drawing/2014/main" id="{F58BCB45-B0C0-F161-D62A-2CBED3B3E034}"/>
                </a:ext>
              </a:extLst>
            </p:cNvPr>
            <p:cNvCxnSpPr/>
            <p:nvPr/>
          </p:nvCxnSpPr>
          <p:spPr>
            <a:xfrm>
              <a:off x="6476260" y="4001294"/>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4765372-B451-8538-5E23-926B448D83E6}"/>
                </a:ext>
              </a:extLst>
            </p:cNvPr>
            <p:cNvCxnSpPr/>
            <p:nvPr/>
          </p:nvCxnSpPr>
          <p:spPr>
            <a:xfrm>
              <a:off x="6476260" y="5682707"/>
              <a:ext cx="10953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E83A5D1-E7D8-8B85-B086-64EA31996694}"/>
                </a:ext>
              </a:extLst>
            </p:cNvPr>
            <p:cNvSpPr txBox="1"/>
            <p:nvPr/>
          </p:nvSpPr>
          <p:spPr>
            <a:xfrm>
              <a:off x="8246310" y="3401129"/>
              <a:ext cx="2274341" cy="1200329"/>
            </a:xfrm>
            <a:prstGeom prst="rect">
              <a:avLst/>
            </a:prstGeom>
            <a:noFill/>
          </p:spPr>
          <p:txBody>
            <a:bodyPr wrap="none" rtlCol="0">
              <a:spAutoFit/>
            </a:bodyPr>
            <a:lstStyle/>
            <a:p>
              <a:pPr marL="285750" indent="-285750">
                <a:buFont typeface="Arial" panose="020B0604020202020204" pitchFamily="34" charset="0"/>
                <a:buChar char="•"/>
              </a:pPr>
              <a:r>
                <a:rPr lang="en-US" dirty="0"/>
                <a:t>Melting rate</a:t>
              </a:r>
            </a:p>
            <a:p>
              <a:pPr marL="285750" indent="-285750">
                <a:buFont typeface="Arial" panose="020B0604020202020204" pitchFamily="34" charset="0"/>
                <a:buChar char="•"/>
              </a:pPr>
              <a:r>
                <a:rPr lang="en-US" dirty="0"/>
                <a:t>Temperature</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Poetic description</a:t>
              </a:r>
              <a:endParaRPr lang="LID4096" dirty="0"/>
            </a:p>
          </p:txBody>
        </p:sp>
        <p:sp>
          <p:nvSpPr>
            <p:cNvPr id="18" name="TextBox 17">
              <a:extLst>
                <a:ext uri="{FF2B5EF4-FFF2-40B4-BE49-F238E27FC236}">
                  <a16:creationId xmlns:a16="http://schemas.microsoft.com/office/drawing/2014/main" id="{57C6919C-162F-EB50-B313-130897C656CF}"/>
                </a:ext>
              </a:extLst>
            </p:cNvPr>
            <p:cNvSpPr txBox="1"/>
            <p:nvPr/>
          </p:nvSpPr>
          <p:spPr>
            <a:xfrm>
              <a:off x="8246310" y="5205866"/>
              <a:ext cx="3719095" cy="1200329"/>
            </a:xfrm>
            <a:prstGeom prst="rect">
              <a:avLst/>
            </a:prstGeom>
            <a:noFill/>
          </p:spPr>
          <p:txBody>
            <a:bodyPr wrap="none" rtlCol="0">
              <a:spAutoFit/>
            </a:bodyPr>
            <a:lstStyle/>
            <a:p>
              <a:pPr marL="285750" indent="-285750">
                <a:buFont typeface="Arial" panose="020B0604020202020204" pitchFamily="34" charset="0"/>
                <a:buChar char="•"/>
              </a:pPr>
              <a:r>
                <a:rPr lang="en-US" dirty="0"/>
                <a:t>Prediction</a:t>
              </a:r>
            </a:p>
            <a:p>
              <a:pPr marL="285750" indent="-285750">
                <a:buFont typeface="Arial" panose="020B0604020202020204" pitchFamily="34" charset="0"/>
                <a:buChar char="•"/>
              </a:pPr>
              <a:r>
                <a:rPr lang="en-US" dirty="0"/>
                <a:t>Anomaly discovery</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r>
                <a:rPr lang="en-US" dirty="0"/>
                <a:t>Understanding system dynamics</a:t>
              </a:r>
              <a:endParaRPr lang="LID4096" dirty="0"/>
            </a:p>
          </p:txBody>
        </p:sp>
      </p:grpSp>
      <p:sp>
        <p:nvSpPr>
          <p:cNvPr id="4" name="Slide Number Placeholder 3">
            <a:extLst>
              <a:ext uri="{FF2B5EF4-FFF2-40B4-BE49-F238E27FC236}">
                <a16:creationId xmlns:a16="http://schemas.microsoft.com/office/drawing/2014/main" id="{150A734A-F05C-E68B-E40F-653C4456D4DA}"/>
              </a:ext>
            </a:extLst>
          </p:cNvPr>
          <p:cNvSpPr>
            <a:spLocks noGrp="1"/>
          </p:cNvSpPr>
          <p:nvPr>
            <p:ph type="sldNum" sz="quarter" idx="12"/>
          </p:nvPr>
        </p:nvSpPr>
        <p:spPr/>
        <p:txBody>
          <a:bodyPr/>
          <a:lstStyle/>
          <a:p>
            <a:fld id="{36ECC7E6-E982-404D-A8F1-3942D16EE46F}" type="slidenum">
              <a:rPr lang="LID4096" smtClean="0"/>
              <a:t>3</a:t>
            </a:fld>
            <a:endParaRPr lang="LID4096"/>
          </a:p>
        </p:txBody>
      </p:sp>
    </p:spTree>
    <p:extLst>
      <p:ext uri="{BB962C8B-B14F-4D97-AF65-F5344CB8AC3E}">
        <p14:creationId xmlns:p14="http://schemas.microsoft.com/office/powerpoint/2010/main" val="2761404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99C710A-C41B-9B78-36C1-45FD2AA795C0}"/>
              </a:ext>
            </a:extLst>
          </p:cNvPr>
          <p:cNvSpPr>
            <a:spLocks noGrp="1"/>
          </p:cNvSpPr>
          <p:nvPr>
            <p:ph type="title"/>
          </p:nvPr>
        </p:nvSpPr>
        <p:spPr/>
        <p:txBody>
          <a:bodyPr/>
          <a:lstStyle/>
          <a:p>
            <a:r>
              <a:rPr lang="en-US" dirty="0"/>
              <a:t>Further readings</a:t>
            </a:r>
            <a:endParaRPr lang="LID4096" dirty="0"/>
          </a:p>
        </p:txBody>
      </p:sp>
      <p:sp>
        <p:nvSpPr>
          <p:cNvPr id="3" name="Content Placeholder 2">
            <a:extLst>
              <a:ext uri="{FF2B5EF4-FFF2-40B4-BE49-F238E27FC236}">
                <a16:creationId xmlns:a16="http://schemas.microsoft.com/office/drawing/2014/main" id="{F7330664-2793-B765-1AB1-4CF6793BD560}"/>
              </a:ext>
            </a:extLst>
          </p:cNvPr>
          <p:cNvSpPr>
            <a:spLocks noGrp="1"/>
          </p:cNvSpPr>
          <p:nvPr>
            <p:ph type="body" idx="1"/>
          </p:nvPr>
        </p:nvSpPr>
        <p:spPr/>
        <p:txBody>
          <a:bodyPr/>
          <a:lstStyle/>
          <a:p>
            <a:endParaRPr lang="LID4096" dirty="0"/>
          </a:p>
        </p:txBody>
      </p:sp>
      <p:sp>
        <p:nvSpPr>
          <p:cNvPr id="2" name="Slide Number Placeholder 1">
            <a:extLst>
              <a:ext uri="{FF2B5EF4-FFF2-40B4-BE49-F238E27FC236}">
                <a16:creationId xmlns:a16="http://schemas.microsoft.com/office/drawing/2014/main" id="{0A56ED8C-309E-82AE-5486-0D333D8B74F7}"/>
              </a:ext>
            </a:extLst>
          </p:cNvPr>
          <p:cNvSpPr>
            <a:spLocks noGrp="1"/>
          </p:cNvSpPr>
          <p:nvPr>
            <p:ph type="sldNum" sz="quarter" idx="12"/>
          </p:nvPr>
        </p:nvSpPr>
        <p:spPr/>
        <p:txBody>
          <a:bodyPr/>
          <a:lstStyle/>
          <a:p>
            <a:fld id="{36ECC7E6-E982-404D-A8F1-3942D16EE46F}" type="slidenum">
              <a:rPr lang="LID4096" smtClean="0"/>
              <a:t>30</a:t>
            </a:fld>
            <a:endParaRPr lang="LID4096"/>
          </a:p>
        </p:txBody>
      </p:sp>
    </p:spTree>
    <p:extLst>
      <p:ext uri="{BB962C8B-B14F-4D97-AF65-F5344CB8AC3E}">
        <p14:creationId xmlns:p14="http://schemas.microsoft.com/office/powerpoint/2010/main" val="1106465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330664-2793-B765-1AB1-4CF6793BD560}"/>
              </a:ext>
            </a:extLst>
          </p:cNvPr>
          <p:cNvSpPr>
            <a:spLocks noGrp="1"/>
          </p:cNvSpPr>
          <p:nvPr>
            <p:ph idx="1"/>
          </p:nvPr>
        </p:nvSpPr>
        <p:spPr>
          <a:xfrm>
            <a:off x="838200" y="485274"/>
            <a:ext cx="10515600" cy="5691689"/>
          </a:xfrm>
        </p:spPr>
        <p:txBody>
          <a:bodyPr>
            <a:normAutofit fontScale="92500" lnSpcReduction="20000"/>
          </a:bodyPr>
          <a:lstStyle/>
          <a:p>
            <a:r>
              <a:rPr lang="en-US" dirty="0"/>
              <a:t>PINNs:</a:t>
            </a:r>
          </a:p>
          <a:p>
            <a:pPr lvl="1"/>
            <a:r>
              <a:rPr lang="en-US" dirty="0">
                <a:hlinkClick r:id="rId3"/>
              </a:rPr>
              <a:t>https://arxiv.org/pdf/1906.01563</a:t>
            </a:r>
            <a:r>
              <a:rPr lang="en-US" dirty="0"/>
              <a:t> </a:t>
            </a:r>
            <a:endParaRPr lang="uk-UA" dirty="0"/>
          </a:p>
          <a:p>
            <a:pPr lvl="1"/>
            <a:r>
              <a:rPr lang="gsw-CH" dirty="0">
                <a:hlinkClick r:id="rId4"/>
              </a:rPr>
              <a:t>https://towardsdatascience.com/physics-informed-neural-networks-pinns-an-intuitive-guide-fff138069563</a:t>
            </a:r>
            <a:r>
              <a:rPr lang="en-US" dirty="0"/>
              <a:t> </a:t>
            </a:r>
            <a:endParaRPr lang="uk-UA" dirty="0"/>
          </a:p>
          <a:p>
            <a:pPr lvl="1"/>
            <a:r>
              <a:rPr lang="gsw-CH" dirty="0">
                <a:hlinkClick r:id="rId5"/>
              </a:rPr>
              <a:t>https://arxiv.org/pdf/1711.10561</a:t>
            </a:r>
            <a:r>
              <a:rPr lang="en-US" dirty="0"/>
              <a:t> </a:t>
            </a:r>
            <a:endParaRPr lang="uk-UA" dirty="0"/>
          </a:p>
          <a:p>
            <a:pPr marL="0" indent="0">
              <a:buNone/>
            </a:pPr>
            <a:endParaRPr lang="uk-UA" dirty="0"/>
          </a:p>
          <a:p>
            <a:r>
              <a:rPr lang="en-US" dirty="0"/>
              <a:t>NN important tools:</a:t>
            </a:r>
          </a:p>
          <a:p>
            <a:pPr lvl="1"/>
            <a:r>
              <a:rPr lang="en-US" dirty="0"/>
              <a:t>Normalizations: </a:t>
            </a:r>
            <a:r>
              <a:rPr lang="en-US" dirty="0">
                <a:hlinkClick r:id="rId6"/>
              </a:rPr>
              <a:t>https://www.pinecone.io/learn/batch-layer-normalization/</a:t>
            </a:r>
            <a:r>
              <a:rPr lang="en-US" dirty="0"/>
              <a:t> </a:t>
            </a:r>
          </a:p>
          <a:p>
            <a:pPr lvl="1"/>
            <a:r>
              <a:rPr lang="en-US" dirty="0"/>
              <a:t>Gradient propagation: </a:t>
            </a:r>
            <a:r>
              <a:rPr lang="en-US" dirty="0">
                <a:hlinkClick r:id="rId7"/>
              </a:rPr>
              <a:t>https://mrinalwalia.medium.com/understanding-the-vanishing-gradient-problem-in-deep-learning-c648a4f16b05</a:t>
            </a:r>
            <a:r>
              <a:rPr lang="en-US" dirty="0"/>
              <a:t> </a:t>
            </a:r>
          </a:p>
          <a:p>
            <a:pPr lvl="1"/>
            <a:r>
              <a:rPr lang="en-US" dirty="0"/>
              <a:t>Stop gradient</a:t>
            </a:r>
          </a:p>
          <a:p>
            <a:endParaRPr lang="en-US" dirty="0"/>
          </a:p>
          <a:p>
            <a:r>
              <a:rPr lang="en-US" dirty="0"/>
              <a:t>Interpreting learned features in CNNs:</a:t>
            </a:r>
          </a:p>
          <a:p>
            <a:pPr lvl="1"/>
            <a:r>
              <a:rPr lang="gsw-CH" dirty="0">
                <a:hlinkClick r:id="rId8"/>
              </a:rPr>
              <a:t>https://distill.pub/2017/feature-visualization/</a:t>
            </a:r>
            <a:endParaRPr lang="en-US" dirty="0"/>
          </a:p>
          <a:p>
            <a:pPr lvl="1"/>
            <a:r>
              <a:rPr lang="gsw-CH" dirty="0">
                <a:hlinkClick r:id="rId9"/>
              </a:rPr>
              <a:t>https://distill.pub/2018/building-blocks/</a:t>
            </a:r>
            <a:endParaRPr lang="en-US" dirty="0"/>
          </a:p>
          <a:p>
            <a:pPr lvl="1"/>
            <a:r>
              <a:rPr lang="gsw-CH" dirty="0">
                <a:hlinkClick r:id="rId10"/>
              </a:rPr>
              <a:t>https://distill.pub/2018/differentiable-parameterizations/</a:t>
            </a:r>
            <a:r>
              <a:rPr lang="en-US" dirty="0"/>
              <a:t> </a:t>
            </a:r>
            <a:endParaRPr lang="LID4096" dirty="0"/>
          </a:p>
        </p:txBody>
      </p:sp>
      <p:sp>
        <p:nvSpPr>
          <p:cNvPr id="2" name="Slide Number Placeholder 1">
            <a:extLst>
              <a:ext uri="{FF2B5EF4-FFF2-40B4-BE49-F238E27FC236}">
                <a16:creationId xmlns:a16="http://schemas.microsoft.com/office/drawing/2014/main" id="{D6496788-B9E4-A71B-D3BE-73020F975F09}"/>
              </a:ext>
            </a:extLst>
          </p:cNvPr>
          <p:cNvSpPr>
            <a:spLocks noGrp="1"/>
          </p:cNvSpPr>
          <p:nvPr>
            <p:ph type="sldNum" sz="quarter" idx="12"/>
          </p:nvPr>
        </p:nvSpPr>
        <p:spPr/>
        <p:txBody>
          <a:bodyPr/>
          <a:lstStyle/>
          <a:p>
            <a:fld id="{36ECC7E6-E982-404D-A8F1-3942D16EE46F}" type="slidenum">
              <a:rPr lang="LID4096" smtClean="0"/>
              <a:t>31</a:t>
            </a:fld>
            <a:endParaRPr lang="LID4096"/>
          </a:p>
        </p:txBody>
      </p:sp>
    </p:spTree>
    <p:extLst>
      <p:ext uri="{BB962C8B-B14F-4D97-AF65-F5344CB8AC3E}">
        <p14:creationId xmlns:p14="http://schemas.microsoft.com/office/powerpoint/2010/main" val="2423992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69E-5560-6111-2D8C-F8B696C80B91}"/>
              </a:ext>
            </a:extLst>
          </p:cNvPr>
          <p:cNvSpPr>
            <a:spLocks noGrp="1"/>
          </p:cNvSpPr>
          <p:nvPr>
            <p:ph type="title"/>
          </p:nvPr>
        </p:nvSpPr>
        <p:spPr/>
        <p:txBody>
          <a:bodyPr/>
          <a:lstStyle/>
          <a:p>
            <a:r>
              <a:rPr lang="en-US" dirty="0"/>
              <a:t>Workshop</a:t>
            </a:r>
            <a:endParaRPr lang="LID4096" dirty="0"/>
          </a:p>
        </p:txBody>
      </p:sp>
      <p:sp>
        <p:nvSpPr>
          <p:cNvPr id="4" name="Text Placeholder 3">
            <a:extLst>
              <a:ext uri="{FF2B5EF4-FFF2-40B4-BE49-F238E27FC236}">
                <a16:creationId xmlns:a16="http://schemas.microsoft.com/office/drawing/2014/main" id="{24FF1E53-1237-EE99-7E82-4BB0A5AD5585}"/>
              </a:ext>
            </a:extLst>
          </p:cNvPr>
          <p:cNvSpPr>
            <a:spLocks noGrp="1"/>
          </p:cNvSpPr>
          <p:nvPr>
            <p:ph type="body" idx="1"/>
          </p:nvPr>
        </p:nvSpPr>
        <p:spPr/>
        <p:txBody>
          <a:bodyPr/>
          <a:lstStyle/>
          <a:p>
            <a:r>
              <a:rPr lang="en-US" dirty="0"/>
              <a:t>1h + 15min</a:t>
            </a:r>
            <a:endParaRPr lang="LID4096" dirty="0"/>
          </a:p>
        </p:txBody>
      </p:sp>
      <p:sp>
        <p:nvSpPr>
          <p:cNvPr id="3" name="Slide Number Placeholder 2">
            <a:extLst>
              <a:ext uri="{FF2B5EF4-FFF2-40B4-BE49-F238E27FC236}">
                <a16:creationId xmlns:a16="http://schemas.microsoft.com/office/drawing/2014/main" id="{3A8DEA6B-73E6-9002-A151-9F381A9226AE}"/>
              </a:ext>
            </a:extLst>
          </p:cNvPr>
          <p:cNvSpPr>
            <a:spLocks noGrp="1"/>
          </p:cNvSpPr>
          <p:nvPr>
            <p:ph type="sldNum" sz="quarter" idx="12"/>
          </p:nvPr>
        </p:nvSpPr>
        <p:spPr/>
        <p:txBody>
          <a:bodyPr/>
          <a:lstStyle/>
          <a:p>
            <a:fld id="{36ECC7E6-E982-404D-A8F1-3942D16EE46F}" type="slidenum">
              <a:rPr lang="LID4096" smtClean="0"/>
              <a:t>32</a:t>
            </a:fld>
            <a:endParaRPr lang="LID4096"/>
          </a:p>
        </p:txBody>
      </p:sp>
    </p:spTree>
    <p:extLst>
      <p:ext uri="{BB962C8B-B14F-4D97-AF65-F5344CB8AC3E}">
        <p14:creationId xmlns:p14="http://schemas.microsoft.com/office/powerpoint/2010/main" val="131700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69E-5560-6111-2D8C-F8B696C80B91}"/>
              </a:ext>
            </a:extLst>
          </p:cNvPr>
          <p:cNvSpPr>
            <a:spLocks noGrp="1"/>
          </p:cNvSpPr>
          <p:nvPr>
            <p:ph type="title"/>
          </p:nvPr>
        </p:nvSpPr>
        <p:spPr/>
        <p:txBody>
          <a:bodyPr/>
          <a:lstStyle/>
          <a:p>
            <a:r>
              <a:rPr lang="en-US" dirty="0"/>
              <a:t>Plan the project</a:t>
            </a:r>
            <a:endParaRPr lang="LID4096" dirty="0"/>
          </a:p>
        </p:txBody>
      </p:sp>
      <p:sp>
        <p:nvSpPr>
          <p:cNvPr id="3" name="Content Placeholder 2">
            <a:extLst>
              <a:ext uri="{FF2B5EF4-FFF2-40B4-BE49-F238E27FC236}">
                <a16:creationId xmlns:a16="http://schemas.microsoft.com/office/drawing/2014/main" id="{F7330664-2793-B765-1AB1-4CF6793BD560}"/>
              </a:ext>
            </a:extLst>
          </p:cNvPr>
          <p:cNvSpPr>
            <a:spLocks noGrp="1"/>
          </p:cNvSpPr>
          <p:nvPr>
            <p:ph idx="1"/>
          </p:nvPr>
        </p:nvSpPr>
        <p:spPr/>
        <p:txBody>
          <a:bodyPr/>
          <a:lstStyle/>
          <a:p>
            <a:r>
              <a:rPr lang="en-US" dirty="0"/>
              <a:t>What task are you attempting?</a:t>
            </a:r>
          </a:p>
          <a:p>
            <a:r>
              <a:rPr lang="en-US" dirty="0"/>
              <a:t>Which representations would be useful?</a:t>
            </a:r>
          </a:p>
          <a:p>
            <a:r>
              <a:rPr lang="en-US" dirty="0"/>
              <a:t>Which tools would you use?</a:t>
            </a:r>
          </a:p>
          <a:p>
            <a:r>
              <a:rPr lang="en-US" dirty="0"/>
              <a:t>Which constraints are imposed by the model?</a:t>
            </a:r>
            <a:endParaRPr lang="LID4096" dirty="0"/>
          </a:p>
          <a:p>
            <a:r>
              <a:rPr lang="en-US" dirty="0"/>
              <a:t>Which conditions would you apply?</a:t>
            </a:r>
          </a:p>
        </p:txBody>
      </p:sp>
      <p:sp>
        <p:nvSpPr>
          <p:cNvPr id="4" name="Slide Number Placeholder 3">
            <a:extLst>
              <a:ext uri="{FF2B5EF4-FFF2-40B4-BE49-F238E27FC236}">
                <a16:creationId xmlns:a16="http://schemas.microsoft.com/office/drawing/2014/main" id="{5B2DFBC9-55FA-747F-5D87-891E6F6CB54D}"/>
              </a:ext>
            </a:extLst>
          </p:cNvPr>
          <p:cNvSpPr>
            <a:spLocks noGrp="1"/>
          </p:cNvSpPr>
          <p:nvPr>
            <p:ph type="sldNum" sz="quarter" idx="12"/>
          </p:nvPr>
        </p:nvSpPr>
        <p:spPr/>
        <p:txBody>
          <a:bodyPr/>
          <a:lstStyle/>
          <a:p>
            <a:fld id="{36ECC7E6-E982-404D-A8F1-3942D16EE46F}" type="slidenum">
              <a:rPr lang="LID4096" smtClean="0"/>
              <a:t>33</a:t>
            </a:fld>
            <a:endParaRPr lang="LID4096"/>
          </a:p>
        </p:txBody>
      </p:sp>
    </p:spTree>
    <p:extLst>
      <p:ext uri="{BB962C8B-B14F-4D97-AF65-F5344CB8AC3E}">
        <p14:creationId xmlns:p14="http://schemas.microsoft.com/office/powerpoint/2010/main" val="595086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B9-20B4-972B-1A25-6B6DA3C8E7C2}"/>
              </a:ext>
            </a:extLst>
          </p:cNvPr>
          <p:cNvSpPr>
            <a:spLocks noGrp="1"/>
          </p:cNvSpPr>
          <p:nvPr>
            <p:ph type="title"/>
          </p:nvPr>
        </p:nvSpPr>
        <p:spPr/>
        <p:txBody>
          <a:bodyPr/>
          <a:lstStyle/>
          <a:p>
            <a:r>
              <a:rPr lang="en-US" dirty="0"/>
              <a:t>The data – defines “quality” of the representation</a:t>
            </a:r>
            <a:endParaRPr lang="LID4096" dirty="0"/>
          </a:p>
        </p:txBody>
      </p:sp>
      <p:sp>
        <p:nvSpPr>
          <p:cNvPr id="3" name="Content Placeholder 2">
            <a:extLst>
              <a:ext uri="{FF2B5EF4-FFF2-40B4-BE49-F238E27FC236}">
                <a16:creationId xmlns:a16="http://schemas.microsoft.com/office/drawing/2014/main" id="{6A85646B-98CB-6292-BD19-1AB604B97484}"/>
              </a:ext>
            </a:extLst>
          </p:cNvPr>
          <p:cNvSpPr>
            <a:spLocks noGrp="1"/>
          </p:cNvSpPr>
          <p:nvPr>
            <p:ph idx="1"/>
          </p:nvPr>
        </p:nvSpPr>
        <p:spPr/>
        <p:txBody>
          <a:bodyPr/>
          <a:lstStyle/>
          <a:p>
            <a:pPr marL="0" indent="0">
              <a:buNone/>
            </a:pPr>
            <a:r>
              <a:rPr lang="en-US" dirty="0"/>
              <a:t>The model learns patterns in your data.</a:t>
            </a:r>
          </a:p>
          <a:p>
            <a:pPr marL="0" indent="0">
              <a:buNone/>
            </a:pPr>
            <a:endParaRPr lang="en-US" dirty="0"/>
          </a:p>
          <a:p>
            <a:pPr marL="0" indent="0">
              <a:buNone/>
            </a:pPr>
            <a:r>
              <a:rPr lang="en-US" dirty="0"/>
              <a:t>If the main pattern of your data is variety of noise features – this will be dominant feature learned.</a:t>
            </a:r>
          </a:p>
          <a:p>
            <a:pPr marL="0" indent="0">
              <a:buNone/>
            </a:pPr>
            <a:endParaRPr lang="en-US" dirty="0"/>
          </a:p>
          <a:p>
            <a:pPr marL="0" indent="0">
              <a:buNone/>
            </a:pPr>
            <a:r>
              <a:rPr lang="en-US" dirty="0"/>
              <a:t>If your dataset is too small – the model would learn features specific to your samples, rather than to the distribution they are sampled from.</a:t>
            </a:r>
            <a:endParaRPr lang="LID4096" dirty="0"/>
          </a:p>
        </p:txBody>
      </p:sp>
      <p:sp>
        <p:nvSpPr>
          <p:cNvPr id="4" name="Slide Number Placeholder 3">
            <a:extLst>
              <a:ext uri="{FF2B5EF4-FFF2-40B4-BE49-F238E27FC236}">
                <a16:creationId xmlns:a16="http://schemas.microsoft.com/office/drawing/2014/main" id="{D2707FDF-D128-F567-5781-6FE9BEEA7396}"/>
              </a:ext>
            </a:extLst>
          </p:cNvPr>
          <p:cNvSpPr>
            <a:spLocks noGrp="1"/>
          </p:cNvSpPr>
          <p:nvPr>
            <p:ph type="sldNum" sz="quarter" idx="12"/>
          </p:nvPr>
        </p:nvSpPr>
        <p:spPr/>
        <p:txBody>
          <a:bodyPr/>
          <a:lstStyle/>
          <a:p>
            <a:fld id="{36ECC7E6-E982-404D-A8F1-3942D16EE46F}" type="slidenum">
              <a:rPr lang="LID4096" smtClean="0"/>
              <a:t>4</a:t>
            </a:fld>
            <a:endParaRPr lang="LID4096"/>
          </a:p>
        </p:txBody>
      </p:sp>
    </p:spTree>
    <p:extLst>
      <p:ext uri="{BB962C8B-B14F-4D97-AF65-F5344CB8AC3E}">
        <p14:creationId xmlns:p14="http://schemas.microsoft.com/office/powerpoint/2010/main" val="978841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B9-20B4-972B-1A25-6B6DA3C8E7C2}"/>
              </a:ext>
            </a:extLst>
          </p:cNvPr>
          <p:cNvSpPr>
            <a:spLocks noGrp="1"/>
          </p:cNvSpPr>
          <p:nvPr>
            <p:ph type="title"/>
          </p:nvPr>
        </p:nvSpPr>
        <p:spPr/>
        <p:txBody>
          <a:bodyPr/>
          <a:lstStyle/>
          <a:p>
            <a:r>
              <a:rPr lang="en-US" dirty="0"/>
              <a:t>The algorithm – defines properties of the representation</a:t>
            </a:r>
            <a:endParaRPr lang="LID4096" dirty="0"/>
          </a:p>
        </p:txBody>
      </p:sp>
      <p:sp>
        <p:nvSpPr>
          <p:cNvPr id="5" name="Content Placeholder 4">
            <a:extLst>
              <a:ext uri="{FF2B5EF4-FFF2-40B4-BE49-F238E27FC236}">
                <a16:creationId xmlns:a16="http://schemas.microsoft.com/office/drawing/2014/main" id="{FE26EF97-41EC-FA08-6250-2436D9157948}"/>
              </a:ext>
            </a:extLst>
          </p:cNvPr>
          <p:cNvSpPr>
            <a:spLocks noGrp="1"/>
          </p:cNvSpPr>
          <p:nvPr>
            <p:ph idx="1"/>
          </p:nvPr>
        </p:nvSpPr>
        <p:spPr/>
        <p:txBody>
          <a:bodyPr/>
          <a:lstStyle/>
          <a:p>
            <a:endParaRPr lang="LID4096"/>
          </a:p>
        </p:txBody>
      </p:sp>
      <p:sp>
        <p:nvSpPr>
          <p:cNvPr id="3" name="Slide Number Placeholder 2">
            <a:extLst>
              <a:ext uri="{FF2B5EF4-FFF2-40B4-BE49-F238E27FC236}">
                <a16:creationId xmlns:a16="http://schemas.microsoft.com/office/drawing/2014/main" id="{5AB2178A-76EE-6A02-B589-2059496CD636}"/>
              </a:ext>
            </a:extLst>
          </p:cNvPr>
          <p:cNvSpPr>
            <a:spLocks noGrp="1"/>
          </p:cNvSpPr>
          <p:nvPr>
            <p:ph type="sldNum" sz="quarter" idx="12"/>
          </p:nvPr>
        </p:nvSpPr>
        <p:spPr/>
        <p:txBody>
          <a:bodyPr/>
          <a:lstStyle/>
          <a:p>
            <a:fld id="{36ECC7E6-E982-404D-A8F1-3942D16EE46F}" type="slidenum">
              <a:rPr lang="LID4096" smtClean="0"/>
              <a:t>5</a:t>
            </a:fld>
            <a:endParaRPr lang="LID4096"/>
          </a:p>
        </p:txBody>
      </p:sp>
    </p:spTree>
    <p:extLst>
      <p:ext uri="{BB962C8B-B14F-4D97-AF65-F5344CB8AC3E}">
        <p14:creationId xmlns:p14="http://schemas.microsoft.com/office/powerpoint/2010/main" val="4274015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B9-20B4-972B-1A25-6B6DA3C8E7C2}"/>
              </a:ext>
            </a:extLst>
          </p:cNvPr>
          <p:cNvSpPr>
            <a:spLocks noGrp="1"/>
          </p:cNvSpPr>
          <p:nvPr>
            <p:ph type="title"/>
          </p:nvPr>
        </p:nvSpPr>
        <p:spPr/>
        <p:txBody>
          <a:bodyPr/>
          <a:lstStyle/>
          <a:p>
            <a:r>
              <a:rPr lang="en-US" dirty="0"/>
              <a:t>The algorithm – defines properties of the representation</a:t>
            </a:r>
            <a:endParaRPr lang="LID4096" dirty="0"/>
          </a:p>
        </p:txBody>
      </p:sp>
      <p:sp>
        <p:nvSpPr>
          <p:cNvPr id="3" name="Content Placeholder 2">
            <a:extLst>
              <a:ext uri="{FF2B5EF4-FFF2-40B4-BE49-F238E27FC236}">
                <a16:creationId xmlns:a16="http://schemas.microsoft.com/office/drawing/2014/main" id="{6A85646B-98CB-6292-BD19-1AB604B97484}"/>
              </a:ext>
            </a:extLst>
          </p:cNvPr>
          <p:cNvSpPr>
            <a:spLocks noGrp="1"/>
          </p:cNvSpPr>
          <p:nvPr>
            <p:ph idx="1"/>
          </p:nvPr>
        </p:nvSpPr>
        <p:spPr/>
        <p:txBody>
          <a:bodyPr/>
          <a:lstStyle/>
          <a:p>
            <a:pPr marL="0" indent="0">
              <a:buNone/>
            </a:pPr>
            <a:r>
              <a:rPr lang="en-US" dirty="0"/>
              <a:t>Let’s discuss what does this imply for:</a:t>
            </a:r>
          </a:p>
          <a:p>
            <a:r>
              <a:rPr lang="en-US" dirty="0"/>
              <a:t>Classification model</a:t>
            </a:r>
          </a:p>
          <a:p>
            <a:r>
              <a:rPr lang="en-US" dirty="0"/>
              <a:t>AE (and VAE, VQVAE)</a:t>
            </a:r>
          </a:p>
          <a:p>
            <a:r>
              <a:rPr lang="en-US" dirty="0"/>
              <a:t>DDM</a:t>
            </a:r>
          </a:p>
          <a:p>
            <a:endParaRPr lang="LID4096" dirty="0"/>
          </a:p>
        </p:txBody>
      </p:sp>
      <p:sp>
        <p:nvSpPr>
          <p:cNvPr id="4" name="Slide Number Placeholder 3">
            <a:extLst>
              <a:ext uri="{FF2B5EF4-FFF2-40B4-BE49-F238E27FC236}">
                <a16:creationId xmlns:a16="http://schemas.microsoft.com/office/drawing/2014/main" id="{26B7B98B-A8C9-6B3E-D058-92E095F94C4C}"/>
              </a:ext>
            </a:extLst>
          </p:cNvPr>
          <p:cNvSpPr>
            <a:spLocks noGrp="1"/>
          </p:cNvSpPr>
          <p:nvPr>
            <p:ph type="sldNum" sz="quarter" idx="12"/>
          </p:nvPr>
        </p:nvSpPr>
        <p:spPr/>
        <p:txBody>
          <a:bodyPr/>
          <a:lstStyle/>
          <a:p>
            <a:fld id="{36ECC7E6-E982-404D-A8F1-3942D16EE46F}" type="slidenum">
              <a:rPr lang="LID4096" smtClean="0"/>
              <a:t>6</a:t>
            </a:fld>
            <a:endParaRPr lang="LID4096"/>
          </a:p>
        </p:txBody>
      </p:sp>
    </p:spTree>
    <p:extLst>
      <p:ext uri="{BB962C8B-B14F-4D97-AF65-F5344CB8AC3E}">
        <p14:creationId xmlns:p14="http://schemas.microsoft.com/office/powerpoint/2010/main" val="97367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B35B9-20B4-972B-1A25-6B6DA3C8E7C2}"/>
              </a:ext>
            </a:extLst>
          </p:cNvPr>
          <p:cNvSpPr>
            <a:spLocks noGrp="1"/>
          </p:cNvSpPr>
          <p:nvPr>
            <p:ph type="title"/>
          </p:nvPr>
        </p:nvSpPr>
        <p:spPr/>
        <p:txBody>
          <a:bodyPr/>
          <a:lstStyle/>
          <a:p>
            <a:r>
              <a:rPr lang="en-US" dirty="0"/>
              <a:t>The task – defines </a:t>
            </a:r>
            <a:r>
              <a:rPr lang="en-US" i="1" dirty="0"/>
              <a:t>desired</a:t>
            </a:r>
            <a:r>
              <a:rPr lang="en-US" dirty="0"/>
              <a:t> property of the representation</a:t>
            </a:r>
            <a:endParaRPr lang="LID4096" dirty="0"/>
          </a:p>
        </p:txBody>
      </p:sp>
      <p:sp>
        <p:nvSpPr>
          <p:cNvPr id="3" name="Content Placeholder 2">
            <a:extLst>
              <a:ext uri="{FF2B5EF4-FFF2-40B4-BE49-F238E27FC236}">
                <a16:creationId xmlns:a16="http://schemas.microsoft.com/office/drawing/2014/main" id="{6A85646B-98CB-6292-BD19-1AB604B97484}"/>
              </a:ext>
            </a:extLst>
          </p:cNvPr>
          <p:cNvSpPr>
            <a:spLocks noGrp="1"/>
          </p:cNvSpPr>
          <p:nvPr>
            <p:ph idx="1"/>
          </p:nvPr>
        </p:nvSpPr>
        <p:spPr/>
        <p:txBody>
          <a:bodyPr/>
          <a:lstStyle/>
          <a:p>
            <a:pPr marL="0" indent="0">
              <a:buNone/>
            </a:pPr>
            <a:endParaRPr lang="LID4096" dirty="0"/>
          </a:p>
        </p:txBody>
      </p:sp>
      <p:sp>
        <p:nvSpPr>
          <p:cNvPr id="4" name="Slide Number Placeholder 3">
            <a:extLst>
              <a:ext uri="{FF2B5EF4-FFF2-40B4-BE49-F238E27FC236}">
                <a16:creationId xmlns:a16="http://schemas.microsoft.com/office/drawing/2014/main" id="{ACD83668-56FA-ED0D-BC10-769647A709DC}"/>
              </a:ext>
            </a:extLst>
          </p:cNvPr>
          <p:cNvSpPr>
            <a:spLocks noGrp="1"/>
          </p:cNvSpPr>
          <p:nvPr>
            <p:ph type="sldNum" sz="quarter" idx="12"/>
          </p:nvPr>
        </p:nvSpPr>
        <p:spPr/>
        <p:txBody>
          <a:bodyPr/>
          <a:lstStyle/>
          <a:p>
            <a:fld id="{36ECC7E6-E982-404D-A8F1-3942D16EE46F}" type="slidenum">
              <a:rPr lang="LID4096" smtClean="0"/>
              <a:t>7</a:t>
            </a:fld>
            <a:endParaRPr lang="LID4096"/>
          </a:p>
        </p:txBody>
      </p:sp>
    </p:spTree>
    <p:extLst>
      <p:ext uri="{BB962C8B-B14F-4D97-AF65-F5344CB8AC3E}">
        <p14:creationId xmlns:p14="http://schemas.microsoft.com/office/powerpoint/2010/main" val="174116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69E-5560-6111-2D8C-F8B696C80B91}"/>
              </a:ext>
            </a:extLst>
          </p:cNvPr>
          <p:cNvSpPr>
            <a:spLocks noGrp="1"/>
          </p:cNvSpPr>
          <p:nvPr>
            <p:ph type="title"/>
          </p:nvPr>
        </p:nvSpPr>
        <p:spPr/>
        <p:txBody>
          <a:bodyPr>
            <a:normAutofit/>
          </a:bodyPr>
          <a:lstStyle/>
          <a:p>
            <a:r>
              <a:rPr lang="en-US" dirty="0"/>
              <a:t>The task – defines </a:t>
            </a:r>
            <a:r>
              <a:rPr lang="en-US" i="1" dirty="0"/>
              <a:t>desired</a:t>
            </a:r>
            <a:r>
              <a:rPr lang="en-US" dirty="0"/>
              <a:t> property of the representation</a:t>
            </a:r>
            <a:endParaRPr lang="LID4096" dirty="0"/>
          </a:p>
        </p:txBody>
      </p:sp>
      <p:sp>
        <p:nvSpPr>
          <p:cNvPr id="3" name="Content Placeholder 2">
            <a:extLst>
              <a:ext uri="{FF2B5EF4-FFF2-40B4-BE49-F238E27FC236}">
                <a16:creationId xmlns:a16="http://schemas.microsoft.com/office/drawing/2014/main" id="{F7330664-2793-B765-1AB1-4CF6793BD560}"/>
              </a:ext>
            </a:extLst>
          </p:cNvPr>
          <p:cNvSpPr>
            <a:spLocks noGrp="1"/>
          </p:cNvSpPr>
          <p:nvPr>
            <p:ph idx="1"/>
          </p:nvPr>
        </p:nvSpPr>
        <p:spPr/>
        <p:txBody>
          <a:bodyPr/>
          <a:lstStyle/>
          <a:p>
            <a:pPr marL="0" indent="0">
              <a:buNone/>
            </a:pPr>
            <a:r>
              <a:rPr lang="en-US" dirty="0"/>
              <a:t>e.g. consider the difference:</a:t>
            </a:r>
          </a:p>
          <a:p>
            <a:r>
              <a:rPr lang="en-US" dirty="0"/>
              <a:t>AE with L2 vs L1 vs Perceptive Loss</a:t>
            </a:r>
          </a:p>
          <a:p>
            <a:r>
              <a:rPr lang="en-US" dirty="0"/>
              <a:t>AE vs VAE vs VQVAE</a:t>
            </a:r>
          </a:p>
          <a:p>
            <a:r>
              <a:rPr lang="en-US" dirty="0"/>
              <a:t>DDM in original vs latent space</a:t>
            </a:r>
            <a:endParaRPr lang="LID4096" dirty="0"/>
          </a:p>
        </p:txBody>
      </p:sp>
      <p:sp>
        <p:nvSpPr>
          <p:cNvPr id="4" name="Slide Number Placeholder 3">
            <a:extLst>
              <a:ext uri="{FF2B5EF4-FFF2-40B4-BE49-F238E27FC236}">
                <a16:creationId xmlns:a16="http://schemas.microsoft.com/office/drawing/2014/main" id="{0A8F6F7B-F723-0C00-8F13-53100304CCE8}"/>
              </a:ext>
            </a:extLst>
          </p:cNvPr>
          <p:cNvSpPr>
            <a:spLocks noGrp="1"/>
          </p:cNvSpPr>
          <p:nvPr>
            <p:ph type="sldNum" sz="quarter" idx="12"/>
          </p:nvPr>
        </p:nvSpPr>
        <p:spPr/>
        <p:txBody>
          <a:bodyPr/>
          <a:lstStyle/>
          <a:p>
            <a:fld id="{36ECC7E6-E982-404D-A8F1-3942D16EE46F}" type="slidenum">
              <a:rPr lang="LID4096" smtClean="0"/>
              <a:t>8</a:t>
            </a:fld>
            <a:endParaRPr lang="LID4096"/>
          </a:p>
        </p:txBody>
      </p:sp>
    </p:spTree>
    <p:extLst>
      <p:ext uri="{BB962C8B-B14F-4D97-AF65-F5344CB8AC3E}">
        <p14:creationId xmlns:p14="http://schemas.microsoft.com/office/powerpoint/2010/main" val="3531516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1269E-5560-6111-2D8C-F8B696C80B91}"/>
              </a:ext>
            </a:extLst>
          </p:cNvPr>
          <p:cNvSpPr>
            <a:spLocks noGrp="1"/>
          </p:cNvSpPr>
          <p:nvPr>
            <p:ph type="title"/>
          </p:nvPr>
        </p:nvSpPr>
        <p:spPr/>
        <p:txBody>
          <a:bodyPr/>
          <a:lstStyle/>
          <a:p>
            <a:r>
              <a:rPr lang="en-US" dirty="0"/>
              <a:t>So how can we steer it?</a:t>
            </a:r>
            <a:endParaRPr lang="LID4096" dirty="0"/>
          </a:p>
        </p:txBody>
      </p:sp>
      <p:sp>
        <p:nvSpPr>
          <p:cNvPr id="3" name="Content Placeholder 2">
            <a:extLst>
              <a:ext uri="{FF2B5EF4-FFF2-40B4-BE49-F238E27FC236}">
                <a16:creationId xmlns:a16="http://schemas.microsoft.com/office/drawing/2014/main" id="{F7330664-2793-B765-1AB1-4CF6793BD560}"/>
              </a:ext>
            </a:extLst>
          </p:cNvPr>
          <p:cNvSpPr>
            <a:spLocks noGrp="1"/>
          </p:cNvSpPr>
          <p:nvPr>
            <p:ph idx="1"/>
          </p:nvPr>
        </p:nvSpPr>
        <p:spPr/>
        <p:txBody>
          <a:bodyPr/>
          <a:lstStyle/>
          <a:p>
            <a:endParaRPr lang="en-US" dirty="0"/>
          </a:p>
          <a:p>
            <a:r>
              <a:rPr lang="en-US" dirty="0"/>
              <a:t>Constraints</a:t>
            </a:r>
          </a:p>
          <a:p>
            <a:r>
              <a:rPr lang="en-US" dirty="0"/>
              <a:t>Transformations</a:t>
            </a:r>
          </a:p>
          <a:p>
            <a:r>
              <a:rPr lang="en-US" dirty="0"/>
              <a:t>Conditions</a:t>
            </a:r>
          </a:p>
          <a:p>
            <a:endParaRPr lang="LID4096" dirty="0"/>
          </a:p>
        </p:txBody>
      </p:sp>
      <p:sp>
        <p:nvSpPr>
          <p:cNvPr id="4" name="Slide Number Placeholder 3">
            <a:extLst>
              <a:ext uri="{FF2B5EF4-FFF2-40B4-BE49-F238E27FC236}">
                <a16:creationId xmlns:a16="http://schemas.microsoft.com/office/drawing/2014/main" id="{29DB60FD-B37C-D6B8-56CD-89924386563D}"/>
              </a:ext>
            </a:extLst>
          </p:cNvPr>
          <p:cNvSpPr>
            <a:spLocks noGrp="1"/>
          </p:cNvSpPr>
          <p:nvPr>
            <p:ph type="sldNum" sz="quarter" idx="12"/>
          </p:nvPr>
        </p:nvSpPr>
        <p:spPr/>
        <p:txBody>
          <a:bodyPr/>
          <a:lstStyle/>
          <a:p>
            <a:fld id="{36ECC7E6-E982-404D-A8F1-3942D16EE46F}" type="slidenum">
              <a:rPr lang="LID4096" smtClean="0"/>
              <a:t>9</a:t>
            </a:fld>
            <a:endParaRPr lang="LID4096"/>
          </a:p>
        </p:txBody>
      </p:sp>
    </p:spTree>
    <p:extLst>
      <p:ext uri="{BB962C8B-B14F-4D97-AF65-F5344CB8AC3E}">
        <p14:creationId xmlns:p14="http://schemas.microsoft.com/office/powerpoint/2010/main" val="196959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0.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4.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5.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6.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7.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8.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19.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0.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4.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5.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6.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7.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8.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29.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0.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2.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33.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4.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5.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6.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7.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8.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ppt/theme/themeOverride9.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otalTime>1698</TotalTime>
  <Words>1120</Words>
  <Application>Microsoft Office PowerPoint</Application>
  <PresentationFormat>Widescreen</PresentationFormat>
  <Paragraphs>240</Paragraphs>
  <Slides>33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Aptos</vt:lpstr>
      <vt:lpstr>Aptos Display</vt:lpstr>
      <vt:lpstr>Arial</vt:lpstr>
      <vt:lpstr>Calibri Light</vt:lpstr>
      <vt:lpstr>Cambria Math</vt:lpstr>
      <vt:lpstr>Helvetica</vt:lpstr>
      <vt:lpstr>Lato</vt:lpstr>
      <vt:lpstr>Office Theme</vt:lpstr>
      <vt:lpstr>Constraints in Representation Learning  CAS AML 2024</vt:lpstr>
      <vt:lpstr>Representation learning</vt:lpstr>
      <vt:lpstr>Representation learning</vt:lpstr>
      <vt:lpstr>The data – defines “quality” of the representation</vt:lpstr>
      <vt:lpstr>The algorithm – defines properties of the representation</vt:lpstr>
      <vt:lpstr>The algorithm – defines properties of the representation</vt:lpstr>
      <vt:lpstr>The task – defines desired property of the representation</vt:lpstr>
      <vt:lpstr>The task – defines desired property of the representation</vt:lpstr>
      <vt:lpstr>So how can we steer it?</vt:lpstr>
      <vt:lpstr>Constraints</vt:lpstr>
      <vt:lpstr>Constraints</vt:lpstr>
      <vt:lpstr>Transformations</vt:lpstr>
      <vt:lpstr>Input transformations</vt:lpstr>
      <vt:lpstr>Representation transformations</vt:lpstr>
      <vt:lpstr>Tracking: finding lines</vt:lpstr>
      <vt:lpstr>Proposed model</vt:lpstr>
      <vt:lpstr>Proposed model</vt:lpstr>
      <vt:lpstr>Equivariance constraint</vt:lpstr>
      <vt:lpstr>Equivariance constraint</vt:lpstr>
      <vt:lpstr>PowerPoint Presentation</vt:lpstr>
      <vt:lpstr>Autoencoder performance</vt:lpstr>
      <vt:lpstr>Conditions</vt:lpstr>
      <vt:lpstr>Conditions</vt:lpstr>
      <vt:lpstr>Conditions</vt:lpstr>
      <vt:lpstr>Conditions</vt:lpstr>
      <vt:lpstr>Conditions</vt:lpstr>
      <vt:lpstr>Conditions</vt:lpstr>
      <vt:lpstr>PINNs</vt:lpstr>
      <vt:lpstr>PINNs</vt:lpstr>
      <vt:lpstr>Further readings</vt:lpstr>
      <vt:lpstr>PowerPoint Presentation</vt:lpstr>
      <vt:lpstr>Workshop</vt:lpstr>
      <vt:lpstr>Plan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Vladymyrov, Mykhailo (DSL)</dc:creator>
  <cp:lastModifiedBy>Vladymyrov, Mykhailo (DSL)</cp:lastModifiedBy>
  <cp:revision>34</cp:revision>
  <dcterms:created xsi:type="dcterms:W3CDTF">2024-09-18T09:07:10Z</dcterms:created>
  <dcterms:modified xsi:type="dcterms:W3CDTF">2024-09-25T10:20:31Z</dcterms:modified>
</cp:coreProperties>
</file>